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theme/theme5.xml" ContentType="application/vnd.openxmlformats-officedocument.them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theme/theme3.xml" ContentType="application/vnd.openxmlformats-officedocument.them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1.xml" ContentType="application/vnd.openxmlformats-officedocument.presentationml.slideMaster+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8.xml" ContentType="application/vnd.openxmlformats-officedocument.theme+xml"/>
  <Override PartName="/ppt/theme/theme9.xml" ContentType="application/vnd.openxmlformats-officedocument.theme+xml"/>
  <Override PartName="/ppt/theme/theme12.xml" ContentType="application/vnd.openxmlformats-officedocument.them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theme/theme7.xml" ContentType="application/vnd.openxmlformats-officedocument.theme+xml"/>
  <Override PartName="/ppt/slideLayouts/slideLayout9.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theme/theme4.xml" ContentType="application/vnd.openxmlformats-officedocument.them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5.xml" ContentType="application/vnd.openxmlformats-officedocument.presentationml.slideLayout+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2" r:id="rId2"/>
    <p:sldMasterId id="2147483664" r:id="rId3"/>
    <p:sldMasterId id="2147483666" r:id="rId4"/>
    <p:sldMasterId id="2147483668" r:id="rId5"/>
    <p:sldMasterId id="2147483670" r:id="rId6"/>
    <p:sldMasterId id="2147483673" r:id="rId7"/>
    <p:sldMasterId id="2147483674" r:id="rId8"/>
    <p:sldMasterId id="2147483676" r:id="rId9"/>
    <p:sldMasterId id="2147483678" r:id="rId10"/>
    <p:sldMasterId id="2147483680" r:id="rId11"/>
  </p:sldMasterIdLst>
  <p:notesMasterIdLst>
    <p:notesMasterId r:id="rId23"/>
  </p:notesMasterIdLst>
  <p:sldIdLst>
    <p:sldId id="258" r:id="rId12"/>
    <p:sldId id="260" r:id="rId13"/>
    <p:sldId id="261" r:id="rId14"/>
    <p:sldId id="262" r:id="rId15"/>
    <p:sldId id="263" r:id="rId16"/>
    <p:sldId id="264" r:id="rId17"/>
    <p:sldId id="266" r:id="rId18"/>
    <p:sldId id="265" r:id="rId19"/>
    <p:sldId id="268" r:id="rId20"/>
    <p:sldId id="267" r:id="rId21"/>
    <p:sldId id="269"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7" d="100"/>
          <a:sy n="47" d="100"/>
        </p:scale>
        <p:origin x="-109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0.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8.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7B6737-91C1-41AC-BE6D-46DCB1010051}" type="datetimeFigureOut">
              <a:rPr lang="en-GB" smtClean="0"/>
              <a:t>09/07/2015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51AC7A-C079-41C9-9682-0D8643DCB1B3}" type="slidenum">
              <a:rPr lang="en-GB" smtClean="0"/>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15C9F4A7-D9C7-4F26-81BC-38408482BA8B}" type="slidenum">
              <a:rPr lang="en-US" smtClean="0">
                <a:solidFill>
                  <a:srgbClr val="000000"/>
                </a:solidFill>
              </a:rPr>
              <a:pPr/>
              <a:t>1</a:t>
            </a:fld>
            <a:endParaRPr lang="en-US" smtClean="0">
              <a:solidFill>
                <a:srgbClr val="000000"/>
              </a:solidFill>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F5753ED4-881E-4D26-9AC2-73070988BEA7}" type="slidenum">
              <a:rPr lang="en-US" smtClean="0">
                <a:solidFill>
                  <a:prstClr val="black"/>
                </a:solidFill>
              </a:rPr>
              <a:pPr/>
              <a:t>2</a:t>
            </a:fld>
            <a:endParaRPr lang="en-US" smtClean="0">
              <a:solidFill>
                <a:prstClr val="black"/>
              </a:solidFill>
            </a:endParaRPr>
          </a:p>
        </p:txBody>
      </p:sp>
      <p:sp>
        <p:nvSpPr>
          <p:cNvPr id="16387" name="Rectangle 2"/>
          <p:cNvSpPr>
            <a:spLocks noGrp="1" noRot="1" noChangeAspect="1" noChangeArrowheads="1" noTextEdit="1"/>
          </p:cNvSpPr>
          <p:nvPr>
            <p:ph type="sldImg"/>
          </p:nvPr>
        </p:nvSpPr>
        <p:spPr>
          <a:xfrm>
            <a:off x="1150938" y="692150"/>
            <a:ext cx="4556125" cy="3416300"/>
          </a:xfrm>
          <a:ln/>
        </p:spPr>
      </p:sp>
      <p:sp>
        <p:nvSpPr>
          <p:cNvPr id="16388"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D6DE9A-D0D3-49A5-9080-ED596542DAB4}" type="slidenum">
              <a:rPr lang="en-GB">
                <a:solidFill>
                  <a:srgbClr val="000000"/>
                </a:solidFill>
              </a:rPr>
              <a:pPr/>
              <a:t>3</a:t>
            </a:fld>
            <a:endParaRPr lang="en-GB">
              <a:solidFill>
                <a:srgbClr val="000000"/>
              </a:solidFill>
            </a:endParaRPr>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1150938" y="692150"/>
            <a:ext cx="4556125" cy="3416300"/>
          </a:xfrm>
          <a:ln/>
        </p:spPr>
      </p:sp>
      <p:sp>
        <p:nvSpPr>
          <p:cNvPr id="45059" name="Notes Placeholder 2"/>
          <p:cNvSpPr>
            <a:spLocks noGrp="1"/>
          </p:cNvSpPr>
          <p:nvPr>
            <p:ph type="body" idx="1"/>
          </p:nvPr>
        </p:nvSpPr>
        <p:spPr>
          <a:noFill/>
          <a:ln/>
        </p:spPr>
        <p:txBody>
          <a:bodyPr/>
          <a:lstStyle/>
          <a:p>
            <a:endParaRPr lang="en-US" dirty="0" smtClean="0"/>
          </a:p>
        </p:txBody>
      </p:sp>
      <p:sp>
        <p:nvSpPr>
          <p:cNvPr id="45060" name="Slide Number Placeholder 3"/>
          <p:cNvSpPr>
            <a:spLocks noGrp="1"/>
          </p:cNvSpPr>
          <p:nvPr>
            <p:ph type="sldNum" sz="quarter" idx="5"/>
          </p:nvPr>
        </p:nvSpPr>
        <p:spPr>
          <a:noFill/>
        </p:spPr>
        <p:txBody>
          <a:bodyPr/>
          <a:lstStyle/>
          <a:p>
            <a:fld id="{08007301-76D3-4B7A-BC11-58C77780AB35}" type="slidenum">
              <a:rPr lang="en-GB">
                <a:solidFill>
                  <a:srgbClr val="000000"/>
                </a:solidFill>
              </a:rPr>
              <a:pPr/>
              <a:t>4</a:t>
            </a:fld>
            <a:endParaRPr lang="en-GB" dirty="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A9BFA2-5A1B-4478-BD73-FE75D672A801}" type="slidenum">
              <a:rPr lang="en-GB" smtClean="0">
                <a:solidFill>
                  <a:srgbClr val="000000"/>
                </a:solidFill>
              </a:rPr>
              <a:pPr>
                <a:defRPr/>
              </a:pPr>
              <a:t>6</a:t>
            </a:fld>
            <a:endParaRPr lang="en-GB" dirty="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3A821B-E165-4A10-A1C8-C1BEA6725404}" type="slidenum">
              <a:rPr lang="en-US">
                <a:solidFill>
                  <a:srgbClr val="000000"/>
                </a:solidFill>
              </a:rPr>
              <a:pPr/>
              <a:t>8</a:t>
            </a:fld>
            <a:endParaRPr lang="en-US">
              <a:solidFill>
                <a:srgbClr val="000000"/>
              </a:solidFill>
            </a:endParaRPr>
          </a:p>
        </p:txBody>
      </p:sp>
      <p:sp>
        <p:nvSpPr>
          <p:cNvPr id="354306" name="Rectangle 2"/>
          <p:cNvSpPr>
            <a:spLocks noGrp="1" noRot="1" noChangeAspect="1" noChangeArrowheads="1" noTextEdit="1"/>
          </p:cNvSpPr>
          <p:nvPr>
            <p:ph type="sldImg"/>
          </p:nvPr>
        </p:nvSpPr>
        <p:spPr>
          <a:xfrm>
            <a:off x="1150938" y="692150"/>
            <a:ext cx="4556125" cy="3416300"/>
          </a:xfrm>
          <a:ln/>
        </p:spPr>
      </p:sp>
      <p:sp>
        <p:nvSpPr>
          <p:cNvPr id="3543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00F2EB-C2D7-430C-B2D8-899D1266530D}" type="slidenum">
              <a:rPr lang="en-US">
                <a:solidFill>
                  <a:srgbClr val="000000"/>
                </a:solidFill>
              </a:rPr>
              <a:pPr/>
              <a:t>10</a:t>
            </a:fld>
            <a:endParaRPr lang="en-US">
              <a:solidFill>
                <a:srgbClr val="000000"/>
              </a:solidFill>
            </a:endParaRPr>
          </a:p>
        </p:txBody>
      </p:sp>
      <p:sp>
        <p:nvSpPr>
          <p:cNvPr id="355330" name="Rectangle 2"/>
          <p:cNvSpPr>
            <a:spLocks noGrp="1" noRot="1" noChangeAspect="1" noChangeArrowheads="1" noTextEdit="1"/>
          </p:cNvSpPr>
          <p:nvPr>
            <p:ph type="sldImg"/>
          </p:nvPr>
        </p:nvSpPr>
        <p:spPr>
          <a:xfrm>
            <a:off x="1150938" y="692150"/>
            <a:ext cx="4556125" cy="3416300"/>
          </a:xfrm>
          <a:ln/>
        </p:spPr>
      </p:sp>
      <p:sp>
        <p:nvSpPr>
          <p:cNvPr id="3553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p>
            <a:fld id="{9A23D98E-C04C-4AA4-A211-4ABB68A5FCF3}" type="slidenum">
              <a:rPr lang="en-GB" smtClean="0">
                <a:solidFill>
                  <a:srgbClr val="000000"/>
                </a:solidFill>
              </a:rPr>
              <a:pPr/>
              <a:t>11</a:t>
            </a:fld>
            <a:endParaRPr lang="en-GB" smtClean="0">
              <a:solidFill>
                <a:srgbClr val="000000"/>
              </a:solidFill>
            </a:endParaRPr>
          </a:p>
        </p:txBody>
      </p:sp>
      <p:sp>
        <p:nvSpPr>
          <p:cNvPr id="7171" name="Rectangle 2"/>
          <p:cNvSpPr>
            <a:spLocks noGrp="1" noRot="1" noChangeAspect="1" noChangeArrowheads="1" noTextEdit="1"/>
          </p:cNvSpPr>
          <p:nvPr>
            <p:ph type="sldImg"/>
          </p:nvPr>
        </p:nvSpPr>
        <p:spPr>
          <a:xfrm>
            <a:off x="1150938" y="692150"/>
            <a:ext cx="4556125" cy="3416300"/>
          </a:xfrm>
          <a:ln/>
        </p:spPr>
      </p:sp>
      <p:sp>
        <p:nvSpPr>
          <p:cNvPr id="7172"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xmlns="" val="2527893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lgn="ctr" fontAlgn="base">
              <a:spcBef>
                <a:spcPct val="0"/>
              </a:spcBef>
              <a:spcAft>
                <a:spcPct val="0"/>
              </a:spcAft>
              <a:defRPr/>
            </a:pPr>
            <a:endParaRPr lang="en-US" sz="3100">
              <a:solidFill>
                <a:srgbClr val="000000"/>
              </a:solidFill>
              <a:latin typeface="Arial" charset="0"/>
            </a:endParaRPr>
          </a:p>
        </p:txBody>
      </p:sp>
      <p:grpSp>
        <p:nvGrpSpPr>
          <p:cNvPr id="2" name="Group 8"/>
          <p:cNvGrpSpPr>
            <a:grpSpLocks/>
          </p:cNvGrpSpPr>
          <p:nvPr/>
        </p:nvGrpSpPr>
        <p:grpSpPr bwMode="auto">
          <a:xfrm>
            <a:off x="7452320" y="1412776"/>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grpSp>
      <p:sp>
        <p:nvSpPr>
          <p:cNvPr id="37" name="Line 40"/>
          <p:cNvSpPr>
            <a:spLocks noChangeShapeType="1"/>
          </p:cNvSpPr>
          <p:nvPr/>
        </p:nvSpPr>
        <p:spPr bwMode="auto">
          <a:xfrm>
            <a:off x="467544" y="4581128"/>
            <a:ext cx="8229600" cy="0"/>
          </a:xfrm>
          <a:prstGeom prst="line">
            <a:avLst/>
          </a:prstGeom>
          <a:noFill/>
          <a:ln w="6350">
            <a:solidFill>
              <a:schemeClr val="tx1"/>
            </a:solidFill>
            <a:round/>
            <a:headEnd/>
            <a:tailEnd/>
          </a:ln>
          <a:effectLst/>
        </p:spPr>
        <p:txBody>
          <a:bodyPr/>
          <a:lstStyle/>
          <a:p>
            <a:pPr algn="ctr" fontAlgn="base">
              <a:spcBef>
                <a:spcPct val="0"/>
              </a:spcBef>
              <a:spcAft>
                <a:spcPct val="0"/>
              </a:spcAft>
              <a:defRPr/>
            </a:pPr>
            <a:endParaRPr lang="en-US" sz="3100">
              <a:solidFill>
                <a:srgbClr val="000000"/>
              </a:solidFill>
              <a:latin typeface="Arial" charset="0"/>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4FB444D4-C1EF-4A8A-9804-A8C493B60ADB}" type="datetime1">
              <a:rPr lang="en-GB" altLang="en-US">
                <a:solidFill>
                  <a:srgbClr val="000000"/>
                </a:solidFill>
              </a:rPr>
              <a:pPr>
                <a:defRPr/>
              </a:pPr>
              <a:t>09/07/2015</a:t>
            </a:fld>
            <a:endParaRPr lang="en-GB" altLang="en-US">
              <a:solidFill>
                <a:srgbClr val="000000"/>
              </a:solidFill>
            </a:endParaRPr>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solidFill>
                <a:srgbClr val="000000"/>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xfrm>
            <a:off x="381000" y="6323013"/>
            <a:ext cx="1905000" cy="457200"/>
          </a:xfrm>
          <a:prstGeom prst="rect">
            <a:avLst/>
          </a:prstGeom>
          <a:ln/>
        </p:spPr>
        <p:txBody>
          <a:bodyPr/>
          <a:lstStyle>
            <a:lvl1pPr>
              <a:defRPr/>
            </a:lvl1pPr>
          </a:lstStyle>
          <a:p>
            <a:pPr algn="ctr" eaLnBrk="0" fontAlgn="base" hangingPunct="0">
              <a:spcBef>
                <a:spcPct val="0"/>
              </a:spcBef>
              <a:spcAft>
                <a:spcPct val="0"/>
              </a:spcAft>
              <a:defRPr/>
            </a:pPr>
            <a:fld id="{15D6DB75-0499-49DE-A5F6-2F76A0DD07EC}" type="datetime2">
              <a:rPr lang="en-GB" sz="2400">
                <a:solidFill>
                  <a:srgbClr val="FFFFFF"/>
                </a:solidFill>
                <a:latin typeface="Tahoma" pitchFamily="34" charset="0"/>
              </a:rPr>
              <a:pPr algn="ctr" eaLnBrk="0" fontAlgn="base" hangingPunct="0">
                <a:spcBef>
                  <a:spcPct val="0"/>
                </a:spcBef>
                <a:spcAft>
                  <a:spcPct val="0"/>
                </a:spcAft>
                <a:defRPr/>
              </a:pPr>
              <a:t>Thursday, 09 July 2015</a:t>
            </a:fld>
            <a:endParaRPr lang="en-GB" sz="2400">
              <a:solidFill>
                <a:srgbClr val="FFFFFF"/>
              </a:solidFill>
              <a:latin typeface="Tahoma" pitchFamily="34" charset="0"/>
            </a:endParaRPr>
          </a:p>
        </p:txBody>
      </p:sp>
      <p:sp>
        <p:nvSpPr>
          <p:cNvPr id="3" name="Rectangle 18"/>
          <p:cNvSpPr>
            <a:spLocks noGrp="1" noChangeArrowheads="1"/>
          </p:cNvSpPr>
          <p:nvPr>
            <p:ph type="ftr" sz="quarter" idx="11"/>
          </p:nvPr>
        </p:nvSpPr>
        <p:spPr>
          <a:xfrm>
            <a:off x="3511550" y="6330950"/>
            <a:ext cx="2882900" cy="442913"/>
          </a:xfrm>
          <a:prstGeom prst="rect">
            <a:avLst/>
          </a:prstGeom>
          <a:ln/>
        </p:spPr>
        <p:txBody>
          <a:bodyPr/>
          <a:lstStyle>
            <a:lvl1pPr>
              <a:defRPr/>
            </a:lvl1pPr>
          </a:lstStyle>
          <a:p>
            <a:pPr algn="ctr" eaLnBrk="0" fontAlgn="base" hangingPunct="0">
              <a:spcBef>
                <a:spcPct val="0"/>
              </a:spcBef>
              <a:spcAft>
                <a:spcPct val="0"/>
              </a:spcAft>
              <a:defRPr/>
            </a:pPr>
            <a:r>
              <a:rPr lang="en-GB" sz="2400">
                <a:solidFill>
                  <a:srgbClr val="FFFFFF"/>
                </a:solidFill>
                <a:latin typeface="Tahoma" pitchFamily="34" charset="0"/>
              </a:rPr>
              <a:t> (Phil Race)</a:t>
            </a:r>
          </a:p>
        </p:txBody>
      </p:sp>
      <p:sp>
        <p:nvSpPr>
          <p:cNvPr id="4" name="Rectangle 19"/>
          <p:cNvSpPr>
            <a:spLocks noGrp="1" noChangeArrowheads="1"/>
          </p:cNvSpPr>
          <p:nvPr>
            <p:ph type="sldNum" sz="quarter" idx="12"/>
          </p:nvPr>
        </p:nvSpPr>
        <p:spPr>
          <a:xfrm>
            <a:off x="6858000" y="6323013"/>
            <a:ext cx="1905000" cy="457200"/>
          </a:xfrm>
          <a:prstGeom prst="rect">
            <a:avLst/>
          </a:prstGeom>
          <a:ln/>
        </p:spPr>
        <p:txBody>
          <a:bodyPr/>
          <a:lstStyle>
            <a:lvl1pPr>
              <a:defRPr/>
            </a:lvl1pPr>
          </a:lstStyle>
          <a:p>
            <a:pPr algn="ctr" eaLnBrk="0" fontAlgn="base" hangingPunct="0">
              <a:spcBef>
                <a:spcPct val="0"/>
              </a:spcBef>
              <a:spcAft>
                <a:spcPct val="0"/>
              </a:spcAft>
              <a:defRPr/>
            </a:pPr>
            <a:fld id="{5AD808E0-68C8-4DE2-8472-D3274C1776DA}" type="slidenum">
              <a:rPr lang="en-GB" sz="2400">
                <a:solidFill>
                  <a:srgbClr val="FFFFFF"/>
                </a:solidFill>
                <a:latin typeface="Tahoma" pitchFamily="34" charset="0"/>
              </a:rPr>
              <a:pPr algn="ctr" eaLnBrk="0" fontAlgn="base" hangingPunct="0">
                <a:spcBef>
                  <a:spcPct val="0"/>
                </a:spcBef>
                <a:spcAft>
                  <a:spcPct val="0"/>
                </a:spcAft>
                <a:defRPr/>
              </a:pPr>
              <a:t>‹#›</a:t>
            </a:fld>
            <a:endParaRPr lang="en-GB" sz="2400">
              <a:solidFill>
                <a:srgbClr val="FFFFFF"/>
              </a:solidFill>
              <a:latin typeface="Tahoma"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7170"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fontAlgn="base">
              <a:spcBef>
                <a:spcPct val="0"/>
              </a:spcBef>
              <a:spcAft>
                <a:spcPct val="0"/>
              </a:spcAft>
            </a:pPr>
            <a:endParaRPr lang="en-GB" sz="2400">
              <a:solidFill>
                <a:srgbClr val="000000"/>
              </a:solidFill>
            </a:endParaRPr>
          </a:p>
        </p:txBody>
      </p:sp>
      <p:sp>
        <p:nvSpPr>
          <p:cNvPr id="7171"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7172"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7173" name="Rectangle 5"/>
          <p:cNvSpPr>
            <a:spLocks noGrp="1" noChangeArrowheads="1"/>
          </p:cNvSpPr>
          <p:nvPr>
            <p:ph type="dt" sz="half" idx="2"/>
          </p:nvPr>
        </p:nvSpPr>
        <p:spPr bwMode="auto">
          <a:xfrm>
            <a:off x="457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sz="1000"/>
            </a:lvl1pPr>
          </a:lstStyle>
          <a:p>
            <a:pPr fontAlgn="base">
              <a:spcBef>
                <a:spcPct val="0"/>
              </a:spcBef>
              <a:spcAft>
                <a:spcPct val="0"/>
              </a:spcAft>
            </a:pPr>
            <a:endParaRPr lang="en-GB" altLang="en-US">
              <a:solidFill>
                <a:srgbClr val="000000"/>
              </a:solidFill>
            </a:endParaRPr>
          </a:p>
        </p:txBody>
      </p:sp>
      <p:sp>
        <p:nvSpPr>
          <p:cNvPr id="7174" name="Rectangle 6"/>
          <p:cNvSpPr>
            <a:spLocks noGrp="1" noChangeArrowheads="1"/>
          </p:cNvSpPr>
          <p:nvPr>
            <p:ph type="ftr" sz="quarter" idx="3"/>
          </p:nvPr>
        </p:nvSpPr>
        <p:spPr bwMode="auto">
          <a:xfrm>
            <a:off x="3124200" y="6248400"/>
            <a:ext cx="2895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a:defRPr sz="1000"/>
            </a:lvl1pPr>
          </a:lstStyle>
          <a:p>
            <a:pPr fontAlgn="base">
              <a:spcBef>
                <a:spcPct val="0"/>
              </a:spcBef>
              <a:spcAft>
                <a:spcPct val="0"/>
              </a:spcAft>
            </a:pPr>
            <a:endParaRPr lang="en-GB" altLang="en-US">
              <a:solidFill>
                <a:srgbClr val="000000"/>
              </a:solidFill>
            </a:endParaRPr>
          </a:p>
        </p:txBody>
      </p:sp>
      <p:sp>
        <p:nvSpPr>
          <p:cNvPr id="7175" name="Rectangle 7"/>
          <p:cNvSpPr>
            <a:spLocks noGrp="1" noChangeArrowheads="1"/>
          </p:cNvSpPr>
          <p:nvPr>
            <p:ph type="sldNum" sz="quarter" idx="4"/>
          </p:nvPr>
        </p:nvSpPr>
        <p:spPr bwMode="auto">
          <a:xfrm>
            <a:off x="6553200" y="6248400"/>
            <a:ext cx="2133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pPr>
            <a:fld id="{730312BE-3085-4DC5-B5B9-8D4B0619B9AB}" type="slidenum">
              <a:rPr lang="en-GB" altLang="en-US">
                <a:solidFill>
                  <a:srgbClr val="000000"/>
                </a:solidFill>
              </a:rPr>
              <a:pPr fontAlgn="base">
                <a:spcBef>
                  <a:spcPct val="0"/>
                </a:spcBef>
                <a:spcAft>
                  <a:spcPct val="0"/>
                </a:spcAft>
              </a:pPr>
              <a:t>‹#›</a:t>
            </a:fld>
            <a:endParaRPr lang="en-GB" altLang="en-US">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7177"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78"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79"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0"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1"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2"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3"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4"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5"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6"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7"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8"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89"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0"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1"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2"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3"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4"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5"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6"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7"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8"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199"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0"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1"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2"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3"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4"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5"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6"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7207"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grpSp>
      <p:pic>
        <p:nvPicPr>
          <p:cNvPr id="7208" name="Picture 40" descr="LeedsMetRoseLogo"/>
          <p:cNvPicPr>
            <a:picLocks noChangeAspect="1" noChangeArrowheads="1"/>
          </p:cNvPicPr>
          <p:nvPr/>
        </p:nvPicPr>
        <p:blipFill>
          <a:blip r:embed="rId2" cstate="print"/>
          <a:srcRect/>
          <a:stretch>
            <a:fillRect/>
          </a:stretch>
        </p:blipFill>
        <p:spPr bwMode="auto">
          <a:xfrm>
            <a:off x="7451725" y="1052513"/>
            <a:ext cx="1071563" cy="1655762"/>
          </a:xfrm>
          <a:prstGeom prst="rect">
            <a:avLst/>
          </a:prstGeom>
          <a:noFill/>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58775" y="1196975"/>
            <a:ext cx="4225925"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737100" y="1196975"/>
            <a:ext cx="4227513" cy="4670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400">
                <a:solidFill>
                  <a:srgbClr val="FF0000"/>
                </a:solidFill>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brunel%20pieces/diamond%209s.ppt" TargetMode="External"/><Relationship Id="rId2" Type="http://schemas.openxmlformats.org/officeDocument/2006/relationships/theme" Target="../theme/theme10.xml"/><Relationship Id="rId1" Type="http://schemas.openxmlformats.org/officeDocument/2006/relationships/slideLayout" Target="../slideLayouts/slideLayout9.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1.xml"/><Relationship Id="rId1" Type="http://schemas.openxmlformats.org/officeDocument/2006/relationships/slideLayout" Target="../slideLayouts/slideLayout10.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2.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hyperlink" Target="../Desktop/brunel%20pieces%203/Choices&#8230;.ppt" TargetMode="External"/><Relationship Id="rId2" Type="http://schemas.openxmlformats.org/officeDocument/2006/relationships/theme" Target="../theme/theme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7" Type="http://schemas.openxmlformats.org/officeDocument/2006/relationships/hyperlink" Target="../Organising%20your%20studies/organising%20choices.ppt" TargetMode="Externa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hyperlink" Target="Choices&#8230;.ppt" TargetMode="External"/><Relationship Id="rId5" Type="http://schemas.openxmlformats.org/officeDocument/2006/relationships/hyperlink" Target="coffee.ppt" TargetMode="External"/><Relationship Id="rId4" Type="http://schemas.openxmlformats.org/officeDocument/2006/relationships/hyperlink" Target="00%20main%20menu.ppt" TargetMode="External"/></Relationships>
</file>

<file path=ppt/slideMasters/_rels/slideMaster6.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6.xml"/><Relationship Id="rId1" Type="http://schemas.openxmlformats.org/officeDocument/2006/relationships/slideLayout" Target="../slideLayouts/slideLayout6.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7.xml.rels><?xml version="1.0" encoding="UTF-8" standalone="yes"?>
<Relationships xmlns="http://schemas.openxmlformats.org/package/2006/relationships"><Relationship Id="rId1"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brunel%20pieces/diamond%209s.ppt" TargetMode="External"/><Relationship Id="rId2" Type="http://schemas.openxmlformats.org/officeDocument/2006/relationships/theme" Target="../theme/theme8.xml"/><Relationship Id="rId1" Type="http://schemas.openxmlformats.org/officeDocument/2006/relationships/slideLayout" Target="../slideLayouts/slideLayout7.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9.xml.rels><?xml version="1.0" encoding="UTF-8" standalone="yes"?>
<Relationships xmlns="http://schemas.openxmlformats.org/package/2006/relationships"><Relationship Id="rId3" Type="http://schemas.openxmlformats.org/officeDocument/2006/relationships/hyperlink" Target="00%20main%20menu.ppt" TargetMode="External"/><Relationship Id="rId7" Type="http://schemas.openxmlformats.org/officeDocument/2006/relationships/hyperlink" Target="brunel%20pieces/diamond%209s.ppt" TargetMode="External"/><Relationship Id="rId2" Type="http://schemas.openxmlformats.org/officeDocument/2006/relationships/theme" Target="../theme/theme9.xml"/><Relationship Id="rId1" Type="http://schemas.openxmlformats.org/officeDocument/2006/relationships/slideLayout" Target="../slideLayouts/slideLayout8.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fontAlgn="base">
              <a:spcBef>
                <a:spcPct val="0"/>
              </a:spcBef>
              <a:spcAft>
                <a:spcPct val="0"/>
              </a:spcAft>
              <a:defRPr/>
            </a:pPr>
            <a:endParaRPr lang="en-US" sz="3100">
              <a:solidFill>
                <a:srgbClr val="000000"/>
              </a:solidFill>
              <a:latin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fontAlgn="base">
              <a:spcBef>
                <a:spcPct val="0"/>
              </a:spcBef>
              <a:spcAft>
                <a:spcPct val="0"/>
              </a:spcAft>
              <a:defRPr/>
            </a:pPr>
            <a:fld id="{E06433FA-C51D-4ED0-9FA4-42E69DCAC760}" type="datetime1">
              <a:rPr lang="en-GB">
                <a:solidFill>
                  <a:srgbClr val="000000"/>
                </a:solidFill>
                <a:latin typeface="Arial" charset="0"/>
              </a:rPr>
              <a:pPr fontAlgn="base">
                <a:spcBef>
                  <a:spcPct val="0"/>
                </a:spcBef>
                <a:spcAft>
                  <a:spcPct val="0"/>
                </a:spcAft>
                <a:defRPr/>
              </a:pPr>
              <a:t>09/07/2015</a:t>
            </a:fld>
            <a:endParaRPr lang="en-GB" altLang="en-US">
              <a:solidFill>
                <a:srgbClr val="000000"/>
              </a:solidFill>
              <a:latin typeface="Arial" charset="0"/>
            </a:endParaRPr>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lgn="ctr" fontAlgn="base">
              <a:spcBef>
                <a:spcPct val="0"/>
              </a:spcBef>
              <a:spcAft>
                <a:spcPct val="0"/>
              </a:spcAft>
              <a:defRPr/>
            </a:pPr>
            <a:endParaRPr lang="en-GB" altLang="en-US">
              <a:solidFill>
                <a:srgbClr val="000000"/>
              </a:solidFill>
              <a:latin typeface="Arial" charset="0"/>
            </a:endParaRPr>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fontAlgn="base">
              <a:spcBef>
                <a:spcPct val="0"/>
              </a:spcBef>
              <a:spcAft>
                <a:spcPct val="0"/>
              </a:spcAft>
              <a:defRPr/>
            </a:pPr>
            <a:r>
              <a:rPr lang="en-GB" altLang="en-US">
                <a:solidFill>
                  <a:srgbClr val="000000"/>
                </a:solidFill>
                <a:latin typeface="Arial" charset="0"/>
              </a:rPr>
              <a:t>Slide # </a:t>
            </a:r>
            <a:fld id="{1C80650B-2B16-4D54-A886-8AB08D1869EF}" type="slidenum">
              <a:rPr lang="en-GB" altLang="en-US">
                <a:solidFill>
                  <a:srgbClr val="000000"/>
                </a:solidFill>
                <a:latin typeface="Arial" charset="0"/>
              </a:rPr>
              <a:pPr fontAlgn="base">
                <a:spcBef>
                  <a:spcPct val="0"/>
                </a:spcBef>
                <a:spcAft>
                  <a:spcPct val="0"/>
                </a:spcAft>
                <a:defRPr/>
              </a:pPr>
              <a:t>‹#›</a:t>
            </a:fld>
            <a:endParaRPr lang="en-GB" altLang="en-US">
              <a:solidFill>
                <a:srgbClr val="000000"/>
              </a:solidFill>
              <a:latin typeface="Arial" charset="0"/>
            </a:endParaRPr>
          </a:p>
        </p:txBody>
      </p:sp>
      <p:pic>
        <p:nvPicPr>
          <p:cNvPr id="1032" name="Picture 8" descr="LeedsMetRoseLogo"/>
          <p:cNvPicPr>
            <a:picLocks noChangeAspect="1" noChangeArrowheads="1"/>
          </p:cNvPicPr>
          <p:nvPr/>
        </p:nvPicPr>
        <p:blipFill>
          <a:blip r:embed="rId3" cstate="print"/>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fontAlgn="base">
                <a:spcBef>
                  <a:spcPct val="0"/>
                </a:spcBef>
                <a:spcAft>
                  <a:spcPct val="0"/>
                </a:spcAft>
                <a:defRPr/>
              </a:pPr>
              <a:endParaRPr lang="en-US" sz="3100">
                <a:solidFill>
                  <a:srgbClr val="000000"/>
                </a:solidFill>
                <a:latin typeface="Arial" charset="0"/>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lgn="ctr" fontAlgn="base">
              <a:spcBef>
                <a:spcPct val="0"/>
              </a:spcBef>
              <a:spcAft>
                <a:spcPct val="0"/>
              </a:spcAft>
              <a:defRPr/>
            </a:pPr>
            <a:endParaRPr lang="en-US" sz="3100">
              <a:solidFill>
                <a:srgbClr val="000000"/>
              </a:solidFill>
              <a:latin typeface="Arial" charset="0"/>
            </a:endParaRPr>
          </a:p>
        </p:txBody>
      </p:sp>
    </p:spTree>
  </p:cSld>
  <p:clrMap bg1="lt1" tx1="dk1" bg2="lt2" tx2="dk2" accent1="accent1" accent2="accent2" accent3="accent3" accent4="accent4" accent5="accent5" accent6="accent6" hlink="hlink" folHlink="folHlink"/>
  <p:sldLayoutIdLst>
    <p:sldLayoutId id="2147483661"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7" name="AutoShape 20">
            <a:hlinkClick r:id="rId5" action="ppaction://hlinkpres?slideindex=1&amp;slidetitle=" highlightClick="1"/>
          </p:cNvPr>
          <p:cNvSpPr>
            <a:spLocks noChangeArrowheads="1"/>
          </p:cNvSpPr>
          <p:nvPr userDrawn="1"/>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
        <p:nvSpPr>
          <p:cNvPr id="18" name="AutoShape 21">
            <a:hlinkClick r:id="rId7" action="ppaction://hlinkpres?slideindex=17&amp;slidetitle=Action planning" highlightClick="1"/>
          </p:cNvPr>
          <p:cNvSpPr>
            <a:spLocks noChangeArrowheads="1"/>
          </p:cNvSpPr>
          <p:nvPr userDrawn="1"/>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
        <p:nvSpPr>
          <p:cNvPr id="19" name="AutoShape 22">
            <a:hlinkClick r:id="" action="ppaction://noaction"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79"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rPr>
              <a:t>http://phil-race.co.uk/</a:t>
            </a:r>
            <a:endParaRPr lang="en-GB" sz="1400" b="1" dirty="0">
              <a:solidFill>
                <a:srgbClr val="FF0000"/>
              </a:solidFill>
              <a:latin typeface="Arial Rounded MT Bold"/>
            </a:endParaRP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sldLayoutIdLst>
    <p:sldLayoutId id="2147483681"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fontAlgn="base" hangingPunct="0">
              <a:spcBef>
                <a:spcPct val="50000"/>
              </a:spcBef>
              <a:spcAft>
                <a:spcPct val="0"/>
              </a:spcAft>
              <a:defRPr/>
            </a:pPr>
            <a:endParaRPr lang="en-US" sz="2400" b="1">
              <a:solidFill>
                <a:srgbClr val="000000"/>
              </a:solidFill>
              <a:latin typeface="Comic Sans MS" pitchFamily="66"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fontAlgn="base" hangingPunct="0">
              <a:spcBef>
                <a:spcPct val="0"/>
              </a:spcBef>
              <a:spcAft>
                <a:spcPct val="0"/>
              </a:spcAft>
              <a:defRPr/>
            </a:pPr>
            <a:endParaRPr lang="en-US" sz="4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fontAlgn="base" hangingPunct="0">
              <a:spcBef>
                <a:spcPct val="0"/>
              </a:spcBef>
              <a:spcAft>
                <a:spcPct val="0"/>
              </a:spcAft>
              <a:defRPr/>
            </a:pPr>
            <a:endParaRPr lang="en-US" sz="4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fontAlgn="base" hangingPunct="0">
              <a:spcBef>
                <a:spcPct val="0"/>
              </a:spcBef>
              <a:spcAft>
                <a:spcPct val="0"/>
              </a:spcAft>
              <a:defRPr/>
            </a:pPr>
            <a:endParaRPr lang="en-US" sz="4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fontAlgn="base" hangingPunct="0">
              <a:spcBef>
                <a:spcPct val="0"/>
              </a:spcBef>
              <a:spcAft>
                <a:spcPct val="0"/>
              </a:spcAft>
              <a:defRPr/>
            </a:pPr>
            <a:endParaRPr lang="en-US" sz="4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fontAlgn="base" hangingPunct="0">
              <a:spcBef>
                <a:spcPct val="0"/>
              </a:spcBef>
              <a:spcAft>
                <a:spcPct val="0"/>
              </a:spcAft>
              <a:defRPr/>
            </a:pPr>
            <a:endParaRPr lang="en-US" sz="4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eaLnBrk="0" fontAlgn="base" hangingPunct="0">
              <a:spcBef>
                <a:spcPct val="0"/>
              </a:spcBef>
              <a:spcAft>
                <a:spcPct val="0"/>
              </a:spcAft>
              <a:defRPr/>
            </a:pPr>
            <a:r>
              <a:rPr lang="en-GB" sz="1400" b="1" dirty="0">
                <a:solidFill>
                  <a:srgbClr val="FF0000"/>
                </a:solidFill>
                <a:latin typeface="Arial Rounded MT Bold"/>
              </a:rPr>
              <a:t>http://phil-race.co.uk/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Calibri"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Calibri" pitchFamily="34"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Calibri" pitchFamily="34"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Calibri" pitchFamily="34"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Calibri" pitchFamily="34" charset="0"/>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Calibri" pitchFamily="34" charset="0"/>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Calibri" pitchFamily="34" charset="0"/>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Calibri" pitchFamily="34" charset="0"/>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fontAlgn="base">
              <a:spcBef>
                <a:spcPct val="0"/>
              </a:spcBef>
              <a:spcAft>
                <a:spcPct val="0"/>
              </a:spcAft>
            </a:pPr>
            <a:endParaRPr lang="en-GB" sz="2400">
              <a:solidFill>
                <a:srgbClr val="000000"/>
              </a:solidFill>
            </a:endParaRPr>
          </a:p>
        </p:txBody>
      </p:sp>
      <p:sp>
        <p:nvSpPr>
          <p:cNvPr id="614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614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2" name="Group 5"/>
          <p:cNvGrpSpPr>
            <a:grpSpLocks/>
          </p:cNvGrpSpPr>
          <p:nvPr/>
        </p:nvGrpSpPr>
        <p:grpSpPr bwMode="auto">
          <a:xfrm>
            <a:off x="8101013" y="188913"/>
            <a:ext cx="574675" cy="1081087"/>
            <a:chOff x="4720" y="1885"/>
            <a:chExt cx="843" cy="1379"/>
          </a:xfrm>
        </p:grpSpPr>
        <p:sp>
          <p:nvSpPr>
            <p:cNvPr id="6150" name="Oval 6"/>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1" name="Oval 7"/>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2" name="Oval 8"/>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3" name="Oval 9"/>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4" name="Oval 10"/>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5" name="Oval 11"/>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6" name="Oval 12"/>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7" name="Oval 13"/>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8" name="Oval 14"/>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59" name="Oval 15"/>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0" name="Oval 16"/>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1" name="Oval 17"/>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2" name="Oval 18"/>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3" name="Oval 19"/>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4" name="Oval 20"/>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5" name="Oval 21"/>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6" name="Oval 22"/>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7" name="Oval 23"/>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8" name="Oval 24"/>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69" name="Oval 25"/>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0" name="Oval 26"/>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1" name="Oval 27"/>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2" name="Oval 28"/>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3" name="Oval 29"/>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4" name="Oval 30"/>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5" name="Oval 31"/>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6" name="Oval 32"/>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7" name="Oval 33"/>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8" name="Oval 34"/>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79" name="Oval 35"/>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sp>
          <p:nvSpPr>
            <p:cNvPr id="6180" name="Oval 36"/>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fontAlgn="base">
                <a:spcBef>
                  <a:spcPct val="0"/>
                </a:spcBef>
                <a:spcAft>
                  <a:spcPct val="0"/>
                </a:spcAft>
              </a:pPr>
              <a:endParaRPr lang="en-GB" sz="2400">
                <a:solidFill>
                  <a:srgbClr val="000000"/>
                </a:solidFill>
              </a:endParaRPr>
            </a:p>
          </p:txBody>
        </p:sp>
      </p:grpSp>
      <p:pic>
        <p:nvPicPr>
          <p:cNvPr id="6182" name="Picture 38" descr="LeedsMet Logo ColStrip">
            <a:hlinkClick r:id="rId3" action="ppaction://hlinkpres?slideindex=1&amp;slidetitle="/>
          </p:cNvPr>
          <p:cNvPicPr>
            <a:picLocks noChangeAspect="1" noChangeArrowheads="1"/>
          </p:cNvPicPr>
          <p:nvPr/>
        </p:nvPicPr>
        <p:blipFill>
          <a:blip r:embed="rId4" cstate="print">
            <a:lum contrast="6000"/>
          </a:blip>
          <a:srcRect/>
          <a:stretch>
            <a:fillRect/>
          </a:stretch>
        </p:blipFill>
        <p:spPr bwMode="auto">
          <a:xfrm>
            <a:off x="6264275" y="6070600"/>
            <a:ext cx="2879725" cy="787400"/>
          </a:xfrm>
          <a:prstGeom prst="rect">
            <a:avLst/>
          </a:prstGeom>
          <a:noFill/>
        </p:spPr>
      </p:pic>
    </p:spTree>
  </p:cSld>
  <p:clrMap bg1="lt1" tx1="dk1" bg2="lt2" tx2="dk2" accent1="accent1" accent2="accent2" accent3="accent3" accent4="accent4" accent5="accent5" accent6="accent6" hlink="hlink" folHlink="folHlink"/>
  <p:sldLayoutIdLst>
    <p:sldLayoutId id="2147483667" r:id="rId1"/>
  </p:sldLayoutIdLst>
  <p:timing>
    <p:tnLst>
      <p:par>
        <p:cTn id="1" dur="indefinite" restart="never" nodeType="tmRoot"/>
      </p:par>
    </p:tnLst>
  </p:timing>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rgbClr val="CC0000"/>
        </a:buClr>
        <a:buFont typeface="Wingdings" pitchFamily="2" charset="2"/>
        <a:buChar char="v"/>
        <a:defRPr sz="3000">
          <a:solidFill>
            <a:schemeClr val="tx1"/>
          </a:solidFill>
          <a:latin typeface="+mn-lt"/>
          <a:ea typeface="+mn-ea"/>
          <a:cs typeface="+mn-cs"/>
        </a:defRPr>
      </a:lvl1pPr>
      <a:lvl2pPr marL="692150" indent="-347663" algn="l" rtl="0" fontAlgn="base">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4"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rPr>
              <a:t>www.phil-race.co.uk</a:t>
            </a:r>
          </a:p>
        </p:txBody>
      </p:sp>
      <p:sp>
        <p:nvSpPr>
          <p:cNvPr id="13" name="AutoShape 38">
            <a:hlinkClick r:id="rId5"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dirty="0">
              <a:solidFill>
                <a:srgbClr val="000000"/>
              </a:solidFill>
              <a:latin typeface="Times New Roman" pitchFamily="18" charset="0"/>
            </a:endParaRPr>
          </a:p>
        </p:txBody>
      </p:sp>
      <p:sp>
        <p:nvSpPr>
          <p:cNvPr id="14" name="AutoShape 39">
            <a:hlinkClick r:id="rId6"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dirty="0">
              <a:solidFill>
                <a:srgbClr val="000000"/>
              </a:solidFill>
              <a:latin typeface="Times New Roman" pitchFamily="18" charset="0"/>
            </a:endParaRPr>
          </a:p>
        </p:txBody>
      </p:sp>
      <p:sp>
        <p:nvSpPr>
          <p:cNvPr id="15" name="AutoShape 40">
            <a:hlinkClick r:id="rId7"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dirty="0">
              <a:solidFill>
                <a:srgbClr val="000000"/>
              </a:solidFill>
              <a:latin typeface="Times New Roman" pitchFamily="18" charset="0"/>
            </a:endParaRPr>
          </a:p>
        </p:txBody>
      </p:sp>
      <p:sp>
        <p:nvSpPr>
          <p:cNvPr id="16" name="AutoShape 4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69" r:id="rId1"/>
    <p:sldLayoutId id="2147483672" r:id="rId2"/>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71"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A05AF16-4932-4EE1-938A-62E4C3C44C45}" type="datetimeFigureOut">
              <a:rPr lang="en-US">
                <a:solidFill>
                  <a:prstClr val="white">
                    <a:tint val="75000"/>
                  </a:prstClr>
                </a:solidFill>
              </a:rPr>
              <a:pPr>
                <a:defRPr/>
              </a:pPr>
              <a:t>7/9/2015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9244AFF-84A4-41D1-B6C9-F3B7007BF501}" type="slidenum">
              <a:rPr lang="en-US">
                <a:solidFill>
                  <a:prstClr val="white">
                    <a:tint val="75000"/>
                  </a:prstClr>
                </a:solidFill>
              </a:rPr>
              <a:pPr>
                <a:defRPr/>
              </a:pPr>
              <a:t>‹#›</a:t>
            </a:fld>
            <a:endParaRPr lang="en-US">
              <a:solidFill>
                <a:prstClr val="white">
                  <a:tint val="75000"/>
                </a:prstClr>
              </a:solidFill>
            </a:endParaRPr>
          </a:p>
        </p:txBody>
      </p:sp>
    </p:spTree>
  </p:cSld>
  <p:clrMap bg1="dk1" tx1="lt1" bg2="dk2" tx2="lt2" accent1="accent1" accent2="accent2" accent3="accent3" accent4="accent4" accent5="accent5" accent6="accent6" hlink="hlink" folHlink="folHlin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bldLst>
  </p:timing>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b="1">
              <a:solidFill>
                <a:srgbClr val="000000"/>
              </a:solidFill>
              <a:latin typeface="Times New Roman" pitchFamily="18" charset="0"/>
            </a:endParaRPr>
          </a:p>
        </p:txBody>
      </p:sp>
      <p:sp>
        <p:nvSpPr>
          <p:cNvPr id="17" name="AutoShape 20">
            <a:hlinkClick r:id="rId5" action="ppaction://hlinkpres?slideindex=1&amp;slidetitle=" highlightClick="1"/>
          </p:cNvPr>
          <p:cNvSpPr>
            <a:spLocks noChangeArrowheads="1"/>
          </p:cNvSpPr>
          <p:nvPr userDrawn="1"/>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
        <p:nvSpPr>
          <p:cNvPr id="18" name="AutoShape 21">
            <a:hlinkClick r:id="rId7" action="ppaction://hlinkpres?slideindex=17&amp;slidetitle=Action planning" highlightClick="1"/>
          </p:cNvPr>
          <p:cNvSpPr>
            <a:spLocks noChangeArrowheads="1"/>
          </p:cNvSpPr>
          <p:nvPr userDrawn="1"/>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
        <p:nvSpPr>
          <p:cNvPr id="19" name="AutoShape 22">
            <a:hlinkClick r:id="" action="ppaction://noaction"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eaLnBrk="0" fontAlgn="base" hangingPunct="0">
              <a:spcBef>
                <a:spcPct val="0"/>
              </a:spcBef>
              <a:spcAft>
                <a:spcPct val="0"/>
              </a:spcAft>
            </a:pPr>
            <a:endParaRPr lang="en-US" sz="24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3675"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base" hangingPunct="0">
              <a:spcBef>
                <a:spcPct val="50000"/>
              </a:spcBef>
              <a:spcAft>
                <a:spcPct val="0"/>
              </a:spcAft>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smtClean="0"/>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base" hangingPunct="0">
              <a:spcBef>
                <a:spcPct val="0"/>
              </a:spcBef>
              <a:spcAft>
                <a:spcPct val="0"/>
              </a:spcAft>
              <a:defRPr/>
            </a:pPr>
            <a:endParaRPr lang="en-US" sz="2000" b="1">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base" hangingPunct="0">
              <a:spcBef>
                <a:spcPct val="0"/>
              </a:spcBef>
              <a:spcAft>
                <a:spcPct val="0"/>
              </a:spcAft>
              <a:defRPr/>
            </a:pPr>
            <a:endParaRPr lang="en-US" sz="200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base" hangingPunct="0">
              <a:spcBef>
                <a:spcPct val="0"/>
              </a:spcBef>
              <a:spcAft>
                <a:spcPct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fontAlgn="base" hangingPunct="0">
              <a:spcBef>
                <a:spcPct val="0"/>
              </a:spcBef>
              <a:spcAft>
                <a:spcPct val="0"/>
              </a:spcAft>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fontAlgn="base" hangingPunct="0">
              <a:spcBef>
                <a:spcPct val="0"/>
              </a:spcBef>
              <a:spcAft>
                <a:spcPct val="0"/>
              </a:spcAft>
              <a:defRPr/>
            </a:pPr>
            <a:endParaRPr lang="en-GB" sz="2000">
              <a:solidFill>
                <a:srgbClr val="000000"/>
              </a:solidFill>
              <a:latin typeface="Times New Roman" pitchFamily="18" charset="0"/>
            </a:endParaRPr>
          </a:p>
        </p:txBody>
      </p:sp>
      <p:sp>
        <p:nvSpPr>
          <p:cNvPr id="17" name="AutoShape 20">
            <a:hlinkClick r:id="rId5" action="ppaction://hlinkpres?slideindex=1&amp;slidetitle=" highlightClick="1"/>
          </p:cNvPr>
          <p:cNvSpPr>
            <a:spLocks noChangeArrowheads="1"/>
          </p:cNvSpPr>
          <p:nvPr/>
        </p:nvSpPr>
        <p:spPr bwMode="auto">
          <a:xfrm>
            <a:off x="5943600" y="5815013"/>
            <a:ext cx="3200400" cy="1042987"/>
          </a:xfrm>
          <a:prstGeom prst="actionButtonBlank">
            <a:avLst/>
          </a:prstGeom>
          <a:noFill/>
          <a:ln w="12700">
            <a:noFill/>
            <a:miter lim="800000"/>
            <a:headEnd type="none" w="sm" len="sm"/>
            <a:tailEnd type="none" w="sm" len="sm"/>
          </a:ln>
          <a:effectLst/>
        </p:spPr>
        <p:txBody>
          <a:bodyPr wrap="none" anchor="ctr"/>
          <a:lstStyle/>
          <a:p>
            <a:endParaRPr lang="en-US"/>
          </a:p>
        </p:txBody>
      </p:sp>
      <p:sp>
        <p:nvSpPr>
          <p:cNvPr id="18" name="AutoShape 21">
            <a:hlinkClick r:id="rId7" action="ppaction://hlinkpres?slideindex=17&amp;slidetitle=Action planning" highlightClick="1"/>
          </p:cNvPr>
          <p:cNvSpPr>
            <a:spLocks noChangeArrowheads="1"/>
          </p:cNvSpPr>
          <p:nvPr/>
        </p:nvSpPr>
        <p:spPr bwMode="auto">
          <a:xfrm>
            <a:off x="8101013" y="152400"/>
            <a:ext cx="1042987" cy="1042988"/>
          </a:xfrm>
          <a:prstGeom prst="actionButtonBlank">
            <a:avLst/>
          </a:prstGeom>
          <a:noFill/>
          <a:ln w="12700">
            <a:noFill/>
            <a:miter lim="800000"/>
            <a:headEnd type="none" w="sm" len="sm"/>
            <a:tailEnd type="none" w="sm" len="sm"/>
          </a:ln>
          <a:effectLst/>
        </p:spPr>
        <p:txBody>
          <a:bodyPr wrap="none" anchor="ctr"/>
          <a:lstStyle/>
          <a:p>
            <a:endParaRPr lang="en-US"/>
          </a:p>
        </p:txBody>
      </p:sp>
      <p:sp>
        <p:nvSpPr>
          <p:cNvPr id="19" name="AutoShape 22">
            <a:hlinkClick r:id="" action="ppaction://noaction"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7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hyperlink" Target="file:///C:\Documents%20and%20Settings\user\Desktop\brunel%20pieces%203\asat.pp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www.sciencemag.org/search?author1=Betsy+Sparrow&amp;sortspec=date&amp;submit=Submit" TargetMode="External"/><Relationship Id="rId2" Type="http://schemas.openxmlformats.org/officeDocument/2006/relationships/hyperlink" Target="http://www.sciencemag.org/content/early/recent" TargetMode="External"/><Relationship Id="rId1" Type="http://schemas.openxmlformats.org/officeDocument/2006/relationships/slideLayout" Target="../slideLayouts/slideLayout6.xml"/><Relationship Id="rId5" Type="http://schemas.openxmlformats.org/officeDocument/2006/relationships/hyperlink" Target="http://www.sciencemag.org/search?author1=Daniel+M.+Wegner&amp;sortspec=date&amp;submit=Submit" TargetMode="External"/><Relationship Id="rId4" Type="http://schemas.openxmlformats.org/officeDocument/2006/relationships/hyperlink" Target="http://www.sciencemag.org/search?author1=Jenny+Liu&amp;sortspec=date&amp;submit=Submit"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7504" y="476672"/>
            <a:ext cx="7272808" cy="4081065"/>
          </a:xfrm>
        </p:spPr>
        <p:txBody>
          <a:bodyPr/>
          <a:lstStyle/>
          <a:p>
            <a:pPr algn="ctr" eaLnBrk="1" hangingPunct="1"/>
            <a:r>
              <a:rPr lang="en-GB" sz="4400" dirty="0" smtClean="0"/>
              <a:t>Leeds Beckett University</a:t>
            </a:r>
            <a:br>
              <a:rPr lang="en-GB" sz="4400" dirty="0" smtClean="0"/>
            </a:br>
            <a:r>
              <a:rPr lang="en-GB" sz="4400" dirty="0" smtClean="0"/>
              <a:t/>
            </a:r>
            <a:br>
              <a:rPr lang="en-GB" sz="4400" dirty="0" smtClean="0"/>
            </a:br>
            <a:r>
              <a:rPr lang="en-GB" sz="4400" dirty="0" smtClean="0"/>
              <a:t>A few slides shown by Phil Race at the writing retreat in York: </a:t>
            </a:r>
            <a:br>
              <a:rPr lang="en-GB" sz="4400" dirty="0" smtClean="0"/>
            </a:br>
            <a:r>
              <a:rPr lang="en-GB" sz="4400" dirty="0" smtClean="0"/>
              <a:t>9</a:t>
            </a:r>
            <a:r>
              <a:rPr lang="en-GB" sz="4400" baseline="30000" dirty="0" smtClean="0"/>
              <a:t>th</a:t>
            </a:r>
            <a:r>
              <a:rPr lang="en-GB" sz="4400" dirty="0" smtClean="0"/>
              <a:t>-10</a:t>
            </a:r>
            <a:r>
              <a:rPr lang="en-GB" sz="4400" baseline="30000" dirty="0" smtClean="0"/>
              <a:t>th</a:t>
            </a:r>
            <a:r>
              <a:rPr lang="en-GB" sz="4400" dirty="0" smtClean="0"/>
              <a:t> July 2015</a:t>
            </a:r>
            <a:endParaRPr lang="en-GB" sz="5400" b="0" dirty="0"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fontAlgn="base">
              <a:spcBef>
                <a:spcPct val="0"/>
              </a:spcBef>
              <a:spcAft>
                <a:spcPct val="0"/>
              </a:spcAft>
            </a:pPr>
            <a:endParaRPr lang="en-US">
              <a:solidFill>
                <a:srgbClr val="000000"/>
              </a:solidFill>
              <a:latin typeface="Arial" charset="0"/>
            </a:endParaRPr>
          </a:p>
        </p:txBody>
      </p:sp>
      <p:sp>
        <p:nvSpPr>
          <p:cNvPr id="4101" name="Rectangle 7"/>
          <p:cNvSpPr>
            <a:spLocks noChangeArrowheads="1"/>
          </p:cNvSpPr>
          <p:nvPr/>
        </p:nvSpPr>
        <p:spPr bwMode="auto">
          <a:xfrm>
            <a:off x="395536" y="5085184"/>
            <a:ext cx="3132981" cy="1077218"/>
          </a:xfrm>
          <a:prstGeom prst="rect">
            <a:avLst/>
          </a:prstGeom>
          <a:noFill/>
          <a:ln w="9525">
            <a:noFill/>
            <a:miter lim="800000"/>
            <a:headEnd/>
            <a:tailEnd/>
          </a:ln>
        </p:spPr>
        <p:txBody>
          <a:bodyPr wrap="square">
            <a:spAutoFit/>
          </a:bodyPr>
          <a:lstStyle/>
          <a:p>
            <a:pPr fontAlgn="base">
              <a:lnSpc>
                <a:spcPct val="80000"/>
              </a:lnSpc>
              <a:spcBef>
                <a:spcPct val="0"/>
              </a:spcBef>
              <a:spcAft>
                <a:spcPct val="0"/>
              </a:spcAft>
            </a:pPr>
            <a:endParaRPr lang="en-GB" sz="2000" b="1" dirty="0">
              <a:solidFill>
                <a:srgbClr val="000000"/>
              </a:solidFill>
              <a:latin typeface="Arial" charset="0"/>
            </a:endParaRPr>
          </a:p>
          <a:p>
            <a:pPr algn="ctr" fontAlgn="base">
              <a:spcBef>
                <a:spcPct val="0"/>
              </a:spcBef>
              <a:spcAft>
                <a:spcPct val="0"/>
              </a:spcAft>
              <a:defRPr/>
            </a:pPr>
            <a:r>
              <a:rPr lang="en-GB" sz="2000" b="1" dirty="0">
                <a:solidFill>
                  <a:srgbClr val="000000"/>
                </a:solidFill>
                <a:latin typeface="Arial" charset="0"/>
              </a:rPr>
              <a:t>Sally Brown</a:t>
            </a:r>
          </a:p>
          <a:p>
            <a:pPr algn="ctr" fontAlgn="base">
              <a:spcBef>
                <a:spcPct val="0"/>
              </a:spcBef>
              <a:spcAft>
                <a:spcPct val="0"/>
              </a:spcAft>
              <a:defRPr/>
            </a:pPr>
            <a:r>
              <a:rPr lang="en-GB" sz="1400" b="1" dirty="0">
                <a:solidFill>
                  <a:srgbClr val="000000"/>
                </a:solidFill>
                <a:latin typeface="Arial" charset="0"/>
              </a:rPr>
              <a:t>PFHEA, NTF, PhD, MA, BA, </a:t>
            </a:r>
            <a:r>
              <a:rPr lang="en-GB" sz="1400" b="1" dirty="0" err="1">
                <a:solidFill>
                  <a:srgbClr val="000000"/>
                </a:solidFill>
                <a:latin typeface="Arial" charset="0"/>
              </a:rPr>
              <a:t>PGCert</a:t>
            </a:r>
            <a:r>
              <a:rPr lang="en-GB" sz="1400" b="1" dirty="0">
                <a:solidFill>
                  <a:srgbClr val="000000"/>
                </a:solidFill>
                <a:latin typeface="Arial" charset="0"/>
              </a:rPr>
              <a:t>, </a:t>
            </a:r>
            <a:r>
              <a:rPr lang="en-GB" sz="1400" b="1" dirty="0" err="1" smtClean="0">
                <a:solidFill>
                  <a:srgbClr val="000000"/>
                </a:solidFill>
                <a:latin typeface="Arial" charset="0"/>
              </a:rPr>
              <a:t>ADBEd</a:t>
            </a:r>
            <a:endParaRPr lang="en-GB" sz="1400" b="1" dirty="0">
              <a:solidFill>
                <a:srgbClr val="000000"/>
              </a:solidFill>
              <a:latin typeface="Arial" charset="0"/>
            </a:endParaRPr>
          </a:p>
        </p:txBody>
      </p:sp>
      <p:sp>
        <p:nvSpPr>
          <p:cNvPr id="6" name="Rectangle 7"/>
          <p:cNvSpPr>
            <a:spLocks noChangeArrowheads="1"/>
          </p:cNvSpPr>
          <p:nvPr/>
        </p:nvSpPr>
        <p:spPr bwMode="auto">
          <a:xfrm>
            <a:off x="4067944" y="5085184"/>
            <a:ext cx="3132981" cy="1077218"/>
          </a:xfrm>
          <a:prstGeom prst="rect">
            <a:avLst/>
          </a:prstGeom>
          <a:noFill/>
          <a:ln w="9525">
            <a:noFill/>
            <a:miter lim="800000"/>
            <a:headEnd/>
            <a:tailEnd/>
          </a:ln>
        </p:spPr>
        <p:txBody>
          <a:bodyPr wrap="square">
            <a:spAutoFit/>
          </a:bodyPr>
          <a:lstStyle/>
          <a:p>
            <a:pPr fontAlgn="base">
              <a:lnSpc>
                <a:spcPct val="80000"/>
              </a:lnSpc>
              <a:spcBef>
                <a:spcPct val="0"/>
              </a:spcBef>
              <a:spcAft>
                <a:spcPct val="0"/>
              </a:spcAft>
            </a:pPr>
            <a:endParaRPr lang="en-GB" sz="2000" b="1" dirty="0">
              <a:solidFill>
                <a:srgbClr val="000000"/>
              </a:solidFill>
              <a:latin typeface="Arial" charset="0"/>
            </a:endParaRPr>
          </a:p>
          <a:p>
            <a:pPr algn="ctr" fontAlgn="base">
              <a:spcBef>
                <a:spcPct val="0"/>
              </a:spcBef>
              <a:spcAft>
                <a:spcPct val="0"/>
              </a:spcAft>
              <a:defRPr/>
            </a:pPr>
            <a:r>
              <a:rPr lang="en-GB" sz="2000" b="1" dirty="0">
                <a:solidFill>
                  <a:srgbClr val="000000"/>
                </a:solidFill>
                <a:latin typeface="Arial" charset="0"/>
              </a:rPr>
              <a:t>Phil Race</a:t>
            </a:r>
          </a:p>
          <a:p>
            <a:pPr algn="ctr" fontAlgn="base">
              <a:spcBef>
                <a:spcPct val="0"/>
              </a:spcBef>
              <a:spcAft>
                <a:spcPct val="0"/>
              </a:spcAft>
              <a:defRPr/>
            </a:pPr>
            <a:r>
              <a:rPr lang="en-GB" sz="1400" b="1" dirty="0">
                <a:solidFill>
                  <a:srgbClr val="000000"/>
                </a:solidFill>
                <a:latin typeface="Arial" charset="0"/>
              </a:rPr>
              <a:t>PFHEA, NTF, BSc, PhD, </a:t>
            </a:r>
            <a:r>
              <a:rPr lang="en-GB" sz="1400" b="1" dirty="0" err="1">
                <a:solidFill>
                  <a:srgbClr val="000000"/>
                </a:solidFill>
                <a:latin typeface="Arial" charset="0"/>
              </a:rPr>
              <a:t>PGCert</a:t>
            </a:r>
            <a:r>
              <a:rPr lang="en-GB" sz="1400" b="1" dirty="0">
                <a:solidFill>
                  <a:srgbClr val="000000"/>
                </a:solidFill>
                <a:latin typeface="Arial" charset="0"/>
              </a:rPr>
              <a:t>, </a:t>
            </a:r>
            <a:r>
              <a:rPr lang="en-GB" sz="1400" b="1" dirty="0" smtClean="0">
                <a:solidFill>
                  <a:srgbClr val="000000"/>
                </a:solidFill>
                <a:latin typeface="Arial" charset="0"/>
              </a:rPr>
              <a:t>FCIPD</a:t>
            </a:r>
            <a:endParaRPr lang="en-GB" sz="1400" b="1" dirty="0">
              <a:solidFill>
                <a:srgbClr val="000000"/>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a:ln/>
        </p:spPr>
        <p:txBody>
          <a:bodyPr/>
          <a:lstStyle/>
          <a:p>
            <a:r>
              <a:rPr lang="en-GB"/>
              <a:t>What was your first verb?</a:t>
            </a:r>
          </a:p>
        </p:txBody>
      </p:sp>
      <p:sp>
        <p:nvSpPr>
          <p:cNvPr id="246787" name="Rectangle 3"/>
          <p:cNvSpPr>
            <a:spLocks noGrp="1" noChangeArrowheads="1"/>
          </p:cNvSpPr>
          <p:nvPr>
            <p:ph idx="1"/>
          </p:nvPr>
        </p:nvSpPr>
        <p:spPr/>
        <p:txBody>
          <a:bodyPr/>
          <a:lstStyle/>
          <a:p>
            <a:r>
              <a:rPr lang="en-GB" sz="2200" dirty="0"/>
              <a:t>Offers an illustration of…</a:t>
            </a:r>
          </a:p>
          <a:p>
            <a:r>
              <a:rPr lang="en-GB" sz="2200" dirty="0"/>
              <a:t>Focuses on…</a:t>
            </a:r>
          </a:p>
          <a:p>
            <a:r>
              <a:rPr lang="en-GB" sz="2200" dirty="0"/>
              <a:t>Challenges the paradigm of..</a:t>
            </a:r>
          </a:p>
          <a:p>
            <a:r>
              <a:rPr lang="en-GB" sz="2200" dirty="0"/>
              <a:t>Describes how…</a:t>
            </a:r>
          </a:p>
          <a:p>
            <a:r>
              <a:rPr lang="en-GB" sz="2200" dirty="0"/>
              <a:t>Describes the effects of…</a:t>
            </a:r>
          </a:p>
          <a:p>
            <a:r>
              <a:rPr lang="en-GB" sz="2200" dirty="0"/>
              <a:t>Reviews the recent advances in..</a:t>
            </a:r>
          </a:p>
          <a:p>
            <a:r>
              <a:rPr lang="en-GB" sz="2200" dirty="0"/>
              <a:t>Analyses the impact of…</a:t>
            </a:r>
          </a:p>
          <a:p>
            <a:r>
              <a:rPr lang="en-GB" sz="2200" dirty="0"/>
              <a:t>Successfully demonstrates the use of</a:t>
            </a:r>
          </a:p>
          <a:p>
            <a:r>
              <a:rPr lang="en-GB" sz="2200" dirty="0"/>
              <a:t>Presents a novel method of …</a:t>
            </a:r>
          </a:p>
          <a:p>
            <a:r>
              <a:rPr lang="en-GB" sz="2200" dirty="0"/>
              <a:t>Reports, compares and correlates the phenomena of…</a:t>
            </a:r>
          </a:p>
          <a:p>
            <a:r>
              <a:rPr lang="en-GB" sz="2200" dirty="0"/>
              <a:t>Reports on the results of…</a:t>
            </a:r>
          </a:p>
          <a:p>
            <a:r>
              <a:rPr lang="en-GB" sz="2200" dirty="0"/>
              <a:t>Assesses the influence of…</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1403648" y="642918"/>
            <a:ext cx="7200800" cy="5622925"/>
          </a:xfrm>
          <a:prstGeom prst="rect">
            <a:avLst/>
          </a:prstGeom>
          <a:noFill/>
          <a:ln w="12700">
            <a:noFill/>
            <a:miter lim="800000"/>
            <a:headEnd/>
            <a:tailEnd/>
          </a:ln>
        </p:spPr>
        <p:txBody>
          <a:bodyPr lIns="92075" tIns="46038" rIns="92075" bIns="46038" anchor="ctr"/>
          <a:lstStyle/>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CCFFFF"/>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6600" b="1" dirty="0">
                <a:solidFill>
                  <a:srgbClr val="CCFFFF"/>
                </a:solidFill>
                <a:latin typeface="Calibri" pitchFamily="34" charset="0"/>
              </a:rPr>
              <a:t>Thank you…</a:t>
            </a:r>
          </a:p>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FFFF00"/>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4400" b="1" dirty="0">
                <a:solidFill>
                  <a:srgbClr val="FF66CC"/>
                </a:solidFill>
                <a:latin typeface="Calibri" pitchFamily="34" charset="0"/>
              </a:rPr>
              <a:t>http://phil-race.co.uk/</a:t>
            </a:r>
          </a:p>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00B0F0"/>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4400" b="1" dirty="0">
                <a:solidFill>
                  <a:srgbClr val="00B0F0"/>
                </a:solidFill>
                <a:latin typeface="Calibri" pitchFamily="34" charset="0"/>
              </a:rPr>
              <a:t>Follow Phil on Twitter</a:t>
            </a: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4400" b="1" dirty="0">
                <a:solidFill>
                  <a:srgbClr val="00B0F0"/>
                </a:solidFill>
                <a:latin typeface="Calibri" pitchFamily="34" charset="0"/>
              </a:rPr>
              <a:t>@RacePhil </a:t>
            </a:r>
            <a:endParaRPr lang="en-GB" sz="4400" b="1" dirty="0">
              <a:solidFill>
                <a:srgbClr val="00B0F0"/>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FF66CC"/>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4400" b="1" dirty="0">
                <a:solidFill>
                  <a:srgbClr val="CCCCFF"/>
                </a:solidFill>
                <a:latin typeface="Calibri" pitchFamily="34" charset="0"/>
              </a:rPr>
              <a:t>e-mail: </a:t>
            </a:r>
            <a:endParaRPr lang="en-GB" sz="4800" b="1" dirty="0">
              <a:solidFill>
                <a:srgbClr val="CCCCFF"/>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r>
              <a:rPr lang="en-GB" sz="4400" b="1" dirty="0">
                <a:solidFill>
                  <a:srgbClr val="FFFF00"/>
                </a:solidFill>
                <a:latin typeface="Calibri" pitchFamily="34" charset="0"/>
              </a:rPr>
              <a:t>phil@phil-race.co.uk</a:t>
            </a:r>
            <a:endParaRPr lang="en-GB" sz="4400" b="1" dirty="0">
              <a:solidFill>
                <a:srgbClr val="FFFF00"/>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CCFFFF"/>
              </a:solidFill>
              <a:latin typeface="Calibri" pitchFamily="34" charset="0"/>
            </a:endParaRPr>
          </a:p>
          <a:p>
            <a:pPr algn="ctr" eaLnBrk="0" fontAlgn="base" hangingPunct="0">
              <a:lnSpc>
                <a:spcPct val="90000"/>
              </a:lnSpc>
              <a:spcBef>
                <a:spcPct val="0"/>
              </a:spcBef>
              <a:spcAft>
                <a:spcPct val="0"/>
              </a:spcAft>
              <a:buClr>
                <a:srgbClr val="FF3399"/>
              </a:buClr>
              <a:buSzPct val="75000"/>
              <a:buFont typeface="Monotype Sorts" pitchFamily="2" charset="2"/>
              <a:buNone/>
            </a:pPr>
            <a:endParaRPr lang="en-GB" sz="4400" b="1" dirty="0">
              <a:solidFill>
                <a:srgbClr val="CCFFFF"/>
              </a:solidFill>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457200" y="0"/>
            <a:ext cx="8229600" cy="1052736"/>
          </a:xfrm>
        </p:spPr>
        <p:txBody>
          <a:bodyPr/>
          <a:lstStyle/>
          <a:p>
            <a:pPr>
              <a:defRPr/>
            </a:pPr>
            <a:r>
              <a:rPr lang="en-GB" b="1" dirty="0" smtClean="0">
                <a:solidFill>
                  <a:srgbClr val="00B050"/>
                </a:solidFill>
              </a:rPr>
              <a:t>Organising your </a:t>
            </a:r>
            <a:r>
              <a:rPr lang="en-GB" b="1" dirty="0" smtClean="0">
                <a:solidFill>
                  <a:srgbClr val="00B050"/>
                </a:solidFill>
              </a:rPr>
              <a:t>writing…</a:t>
            </a:r>
            <a:endParaRPr lang="en-GB" b="1" dirty="0" smtClean="0">
              <a:solidFill>
                <a:srgbClr val="00B050"/>
              </a:solidFill>
            </a:endParaRPr>
          </a:p>
        </p:txBody>
      </p:sp>
      <p:sp>
        <p:nvSpPr>
          <p:cNvPr id="593923" name="Rectangle 3"/>
          <p:cNvSpPr>
            <a:spLocks noGrp="1" noChangeArrowheads="1"/>
          </p:cNvSpPr>
          <p:nvPr>
            <p:ph idx="1"/>
          </p:nvPr>
        </p:nvSpPr>
        <p:spPr>
          <a:xfrm>
            <a:off x="457200" y="908720"/>
            <a:ext cx="8229600" cy="5217443"/>
          </a:xfrm>
        </p:spPr>
        <p:txBody>
          <a:bodyPr>
            <a:noAutofit/>
          </a:bodyPr>
          <a:lstStyle/>
          <a:p>
            <a:pPr marL="685800" indent="-685800">
              <a:lnSpc>
                <a:spcPct val="85000"/>
              </a:lnSpc>
              <a:buFont typeface="Wingdings" pitchFamily="2" charset="2"/>
              <a:buNone/>
            </a:pPr>
            <a:r>
              <a:rPr lang="en-GB" sz="2600" b="1" dirty="0" smtClean="0"/>
              <a:t>Jot down your immediate gut responses to the following questions..</a:t>
            </a:r>
          </a:p>
          <a:p>
            <a:pPr marL="685800" indent="-685800">
              <a:lnSpc>
                <a:spcPct val="85000"/>
              </a:lnSpc>
              <a:buFont typeface="Wingdings" pitchFamily="2" charset="2"/>
              <a:buAutoNum type="arabicPeriod"/>
            </a:pPr>
            <a:r>
              <a:rPr lang="en-GB" sz="2600" b="1" dirty="0" smtClean="0"/>
              <a:t>Where will you (or do you) do your </a:t>
            </a:r>
            <a:r>
              <a:rPr lang="en-GB" sz="2600" b="1" dirty="0" smtClean="0"/>
              <a:t>writing?</a:t>
            </a:r>
            <a:endParaRPr lang="en-GB" sz="2600" b="1" dirty="0" smtClean="0"/>
          </a:p>
          <a:p>
            <a:pPr marL="685800" indent="-685800">
              <a:lnSpc>
                <a:spcPct val="85000"/>
              </a:lnSpc>
              <a:buFont typeface="Wingdings" pitchFamily="2" charset="2"/>
              <a:buAutoNum type="arabicPeriod"/>
            </a:pPr>
            <a:r>
              <a:rPr lang="en-GB" sz="2600" b="1" dirty="0" smtClean="0"/>
              <a:t>When (time of day) do you do your </a:t>
            </a:r>
            <a:r>
              <a:rPr lang="en-GB" sz="2600" b="1" dirty="0" smtClean="0"/>
              <a:t>writing?</a:t>
            </a:r>
            <a:endParaRPr lang="en-GB" sz="2600" b="1" dirty="0" smtClean="0"/>
          </a:p>
          <a:p>
            <a:pPr marL="685800" indent="-685800">
              <a:lnSpc>
                <a:spcPct val="85000"/>
              </a:lnSpc>
              <a:buFont typeface="Wingdings" pitchFamily="2" charset="2"/>
              <a:buAutoNum type="arabicPeriod"/>
            </a:pPr>
            <a:r>
              <a:rPr lang="en-GB" sz="2600" b="1" dirty="0" smtClean="0"/>
              <a:t>When you’re </a:t>
            </a:r>
            <a:r>
              <a:rPr lang="en-GB" sz="2600" b="1" dirty="0" smtClean="0"/>
              <a:t>writing, </a:t>
            </a:r>
            <a:r>
              <a:rPr lang="en-GB" sz="2600" b="1" dirty="0" smtClean="0"/>
              <a:t>how long does it take you to actually put pen to paper, or fingers to keyboard?</a:t>
            </a:r>
          </a:p>
          <a:p>
            <a:pPr marL="685800" indent="-685800">
              <a:lnSpc>
                <a:spcPct val="85000"/>
              </a:lnSpc>
              <a:buFont typeface="Wingdings" pitchFamily="2" charset="2"/>
              <a:buAutoNum type="arabicPeriod"/>
            </a:pPr>
            <a:r>
              <a:rPr lang="en-GB" sz="2600" b="1" dirty="0" smtClean="0"/>
              <a:t>Who knows about your </a:t>
            </a:r>
            <a:r>
              <a:rPr lang="en-GB" sz="2600" b="1" dirty="0" smtClean="0"/>
              <a:t>writing </a:t>
            </a:r>
            <a:r>
              <a:rPr lang="en-GB" sz="2600" b="1" dirty="0" smtClean="0"/>
              <a:t>plans? </a:t>
            </a:r>
          </a:p>
          <a:p>
            <a:pPr marL="685800" indent="-685800">
              <a:lnSpc>
                <a:spcPct val="85000"/>
              </a:lnSpc>
              <a:buFont typeface="Wingdings" pitchFamily="2" charset="2"/>
              <a:buAutoNum type="arabicPeriod"/>
            </a:pPr>
            <a:r>
              <a:rPr lang="en-GB" sz="2600" b="1" dirty="0" smtClean="0"/>
              <a:t>Jot down (in hours or minutes) what you think is a sensible minimum element of time which could be used to make some progress with your </a:t>
            </a:r>
            <a:r>
              <a:rPr lang="en-GB" sz="2600" b="1" dirty="0" smtClean="0"/>
              <a:t>writing.</a:t>
            </a:r>
            <a:endParaRPr lang="en-GB" sz="2600" b="1" dirty="0" smtClean="0"/>
          </a:p>
          <a:p>
            <a:pPr marL="685800" indent="-685800">
              <a:lnSpc>
                <a:spcPct val="85000"/>
              </a:lnSpc>
              <a:buFont typeface="Wingdings" pitchFamily="2" charset="2"/>
              <a:buAutoNum type="arabicPeriod"/>
            </a:pPr>
            <a:r>
              <a:rPr lang="en-GB" sz="2600" b="1" dirty="0" smtClean="0"/>
              <a:t>How many times, per week, does this time element become available to you?</a:t>
            </a:r>
          </a:p>
          <a:p>
            <a:pPr marL="685800" indent="-685800">
              <a:lnSpc>
                <a:spcPct val="85000"/>
              </a:lnSpc>
            </a:pPr>
            <a:endParaRPr lang="en-GB" sz="2600" b="1" dirty="0" smtClean="0"/>
          </a:p>
        </p:txBody>
      </p:sp>
      <p:sp>
        <p:nvSpPr>
          <p:cNvPr id="593924" name="AutoShape 4">
            <a:hlinkClick r:id="rId3" action="ppaction://hlinkpres?slideindex=1&amp;slidetitle=" highlightClick="1"/>
          </p:cNvPr>
          <p:cNvSpPr>
            <a:spLocks noChangeArrowheads="1"/>
          </p:cNvSpPr>
          <p:nvPr/>
        </p:nvSpPr>
        <p:spPr bwMode="auto">
          <a:xfrm>
            <a:off x="7236296" y="6021288"/>
            <a:ext cx="1571625" cy="463550"/>
          </a:xfrm>
          <a:prstGeom prst="actionButtonBlank">
            <a:avLst/>
          </a:prstGeom>
          <a:solidFill>
            <a:schemeClr val="accent1"/>
          </a:solidFill>
          <a:ln w="12700">
            <a:noFill/>
            <a:miter lim="800000"/>
            <a:headEnd type="none" w="sm" len="sm"/>
            <a:tailEnd type="none" w="sm" len="sm"/>
          </a:ln>
        </p:spPr>
        <p:txBody>
          <a:bodyPr lIns="90000" tIns="46800" rIns="90000" bIns="46800" anchor="ctr">
            <a:spAutoFit/>
          </a:bodyPr>
          <a:lstStyle/>
          <a:p>
            <a:r>
              <a:rPr lang="en-GB">
                <a:solidFill>
                  <a:srgbClr val="000000"/>
                </a:solidFill>
              </a:rPr>
              <a:t>Danger!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15913" y="466725"/>
            <a:ext cx="6781800" cy="801688"/>
          </a:xfrm>
        </p:spPr>
        <p:txBody>
          <a:bodyPr/>
          <a:lstStyle/>
          <a:p>
            <a:pPr algn="ctr"/>
            <a:r>
              <a:rPr lang="en-GB" sz="6600"/>
              <a:t>Danger!</a:t>
            </a:r>
          </a:p>
        </p:txBody>
      </p:sp>
      <p:sp>
        <p:nvSpPr>
          <p:cNvPr id="2052" name="AutoShape 4"/>
          <p:cNvSpPr>
            <a:spLocks noChangeArrowheads="1"/>
          </p:cNvSpPr>
          <p:nvPr/>
        </p:nvSpPr>
        <p:spPr bwMode="auto">
          <a:xfrm>
            <a:off x="2051050" y="2133600"/>
            <a:ext cx="4248150" cy="3600450"/>
          </a:xfrm>
          <a:prstGeom prst="triangle">
            <a:avLst>
              <a:gd name="adj" fmla="val 50000"/>
            </a:avLst>
          </a:prstGeom>
          <a:solidFill>
            <a:srgbClr val="FFFF00"/>
          </a:solidFill>
          <a:ln w="76200">
            <a:solidFill>
              <a:schemeClr val="tx1"/>
            </a:solidFill>
            <a:miter lim="800000"/>
            <a:headEnd/>
            <a:tailEnd/>
          </a:ln>
          <a:effectLst/>
        </p:spPr>
        <p:txBody>
          <a:bodyPr wrap="none" anchor="ctr"/>
          <a:lstStyle/>
          <a:p>
            <a:pPr algn="ctr" fontAlgn="base">
              <a:spcBef>
                <a:spcPct val="0"/>
              </a:spcBef>
              <a:spcAft>
                <a:spcPct val="0"/>
              </a:spcAft>
            </a:pPr>
            <a:r>
              <a:rPr lang="en-GB" sz="6000">
                <a:solidFill>
                  <a:srgbClr val="000000"/>
                </a:solidFill>
              </a:rPr>
              <a:t>AWAT</a:t>
            </a:r>
          </a:p>
        </p:txBody>
      </p:sp>
      <p:sp>
        <p:nvSpPr>
          <p:cNvPr id="2053" name="Text Box 5"/>
          <p:cNvSpPr txBox="1">
            <a:spLocks noChangeArrowheads="1"/>
          </p:cNvSpPr>
          <p:nvPr/>
        </p:nvSpPr>
        <p:spPr bwMode="auto">
          <a:xfrm>
            <a:off x="1476375" y="6021388"/>
            <a:ext cx="5549900" cy="519112"/>
          </a:xfrm>
          <a:prstGeom prst="rect">
            <a:avLst/>
          </a:prstGeom>
          <a:noFill/>
          <a:ln w="9525">
            <a:noFill/>
            <a:miter lim="800000"/>
            <a:headEnd/>
            <a:tailEnd/>
          </a:ln>
          <a:effectLst/>
        </p:spPr>
        <p:txBody>
          <a:bodyPr wrap="none">
            <a:spAutoFit/>
          </a:bodyPr>
          <a:lstStyle/>
          <a:p>
            <a:pPr fontAlgn="base">
              <a:spcBef>
                <a:spcPct val="0"/>
              </a:spcBef>
              <a:spcAft>
                <a:spcPct val="0"/>
              </a:spcAft>
            </a:pPr>
            <a:r>
              <a:rPr lang="en-GB" sz="2800">
                <a:solidFill>
                  <a:srgbClr val="CC0000"/>
                </a:solidFill>
              </a:rPr>
              <a:t>Advanced writing avoidance tactic</a:t>
            </a:r>
          </a:p>
        </p:txBody>
      </p:sp>
      <p:sp>
        <p:nvSpPr>
          <p:cNvPr id="2054" name="Line 6"/>
          <p:cNvSpPr>
            <a:spLocks noChangeShapeType="1"/>
          </p:cNvSpPr>
          <p:nvPr/>
        </p:nvSpPr>
        <p:spPr bwMode="auto">
          <a:xfrm>
            <a:off x="4140200" y="2781300"/>
            <a:ext cx="0" cy="2376488"/>
          </a:xfrm>
          <a:prstGeom prst="line">
            <a:avLst/>
          </a:prstGeom>
          <a:noFill/>
          <a:ln w="76200">
            <a:solidFill>
              <a:schemeClr val="tx1"/>
            </a:solidFill>
            <a:round/>
            <a:headEnd/>
            <a:tailEnd/>
          </a:ln>
          <a:effectLst/>
        </p:spPr>
        <p:txBody>
          <a:bodyPr/>
          <a:lstStyle/>
          <a:p>
            <a:pPr fontAlgn="base">
              <a:spcBef>
                <a:spcPct val="0"/>
              </a:spcBef>
              <a:spcAft>
                <a:spcPct val="0"/>
              </a:spcAft>
            </a:pPr>
            <a:endParaRPr lang="en-GB" sz="2400">
              <a:solidFill>
                <a:srgbClr val="000000"/>
              </a:solidFill>
            </a:endParaRPr>
          </a:p>
        </p:txBody>
      </p:sp>
      <p:sp>
        <p:nvSpPr>
          <p:cNvPr id="2055" name="Oval 7"/>
          <p:cNvSpPr>
            <a:spLocks noChangeArrowheads="1"/>
          </p:cNvSpPr>
          <p:nvPr/>
        </p:nvSpPr>
        <p:spPr bwMode="auto">
          <a:xfrm>
            <a:off x="4067175" y="5373688"/>
            <a:ext cx="144463" cy="142875"/>
          </a:xfrm>
          <a:prstGeom prst="ellipse">
            <a:avLst/>
          </a:prstGeom>
          <a:solidFill>
            <a:schemeClr val="tx1"/>
          </a:solidFill>
          <a:ln w="9525">
            <a:solidFill>
              <a:schemeClr val="tx1"/>
            </a:solidFill>
            <a:round/>
            <a:headEnd/>
            <a:tailEnd/>
          </a:ln>
          <a:effectLst/>
        </p:spPr>
        <p:txBody>
          <a:bodyPr wrap="none" anchor="ctr"/>
          <a:lstStyle/>
          <a:p>
            <a:pPr fontAlgn="base">
              <a:spcBef>
                <a:spcPct val="0"/>
              </a:spcBef>
              <a:spcAft>
                <a:spcPct val="0"/>
              </a:spcAft>
            </a:pPr>
            <a:endParaRPr lang="en-GB" sz="240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1"/>
            <a:ext cx="9144000" cy="1124679"/>
          </a:xfrm>
        </p:spPr>
        <p:txBody>
          <a:bodyPr/>
          <a:lstStyle/>
          <a:p>
            <a:r>
              <a:rPr lang="en-GB" sz="3200" b="1" dirty="0" smtClean="0">
                <a:solidFill>
                  <a:srgbClr val="FF0000"/>
                </a:solidFill>
              </a:rPr>
              <a:t>Teaching – and research – and reflection:</a:t>
            </a:r>
            <a:br>
              <a:rPr lang="en-GB" sz="3200" b="1" dirty="0" smtClean="0">
                <a:solidFill>
                  <a:srgbClr val="FF0000"/>
                </a:solidFill>
              </a:rPr>
            </a:br>
            <a:r>
              <a:rPr lang="en-GB" sz="3200" b="1" dirty="0" smtClean="0">
                <a:solidFill>
                  <a:srgbClr val="FF0000"/>
                </a:solidFill>
              </a:rPr>
              <a:t>the ten most important words</a:t>
            </a:r>
          </a:p>
        </p:txBody>
      </p:sp>
      <p:sp>
        <p:nvSpPr>
          <p:cNvPr id="23555" name="Content Placeholder 2"/>
          <p:cNvSpPr>
            <a:spLocks noGrp="1"/>
          </p:cNvSpPr>
          <p:nvPr>
            <p:ph sz="half" idx="1"/>
          </p:nvPr>
        </p:nvSpPr>
        <p:spPr>
          <a:xfrm>
            <a:off x="285720" y="1643050"/>
            <a:ext cx="4225925" cy="3438532"/>
          </a:xfrm>
        </p:spPr>
        <p:txBody>
          <a:bodyPr/>
          <a:lstStyle/>
          <a:p>
            <a:r>
              <a:rPr lang="en-GB" dirty="0" smtClean="0"/>
              <a:t>Why?</a:t>
            </a:r>
          </a:p>
          <a:p>
            <a:r>
              <a:rPr lang="en-GB" dirty="0" smtClean="0"/>
              <a:t>What?</a:t>
            </a:r>
          </a:p>
          <a:p>
            <a:r>
              <a:rPr lang="en-GB" dirty="0" smtClean="0"/>
              <a:t>Who?</a:t>
            </a:r>
          </a:p>
          <a:p>
            <a:r>
              <a:rPr lang="en-GB" dirty="0" smtClean="0"/>
              <a:t>Where?</a:t>
            </a:r>
          </a:p>
          <a:p>
            <a:r>
              <a:rPr lang="en-GB" dirty="0" smtClean="0"/>
              <a:t>When?</a:t>
            </a:r>
          </a:p>
          <a:p>
            <a:r>
              <a:rPr lang="en-GB" dirty="0" smtClean="0"/>
              <a:t>How?</a:t>
            </a:r>
          </a:p>
        </p:txBody>
      </p:sp>
      <p:sp>
        <p:nvSpPr>
          <p:cNvPr id="23556" name="Content Placeholder 3"/>
          <p:cNvSpPr>
            <a:spLocks noGrp="1"/>
          </p:cNvSpPr>
          <p:nvPr>
            <p:ph sz="half" idx="2"/>
          </p:nvPr>
        </p:nvSpPr>
        <p:spPr>
          <a:xfrm>
            <a:off x="3714744" y="1714488"/>
            <a:ext cx="4227513" cy="3509970"/>
          </a:xfrm>
        </p:spPr>
        <p:txBody>
          <a:bodyPr/>
          <a:lstStyle/>
          <a:p>
            <a:r>
              <a:rPr lang="en-GB" dirty="0" smtClean="0"/>
              <a:t>Which?</a:t>
            </a:r>
          </a:p>
          <a:p>
            <a:r>
              <a:rPr lang="en-GB" dirty="0" smtClean="0"/>
              <a:t>So what?</a:t>
            </a:r>
          </a:p>
          <a:p>
            <a:r>
              <a:rPr lang="en-GB" dirty="0" smtClean="0"/>
              <a:t>Wow?</a:t>
            </a:r>
          </a:p>
          <a:p>
            <a:pPr>
              <a:buNone/>
            </a:pPr>
            <a:r>
              <a:rPr lang="en-GB" dirty="0" smtClean="0"/>
              <a:t>And the most powerful four-letter word in the English language...</a:t>
            </a:r>
          </a:p>
          <a:p>
            <a:pPr>
              <a:buNone/>
            </a:pPr>
            <a:r>
              <a:rPr lang="en-GB" sz="4000" dirty="0" smtClean="0">
                <a:solidFill>
                  <a:srgbClr val="CC0000"/>
                </a:solidFill>
              </a:rPr>
              <a:t>	????</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a:t>
            </a:r>
            <a:r>
              <a:rPr lang="en-GB" sz="3600" dirty="0" smtClean="0">
                <a:solidFill>
                  <a:srgbClr val="00B050"/>
                </a:solidFill>
              </a:rPr>
              <a:t>is getting ever less important</a:t>
            </a:r>
            <a:endParaRPr lang="en-GB" sz="3600" dirty="0">
              <a:solidFill>
                <a:srgbClr val="00B050"/>
              </a:solidFill>
            </a:endParaRPr>
          </a:p>
        </p:txBody>
      </p:sp>
      <p:sp>
        <p:nvSpPr>
          <p:cNvPr id="3" name="Content Placeholder 2"/>
          <p:cNvSpPr>
            <a:spLocks noGrp="1"/>
          </p:cNvSpPr>
          <p:nvPr>
            <p:ph idx="1"/>
          </p:nvPr>
        </p:nvSpPr>
        <p:spPr/>
        <p:txBody>
          <a:bodyPr/>
          <a:lstStyle/>
          <a:p>
            <a:pPr>
              <a:lnSpc>
                <a:spcPct val="100000"/>
              </a:lnSpc>
            </a:pPr>
            <a:r>
              <a:rPr lang="en-GB" sz="2000" dirty="0" smtClean="0"/>
              <a:t>Columbia University research published recently (2011)  in Science magazine shows that people are much less prepared to remember ‘</a:t>
            </a:r>
            <a:r>
              <a:rPr lang="en-GB" sz="2000" dirty="0" smtClean="0">
                <a:solidFill>
                  <a:srgbClr val="FF0000"/>
                </a:solidFill>
              </a:rPr>
              <a:t>what</a:t>
            </a:r>
            <a:r>
              <a:rPr lang="en-GB" sz="2000" dirty="0" smtClean="0"/>
              <a:t>’, but better at remembering </a:t>
            </a:r>
            <a:r>
              <a:rPr lang="en-GB" sz="2000" dirty="0" smtClean="0">
                <a:solidFill>
                  <a:srgbClr val="FF0000"/>
                </a:solidFill>
              </a:rPr>
              <a:t>where</a:t>
            </a:r>
            <a:r>
              <a:rPr lang="en-GB" sz="2000" dirty="0" smtClean="0"/>
              <a:t> to access information, and </a:t>
            </a:r>
            <a:r>
              <a:rPr lang="en-GB" sz="2000" dirty="0" smtClean="0">
                <a:solidFill>
                  <a:srgbClr val="FF0000"/>
                </a:solidFill>
              </a:rPr>
              <a:t>how</a:t>
            </a:r>
            <a:r>
              <a:rPr lang="en-GB" sz="2000" dirty="0" smtClean="0"/>
              <a:t> to do so.</a:t>
            </a:r>
          </a:p>
          <a:p>
            <a:pPr>
              <a:lnSpc>
                <a:spcPct val="100000"/>
              </a:lnSpc>
            </a:pPr>
            <a:r>
              <a:rPr lang="en-GB" sz="2000" dirty="0" smtClean="0"/>
              <a:t>Betsy Sparrow, one of the principal researchers, concludes that the internet has become ‘an external memory source that we can access at any time. ... Just as we learn through transactive memory who knows what in our families and offices, we are learning what the computer ‘knows’ and when we should attend to where we have stored information in our computer-based memories. We are becoming symbiotic with our computer tools.</a:t>
            </a:r>
          </a:p>
          <a:p>
            <a:pPr>
              <a:buNone/>
            </a:pPr>
            <a:r>
              <a:rPr lang="en-US" sz="1800" i="1" dirty="0" smtClean="0">
                <a:solidFill>
                  <a:schemeClr val="tx1"/>
                </a:solidFill>
              </a:rPr>
              <a:t>Published Online July 14 2011 </a:t>
            </a:r>
            <a:r>
              <a:rPr lang="en-US" sz="1800" i="1" dirty="0" smtClean="0">
                <a:solidFill>
                  <a:schemeClr val="tx1"/>
                </a:solidFill>
                <a:hlinkClick r:id="rId2" action="ppaction://hlinkfile"/>
              </a:rPr>
              <a:t>&lt; Science Express Index</a:t>
            </a:r>
            <a:r>
              <a:rPr lang="en-US" sz="1800" i="1" dirty="0" smtClean="0">
                <a:solidFill>
                  <a:schemeClr val="tx1"/>
                </a:solidFill>
              </a:rPr>
              <a:t>  Science DOI: 10.1126/science.1207745 </a:t>
            </a:r>
            <a:endParaRPr lang="en-US" sz="1800" dirty="0" smtClean="0">
              <a:solidFill>
                <a:schemeClr val="tx1"/>
              </a:solidFill>
            </a:endParaRPr>
          </a:p>
          <a:p>
            <a:pPr>
              <a:buNone/>
            </a:pPr>
            <a:r>
              <a:rPr lang="en-US" sz="1800" dirty="0" smtClean="0">
                <a:solidFill>
                  <a:schemeClr val="tx1"/>
                </a:solidFill>
              </a:rPr>
              <a:t>Report: Google Effects on Memory: Cognitive Consequences of Having Information at Our Fingertips </a:t>
            </a:r>
            <a:r>
              <a:rPr lang="en-US" sz="1800" dirty="0" smtClean="0">
                <a:solidFill>
                  <a:schemeClr val="tx1"/>
                </a:solidFill>
                <a:hlinkClick r:id="rId3" action="ppaction://hlinkfile"/>
              </a:rPr>
              <a:t>Betsy Sparrow</a:t>
            </a:r>
            <a:r>
              <a:rPr lang="en-US" sz="1800" dirty="0" smtClean="0">
                <a:solidFill>
                  <a:schemeClr val="tx1"/>
                </a:solidFill>
              </a:rPr>
              <a:t>,</a:t>
            </a:r>
            <a:r>
              <a:rPr lang="en-US" sz="1800" dirty="0" smtClean="0">
                <a:solidFill>
                  <a:schemeClr val="tx1"/>
                </a:solidFill>
                <a:hlinkClick r:id="" action="ppaction://hlinkfile"/>
              </a:rPr>
              <a:t>*</a:t>
            </a:r>
            <a:r>
              <a:rPr lang="en-US" sz="1800" dirty="0" smtClean="0">
                <a:solidFill>
                  <a:schemeClr val="tx1"/>
                </a:solidFill>
              </a:rPr>
              <a:t>, </a:t>
            </a:r>
            <a:r>
              <a:rPr lang="en-US" sz="1800" dirty="0" smtClean="0">
                <a:solidFill>
                  <a:schemeClr val="tx1"/>
                </a:solidFill>
                <a:hlinkClick r:id="rId4" action="ppaction://hlinkfile"/>
              </a:rPr>
              <a:t>Jenny Liu</a:t>
            </a:r>
            <a:r>
              <a:rPr lang="en-US" sz="1800" dirty="0" smtClean="0">
                <a:solidFill>
                  <a:schemeClr val="tx1"/>
                </a:solidFill>
              </a:rPr>
              <a:t>,  </a:t>
            </a:r>
            <a:r>
              <a:rPr lang="en-US" sz="1800" dirty="0" smtClean="0">
                <a:solidFill>
                  <a:schemeClr val="tx1"/>
                </a:solidFill>
                <a:hlinkClick r:id="rId5" action="ppaction://hlinkfile"/>
              </a:rPr>
              <a:t>Daniel M. Wegner</a:t>
            </a:r>
            <a:endParaRPr lang="en-US" sz="1800" dirty="0" smtClean="0">
              <a:solidFill>
                <a:schemeClr val="tx1"/>
              </a:solidFill>
            </a:endParaRPr>
          </a:p>
          <a:p>
            <a:pPr>
              <a:lnSpc>
                <a:spcPct val="100000"/>
              </a:lnSpc>
            </a:pPr>
            <a:endParaRPr lang="en-GB" sz="20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85720" y="1643050"/>
            <a:ext cx="4225925" cy="3438532"/>
          </a:xfrm>
          <a:prstGeom prst="rect">
            <a:avLst/>
          </a:prstGeom>
        </p:spPr>
        <p:txBody>
          <a:bodyPr/>
          <a:lstStyle/>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Why? </a:t>
            </a:r>
            <a:r>
              <a:rPr lang="en-GB" sz="2800" b="1" kern="0" dirty="0">
                <a:solidFill>
                  <a:srgbClr val="C00000"/>
                </a:solidFill>
              </a:rPr>
              <a:t>(rationale)</a:t>
            </a:r>
          </a:p>
          <a:p>
            <a:pPr marL="533400" indent="-533400" fontAlgn="base">
              <a:lnSpc>
                <a:spcPct val="90000"/>
              </a:lnSpc>
              <a:spcBef>
                <a:spcPct val="35000"/>
              </a:spcBef>
              <a:spcAft>
                <a:spcPct val="0"/>
              </a:spcAft>
              <a:buClr>
                <a:srgbClr val="009900"/>
              </a:buClr>
              <a:buFont typeface="Wingdings" pitchFamily="2" charset="2"/>
              <a:buChar char="v"/>
              <a:defRPr/>
            </a:pPr>
            <a:r>
              <a:rPr lang="en-GB" b="1" kern="0" dirty="0">
                <a:solidFill>
                  <a:srgbClr val="660066"/>
                </a:solidFill>
              </a:rPr>
              <a:t>What? </a:t>
            </a:r>
            <a:r>
              <a:rPr lang="en-GB" b="1" kern="0" dirty="0">
                <a:solidFill>
                  <a:srgbClr val="C00000"/>
                </a:solidFill>
              </a:rPr>
              <a:t>(content)</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Who? </a:t>
            </a:r>
            <a:r>
              <a:rPr lang="en-GB" sz="2800" b="1" kern="0" dirty="0">
                <a:solidFill>
                  <a:srgbClr val="C00000"/>
                </a:solidFill>
              </a:rPr>
              <a:t>(people, you, me, them)</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Where? </a:t>
            </a:r>
            <a:r>
              <a:rPr lang="en-GB" sz="2800" b="1" kern="0" dirty="0">
                <a:solidFill>
                  <a:srgbClr val="C00000"/>
                </a:solidFill>
              </a:rPr>
              <a:t>(locations)</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When? </a:t>
            </a:r>
            <a:r>
              <a:rPr lang="en-GB" sz="2800" b="1" kern="0" dirty="0">
                <a:solidFill>
                  <a:srgbClr val="C00000"/>
                </a:solidFill>
              </a:rPr>
              <a:t>(times)</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How? </a:t>
            </a:r>
            <a:r>
              <a:rPr lang="en-GB" sz="2800" b="1" kern="0" dirty="0">
                <a:solidFill>
                  <a:srgbClr val="C00000"/>
                </a:solidFill>
              </a:rPr>
              <a:t>(processes)</a:t>
            </a:r>
          </a:p>
        </p:txBody>
      </p:sp>
      <p:sp>
        <p:nvSpPr>
          <p:cNvPr id="4" name="Content Placeholder 3"/>
          <p:cNvSpPr txBox="1">
            <a:spLocks/>
          </p:cNvSpPr>
          <p:nvPr/>
        </p:nvSpPr>
        <p:spPr>
          <a:xfrm>
            <a:off x="4500562" y="1714488"/>
            <a:ext cx="4227513" cy="3509970"/>
          </a:xfrm>
          <a:prstGeom prst="rect">
            <a:avLst/>
          </a:prstGeom>
        </p:spPr>
        <p:txBody>
          <a:bodyPr/>
          <a:lstStyle/>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Which? </a:t>
            </a:r>
            <a:r>
              <a:rPr lang="en-GB" sz="2800" b="1" kern="0" dirty="0">
                <a:solidFill>
                  <a:srgbClr val="C00000"/>
                </a:solidFill>
              </a:rPr>
              <a:t>(decisions)</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So what? </a:t>
            </a:r>
            <a:r>
              <a:rPr lang="en-GB" sz="2800" b="1" kern="0" dirty="0">
                <a:solidFill>
                  <a:srgbClr val="C00000"/>
                </a:solidFill>
              </a:rPr>
              <a:t>(importance?)</a:t>
            </a:r>
          </a:p>
          <a:p>
            <a:pPr marL="533400" indent="-533400" fontAlgn="base">
              <a:lnSpc>
                <a:spcPct val="90000"/>
              </a:lnSpc>
              <a:spcBef>
                <a:spcPct val="35000"/>
              </a:spcBef>
              <a:spcAft>
                <a:spcPct val="0"/>
              </a:spcAft>
              <a:buClr>
                <a:srgbClr val="009900"/>
              </a:buClr>
              <a:buFont typeface="Wingdings" pitchFamily="2" charset="2"/>
              <a:buChar char="v"/>
              <a:defRPr/>
            </a:pPr>
            <a:r>
              <a:rPr lang="en-GB" sz="2800" b="1" kern="0" dirty="0">
                <a:solidFill>
                  <a:srgbClr val="660066"/>
                </a:solidFill>
              </a:rPr>
              <a:t>Wow? </a:t>
            </a:r>
            <a:r>
              <a:rPr lang="en-GB" sz="2800" b="1" kern="0" dirty="0">
                <a:solidFill>
                  <a:srgbClr val="C00000"/>
                </a:solidFill>
              </a:rPr>
              <a:t>(impact?)</a:t>
            </a:r>
          </a:p>
          <a:p>
            <a:pPr marL="533400" indent="-533400" fontAlgn="base">
              <a:lnSpc>
                <a:spcPct val="90000"/>
              </a:lnSpc>
              <a:spcBef>
                <a:spcPct val="35000"/>
              </a:spcBef>
              <a:spcAft>
                <a:spcPct val="0"/>
              </a:spcAft>
              <a:buClr>
                <a:srgbClr val="009900"/>
              </a:buClr>
              <a:buFont typeface="Wingdings" pitchFamily="2" charset="2"/>
              <a:buNone/>
              <a:defRPr/>
            </a:pPr>
            <a:r>
              <a:rPr lang="en-GB" sz="2800" b="1" kern="0" dirty="0">
                <a:solidFill>
                  <a:srgbClr val="660066"/>
                </a:solidFill>
              </a:rPr>
              <a:t>And the most powerful four-letter word in the English language...</a:t>
            </a:r>
          </a:p>
          <a:p>
            <a:pPr marL="533400" indent="-533400" fontAlgn="base">
              <a:lnSpc>
                <a:spcPct val="90000"/>
              </a:lnSpc>
              <a:spcBef>
                <a:spcPct val="35000"/>
              </a:spcBef>
              <a:spcAft>
                <a:spcPct val="0"/>
              </a:spcAft>
              <a:buClr>
                <a:srgbClr val="009900"/>
              </a:buClr>
              <a:buFont typeface="Wingdings" pitchFamily="2" charset="2"/>
              <a:buNone/>
              <a:defRPr/>
            </a:pPr>
            <a:r>
              <a:rPr lang="en-GB" sz="3600" b="1" kern="0" dirty="0">
                <a:solidFill>
                  <a:srgbClr val="CC0000"/>
                </a:solidFill>
              </a:rPr>
              <a:t>	</a:t>
            </a:r>
            <a:r>
              <a:rPr lang="en-GB" sz="2400" b="1" kern="0" dirty="0" smtClean="0">
                <a:solidFill>
                  <a:srgbClr val="002060"/>
                </a:solidFill>
              </a:rPr>
              <a:t>(You need to remember this one)</a:t>
            </a:r>
            <a:endParaRPr lang="en-GB" sz="3600" b="1" kern="0" dirty="0">
              <a:solidFill>
                <a:srgbClr val="002060"/>
              </a:solidFill>
            </a:endParaRPr>
          </a:p>
        </p:txBody>
      </p:sp>
      <p:sp>
        <p:nvSpPr>
          <p:cNvPr id="5" name="Title 1"/>
          <p:cNvSpPr txBox="1">
            <a:spLocks/>
          </p:cNvSpPr>
          <p:nvPr/>
        </p:nvSpPr>
        <p:spPr>
          <a:xfrm>
            <a:off x="0" y="1"/>
            <a:ext cx="9144000" cy="1124679"/>
          </a:xfrm>
          <a:prstGeom prst="rect">
            <a:avLst/>
          </a:prstGeom>
        </p:spPr>
        <p:txBody>
          <a:bodyPr/>
          <a:lstStyle/>
          <a:p>
            <a:pPr algn="ctr" fontAlgn="base">
              <a:lnSpc>
                <a:spcPct val="85000"/>
              </a:lnSpc>
              <a:spcBef>
                <a:spcPct val="0"/>
              </a:spcBef>
              <a:spcAft>
                <a:spcPct val="0"/>
              </a:spcAft>
              <a:defRPr/>
            </a:pPr>
            <a:r>
              <a:rPr lang="en-GB" sz="3200" b="1" kern="0">
                <a:solidFill>
                  <a:srgbClr val="FF0000"/>
                </a:solidFill>
                <a:latin typeface="Arial Rounded MT Bold"/>
              </a:rPr>
              <a:t>Teaching – and research – and reflection:</a:t>
            </a:r>
            <a:br>
              <a:rPr lang="en-GB" sz="3200" b="1" kern="0">
                <a:solidFill>
                  <a:srgbClr val="FF0000"/>
                </a:solidFill>
                <a:latin typeface="Arial Rounded MT Bold"/>
              </a:rPr>
            </a:br>
            <a:r>
              <a:rPr lang="en-GB" sz="3200" b="1" kern="0">
                <a:solidFill>
                  <a:srgbClr val="FF0000"/>
                </a:solidFill>
                <a:latin typeface="Arial Rounded MT Bold"/>
              </a:rPr>
              <a:t>the ten most important words</a:t>
            </a:r>
            <a:endParaRPr lang="en-GB" sz="3200" b="1" kern="0" dirty="0">
              <a:solidFill>
                <a:srgbClr val="FF0000"/>
              </a:solidFill>
              <a:latin typeface="Arial Rounded MT Bold"/>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Another approach to abstract writing</a:t>
            </a:r>
            <a:endParaRPr lang="en-GB" dirty="0"/>
          </a:p>
        </p:txBody>
      </p:sp>
      <p:sp>
        <p:nvSpPr>
          <p:cNvPr id="3" name="Content Placeholder 2"/>
          <p:cNvSpPr>
            <a:spLocks noGrp="1"/>
          </p:cNvSpPr>
          <p:nvPr>
            <p:ph idx="1"/>
          </p:nvPr>
        </p:nvSpPr>
        <p:spPr/>
        <p:txBody>
          <a:bodyPr/>
          <a:lstStyle/>
          <a:p>
            <a:r>
              <a:rPr lang="en-GB" dirty="0" smtClean="0"/>
              <a:t>At some of my workshops, I lead authors down the path of composing </a:t>
            </a:r>
            <a:r>
              <a:rPr lang="en-GB" dirty="0" smtClean="0">
                <a:solidFill>
                  <a:srgbClr val="FF33CC"/>
                </a:solidFill>
              </a:rPr>
              <a:t>‘intended reader’s outcomes’</a:t>
            </a:r>
            <a:r>
              <a:rPr lang="en-GB" dirty="0" smtClean="0"/>
              <a:t> for articles.</a:t>
            </a:r>
          </a:p>
          <a:p>
            <a:r>
              <a:rPr lang="en-GB" dirty="0" smtClean="0"/>
              <a:t>These are sharp, short statements of the things an average reader will be expected to get out of the particular article.</a:t>
            </a:r>
          </a:p>
          <a:p>
            <a:r>
              <a:rPr lang="en-GB" dirty="0" smtClean="0"/>
              <a:t>Based on these outcomes, I then brief everyone to write the first sentence of a draft Abstract.</a:t>
            </a:r>
            <a:endParaRPr lang="en-GB"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ln/>
        </p:spPr>
        <p:txBody>
          <a:bodyPr/>
          <a:lstStyle/>
          <a:p>
            <a:r>
              <a:rPr lang="en-GB"/>
              <a:t>Now turn these outcomes into a draft Abstract</a:t>
            </a:r>
          </a:p>
        </p:txBody>
      </p:sp>
      <p:sp>
        <p:nvSpPr>
          <p:cNvPr id="111619" name="Rectangle 3"/>
          <p:cNvSpPr>
            <a:spLocks noGrp="1" noChangeArrowheads="1"/>
          </p:cNvSpPr>
          <p:nvPr>
            <p:ph idx="1"/>
          </p:nvPr>
        </p:nvSpPr>
        <p:spPr/>
        <p:txBody>
          <a:bodyPr/>
          <a:lstStyle/>
          <a:p>
            <a:r>
              <a:rPr lang="en-GB" sz="4400" dirty="0">
                <a:solidFill>
                  <a:srgbClr val="FF33CC"/>
                </a:solidFill>
              </a:rPr>
              <a:t>“This article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116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Analysis of ‘beginnings’ for impact, curiosity and interest</a:t>
            </a:r>
            <a:endParaRPr lang="en-GB" dirty="0"/>
          </a:p>
        </p:txBody>
      </p:sp>
      <p:sp>
        <p:nvSpPr>
          <p:cNvPr id="3" name="Content Placeholder 2"/>
          <p:cNvSpPr>
            <a:spLocks noGrp="1"/>
          </p:cNvSpPr>
          <p:nvPr>
            <p:ph idx="1"/>
          </p:nvPr>
        </p:nvSpPr>
        <p:spPr/>
        <p:txBody>
          <a:bodyPr/>
          <a:lstStyle/>
          <a:p>
            <a:r>
              <a:rPr lang="en-GB" dirty="0" smtClean="0"/>
              <a:t>The next slide shows some good (and ordinary) ‘beginning of first sentence, following </a:t>
            </a:r>
            <a:r>
              <a:rPr lang="en-GB" dirty="0" smtClean="0">
                <a:solidFill>
                  <a:srgbClr val="FF33CC"/>
                </a:solidFill>
              </a:rPr>
              <a:t>‘This article...’.</a:t>
            </a:r>
          </a:p>
          <a:p>
            <a:r>
              <a:rPr lang="en-GB" dirty="0" smtClean="0"/>
              <a:t>We then look for favourites, and ideas for other strong ways of starting.</a:t>
            </a:r>
            <a:endParaRPr lang="en-GB"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4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19</TotalTime>
  <Words>647</Words>
  <Application>Microsoft Office PowerPoint</Application>
  <PresentationFormat>On-screen Show (4:3)</PresentationFormat>
  <Paragraphs>88</Paragraphs>
  <Slides>11</Slides>
  <Notes>8</Notes>
  <HiddenSlides>0</HiddenSlides>
  <MMClips>0</MMClips>
  <ScaleCrop>false</ScaleCrop>
  <HeadingPairs>
    <vt:vector size="4" baseType="variant">
      <vt:variant>
        <vt:lpstr>Theme</vt:lpstr>
      </vt:variant>
      <vt:variant>
        <vt:i4>11</vt:i4>
      </vt:variant>
      <vt:variant>
        <vt:lpstr>Slide Titles</vt:lpstr>
      </vt:variant>
      <vt:variant>
        <vt:i4>11</vt:i4>
      </vt:variant>
    </vt:vector>
  </HeadingPairs>
  <TitlesOfParts>
    <vt:vector size="22" baseType="lpstr">
      <vt:lpstr>LeedsMet template</vt:lpstr>
      <vt:lpstr>4_Custom Design</vt:lpstr>
      <vt:lpstr>47_Custom Design</vt:lpstr>
      <vt:lpstr>1_LeedsMet template</vt:lpstr>
      <vt:lpstr>75_Custom Design</vt:lpstr>
      <vt:lpstr>83_Custom Design</vt:lpstr>
      <vt:lpstr>Theme1</vt:lpstr>
      <vt:lpstr>20_Custom Design</vt:lpstr>
      <vt:lpstr>21_Custom Design</vt:lpstr>
      <vt:lpstr>22_Custom Design</vt:lpstr>
      <vt:lpstr>44_Custom Design</vt:lpstr>
      <vt:lpstr>Leeds Beckett University  A few slides shown by Phil Race at the writing retreat in York:  9th-10th July 2015</vt:lpstr>
      <vt:lpstr>Organising your writing…</vt:lpstr>
      <vt:lpstr>Danger!</vt:lpstr>
      <vt:lpstr>Teaching – and research – and reflection: the ten most important words</vt:lpstr>
      <vt:lpstr>‘what’ is getting ever less important</vt:lpstr>
      <vt:lpstr>Slide 6</vt:lpstr>
      <vt:lpstr>Another approach to abstract writing</vt:lpstr>
      <vt:lpstr>Now turn these outcomes into a draft Abstract</vt:lpstr>
      <vt:lpstr>Analysis of ‘beginnings’ for impact, curiosity and interest</vt:lpstr>
      <vt:lpstr>What was your first verb?</vt:lpstr>
      <vt:lpstr>Slide 11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3</cp:revision>
  <dcterms:created xsi:type="dcterms:W3CDTF">2015-07-09T15:27:38Z</dcterms:created>
  <dcterms:modified xsi:type="dcterms:W3CDTF">2015-07-09T15:47:30Z</dcterms:modified>
</cp:coreProperties>
</file>