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Lst>
  <p:notesMasterIdLst>
    <p:notesMasterId r:id="rId44"/>
  </p:notesMasterIdLst>
  <p:handoutMasterIdLst>
    <p:handoutMasterId r:id="rId45"/>
  </p:handoutMasterIdLst>
  <p:sldIdLst>
    <p:sldId id="420" r:id="rId6"/>
    <p:sldId id="530" r:id="rId7"/>
    <p:sldId id="613" r:id="rId8"/>
    <p:sldId id="614" r:id="rId9"/>
    <p:sldId id="619" r:id="rId10"/>
    <p:sldId id="617" r:id="rId11"/>
    <p:sldId id="605" r:id="rId12"/>
    <p:sldId id="597" r:id="rId13"/>
    <p:sldId id="601" r:id="rId14"/>
    <p:sldId id="532" r:id="rId15"/>
    <p:sldId id="567" r:id="rId16"/>
    <p:sldId id="576" r:id="rId17"/>
    <p:sldId id="569" r:id="rId18"/>
    <p:sldId id="580" r:id="rId19"/>
    <p:sldId id="579" r:id="rId20"/>
    <p:sldId id="581" r:id="rId21"/>
    <p:sldId id="595" r:id="rId22"/>
    <p:sldId id="574" r:id="rId23"/>
    <p:sldId id="588" r:id="rId24"/>
    <p:sldId id="589" r:id="rId25"/>
    <p:sldId id="572" r:id="rId26"/>
    <p:sldId id="549" r:id="rId27"/>
    <p:sldId id="591" r:id="rId28"/>
    <p:sldId id="552" r:id="rId29"/>
    <p:sldId id="554" r:id="rId30"/>
    <p:sldId id="553" r:id="rId31"/>
    <p:sldId id="556" r:id="rId32"/>
    <p:sldId id="539" r:id="rId33"/>
    <p:sldId id="542" r:id="rId34"/>
    <p:sldId id="541" r:id="rId35"/>
    <p:sldId id="555" r:id="rId36"/>
    <p:sldId id="575" r:id="rId37"/>
    <p:sldId id="606" r:id="rId38"/>
    <p:sldId id="382" r:id="rId39"/>
    <p:sldId id="270" r:id="rId40"/>
    <p:sldId id="271" r:id="rId41"/>
    <p:sldId id="272" r:id="rId42"/>
    <p:sldId id="317" r:id="rId4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4533" autoAdjust="0"/>
  </p:normalViewPr>
  <p:slideViewPr>
    <p:cSldViewPr>
      <p:cViewPr varScale="1">
        <p:scale>
          <a:sx n="67" d="100"/>
          <a:sy n="67" d="100"/>
        </p:scale>
        <p:origin x="1134"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24</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25</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26</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27</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28</a:t>
            </a:fld>
            <a:endParaRPr lang="en-GB"/>
          </a:p>
        </p:txBody>
      </p:sp>
    </p:spTree>
    <p:extLst>
      <p:ext uri="{BB962C8B-B14F-4D97-AF65-F5344CB8AC3E}">
        <p14:creationId xmlns:p14="http://schemas.microsoft.com/office/powerpoint/2010/main" val="3989002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29</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30</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31</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extLst>
      <p:ext uri="{BB962C8B-B14F-4D97-AF65-F5344CB8AC3E}">
        <p14:creationId xmlns:p14="http://schemas.microsoft.com/office/powerpoint/2010/main" val="15315342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8</a:t>
            </a:fld>
            <a:endParaRPr lang="en-US" smtClean="0">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9</a:t>
            </a:fld>
            <a:endParaRPr lang="en-US" dirty="0" smtClean="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12</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14</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17</a:t>
            </a:fld>
            <a:endParaRPr lang="en-GB" smtClean="0">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19</a:t>
            </a:fld>
            <a:endParaRPr lang="en-GB" smtClean="0"/>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55570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22</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23</a:t>
            </a:fld>
            <a:endParaRPr lang="en-US" smtClean="0"/>
          </a:p>
        </p:txBody>
      </p:sp>
    </p:spTree>
    <p:extLst>
      <p:ext uri="{BB962C8B-B14F-4D97-AF65-F5344CB8AC3E}">
        <p14:creationId xmlns:p14="http://schemas.microsoft.com/office/powerpoint/2010/main" val="666733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29/06/2015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29/06/2015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29/06/2015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29/06/2015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6/29/2015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29/06/2015</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29/06/2015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29/06/2015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29/06/2015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29/06/2015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29/06/2015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29/06/2015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29/06/2015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29/06/2015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29/06/2015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29/06/2015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6/29/2015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29/06/2015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12"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Enhancing the student experience: fostering effective learning in challenging times</a:t>
            </a:r>
            <a:endParaRPr lang="en-GB" sz="32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University of Bradford</a:t>
            </a:r>
          </a:p>
          <a:p>
            <a:pPr algn="ctr" eaLnBrk="1" hangingPunct="1">
              <a:defRPr/>
            </a:pPr>
            <a:r>
              <a:rPr lang="en-GB" dirty="0" smtClean="0">
                <a:solidFill>
                  <a:schemeClr val="tx2">
                    <a:lumMod val="60000"/>
                    <a:lumOff val="40000"/>
                  </a:schemeClr>
                </a:solidFill>
              </a:rPr>
              <a:t>July 2 2015 </a:t>
            </a:r>
          </a:p>
          <a:p>
            <a:pPr algn="ctr" eaLnBrk="1" hangingPunct="1">
              <a:defRPr/>
            </a:pPr>
            <a:r>
              <a:rPr lang="en-GB" sz="2000" dirty="0" smtClean="0">
                <a:solidFill>
                  <a:schemeClr val="tx2">
                    <a:lumMod val="60000"/>
                    <a:lumOff val="40000"/>
                  </a:schemeClr>
                </a:solidFill>
              </a:rPr>
              <a:t>Please use hashtag </a:t>
            </a:r>
            <a:r>
              <a:rPr lang="en-GB" sz="2000" dirty="0">
                <a:solidFill>
                  <a:schemeClr val="tx2">
                    <a:lumMod val="60000"/>
                    <a:lumOff val="40000"/>
                  </a:schemeClr>
                </a:solidFill>
              </a:rPr>
              <a:t>#bfdconf15</a:t>
            </a:r>
            <a:endParaRPr lang="en-GB" sz="2000" dirty="0" smtClean="0">
              <a:solidFill>
                <a:schemeClr val="tx2">
                  <a:lumMod val="60000"/>
                  <a:lumOff val="40000"/>
                </a:schemeClr>
              </a:solidFill>
            </a:endParaRPr>
          </a:p>
          <a:p>
            <a:pPr algn="ctr" eaLnBrk="1" hangingPunct="1">
              <a:defRPr/>
            </a:pPr>
            <a:r>
              <a:rPr lang="en-GB" sz="2400" b="1" dirty="0" smtClean="0"/>
              <a:t>Sally Brown @</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NTF, PFHEA,SFSEDA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PSRB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sz="2400" kern="1200" dirty="0" smtClean="0">
                <a:solidFill>
                  <a:srgbClr val="002060"/>
                </a:solidFill>
              </a:rPr>
              <a:t>Some characteristics of excellent teaching as described in the scholarly literature</a:t>
            </a:r>
            <a:endParaRPr lang="en-GB" sz="2400" kern="1200" dirty="0">
              <a:solidFill>
                <a:srgbClr val="002060"/>
              </a:solidFill>
            </a:endParaRP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dirty="0" smtClean="0"/>
              <a:t>is less like delivering a parcel (the postman model) and more like delivering a baby (the midwife model). </a:t>
            </a:r>
          </a:p>
          <a:p>
            <a:pPr>
              <a:lnSpc>
                <a:spcPct val="100000"/>
              </a:lnSpc>
            </a:pPr>
            <a:r>
              <a:rPr lang="en-GB" sz="2400" dirty="0" smtClean="0"/>
              <a:t>University staff can advise, guide, intervene when things go wrong, but in the end only the student can bring learning into life!!</a:t>
            </a:r>
          </a:p>
          <a:p>
            <a:pPr>
              <a:lnSpc>
                <a:spcPct val="100000"/>
              </a:lnSpc>
            </a:pPr>
            <a:r>
              <a:rPr lang="en-GB" sz="2400" dirty="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The </a:t>
            </a:r>
            <a:r>
              <a:rPr lang="en-US" sz="3200" kern="1200" dirty="0">
                <a:solidFill>
                  <a:srgbClr val="002060"/>
                </a:solidFill>
              </a:rPr>
              <a:t>Maieutic model</a:t>
            </a:r>
            <a:endParaRPr lang="en-GB" sz="3200" kern="1200" dirty="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Characteristics of an effective </a:t>
            </a:r>
            <a:r>
              <a:rPr lang="en-GB" sz="3200" kern="1200" dirty="0" smtClean="0">
                <a:solidFill>
                  <a:srgbClr val="002060"/>
                </a:solidFill>
              </a:rPr>
              <a:t>university teacher </a:t>
            </a:r>
            <a:r>
              <a:rPr lang="en-GB" sz="3200" kern="1200" dirty="0">
                <a:solidFill>
                  <a:srgbClr val="002060"/>
                </a:solidFill>
              </a:rPr>
              <a:t>(the research suggests)</a:t>
            </a:r>
          </a:p>
        </p:txBody>
      </p:sp>
      <p:sp>
        <p:nvSpPr>
          <p:cNvPr id="25603" name="Content Placeholder 2"/>
          <p:cNvSpPr>
            <a:spLocks noGrp="1"/>
          </p:cNvSpPr>
          <p:nvPr>
            <p:ph idx="1"/>
          </p:nvPr>
        </p:nvSpPr>
        <p:spPr/>
        <p:txBody>
          <a:bodyPr/>
          <a:lstStyle/>
          <a:p>
            <a:pPr>
              <a:lnSpc>
                <a:spcPct val="100000"/>
              </a:lnSpc>
            </a:pPr>
            <a:r>
              <a:rPr lang="en-GB" sz="2400" dirty="0" smtClean="0"/>
              <a:t>Strong orientation towards student learning;</a:t>
            </a:r>
          </a:p>
          <a:p>
            <a:pPr>
              <a:lnSpc>
                <a:spcPct val="100000"/>
              </a:lnSpc>
            </a:pPr>
            <a:r>
              <a:rPr lang="en-GB" sz="2400" dirty="0" smtClean="0"/>
              <a:t>Well prepared;</a:t>
            </a:r>
          </a:p>
          <a:p>
            <a:pPr>
              <a:lnSpc>
                <a:spcPct val="100000"/>
              </a:lnSpc>
            </a:pPr>
            <a:r>
              <a:rPr lang="en-GB" sz="2400" dirty="0" smtClean="0"/>
              <a:t>Comfort with subject material;</a:t>
            </a:r>
          </a:p>
          <a:p>
            <a:pPr>
              <a:lnSpc>
                <a:spcPct val="100000"/>
              </a:lnSpc>
            </a:pPr>
            <a:r>
              <a:rPr lang="en-GB" sz="2400" dirty="0" smtClean="0"/>
              <a:t>Ability to perceive that some students find the subjects we love hard, and even uninteresting;</a:t>
            </a:r>
          </a:p>
          <a:p>
            <a:pPr>
              <a:lnSpc>
                <a:spcPct val="100000"/>
              </a:lnSpc>
            </a:pPr>
            <a:r>
              <a:rPr lang="en-GB" sz="2400" dirty="0" smtClean="0"/>
              <a:t>Passion (and sometimes quirkiness);</a:t>
            </a:r>
          </a:p>
          <a:p>
            <a:pPr>
              <a:lnSpc>
                <a:spcPct val="100000"/>
              </a:lnSpc>
            </a:pPr>
            <a:r>
              <a:rPr lang="en-GB" sz="2400" dirty="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r>
              <a:rPr lang="en-GB" sz="2800" b="1" dirty="0" smtClean="0">
                <a:solidFill>
                  <a:srgbClr val="FFFFFF"/>
                </a:solidFill>
                <a:latin typeface="Calibri" pitchFamily="34" charset="0"/>
              </a:rPr>
              <a:t>’</a:t>
            </a:r>
          </a:p>
          <a:p>
            <a:pPr algn="ctr"/>
            <a:r>
              <a:rPr lang="en-GB" sz="2800" b="1" dirty="0" smtClean="0">
                <a:solidFill>
                  <a:srgbClr val="FFFFFF"/>
                </a:solidFill>
                <a:latin typeface="Calibri" pitchFamily="34" charset="0"/>
              </a:rPr>
              <a:t>How would the lecturer be rated in the NSS?</a:t>
            </a:r>
            <a:endParaRPr lang="en-GB" sz="2800" b="1" dirty="0">
              <a:solidFill>
                <a:srgbClr val="FFFFFF"/>
              </a:solidFill>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smtClean="0"/>
              <a:t>Prepare diligently without being obsessive and be honest if you are asked questions you can’t immediately answer;</a:t>
            </a:r>
          </a:p>
          <a:p>
            <a:pPr>
              <a:lnSpc>
                <a:spcPct val="100000"/>
              </a:lnSpc>
            </a:pPr>
            <a:r>
              <a:rPr lang="en-GB" sz="2400" dirty="0" smtClean="0"/>
              <a:t>Spend as much time thinking about how you will structure learning activities within a teaching session as about the content of what is being taught;</a:t>
            </a:r>
          </a:p>
          <a:p>
            <a:pPr>
              <a:lnSpc>
                <a:spcPct val="100000"/>
              </a:lnSpc>
            </a:pPr>
            <a:r>
              <a:rPr lang="en-GB" dirty="0" smtClean="0"/>
              <a:t>Make convincing links between what you are teaching students today and what you have done previously, as well as signposting forward to future learning;</a:t>
            </a:r>
          </a:p>
          <a:p>
            <a:pPr>
              <a:lnSpc>
                <a:spcPct val="100000"/>
              </a:lnSpc>
            </a:pPr>
            <a:r>
              <a:rPr lang="en-GB" sz="2400" dirty="0" smtClean="0"/>
              <a:t>Build in flexibility so you finish on time;</a:t>
            </a:r>
          </a:p>
          <a:p>
            <a:pPr>
              <a:lnSpc>
                <a:spcPct val="100000"/>
              </a:lnSpc>
            </a:pPr>
            <a:r>
              <a:rPr lang="en-GB" sz="2400" dirty="0" smtClean="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357158" y="1214422"/>
            <a:ext cx="8429684" cy="4987941"/>
          </a:xfrm>
        </p:spPr>
        <p:txBody>
          <a:bodyPr/>
          <a:lstStyle/>
          <a:p>
            <a:pPr>
              <a:buNone/>
            </a:pPr>
            <a:endParaRPr lang="en-GB" sz="2800" dirty="0" smtClean="0"/>
          </a:p>
          <a:p>
            <a:pPr>
              <a:buNone/>
            </a:pPr>
            <a:r>
              <a:rPr lang="en-GB" sz="2800" dirty="0" smtClean="0"/>
              <a:t>The University of Bradford is undergoing a significant programme of curriculum review and refreshment</a:t>
            </a:r>
          </a:p>
          <a:p>
            <a:pPr>
              <a:buNone/>
            </a:pPr>
            <a:r>
              <a:rPr lang="en-GB" sz="2800" dirty="0" smtClean="0"/>
              <a:t> In this keynote I aim to explore how we can foster a commitment to learning among our students and regenerate among ourselves the pleasures of teaching, using the best of educational innovations and scholarship to support us.</a:t>
            </a:r>
          </a:p>
          <a:p>
            <a:pPr>
              <a:buNone/>
            </a:pPr>
            <a:r>
              <a:rPr lang="en-GB" sz="2800" dirty="0" smtClean="0"/>
              <a:t/>
            </a:r>
            <a:br>
              <a:rPr lang="en-GB" sz="2800" dirty="0" smtClean="0"/>
            </a:br>
            <a:endParaRPr lang="en-GB"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a:t>
            </a:r>
            <a:r>
              <a:rPr lang="en-GB" sz="3200" kern="1200" dirty="0" smtClean="0">
                <a:solidFill>
                  <a:srgbClr val="002060"/>
                </a:solidFill>
              </a:rPr>
              <a:t>better engage </a:t>
            </a:r>
            <a:r>
              <a:rPr lang="en-GB" sz="3200" kern="1200" dirty="0">
                <a:solidFill>
                  <a:srgbClr val="002060"/>
                </a:solidFill>
              </a:rPr>
              <a:t>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the person who bothers to turn up.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Engagement </a:t>
            </a:r>
            <a:r>
              <a:rPr lang="en-GB" sz="3200" b="1" dirty="0">
                <a:solidFill>
                  <a:srgbClr val="002060"/>
                </a:solidFill>
              </a:rPr>
              <a:t>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r>
              <a:rPr lang="en-GB" sz="2400" b="1" dirty="0" smtClean="0"/>
              <a:t>?</a:t>
            </a:r>
          </a:p>
          <a:p>
            <a:pPr fontAlgn="base">
              <a:spcBef>
                <a:spcPts val="600"/>
              </a:spcBef>
              <a:spcAft>
                <a:spcPct val="0"/>
              </a:spcAft>
              <a:buClr>
                <a:schemeClr val="tx2"/>
              </a:buClr>
              <a:buSzPct val="70000"/>
              <a:buFont typeface="Wingdings" pitchFamily="2" charset="2"/>
              <a:buChar char="l"/>
            </a:pPr>
            <a:r>
              <a:rPr lang="en-GB" sz="2400" b="1" dirty="0"/>
              <a:t>Is the curriculum international </a:t>
            </a:r>
            <a:r>
              <a:rPr lang="en-GB" sz="2400" b="1" dirty="0" smtClean="0"/>
              <a:t>in </a:t>
            </a:r>
            <a:r>
              <a:rPr lang="en-GB" sz="2400" b="1" dirty="0"/>
              <a:t>scope and content? Are examples and case studies global</a:t>
            </a:r>
            <a:r>
              <a:rPr lang="en-GB" sz="2400" b="1" dirty="0" smtClean="0"/>
              <a:t>?</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a:t>
            </a:r>
            <a:r>
              <a:rPr lang="en-GB" sz="2400" b="1" dirty="0" smtClean="0"/>
              <a:t>etc.)?</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Explore how we can best use the first half of the first semester to induct students into good study patterns and practices to enhance learning and improve retention (</a:t>
            </a:r>
            <a:r>
              <a:rPr lang="en-GB" sz="2400" b="1" dirty="0" err="1"/>
              <a:t>Yorke</a:t>
            </a:r>
            <a:r>
              <a:rPr lang="en-GB" sz="2400" b="1" dirty="0"/>
              <a:t> 2009);</a:t>
            </a:r>
          </a:p>
          <a:p>
            <a:pPr fontAlgn="base">
              <a:spcBef>
                <a:spcPts val="600"/>
              </a:spcBef>
              <a:spcAft>
                <a:spcPct val="0"/>
              </a:spcAft>
              <a:buClr>
                <a:schemeClr val="tx2"/>
              </a:buClr>
              <a:buSzPct val="70000"/>
              <a:buFont typeface="Wingdings" pitchFamily="2" charset="2"/>
              <a:buChar char="l"/>
            </a:pPr>
            <a:r>
              <a:rPr lang="en-GB" sz="2400" b="1" dirty="0"/>
              <a:t>Reconsider the kinds </a:t>
            </a:r>
            <a:r>
              <a:rPr lang="en-GB" sz="2400" b="1" dirty="0" smtClean="0"/>
              <a:t>of </a:t>
            </a:r>
            <a:r>
              <a:rPr lang="en-GB" sz="2400" b="1" dirty="0"/>
              <a:t>activities students engage </a:t>
            </a:r>
            <a:r>
              <a:rPr lang="en-GB" sz="2400" b="1" dirty="0" smtClean="0"/>
              <a:t>with, to maximise </a:t>
            </a:r>
            <a:r>
              <a:rPr lang="en-GB" sz="2400" b="1" dirty="0"/>
              <a:t>‘learning by doing’;</a:t>
            </a:r>
          </a:p>
          <a:p>
            <a:pPr fontAlgn="base">
              <a:spcBef>
                <a:spcPts val="600"/>
              </a:spcBef>
              <a:spcAft>
                <a:spcPct val="0"/>
              </a:spcAft>
              <a:buClr>
                <a:schemeClr val="tx2"/>
              </a:buClr>
              <a:buSzPct val="70000"/>
              <a:buFont typeface="Wingdings" pitchFamily="2" charset="2"/>
              <a:buChar char="l"/>
            </a:pPr>
            <a:r>
              <a:rPr lang="en-GB" sz="2400" b="1" dirty="0"/>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dirty="0"/>
              <a:t>Consider how we can best make use of technologies to support learning and </a:t>
            </a:r>
            <a:r>
              <a:rPr lang="en-GB" sz="2400" b="1" dirty="0" smtClean="0"/>
              <a:t>engagement. </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a:t>
            </a:r>
            <a:r>
              <a:rPr lang="en-GB" sz="2400" b="1" dirty="0" smtClean="0"/>
              <a:t>on </a:t>
            </a:r>
            <a:r>
              <a:rPr lang="en-GB" sz="2400" b="1" dirty="0"/>
              <a:t>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there a coherent model of progression across the student life-cycle from induction to ‘</a:t>
            </a:r>
            <a:r>
              <a:rPr lang="en-GB" sz="2400" b="1" dirty="0" err="1"/>
              <a:t>outduction</a:t>
            </a:r>
            <a:r>
              <a:rPr lang="en-GB" sz="2400" b="1" dirty="0"/>
              <a:t>’? </a:t>
            </a:r>
          </a:p>
          <a:p>
            <a:pPr fontAlgn="base">
              <a:spcBef>
                <a:spcPts val="600"/>
              </a:spcBef>
              <a:spcAft>
                <a:spcPct val="0"/>
              </a:spcAft>
              <a:buClr>
                <a:schemeClr val="tx2"/>
              </a:buClr>
              <a:buSzPct val="70000"/>
              <a:buFont typeface="Wingdings" pitchFamily="2" charset="2"/>
              <a:buChar char="l"/>
            </a:pPr>
            <a:r>
              <a:rPr lang="en-GB" sz="2400"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dirty="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a:t>
            </a:r>
            <a:r>
              <a:rPr lang="en-GB" sz="3200" kern="1200" dirty="0" smtClean="0">
                <a:solidFill>
                  <a:srgbClr val="002060"/>
                </a:solidFill>
              </a:rPr>
              <a:t>I </a:t>
            </a:r>
            <a:r>
              <a:rPr lang="en-GB" sz="3200" kern="1200" dirty="0">
                <a:solidFill>
                  <a:srgbClr val="002060"/>
                </a:solidFill>
              </a:rPr>
              <a:t>argue </a:t>
            </a:r>
            <a:r>
              <a:rPr lang="en-GB" sz="3200" kern="1200" dirty="0" smtClean="0">
                <a:solidFill>
                  <a:srgbClr val="002060"/>
                </a:solidFill>
              </a:rPr>
              <a:t>that for engaged students we need</a:t>
            </a:r>
            <a:endParaRPr lang="en-GB" sz="3200" kern="1200" dirty="0">
              <a:solidFill>
                <a:srgbClr val="002060"/>
              </a:solidFill>
            </a:endParaRPr>
          </a:p>
        </p:txBody>
      </p:sp>
      <p:sp>
        <p:nvSpPr>
          <p:cNvPr id="23555" name="Content Placeholder 2"/>
          <p:cNvSpPr>
            <a:spLocks noGrp="1"/>
          </p:cNvSpPr>
          <p:nvPr>
            <p:ph idx="1"/>
          </p:nvPr>
        </p:nvSpPr>
        <p:spPr>
          <a:xfrm>
            <a:off x="228600" y="1066800"/>
            <a:ext cx="8469313" cy="5135563"/>
          </a:xfrm>
        </p:spPr>
        <p:txBody>
          <a:bodyPr/>
          <a:lstStyle/>
          <a:p>
            <a:r>
              <a:rPr lang="en-GB" sz="2400" b="1" dirty="0" smtClean="0"/>
              <a:t>Rapid turnaround of assignments with detailed and useful feedback;</a:t>
            </a:r>
          </a:p>
          <a:p>
            <a:r>
              <a:rPr lang="en-GB" sz="2400" b="1" dirty="0" smtClean="0"/>
              <a:t>Proactive and positive initial training for teaching staff and ongoing CPD, ideally leading to HEA Fellowship at the appropriate level;</a:t>
            </a:r>
          </a:p>
          <a:p>
            <a:r>
              <a:rPr lang="en-GB" sz="2400" b="1" dirty="0" smtClean="0"/>
              <a:t>Regular developmental Peer Observation;</a:t>
            </a:r>
          </a:p>
          <a:p>
            <a:r>
              <a:rPr lang="en-GB" sz="2400" b="1" dirty="0" smtClean="0"/>
              <a:t>Teaching based on a supportive / reflective model;</a:t>
            </a:r>
          </a:p>
          <a:p>
            <a:r>
              <a:rPr lang="en-GB" sz="2400" b="1" dirty="0" smtClean="0"/>
              <a:t>Clear and widely publicised mutual expectations for students and staff;</a:t>
            </a:r>
          </a:p>
          <a:p>
            <a:r>
              <a:rPr lang="en-GB" sz="2400" b="1" dirty="0" smtClean="0"/>
              <a:t>Recognising and rewarding good teaching and learning support, and having obvious career pathways for those who dedicate their lives to enhancing the student experience;</a:t>
            </a:r>
          </a:p>
          <a:p>
            <a:r>
              <a:rPr lang="en-GB" sz="2400" b="1" dirty="0" smtClean="0"/>
              <a:t>Taking student feedback very seriously, and publicising widely action take as a result of feedback.</a:t>
            </a:r>
          </a:p>
          <a:p>
            <a:endParaRPr lang="en-GB" sz="24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Waffle on for a bit about THE current HE context</a:t>
            </a:r>
            <a:endParaRPr lang="en-GB" dirty="0"/>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a:t>
            </a:r>
            <a:r>
              <a:rPr lang="en-GB" sz="2400" b="1" dirty="0" smtClean="0"/>
              <a:t>for staff</a:t>
            </a:r>
            <a:r>
              <a:rPr lang="en-GB" sz="2400" b="1" dirty="0"/>
              <a:t>?</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It helps if we are able to teach with pleasure;</a:t>
            </a:r>
          </a:p>
          <a:p>
            <a:pPr eaLnBrk="1" hangingPunct="1">
              <a:lnSpc>
                <a:spcPct val="100000"/>
              </a:lnSpc>
            </a:pPr>
            <a:r>
              <a:rPr lang="en-GB" sz="2600" dirty="0" smtClean="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smtClean="0"/>
              <a:t>Engaging teaching comes in many different forms, and inspiring teachers develop their own styles and approaches that suit them (and their learners) well.</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523494"/>
          </a:xfrm>
          <a:prstGeom prst="rect">
            <a:avLst/>
          </a:prstGeom>
          <a:noFill/>
        </p:spPr>
        <p:txBody>
          <a:bodyPr wrap="square" rtlCol="0">
            <a:spAutoFit/>
          </a:bodyPr>
          <a:lstStyle/>
          <a:p>
            <a:r>
              <a:rPr lang="en-GB" dirty="0" smtClean="0">
                <a:solidFill>
                  <a:srgbClr val="FFFFFF"/>
                </a:solidFill>
                <a:latin typeface="Calibri"/>
              </a:rPr>
              <a:t>Joyful</a:t>
            </a:r>
          </a:p>
          <a:p>
            <a:r>
              <a:rPr lang="en-GB" dirty="0" smtClean="0">
                <a:solidFill>
                  <a:srgbClr val="FFFFFF"/>
                </a:solidFill>
                <a:latin typeface="Calibri"/>
              </a:rPr>
              <a:t>Lucas Brown</a:t>
            </a:r>
            <a:endParaRPr lang="en-GB" dirty="0">
              <a:solidFill>
                <a:srgbClr val="FFFFFF"/>
              </a:solidFill>
              <a:latin typeface="Calibri"/>
            </a:endParaRPr>
          </a:p>
        </p:txBody>
      </p:sp>
    </p:spTree>
    <p:extLst>
      <p:ext uri="{BB962C8B-B14F-4D97-AF65-F5344CB8AC3E}">
        <p14:creationId xmlns:p14="http://schemas.microsoft.com/office/powerpoint/2010/main" val="12414552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a:t>
            </a:r>
            <a:r>
              <a:rPr lang="en-GB" sz="2000" i="1" dirty="0" smtClean="0"/>
              <a:t>What the best College Teachers do</a:t>
            </a:r>
            <a:r>
              <a:rPr lang="en-GB" sz="2000" dirty="0" smtClean="0"/>
              <a:t>, Cambridge: Harvard University Press.</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So what have you got to say about:</a:t>
            </a:r>
            <a:endParaRPr lang="en-GB" dirty="0"/>
          </a:p>
        </p:txBody>
      </p:sp>
      <p:sp>
        <p:nvSpPr>
          <p:cNvPr id="5" name="Content Placeholder 4"/>
          <p:cNvSpPr>
            <a:spLocks noGrp="1"/>
          </p:cNvSpPr>
          <p:nvPr>
            <p:ph idx="1"/>
          </p:nvPr>
        </p:nvSpPr>
        <p:spPr/>
        <p:txBody>
          <a:bodyPr/>
          <a:lstStyle/>
          <a:p>
            <a:r>
              <a:rPr lang="en-GB" dirty="0" smtClean="0"/>
              <a:t>Students;</a:t>
            </a:r>
          </a:p>
          <a:p>
            <a:r>
              <a:rPr lang="en-GB" dirty="0" smtClean="0"/>
              <a:t>Staffing;</a:t>
            </a:r>
          </a:p>
          <a:p>
            <a:r>
              <a:rPr lang="en-GB" dirty="0" smtClean="0"/>
              <a:t>University finances;</a:t>
            </a:r>
          </a:p>
          <a:p>
            <a:r>
              <a:rPr lang="en-GB" dirty="0" smtClean="0"/>
              <a:t>Technologies and data analytics to support learning and admin;</a:t>
            </a:r>
          </a:p>
          <a:p>
            <a:r>
              <a:rPr lang="en-GB" dirty="0" smtClean="0"/>
              <a:t>Changing learning paradigms;</a:t>
            </a:r>
          </a:p>
          <a:p>
            <a:r>
              <a:rPr lang="en-GB" dirty="0" smtClean="0"/>
              <a:t>The necessity to develop students’ skills/literacies;</a:t>
            </a:r>
          </a:p>
          <a:p>
            <a:r>
              <a:rPr lang="en-GB" dirty="0" smtClean="0"/>
              <a:t>Students as consumers;</a:t>
            </a:r>
          </a:p>
          <a:p>
            <a:r>
              <a:rPr lang="en-GB" dirty="0" smtClean="0"/>
              <a:t>The NSS and other performance indicators e.g. a TEF?</a:t>
            </a:r>
          </a:p>
          <a:p>
            <a:endParaRPr lang="en-GB" dirty="0" smtClean="0"/>
          </a:p>
          <a:p>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kern="1200" dirty="0" smtClean="0">
                <a:solidFill>
                  <a:srgbClr val="002060"/>
                </a:solidFill>
              </a:rPr>
              <a:t>Curriculum enhancement in challenging times: Why talk about it? Because:</a:t>
            </a:r>
            <a:endParaRPr lang="en-GB" dirty="0"/>
          </a:p>
        </p:txBody>
      </p:sp>
      <p:sp>
        <p:nvSpPr>
          <p:cNvPr id="3" name="Content Placeholder 2"/>
          <p:cNvSpPr>
            <a:spLocks noGrp="1"/>
          </p:cNvSpPr>
          <p:nvPr>
            <p:ph idx="1"/>
          </p:nvPr>
        </p:nvSpPr>
        <p:spPr/>
        <p:txBody>
          <a:bodyPr/>
          <a:lstStyle/>
          <a:p>
            <a:r>
              <a:rPr lang="en-GB" dirty="0" smtClean="0"/>
              <a:t>Universities work in a competitive global environment, where students can make more choices than ever about where and how to study;</a:t>
            </a:r>
          </a:p>
          <a:p>
            <a:r>
              <a:rPr lang="en-GB" dirty="0" smtClean="0"/>
              <a:t>Metrics of various kinds are gaining in importance (not only in terms of senior management’s positive feelings but also in relation to funding and external perceptions of the university);</a:t>
            </a:r>
          </a:p>
          <a:p>
            <a:r>
              <a:rPr lang="en-GB" dirty="0" smtClean="0"/>
              <a:t>Higher education funding has never been as uncertain (for example, in-year cuts of £450m to universities this year and prospectively much worse to come);</a:t>
            </a:r>
          </a:p>
          <a:p>
            <a:r>
              <a:rPr lang="en-GB" dirty="0" smtClean="0"/>
              <a:t>Actually, and most importantly, we owe it to the students.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enhancing the student experience involve?</a:t>
            </a:r>
            <a:endParaRPr lang="en-GB" dirty="0"/>
          </a:p>
        </p:txBody>
      </p:sp>
      <p:sp>
        <p:nvSpPr>
          <p:cNvPr id="3" name="Content Placeholder 2"/>
          <p:cNvSpPr>
            <a:spLocks noGrp="1"/>
          </p:cNvSpPr>
          <p:nvPr>
            <p:ph idx="1"/>
          </p:nvPr>
        </p:nvSpPr>
        <p:spPr/>
        <p:txBody>
          <a:bodyPr/>
          <a:lstStyle/>
          <a:p>
            <a:r>
              <a:rPr lang="en-GB" dirty="0" smtClean="0"/>
              <a:t>Being smart and fleet of foot in discerning trends from data and responding appropriately;</a:t>
            </a:r>
          </a:p>
          <a:p>
            <a:r>
              <a:rPr lang="en-GB" dirty="0" smtClean="0"/>
              <a:t>Foregrounding the student experience;</a:t>
            </a:r>
          </a:p>
          <a:p>
            <a:r>
              <a:rPr lang="en-GB" dirty="0" smtClean="0"/>
              <a:t>Building upon existing partnerships with students around quality assurance and enhancement;</a:t>
            </a:r>
          </a:p>
          <a:p>
            <a:r>
              <a:rPr lang="en-GB" dirty="0" smtClean="0"/>
              <a:t>Learning from experience about what works and doesn’t work, and using a scholarly approach to disseminating what we’ve discovered.</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smtClean="0">
                <a:solidFill>
                  <a:schemeClr val="bg1"/>
                </a:solidFill>
              </a:rPr>
              <a:t>From Jason </a:t>
            </a:r>
            <a:r>
              <a:rPr lang="en-GB" sz="1800" b="1" dirty="0" err="1" smtClean="0">
                <a:solidFill>
                  <a:schemeClr val="bg1"/>
                </a:solidFill>
              </a:rPr>
              <a:t>Elsom</a:t>
            </a:r>
            <a:endParaRPr lang="en-GB" sz="1800" b="1" dirty="0" smtClean="0">
              <a:solidFill>
                <a:schemeClr val="bg1"/>
              </a:solidFill>
            </a:endParaRPr>
          </a:p>
          <a:p>
            <a:r>
              <a:rPr lang="en-GB" sz="1800" b="1" dirty="0" smtClean="0">
                <a:solidFill>
                  <a:schemeClr val="bg1"/>
                </a:solidFill>
              </a:rPr>
              <a:t>(@Jason </a:t>
            </a:r>
            <a:r>
              <a:rPr lang="en-GB" sz="1800" b="1" dirty="0" err="1" smtClean="0">
                <a:solidFill>
                  <a:schemeClr val="bg1"/>
                </a:solidFill>
              </a:rPr>
              <a:t>Elsom</a:t>
            </a:r>
            <a:r>
              <a:rPr lang="en-GB" sz="1800" b="1" dirty="0" smtClean="0">
                <a:solidFill>
                  <a:schemeClr val="bg1"/>
                </a:solidFill>
              </a:rPr>
              <a:t>)</a:t>
            </a:r>
            <a:endParaRPr lang="en-GB" sz="1800" b="1"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Do these students look engaged?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2848</Words>
  <Application>Microsoft Office PowerPoint</Application>
  <PresentationFormat>On-screen Show (4:3)</PresentationFormat>
  <Paragraphs>222</Paragraphs>
  <Slides>38</Slides>
  <Notes>23</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38</vt:i4>
      </vt:variant>
    </vt:vector>
  </HeadingPairs>
  <TitlesOfParts>
    <vt:vector size="49"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1_LeedsMet template</vt:lpstr>
      <vt:lpstr>Enhancing the student experience: fostering effective learning in challenging times</vt:lpstr>
      <vt:lpstr>Rationale</vt:lpstr>
      <vt:lpstr>Waffle on for a bit about THE current HE context</vt:lpstr>
      <vt:lpstr>So what have you got to say about:</vt:lpstr>
      <vt:lpstr>Curriculum enhancement in challenging times: Why talk about it? Because:</vt:lpstr>
      <vt:lpstr>What does enhancing the student experience involve?</vt:lpstr>
      <vt:lpstr>PowerPoint Presentation</vt:lpstr>
      <vt:lpstr>PowerPoint Presentation</vt:lpstr>
      <vt:lpstr>PowerPoint Presentation</vt:lpstr>
      <vt:lpstr>PowerPoint Presentation</vt:lpstr>
      <vt:lpstr>How do we know if we are offering excellent teaching?</vt:lpstr>
      <vt:lpstr>PowerPoint Presentation</vt:lpstr>
      <vt:lpstr>Some characteristics of excellent teaching as described in the scholarly literature</vt:lpstr>
      <vt:lpstr>Delivering content…..</vt:lpstr>
      <vt:lpstr>The Maieutic model</vt:lpstr>
      <vt:lpstr>Characteristics of an effective university teacher (the research suggests)</vt:lpstr>
      <vt:lpstr>PowerPoint Presentation</vt:lpstr>
      <vt:lpstr>High quality teaching…</vt:lpstr>
      <vt:lpstr>Things I wish I had known about effective teaching when I started doing it. It helps to:</vt:lpstr>
      <vt:lpstr>To better engage learners we can:</vt:lpstr>
      <vt:lpstr>How can we get students to fully engage? Some suggestions</vt:lpstr>
      <vt:lpstr>Engagement of international students: some important considerations</vt:lpstr>
      <vt:lpstr>PowerPoint Presentation</vt:lpstr>
      <vt:lpstr>Enhancements to curriculum design and delivery: we can:</vt:lpstr>
      <vt:lpstr>Mapping out the programme as a whole: some questions</vt:lpstr>
      <vt:lpstr>What can we do in the first six weeks?</vt:lpstr>
      <vt:lpstr>Mapping progression</vt:lpstr>
      <vt:lpstr>Supportiveness: we must</vt:lpstr>
      <vt:lpstr>Robust quality: I argue that for engaged students we need</vt:lpstr>
      <vt:lpstr>Using assessment for learning and thereby easing transitions</vt:lpstr>
      <vt:lpstr>Mapping assessment</vt:lpstr>
      <vt:lpstr>Bringing joy to the (live or virtual) classroom</vt:lpstr>
      <vt:lpstr>PowerPoint Presentation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2015-06-29T08:32:40Z</dcterms:modified>
</cp:coreProperties>
</file>