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6" r:id="rId3"/>
    <p:sldMasterId id="2147483809" r:id="rId4"/>
    <p:sldMasterId id="2147483811" r:id="rId5"/>
  </p:sldMasterIdLst>
  <p:notesMasterIdLst>
    <p:notesMasterId r:id="rId44"/>
  </p:notesMasterIdLst>
  <p:handoutMasterIdLst>
    <p:handoutMasterId r:id="rId45"/>
  </p:handoutMasterIdLst>
  <p:sldIdLst>
    <p:sldId id="420" r:id="rId6"/>
    <p:sldId id="530" r:id="rId7"/>
    <p:sldId id="613" r:id="rId8"/>
    <p:sldId id="614" r:id="rId9"/>
    <p:sldId id="619" r:id="rId10"/>
    <p:sldId id="617" r:id="rId11"/>
    <p:sldId id="605" r:id="rId12"/>
    <p:sldId id="597" r:id="rId13"/>
    <p:sldId id="601" r:id="rId14"/>
    <p:sldId id="532" r:id="rId15"/>
    <p:sldId id="567" r:id="rId16"/>
    <p:sldId id="576" r:id="rId17"/>
    <p:sldId id="569" r:id="rId18"/>
    <p:sldId id="580" r:id="rId19"/>
    <p:sldId id="579" r:id="rId20"/>
    <p:sldId id="581" r:id="rId21"/>
    <p:sldId id="595" r:id="rId22"/>
    <p:sldId id="574" r:id="rId23"/>
    <p:sldId id="588" r:id="rId24"/>
    <p:sldId id="589" r:id="rId25"/>
    <p:sldId id="572" r:id="rId26"/>
    <p:sldId id="549" r:id="rId27"/>
    <p:sldId id="591" r:id="rId28"/>
    <p:sldId id="552" r:id="rId29"/>
    <p:sldId id="554" r:id="rId30"/>
    <p:sldId id="553" r:id="rId31"/>
    <p:sldId id="556" r:id="rId32"/>
    <p:sldId id="539" r:id="rId33"/>
    <p:sldId id="542" r:id="rId34"/>
    <p:sldId id="541" r:id="rId35"/>
    <p:sldId id="555" r:id="rId36"/>
    <p:sldId id="575" r:id="rId37"/>
    <p:sldId id="606" r:id="rId38"/>
    <p:sldId id="382" r:id="rId39"/>
    <p:sldId id="270" r:id="rId40"/>
    <p:sldId id="271" r:id="rId41"/>
    <p:sldId id="272" r:id="rId42"/>
    <p:sldId id="317" r:id="rId43"/>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44" autoAdjust="0"/>
    <p:restoredTop sz="94533" autoAdjust="0"/>
  </p:normalViewPr>
  <p:slideViewPr>
    <p:cSldViewPr>
      <p:cViewPr varScale="1">
        <p:scale>
          <a:sx n="67" d="100"/>
          <a:sy n="67" d="100"/>
        </p:scale>
        <p:origin x="1134" y="66"/>
      </p:cViewPr>
      <p:guideLst>
        <p:guide orient="horz" pos="2160"/>
        <p:guide pos="2880"/>
      </p:guideLst>
    </p:cSldViewPr>
  </p:slideViewPr>
  <p:outlineViewPr>
    <p:cViewPr>
      <p:scale>
        <a:sx n="33" d="100"/>
        <a:sy n="33" d="100"/>
      </p:scale>
      <p:origin x="0" y="-143904"/>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handoutMaster" Target="handoutMasters/handoutMaster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viewProps" Target="viewProps.xml"/><Relationship Id="rId8"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D260E4AE-2753-4525-8D75-5D3E95EA4BD4}" type="slidenum">
              <a:rPr lang="en-GB" smtClean="0"/>
              <a:pPr>
                <a:defRPr/>
              </a:pPr>
              <a:t>24</a:t>
            </a:fld>
            <a:endParaRPr lang="en-GB"/>
          </a:p>
        </p:txBody>
      </p:sp>
    </p:spTree>
    <p:extLst>
      <p:ext uri="{BB962C8B-B14F-4D97-AF65-F5344CB8AC3E}">
        <p14:creationId xmlns:p14="http://schemas.microsoft.com/office/powerpoint/2010/main" val="38891025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27C6B1B7-B06F-454A-94FC-AB72A83E8E52}" type="slidenum">
              <a:rPr lang="en-GB" smtClean="0"/>
              <a:pPr>
                <a:defRPr/>
              </a:pPr>
              <a:t>25</a:t>
            </a:fld>
            <a:endParaRPr lang="en-GB"/>
          </a:p>
        </p:txBody>
      </p:sp>
    </p:spTree>
    <p:extLst>
      <p:ext uri="{BB962C8B-B14F-4D97-AF65-F5344CB8AC3E}">
        <p14:creationId xmlns:p14="http://schemas.microsoft.com/office/powerpoint/2010/main" val="23364032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92D71623-7F2A-438A-8E66-50BAF9256315}" type="slidenum">
              <a:rPr lang="en-GB" smtClean="0"/>
              <a:pPr>
                <a:defRPr/>
              </a:pPr>
              <a:t>26</a:t>
            </a:fld>
            <a:endParaRPr lang="en-GB"/>
          </a:p>
        </p:txBody>
      </p:sp>
    </p:spTree>
    <p:extLst>
      <p:ext uri="{BB962C8B-B14F-4D97-AF65-F5344CB8AC3E}">
        <p14:creationId xmlns:p14="http://schemas.microsoft.com/office/powerpoint/2010/main" val="31191644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A5E4C8F2-14B1-46DB-B2A6-2B26EA4B6D5C}" type="slidenum">
              <a:rPr lang="en-GB" smtClean="0"/>
              <a:pPr>
                <a:defRPr/>
              </a:pPr>
              <a:t>27</a:t>
            </a:fld>
            <a:endParaRPr lang="en-GB"/>
          </a:p>
        </p:txBody>
      </p:sp>
    </p:spTree>
    <p:extLst>
      <p:ext uri="{BB962C8B-B14F-4D97-AF65-F5344CB8AC3E}">
        <p14:creationId xmlns:p14="http://schemas.microsoft.com/office/powerpoint/2010/main" val="6655076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05938D67-7E18-48FB-A84E-D60A1D3609DB}" type="slidenum">
              <a:rPr lang="en-GB" smtClean="0"/>
              <a:pPr>
                <a:defRPr/>
              </a:pPr>
              <a:t>28</a:t>
            </a:fld>
            <a:endParaRPr lang="en-GB"/>
          </a:p>
        </p:txBody>
      </p:sp>
    </p:spTree>
    <p:extLst>
      <p:ext uri="{BB962C8B-B14F-4D97-AF65-F5344CB8AC3E}">
        <p14:creationId xmlns:p14="http://schemas.microsoft.com/office/powerpoint/2010/main" val="39890029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dirty="0" smtClean="0"/>
          </a:p>
        </p:txBody>
      </p:sp>
      <p:sp>
        <p:nvSpPr>
          <p:cNvPr id="4" name="Slide Number Placeholder 3"/>
          <p:cNvSpPr>
            <a:spLocks noGrp="1"/>
          </p:cNvSpPr>
          <p:nvPr>
            <p:ph type="sldNum" sz="quarter" idx="5"/>
          </p:nvPr>
        </p:nvSpPr>
        <p:spPr/>
        <p:txBody>
          <a:bodyPr/>
          <a:lstStyle/>
          <a:p>
            <a:pPr>
              <a:defRPr/>
            </a:pPr>
            <a:fld id="{FB84BE51-6D20-42D1-BF0C-4A3E69943F54}" type="slidenum">
              <a:rPr lang="en-GB" smtClean="0"/>
              <a:pPr>
                <a:defRPr/>
              </a:pPr>
              <a:t>29</a:t>
            </a:fld>
            <a:endParaRPr lang="en-GB"/>
          </a:p>
        </p:txBody>
      </p:sp>
    </p:spTree>
    <p:extLst>
      <p:ext uri="{BB962C8B-B14F-4D97-AF65-F5344CB8AC3E}">
        <p14:creationId xmlns:p14="http://schemas.microsoft.com/office/powerpoint/2010/main" val="42482272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2750034B-FA1B-4989-9657-9088CB755A55}" type="slidenum">
              <a:rPr lang="en-GB" smtClean="0"/>
              <a:pPr>
                <a:defRPr/>
              </a:pPr>
              <a:t>30</a:t>
            </a:fld>
            <a:endParaRPr lang="en-GB"/>
          </a:p>
        </p:txBody>
      </p:sp>
    </p:spTree>
    <p:extLst>
      <p:ext uri="{BB962C8B-B14F-4D97-AF65-F5344CB8AC3E}">
        <p14:creationId xmlns:p14="http://schemas.microsoft.com/office/powerpoint/2010/main" val="33947463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A6AF1EB3-E790-40A2-AF3E-3729E83EC063}" type="slidenum">
              <a:rPr lang="en-GB" smtClean="0"/>
              <a:pPr>
                <a:defRPr/>
              </a:pPr>
              <a:t>31</a:t>
            </a:fld>
            <a:endParaRPr lang="en-GB"/>
          </a:p>
        </p:txBody>
      </p:sp>
    </p:spTree>
    <p:extLst>
      <p:ext uri="{BB962C8B-B14F-4D97-AF65-F5344CB8AC3E}">
        <p14:creationId xmlns:p14="http://schemas.microsoft.com/office/powerpoint/2010/main" val="35096952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marL="228600" indent="-228600" eaLnBrk="1" hangingPunct="1"/>
            <a:endParaRPr lang="en-US" smtClean="0"/>
          </a:p>
        </p:txBody>
      </p:sp>
    </p:spTree>
    <p:extLst>
      <p:ext uri="{BB962C8B-B14F-4D97-AF65-F5344CB8AC3E}">
        <p14:creationId xmlns:p14="http://schemas.microsoft.com/office/powerpoint/2010/main" val="15315342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34</a:t>
            </a:fld>
            <a:endParaRPr lang="en-US" dirty="0"/>
          </a:p>
        </p:txBody>
      </p:sp>
    </p:spTree>
    <p:extLst>
      <p:ext uri="{BB962C8B-B14F-4D97-AF65-F5344CB8AC3E}">
        <p14:creationId xmlns:p14="http://schemas.microsoft.com/office/powerpoint/2010/main" val="3658795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p:spPr>
      </p:sp>
      <p:sp>
        <p:nvSpPr>
          <p:cNvPr id="778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675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76A9ABD-3643-48E8-BFC1-97A9CE5D2019}" type="slidenum">
              <a:rPr lang="en-US" smtClean="0">
                <a:solidFill>
                  <a:srgbClr val="000000"/>
                </a:solidFill>
              </a:rPr>
              <a:pPr fontAlgn="base">
                <a:spcBef>
                  <a:spcPct val="0"/>
                </a:spcBef>
                <a:spcAft>
                  <a:spcPct val="0"/>
                </a:spcAft>
                <a:defRPr/>
              </a:pPr>
              <a:t>8</a:t>
            </a:fld>
            <a:endParaRPr lang="en-US" smtClean="0">
              <a:solidFill>
                <a:srgbClr val="000000"/>
              </a:solidFill>
            </a:endParaRPr>
          </a:p>
        </p:txBody>
      </p:sp>
    </p:spTree>
    <p:extLst>
      <p:ext uri="{BB962C8B-B14F-4D97-AF65-F5344CB8AC3E}">
        <p14:creationId xmlns:p14="http://schemas.microsoft.com/office/powerpoint/2010/main" val="6356407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35</a:t>
            </a:fld>
            <a:endParaRPr lang="en-US"/>
          </a:p>
        </p:txBody>
      </p:sp>
    </p:spTree>
    <p:extLst>
      <p:ext uri="{BB962C8B-B14F-4D97-AF65-F5344CB8AC3E}">
        <p14:creationId xmlns:p14="http://schemas.microsoft.com/office/powerpoint/2010/main" val="24492398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36</a:t>
            </a:fld>
            <a:endParaRPr lang="en-US"/>
          </a:p>
        </p:txBody>
      </p:sp>
    </p:spTree>
    <p:extLst>
      <p:ext uri="{BB962C8B-B14F-4D97-AF65-F5344CB8AC3E}">
        <p14:creationId xmlns:p14="http://schemas.microsoft.com/office/powerpoint/2010/main" val="41747787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37</a:t>
            </a:fld>
            <a:endParaRPr lang="en-US"/>
          </a:p>
        </p:txBody>
      </p:sp>
    </p:spTree>
    <p:extLst>
      <p:ext uri="{BB962C8B-B14F-4D97-AF65-F5344CB8AC3E}">
        <p14:creationId xmlns:p14="http://schemas.microsoft.com/office/powerpoint/2010/main" val="15690490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38</a:t>
            </a:fld>
            <a:endParaRPr lang="en-US"/>
          </a:p>
        </p:txBody>
      </p:sp>
    </p:spTree>
    <p:extLst>
      <p:ext uri="{BB962C8B-B14F-4D97-AF65-F5344CB8AC3E}">
        <p14:creationId xmlns:p14="http://schemas.microsoft.com/office/powerpoint/2010/main" val="1181606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pPr eaLnBrk="1" hangingPunct="1">
              <a:spcBef>
                <a:spcPct val="0"/>
              </a:spcBef>
            </a:pPr>
            <a:endParaRPr lang="en-US" dirty="0" smtClean="0"/>
          </a:p>
        </p:txBody>
      </p:sp>
      <p:sp>
        <p:nvSpPr>
          <p:cNvPr id="55300" name="Slide Number Placeholder 3"/>
          <p:cNvSpPr>
            <a:spLocks noGrp="1"/>
          </p:cNvSpPr>
          <p:nvPr>
            <p:ph type="sldNum" sz="quarter" idx="5"/>
          </p:nvPr>
        </p:nvSpPr>
        <p:spPr>
          <a:noFill/>
        </p:spPr>
        <p:txBody>
          <a:bodyPr/>
          <a:lstStyle/>
          <a:p>
            <a:fld id="{BD3FC26A-8C14-4416-8BFA-93D8B3627EC7}" type="slidenum">
              <a:rPr lang="en-US" smtClean="0">
                <a:solidFill>
                  <a:srgbClr val="000000"/>
                </a:solidFill>
              </a:rPr>
              <a:pPr/>
              <a:t>9</a:t>
            </a:fld>
            <a:endParaRPr lang="en-US" dirty="0" smtClean="0">
              <a:solidFill>
                <a:srgbClr val="000000"/>
              </a:solidFill>
            </a:endParaRPr>
          </a:p>
        </p:txBody>
      </p:sp>
    </p:spTree>
    <p:extLst>
      <p:ext uri="{BB962C8B-B14F-4D97-AF65-F5344CB8AC3E}">
        <p14:creationId xmlns:p14="http://schemas.microsoft.com/office/powerpoint/2010/main" val="22608855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fld id="{CC224363-394E-4029-8BA0-C5384BB31DD7}" type="slidenum">
              <a:rPr lang="en-GB" smtClean="0">
                <a:solidFill>
                  <a:srgbClr val="000000"/>
                </a:solidFill>
              </a:rPr>
              <a:pPr/>
              <a:t>12</a:t>
            </a:fld>
            <a:endParaRPr lang="en-GB" smtClean="0">
              <a:solidFill>
                <a:srgbClr val="000000"/>
              </a:solidFill>
            </a:endParaRPr>
          </a:p>
        </p:txBody>
      </p:sp>
    </p:spTree>
    <p:extLst>
      <p:ext uri="{BB962C8B-B14F-4D97-AF65-F5344CB8AC3E}">
        <p14:creationId xmlns:p14="http://schemas.microsoft.com/office/powerpoint/2010/main" val="8699001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smtClean="0"/>
          </a:p>
        </p:txBody>
      </p:sp>
      <p:sp>
        <p:nvSpPr>
          <p:cNvPr id="65540" name="Slide Number Placeholder 3"/>
          <p:cNvSpPr>
            <a:spLocks noGrp="1"/>
          </p:cNvSpPr>
          <p:nvPr>
            <p:ph type="sldNum" sz="quarter" idx="5"/>
          </p:nvPr>
        </p:nvSpPr>
        <p:spPr>
          <a:noFill/>
        </p:spPr>
        <p:txBody>
          <a:bodyPr/>
          <a:lstStyle/>
          <a:p>
            <a:fld id="{48303D8A-DAAE-4BE3-8623-703CB7C316FA}" type="slidenum">
              <a:rPr lang="en-US" smtClean="0"/>
              <a:pPr/>
              <a:t>14</a:t>
            </a:fld>
            <a:endParaRPr lang="en-US" smtClean="0"/>
          </a:p>
        </p:txBody>
      </p:sp>
    </p:spTree>
    <p:extLst>
      <p:ext uri="{BB962C8B-B14F-4D97-AF65-F5344CB8AC3E}">
        <p14:creationId xmlns:p14="http://schemas.microsoft.com/office/powerpoint/2010/main" val="34426000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smtClean="0"/>
          </a:p>
        </p:txBody>
      </p:sp>
      <p:sp>
        <p:nvSpPr>
          <p:cNvPr id="61444" name="Slide Number Placeholder 3"/>
          <p:cNvSpPr>
            <a:spLocks noGrp="1"/>
          </p:cNvSpPr>
          <p:nvPr>
            <p:ph type="sldNum" sz="quarter" idx="5"/>
          </p:nvPr>
        </p:nvSpPr>
        <p:spPr>
          <a:noFill/>
        </p:spPr>
        <p:txBody>
          <a:bodyPr/>
          <a:lstStyle/>
          <a:p>
            <a:fld id="{81F20037-DB2C-4ADA-AC56-AD298BAD81C0}" type="slidenum">
              <a:rPr lang="en-GB" smtClean="0">
                <a:solidFill>
                  <a:srgbClr val="000000"/>
                </a:solidFill>
              </a:rPr>
              <a:pPr/>
              <a:t>17</a:t>
            </a:fld>
            <a:endParaRPr lang="en-GB" smtClean="0">
              <a:solidFill>
                <a:srgbClr val="000000"/>
              </a:solidFill>
            </a:endParaRPr>
          </a:p>
        </p:txBody>
      </p:sp>
    </p:spTree>
    <p:extLst>
      <p:ext uri="{BB962C8B-B14F-4D97-AF65-F5344CB8AC3E}">
        <p14:creationId xmlns:p14="http://schemas.microsoft.com/office/powerpoint/2010/main" val="28797238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8FFAC576-9FC7-44BF-B8D8-BFABE5DED355}" type="slidenum">
              <a:rPr lang="en-GB" smtClean="0"/>
              <a:pPr/>
              <a:t>19</a:t>
            </a:fld>
            <a:endParaRPr lang="en-GB" smtClean="0"/>
          </a:p>
        </p:txBody>
      </p:sp>
      <p:sp>
        <p:nvSpPr>
          <p:cNvPr id="78851" name="Rectangle 2"/>
          <p:cNvSpPr>
            <a:spLocks noGrp="1" noRot="1" noChangeAspect="1" noChangeArrowheads="1" noTextEdit="1"/>
          </p:cNvSpPr>
          <p:nvPr>
            <p:ph type="sldImg"/>
          </p:nvPr>
        </p:nvSpPr>
        <p:spPr>
          <a:xfrm>
            <a:off x="1150938" y="692150"/>
            <a:ext cx="4556125" cy="3416300"/>
          </a:xfrm>
          <a:ln/>
        </p:spPr>
      </p:sp>
      <p:sp>
        <p:nvSpPr>
          <p:cNvPr id="7885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555706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5D179688-7F9B-411C-9D06-00C1655A9A23}" type="slidenum">
              <a:rPr lang="en-GB" smtClean="0"/>
              <a:pPr>
                <a:defRPr/>
              </a:pPr>
              <a:t>22</a:t>
            </a:fld>
            <a:endParaRPr lang="en-GB"/>
          </a:p>
        </p:txBody>
      </p:sp>
    </p:spTree>
    <p:extLst>
      <p:ext uri="{BB962C8B-B14F-4D97-AF65-F5344CB8AC3E}">
        <p14:creationId xmlns:p14="http://schemas.microsoft.com/office/powerpoint/2010/main" val="22703315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pPr>
              <a:spcBef>
                <a:spcPct val="0"/>
              </a:spcBef>
            </a:pPr>
            <a:endParaRPr lang="en-US" smtClean="0"/>
          </a:p>
        </p:txBody>
      </p:sp>
      <p:sp>
        <p:nvSpPr>
          <p:cNvPr id="79876" name="Slide Number Placeholder 3"/>
          <p:cNvSpPr>
            <a:spLocks noGrp="1"/>
          </p:cNvSpPr>
          <p:nvPr>
            <p:ph type="sldNum" sz="quarter" idx="5"/>
          </p:nvPr>
        </p:nvSpPr>
        <p:spPr>
          <a:noFill/>
        </p:spPr>
        <p:txBody>
          <a:bodyPr/>
          <a:lstStyle/>
          <a:p>
            <a:fld id="{D3DDF1CA-D897-461B-A25F-4ECED584C318}" type="slidenum">
              <a:rPr lang="en-US" smtClean="0"/>
              <a:pPr/>
              <a:t>23</a:t>
            </a:fld>
            <a:endParaRPr lang="en-US" smtClean="0"/>
          </a:p>
        </p:txBody>
      </p:sp>
    </p:spTree>
    <p:extLst>
      <p:ext uri="{BB962C8B-B14F-4D97-AF65-F5344CB8AC3E}">
        <p14:creationId xmlns:p14="http://schemas.microsoft.com/office/powerpoint/2010/main" val="6667330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29/06/2015</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29/06/2015</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29/06/2015</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51D434-A24C-44BD-8275-B34813C3838A}" type="datetimeFigureOut">
              <a:rPr lang="en-GB" smtClean="0">
                <a:solidFill>
                  <a:prstClr val="black">
                    <a:tint val="75000"/>
                  </a:prstClr>
                </a:solidFill>
              </a:rPr>
              <a:pPr/>
              <a:t>29/06/2015</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0D68250A-A216-4130-B0FB-C51F576BA778}"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14F4E18F-1CFD-401F-8773-38F1868883BC}" type="datetimeFigureOut">
              <a:rPr lang="en-US"/>
              <a:pPr>
                <a:defRPr/>
              </a:pPr>
              <a:t>6/29/2015</a:t>
            </a:fld>
            <a:endParaRPr lang="en-US"/>
          </a:p>
        </p:txBody>
      </p:sp>
      <p:sp>
        <p:nvSpPr>
          <p:cNvPr id="3" name="Footer Placeholder 2"/>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en-US"/>
          </a:p>
        </p:txBody>
      </p:sp>
      <p:sp>
        <p:nvSpPr>
          <p:cNvPr id="4" name="Slide Number Placeholder 3"/>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33751104-F40A-42BF-AE05-F340F8466D25}"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solidFill>
                  <a:srgbClr val="000000"/>
                </a:solidFill>
              </a:rPr>
              <a:pPr>
                <a:defRPr/>
              </a:pPr>
              <a:t>29/06/2015</a:t>
            </a:fld>
            <a:endParaRPr lang="en-GB" alt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29/06/2015</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29/06/2015</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29/06/2015</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29/06/2015</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29/06/2015</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29/06/2015</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29/06/2015</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29/06/2015</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29/06/2015</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551D434-A24C-44BD-8275-B34813C3838A}" type="datetimeFigureOut">
              <a:rPr lang="en-GB" smtClean="0">
                <a:solidFill>
                  <a:prstClr val="black">
                    <a:tint val="75000"/>
                  </a:prstClr>
                </a:solidFill>
                <a:latin typeface="Calibri"/>
              </a:rPr>
              <a:pPr fontAlgn="auto">
                <a:spcBef>
                  <a:spcPts val="0"/>
                </a:spcBef>
                <a:spcAft>
                  <a:spcPts val="0"/>
                </a:spcAft>
              </a:pPr>
              <a:t>29/06/2015</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0D68250A-A216-4130-B0FB-C51F576BA778}" type="slidenum">
              <a:rPr lang="en-GB" smtClean="0">
                <a:solidFill>
                  <a:prstClr val="black">
                    <a:tint val="75000"/>
                  </a:prstClr>
                </a:solidFill>
                <a:latin typeface="Calibri"/>
              </a:rPr>
              <a:pPr fontAlgn="auto">
                <a:spcBef>
                  <a:spcPts val="0"/>
                </a:spcBef>
                <a:spcAft>
                  <a:spcPts val="0"/>
                </a:spcAft>
              </a:pPr>
              <a:t>‹#›</a:t>
            </a:fld>
            <a:endParaRPr lang="en-GB">
              <a:solidFill>
                <a:prstClr val="black">
                  <a:tint val="75000"/>
                </a:prstClr>
              </a:solidFill>
              <a:latin typeface="Calibri"/>
            </a:endParaRPr>
          </a:p>
        </p:txBody>
      </p:sp>
    </p:spTree>
  </p:cSld>
  <p:clrMap bg1="lt1" tx1="dk1" bg2="lt2" tx2="dk2" accent1="accent1" accent2="accent2" accent3="accent3" accent4="accent4" accent5="accent5" accent6="accent6" hlink="hlink" folHlink="folHlink"/>
  <p:sldLayoutIdLst>
    <p:sldLayoutId id="2147483807" r:id="rId1"/>
    <p:sldLayoutId id="2147483808"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Calibri"/>
              </a:defRPr>
            </a:lvl1pPr>
          </a:lstStyle>
          <a:p>
            <a:pPr>
              <a:defRPr/>
            </a:pPr>
            <a:fld id="{297A2487-DC70-447C-AFF0-895F4C771B1C}" type="datetimeFigureOut">
              <a:rPr lang="en-US"/>
              <a:pPr>
                <a:defRPr/>
              </a:pPr>
              <a:t>6/29/2015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Calibri"/>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Calibri"/>
              </a:defRPr>
            </a:lvl1pPr>
          </a:lstStyle>
          <a:p>
            <a:pPr>
              <a:defRPr/>
            </a:pPr>
            <a:fld id="{0B72D035-583E-4001-BAFE-2662DD343164}"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10" r:id="rId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solidFill>
                  <a:srgbClr val="000000"/>
                </a:solidFill>
              </a:rPr>
              <a:pPr>
                <a:defRPr/>
              </a:pPr>
              <a:t>29/06/2015</a:t>
            </a:fld>
            <a:endParaRPr lang="en-GB" altLang="en-US">
              <a:solidFill>
                <a:srgbClr val="000000"/>
              </a:solidFill>
            </a:endParaRPr>
          </a:p>
        </p:txBody>
      </p:sp>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812"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Choices&#8230;.ppt"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http://www.jisc.ac.uk/whatwedo/programmes/usersandinnovation/soundsgood.aspx" TargetMode="Externa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sz="3200" dirty="0" smtClean="0"/>
              <a:t>Enhancing the student experience: fostering effective learning in challenging times</a:t>
            </a:r>
            <a:endParaRPr lang="en-GB" sz="3200" dirty="0"/>
          </a:p>
        </p:txBody>
      </p:sp>
      <p:sp>
        <p:nvSpPr>
          <p:cNvPr id="3075" name="Rectangle 3"/>
          <p:cNvSpPr>
            <a:spLocks noGrp="1" noChangeArrowheads="1"/>
          </p:cNvSpPr>
          <p:nvPr>
            <p:ph type="subTitle" idx="1"/>
          </p:nvPr>
        </p:nvSpPr>
        <p:spPr>
          <a:xfrm>
            <a:off x="611560" y="2928934"/>
            <a:ext cx="6463928" cy="3429004"/>
          </a:xfrm>
        </p:spPr>
        <p:txBody>
          <a:bodyPr/>
          <a:lstStyle/>
          <a:p>
            <a:pPr algn="ctr" eaLnBrk="1" hangingPunct="1">
              <a:defRPr/>
            </a:pPr>
            <a:r>
              <a:rPr lang="en-GB" dirty="0" smtClean="0">
                <a:solidFill>
                  <a:schemeClr val="tx2">
                    <a:lumMod val="60000"/>
                    <a:lumOff val="40000"/>
                  </a:schemeClr>
                </a:solidFill>
              </a:rPr>
              <a:t>University of Bradford</a:t>
            </a:r>
          </a:p>
          <a:p>
            <a:pPr algn="ctr" eaLnBrk="1" hangingPunct="1">
              <a:defRPr/>
            </a:pPr>
            <a:r>
              <a:rPr lang="en-GB" dirty="0" smtClean="0">
                <a:solidFill>
                  <a:schemeClr val="tx2">
                    <a:lumMod val="60000"/>
                    <a:lumOff val="40000"/>
                  </a:schemeClr>
                </a:solidFill>
              </a:rPr>
              <a:t>July 2 2015 </a:t>
            </a:r>
          </a:p>
          <a:p>
            <a:pPr algn="ctr" eaLnBrk="1" hangingPunct="1">
              <a:defRPr/>
            </a:pPr>
            <a:r>
              <a:rPr lang="en-GB" sz="2000" dirty="0" smtClean="0">
                <a:solidFill>
                  <a:schemeClr val="tx2">
                    <a:lumMod val="60000"/>
                    <a:lumOff val="40000"/>
                  </a:schemeClr>
                </a:solidFill>
              </a:rPr>
              <a:t>Please use hashtag </a:t>
            </a:r>
            <a:r>
              <a:rPr lang="en-GB" sz="2000" dirty="0">
                <a:solidFill>
                  <a:schemeClr val="tx2">
                    <a:lumMod val="60000"/>
                    <a:lumOff val="40000"/>
                  </a:schemeClr>
                </a:solidFill>
              </a:rPr>
              <a:t>#bfdconf15</a:t>
            </a:r>
            <a:endParaRPr lang="en-GB" sz="2000" dirty="0" smtClean="0">
              <a:solidFill>
                <a:schemeClr val="tx2">
                  <a:lumMod val="60000"/>
                  <a:lumOff val="40000"/>
                </a:schemeClr>
              </a:solidFill>
            </a:endParaRPr>
          </a:p>
          <a:p>
            <a:pPr algn="ctr" eaLnBrk="1" hangingPunct="1">
              <a:defRPr/>
            </a:pPr>
            <a:r>
              <a:rPr lang="en-GB" sz="2400" b="1" dirty="0" smtClean="0"/>
              <a:t>Sally Brown @</a:t>
            </a:r>
            <a:r>
              <a:rPr lang="en-GB" sz="2400" b="1" dirty="0" err="1" smtClean="0"/>
              <a:t>ProfSallyBrown</a:t>
            </a:r>
            <a:endParaRPr lang="en-GB" sz="2400" b="1" dirty="0" smtClean="0"/>
          </a:p>
          <a:p>
            <a:pPr algn="ctr" eaLnBrk="1" hangingPunct="1">
              <a:defRPr/>
            </a:pPr>
            <a:r>
              <a:rPr lang="en-GB" sz="2400" dirty="0" smtClean="0"/>
              <a:t>sally@sally-brown.net</a:t>
            </a:r>
            <a:endParaRPr lang="en-GB" sz="2400" b="1" dirty="0" smtClean="0"/>
          </a:p>
          <a:p>
            <a:pPr algn="ctr" eaLnBrk="1" hangingPunct="1">
              <a:defRPr/>
            </a:pPr>
            <a:r>
              <a:rPr lang="en-GB" sz="1800" dirty="0" smtClean="0"/>
              <a:t>NTF, PFHEA,SFSEDA</a:t>
            </a:r>
          </a:p>
          <a:p>
            <a:pPr algn="ctr" eaLnBrk="1" hangingPunct="1">
              <a:defRPr/>
            </a:pPr>
            <a:r>
              <a:rPr lang="en-GB" sz="1800" dirty="0" smtClean="0"/>
              <a:t>Emerita Professor, Leeds Metropolitan University</a:t>
            </a:r>
          </a:p>
          <a:p>
            <a:pPr algn="ctr" eaLnBrk="1" hangingPunct="1">
              <a:defRPr/>
            </a:pPr>
            <a:r>
              <a:rPr lang="en-GB" sz="1800" dirty="0" smtClean="0"/>
              <a:t>Visiting Professor University of Plymouth &amp; Liverpool John Moores University.</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683568" y="548680"/>
            <a:ext cx="7776864" cy="5832648"/>
          </a:xfrm>
          <a:prstGeom prst="ellipse">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GB" sz="1800" b="1">
              <a:solidFill>
                <a:prstClr val="white"/>
              </a:solidFill>
            </a:endParaRPr>
          </a:p>
        </p:txBody>
      </p:sp>
      <p:sp>
        <p:nvSpPr>
          <p:cNvPr id="5" name="Rectangle 4"/>
          <p:cNvSpPr/>
          <p:nvPr/>
        </p:nvSpPr>
        <p:spPr>
          <a:xfrm>
            <a:off x="25152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Evaluating programmes, strengths and areas for improvement</a:t>
            </a:r>
            <a:endParaRPr lang="en-GB" sz="1800" b="1" dirty="0">
              <a:solidFill>
                <a:prstClr val="black"/>
              </a:solidFill>
            </a:endParaRPr>
          </a:p>
        </p:txBody>
      </p:sp>
      <p:sp>
        <p:nvSpPr>
          <p:cNvPr id="6" name="Rectangle 5"/>
          <p:cNvSpPr/>
          <p:nvPr/>
        </p:nvSpPr>
        <p:spPr>
          <a:xfrm>
            <a:off x="673224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Considering delivery modes: face-to-face, </a:t>
            </a:r>
            <a:r>
              <a:rPr lang="en-GB" sz="1800" b="1" dirty="0">
                <a:solidFill>
                  <a:prstClr val="black"/>
                </a:solidFill>
              </a:rPr>
              <a:t>o</a:t>
            </a:r>
            <a:r>
              <a:rPr lang="en-GB" sz="1800" b="1" dirty="0" smtClean="0">
                <a:solidFill>
                  <a:prstClr val="black"/>
                </a:solidFill>
              </a:rPr>
              <a:t>nline, PBL, blended…</a:t>
            </a:r>
            <a:endParaRPr lang="en-GB" sz="1800" b="1" dirty="0">
              <a:solidFill>
                <a:prstClr val="black"/>
              </a:solidFill>
            </a:endParaRPr>
          </a:p>
        </p:txBody>
      </p:sp>
      <p:sp>
        <p:nvSpPr>
          <p:cNvPr id="7" name="Rectangle 6"/>
          <p:cNvSpPr/>
          <p:nvPr/>
        </p:nvSpPr>
        <p:spPr>
          <a:xfrm>
            <a:off x="3347864" y="18864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Determining and reviewing subject material: currency, relevance, level</a:t>
            </a:r>
            <a:endParaRPr lang="en-GB" sz="1800" b="1" dirty="0">
              <a:solidFill>
                <a:prstClr val="black"/>
              </a:solidFill>
            </a:endParaRPr>
          </a:p>
        </p:txBody>
      </p:sp>
      <p:sp>
        <p:nvSpPr>
          <p:cNvPr id="8" name="Rectangle 7"/>
          <p:cNvSpPr/>
          <p:nvPr/>
        </p:nvSpPr>
        <p:spPr>
          <a:xfrm>
            <a:off x="3347864" y="5301208"/>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Designing fit for purpose assessment methods and approaches</a:t>
            </a:r>
            <a:endParaRPr lang="en-GB" sz="1800" b="1" dirty="0">
              <a:solidFill>
                <a:prstClr val="black"/>
              </a:solidFill>
            </a:endParaRPr>
          </a:p>
        </p:txBody>
      </p:sp>
      <p:sp>
        <p:nvSpPr>
          <p:cNvPr id="9" name="Rectangle 8"/>
          <p:cNvSpPr/>
          <p:nvPr/>
        </p:nvSpPr>
        <p:spPr>
          <a:xfrm>
            <a:off x="611560" y="76470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Enhancing quality, seeking continuous improvement</a:t>
            </a:r>
            <a:endParaRPr lang="en-GB" sz="1800" b="1" dirty="0">
              <a:solidFill>
                <a:prstClr val="black"/>
              </a:solidFill>
            </a:endParaRPr>
          </a:p>
        </p:txBody>
      </p:sp>
      <p:sp>
        <p:nvSpPr>
          <p:cNvPr id="10" name="Rectangle 9"/>
          <p:cNvSpPr/>
          <p:nvPr/>
        </p:nvSpPr>
        <p:spPr>
          <a:xfrm>
            <a:off x="6300192" y="692696"/>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Designing and refining learning outcomes</a:t>
            </a:r>
            <a:endParaRPr lang="en-GB" sz="1800" b="1" dirty="0">
              <a:solidFill>
                <a:prstClr val="black"/>
              </a:solidFill>
            </a:endParaRPr>
          </a:p>
        </p:txBody>
      </p:sp>
      <p:sp>
        <p:nvSpPr>
          <p:cNvPr id="11" name="Rectangle 10"/>
          <p:cNvSpPr/>
          <p:nvPr/>
        </p:nvSpPr>
        <p:spPr>
          <a:xfrm>
            <a:off x="611560"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Assuring quality, matching HEI, national and PSRB requirements</a:t>
            </a:r>
            <a:endParaRPr lang="en-GB" sz="1800" b="1" dirty="0">
              <a:solidFill>
                <a:prstClr val="black"/>
              </a:solidFill>
            </a:endParaRPr>
          </a:p>
        </p:txBody>
      </p:sp>
      <p:sp>
        <p:nvSpPr>
          <p:cNvPr id="12" name="Rectangle 11"/>
          <p:cNvSpPr/>
          <p:nvPr/>
        </p:nvSpPr>
        <p:spPr>
          <a:xfrm>
            <a:off x="6300192"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Thinking through student support</a:t>
            </a:r>
            <a:endParaRPr lang="en-GB" sz="1800" b="1" dirty="0">
              <a:solidFill>
                <a:prstClr val="black"/>
              </a:solidFill>
            </a:endParaRPr>
          </a:p>
        </p:txBody>
      </p:sp>
      <p:sp>
        <p:nvSpPr>
          <p:cNvPr id="24" name="Rectangle 23"/>
          <p:cNvSpPr/>
          <p:nvPr/>
        </p:nvSpPr>
        <p:spPr>
          <a:xfrm>
            <a:off x="3347864" y="2708920"/>
            <a:ext cx="2160240" cy="1440160"/>
          </a:xfrm>
          <a:prstGeom prst="rect">
            <a:avLst/>
          </a:prstGeom>
          <a:solidFill>
            <a:schemeClr val="bg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3200" b="1" dirty="0" smtClean="0">
                <a:solidFill>
                  <a:prstClr val="black"/>
                </a:solidFill>
              </a:rPr>
              <a:t>Curriculum</a:t>
            </a:r>
          </a:p>
          <a:p>
            <a:pPr algn="ctr" fontAlgn="auto">
              <a:spcBef>
                <a:spcPts val="0"/>
              </a:spcBef>
              <a:spcAft>
                <a:spcPts val="0"/>
              </a:spcAft>
            </a:pPr>
            <a:r>
              <a:rPr lang="en-GB" sz="3200" b="1" dirty="0" smtClean="0">
                <a:solidFill>
                  <a:prstClr val="black"/>
                </a:solidFill>
              </a:rPr>
              <a:t>Design</a:t>
            </a:r>
          </a:p>
          <a:p>
            <a:pPr algn="ctr" fontAlgn="auto">
              <a:spcBef>
                <a:spcPts val="0"/>
              </a:spcBef>
              <a:spcAft>
                <a:spcPts val="0"/>
              </a:spcAft>
            </a:pPr>
            <a:r>
              <a:rPr lang="en-GB" sz="3200" b="1" dirty="0" smtClean="0">
                <a:solidFill>
                  <a:prstClr val="black"/>
                </a:solidFill>
              </a:rPr>
              <a:t>Essentials</a:t>
            </a:r>
            <a:endParaRPr lang="en-GB" sz="3200" b="1" dirty="0">
              <a:solidFill>
                <a:prstClr val="black"/>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How do we know if we are offering excellent teaching?</a:t>
            </a:r>
          </a:p>
        </p:txBody>
      </p:sp>
      <p:sp>
        <p:nvSpPr>
          <p:cNvPr id="8195" name="Content Placeholder 2"/>
          <p:cNvSpPr>
            <a:spLocks noGrp="1"/>
          </p:cNvSpPr>
          <p:nvPr>
            <p:ph idx="1"/>
          </p:nvPr>
        </p:nvSpPr>
        <p:spPr/>
        <p:txBody>
          <a:bodyPr/>
          <a:lstStyle/>
          <a:p>
            <a:r>
              <a:rPr lang="en-GB" dirty="0" smtClean="0"/>
              <a:t>Students are satisfied, learn well, achieve highly and have fulfilling learning experiences;</a:t>
            </a:r>
          </a:p>
          <a:p>
            <a:r>
              <a:rPr lang="en-GB" dirty="0" smtClean="0"/>
              <a:t>Students develop a range of competences they need including problem solving, working with others and self-management;</a:t>
            </a:r>
          </a:p>
          <a:p>
            <a:r>
              <a:rPr lang="en-GB" dirty="0" smtClean="0"/>
              <a:t>We as teachers are satisfied, motivated and find their workloads manageable;</a:t>
            </a:r>
          </a:p>
          <a:p>
            <a:r>
              <a:rPr lang="en-GB" dirty="0" smtClean="0"/>
              <a:t>Quality assurors and Professional and Subject bodies like what we do and have no complaints about systems and processes;</a:t>
            </a:r>
          </a:p>
          <a:p>
            <a:r>
              <a:rPr lang="en-GB" dirty="0" smtClean="0"/>
              <a:t>University managers are confident that the student experience offered is of high quality (and deal with few complaints).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42" name="Picture 3" descr="Laurentius_de_Voltolina_001.jpg"/>
          <p:cNvPicPr>
            <a:picLocks noChangeAspect="1"/>
          </p:cNvPicPr>
          <p:nvPr/>
        </p:nvPicPr>
        <p:blipFill>
          <a:blip r:embed="rId3" cstate="email"/>
          <a:srcRect/>
          <a:stretch>
            <a:fillRect/>
          </a:stretch>
        </p:blipFill>
        <p:spPr bwMode="auto">
          <a:xfrm>
            <a:off x="323850" y="0"/>
            <a:ext cx="8496300" cy="6858000"/>
          </a:xfrm>
          <a:prstGeom prst="rect">
            <a:avLst/>
          </a:prstGeom>
          <a:noFill/>
          <a:ln w="9525">
            <a:noFill/>
            <a:miter lim="800000"/>
            <a:headEnd/>
            <a:tailEnd/>
          </a:ln>
        </p:spPr>
      </p:pic>
      <p:sp>
        <p:nvSpPr>
          <p:cNvPr id="10243" name="TextBox 2"/>
          <p:cNvSpPr txBox="1">
            <a:spLocks noChangeArrowheads="1"/>
          </p:cNvSpPr>
          <p:nvPr/>
        </p:nvSpPr>
        <p:spPr bwMode="auto">
          <a:xfrm>
            <a:off x="6424613" y="5931374"/>
            <a:ext cx="2395537" cy="923925"/>
          </a:xfrm>
          <a:prstGeom prst="rect">
            <a:avLst/>
          </a:prstGeom>
          <a:solidFill>
            <a:schemeClr val="accent2"/>
          </a:solidFill>
          <a:ln w="9525">
            <a:noFill/>
            <a:miter lim="800000"/>
            <a:headEnd/>
            <a:tailEnd/>
          </a:ln>
        </p:spPr>
        <p:txBody>
          <a:bodyPr wrap="none">
            <a:spAutoFit/>
          </a:bodyPr>
          <a:lstStyle/>
          <a:p>
            <a:r>
              <a:rPr lang="en-GB" sz="1800" dirty="0" err="1">
                <a:solidFill>
                  <a:srgbClr val="FFFFFF"/>
                </a:solidFill>
                <a:latin typeface="Calibri" pitchFamily="34" charset="0"/>
              </a:rPr>
              <a:t>Laurentius</a:t>
            </a:r>
            <a:r>
              <a:rPr lang="en-GB" sz="1800" dirty="0">
                <a:solidFill>
                  <a:srgbClr val="FFFFFF"/>
                </a:solidFill>
                <a:latin typeface="Calibri" pitchFamily="34" charset="0"/>
              </a:rPr>
              <a:t> de </a:t>
            </a:r>
            <a:r>
              <a:rPr lang="en-GB" sz="1800" dirty="0" err="1">
                <a:solidFill>
                  <a:srgbClr val="FFFFFF"/>
                </a:solidFill>
                <a:latin typeface="Calibri" pitchFamily="34" charset="0"/>
              </a:rPr>
              <a:t>Voltolina</a:t>
            </a:r>
            <a:r>
              <a:rPr lang="en-GB" sz="1800" dirty="0">
                <a:solidFill>
                  <a:srgbClr val="FFFFFF"/>
                </a:solidFill>
                <a:latin typeface="Calibri" pitchFamily="34" charset="0"/>
              </a:rPr>
              <a:t> </a:t>
            </a:r>
          </a:p>
          <a:p>
            <a:r>
              <a:rPr lang="en-GB" sz="1800" dirty="0">
                <a:solidFill>
                  <a:srgbClr val="FFFFFF"/>
                </a:solidFill>
                <a:latin typeface="Calibri" pitchFamily="34" charset="0"/>
              </a:rPr>
              <a:t>2</a:t>
            </a:r>
            <a:r>
              <a:rPr lang="en-GB" sz="1800" baseline="30000" dirty="0">
                <a:solidFill>
                  <a:srgbClr val="FFFFFF"/>
                </a:solidFill>
                <a:latin typeface="Calibri" pitchFamily="34" charset="0"/>
              </a:rPr>
              <a:t>nd</a:t>
            </a:r>
            <a:r>
              <a:rPr lang="en-GB" sz="1800" dirty="0">
                <a:solidFill>
                  <a:srgbClr val="FFFFFF"/>
                </a:solidFill>
                <a:latin typeface="Calibri" pitchFamily="34" charset="0"/>
              </a:rPr>
              <a:t> half of 14</a:t>
            </a:r>
            <a:r>
              <a:rPr lang="en-GB" sz="1800" baseline="30000" dirty="0">
                <a:solidFill>
                  <a:srgbClr val="FFFFFF"/>
                </a:solidFill>
                <a:latin typeface="Calibri" pitchFamily="34" charset="0"/>
              </a:rPr>
              <a:t>th</a:t>
            </a:r>
            <a:r>
              <a:rPr lang="en-GB" sz="1800" dirty="0">
                <a:solidFill>
                  <a:srgbClr val="FFFFFF"/>
                </a:solidFill>
                <a:latin typeface="Calibri" pitchFamily="34" charset="0"/>
              </a:rPr>
              <a:t> Century</a:t>
            </a:r>
          </a:p>
          <a:p>
            <a:r>
              <a:rPr lang="en-GB" sz="1800" dirty="0">
                <a:solidFill>
                  <a:srgbClr val="FFFFFF"/>
                </a:solidFill>
                <a:latin typeface="Calibri" pitchFamily="34" charset="0"/>
              </a:rPr>
              <a:t>Italian Painter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Autofit/>
          </a:bodyPr>
          <a:lstStyle/>
          <a:p>
            <a:r>
              <a:rPr lang="en-GB" sz="2400" kern="1200" dirty="0" smtClean="0">
                <a:solidFill>
                  <a:srgbClr val="002060"/>
                </a:solidFill>
              </a:rPr>
              <a:t>Some characteristics of excellent teaching as described in the scholarly literature</a:t>
            </a:r>
            <a:endParaRPr lang="en-GB" sz="2400" kern="1200" dirty="0">
              <a:solidFill>
                <a:srgbClr val="002060"/>
              </a:solidFill>
            </a:endParaRPr>
          </a:p>
        </p:txBody>
      </p:sp>
      <p:sp>
        <p:nvSpPr>
          <p:cNvPr id="10243" name="Content Placeholder 2"/>
          <p:cNvSpPr>
            <a:spLocks noGrp="1"/>
          </p:cNvSpPr>
          <p:nvPr>
            <p:ph idx="1"/>
          </p:nvPr>
        </p:nvSpPr>
        <p:spPr>
          <a:xfrm>
            <a:off x="285750" y="1412875"/>
            <a:ext cx="8643938" cy="4789488"/>
          </a:xfrm>
        </p:spPr>
        <p:txBody>
          <a:bodyPr/>
          <a:lstStyle/>
          <a:p>
            <a:pPr marL="514350" indent="-514350">
              <a:buSzPct val="100000"/>
              <a:buFont typeface="Arial" charset="0"/>
              <a:buAutoNum type="arabicPeriod"/>
            </a:pPr>
            <a:r>
              <a:rPr lang="en-GB" sz="2400" dirty="0" smtClean="0"/>
              <a:t>Knows subject material thoroughly</a:t>
            </a:r>
          </a:p>
          <a:p>
            <a:pPr marL="514350" indent="-514350">
              <a:buSzPct val="100000"/>
              <a:buFont typeface="Arial" charset="0"/>
              <a:buAutoNum type="arabicPeriod"/>
            </a:pPr>
            <a:r>
              <a:rPr lang="en-GB" sz="2400" dirty="0" smtClean="0"/>
              <a:t>Adopts a scholarly approach to the practice of teaching</a:t>
            </a:r>
          </a:p>
          <a:p>
            <a:pPr marL="514350" indent="-514350">
              <a:buSzPct val="100000"/>
              <a:buFont typeface="Arial" charset="0"/>
              <a:buAutoNum type="arabicPeriod"/>
            </a:pPr>
            <a:r>
              <a:rPr lang="en-GB" sz="2400" dirty="0" smtClean="0"/>
              <a:t>Is reflective and regularly reviews own practice</a:t>
            </a:r>
          </a:p>
          <a:p>
            <a:pPr marL="514350" indent="-514350">
              <a:buSzPct val="100000"/>
              <a:buFont typeface="Arial" charset="0"/>
              <a:buAutoNum type="arabicPeriod"/>
            </a:pPr>
            <a:r>
              <a:rPr lang="en-GB" sz="2400" dirty="0" smtClean="0"/>
              <a:t>Is well organised and plans curriculum effectively</a:t>
            </a:r>
          </a:p>
          <a:p>
            <a:pPr marL="514350" indent="-514350">
              <a:buSzPct val="100000"/>
              <a:buFont typeface="Arial" charset="0"/>
              <a:buAutoNum type="arabicPeriod"/>
            </a:pPr>
            <a:r>
              <a:rPr lang="en-GB" sz="2400" dirty="0" smtClean="0"/>
              <a:t>Is passionate about teaching</a:t>
            </a:r>
          </a:p>
          <a:p>
            <a:pPr marL="514350" indent="-514350">
              <a:buSzPct val="100000"/>
              <a:buFont typeface="Arial" charset="0"/>
              <a:buAutoNum type="arabicPeriod"/>
            </a:pPr>
            <a:r>
              <a:rPr lang="en-GB" sz="2400" dirty="0" smtClean="0"/>
              <a:t>Has a student-centred orientation to teaching</a:t>
            </a:r>
          </a:p>
          <a:p>
            <a:pPr marL="514350" indent="-514350">
              <a:buSzPct val="100000"/>
              <a:buFont typeface="Arial" charset="0"/>
              <a:buAutoNum type="arabicPeriod"/>
            </a:pPr>
            <a:r>
              <a:rPr lang="en-GB" sz="2400" dirty="0" smtClean="0"/>
              <a:t>Regularly reviews innovations in learning and teaching and tries out ones relevant to own context</a:t>
            </a:r>
          </a:p>
          <a:p>
            <a:pPr marL="514350" indent="-514350">
              <a:buSzPct val="100000"/>
              <a:buFont typeface="Arial" charset="0"/>
              <a:buAutoNum type="arabicPeriod"/>
            </a:pPr>
            <a:r>
              <a:rPr lang="en-GB" sz="2400" dirty="0" smtClean="0"/>
              <a:t>Ensures that assessment practices are fit for purpose and contribute to learning</a:t>
            </a:r>
          </a:p>
          <a:p>
            <a:pPr marL="514350" indent="-514350">
              <a:buSzPct val="100000"/>
              <a:buFont typeface="Arial" charset="0"/>
              <a:buAutoNum type="arabicPeriod"/>
            </a:pPr>
            <a:r>
              <a:rPr lang="en-GB" sz="2400" dirty="0" smtClean="0"/>
              <a:t>Demonstrate empathy and emotional intelligence</a:t>
            </a:r>
          </a:p>
          <a:p>
            <a:pPr marL="514350" indent="-514350">
              <a:buSzPct val="100000"/>
              <a:buFont typeface="Arial" charset="0"/>
              <a:buAutoNum type="arabicPeriod"/>
            </a:pPr>
            <a:endParaRPr lang="en-GB" sz="24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Delivering content…..</a:t>
            </a:r>
          </a:p>
        </p:txBody>
      </p:sp>
      <p:sp>
        <p:nvSpPr>
          <p:cNvPr id="18435" name="Rectangle 3"/>
          <p:cNvSpPr>
            <a:spLocks noGrp="1" noChangeArrowheads="1"/>
          </p:cNvSpPr>
          <p:nvPr>
            <p:ph type="body" idx="1"/>
          </p:nvPr>
        </p:nvSpPr>
        <p:spPr/>
        <p:txBody>
          <a:bodyPr/>
          <a:lstStyle/>
          <a:p>
            <a:pPr>
              <a:lnSpc>
                <a:spcPct val="100000"/>
              </a:lnSpc>
            </a:pPr>
            <a:r>
              <a:rPr lang="en-GB" sz="2400" dirty="0" smtClean="0"/>
              <a:t>is less like delivering a parcel (the postman model) and more like delivering a baby (the midwife model). </a:t>
            </a:r>
          </a:p>
          <a:p>
            <a:pPr>
              <a:lnSpc>
                <a:spcPct val="100000"/>
              </a:lnSpc>
            </a:pPr>
            <a:r>
              <a:rPr lang="en-GB" sz="2400" dirty="0" smtClean="0"/>
              <a:t>University staff can advise, guide, intervene when things go wrong, but in the end only the student can bring learning into life!!</a:t>
            </a:r>
          </a:p>
          <a:p>
            <a:pPr>
              <a:lnSpc>
                <a:spcPct val="100000"/>
              </a:lnSpc>
            </a:pPr>
            <a:r>
              <a:rPr lang="en-GB" sz="2400" dirty="0" smtClean="0"/>
              <a:t>Content can be gleaned from many sources (e.g. MIT and our UK Open University are putting more and more content into open access areas).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The </a:t>
            </a:r>
            <a:r>
              <a:rPr lang="en-US" sz="3200" kern="1200" dirty="0">
                <a:solidFill>
                  <a:srgbClr val="002060"/>
                </a:solidFill>
              </a:rPr>
              <a:t>Maieutic model</a:t>
            </a:r>
            <a:endParaRPr lang="en-GB" sz="3200" kern="1200" dirty="0">
              <a:solidFill>
                <a:srgbClr val="002060"/>
              </a:solidFill>
            </a:endParaRPr>
          </a:p>
        </p:txBody>
      </p:sp>
      <p:sp>
        <p:nvSpPr>
          <p:cNvPr id="16387" name="Content Placeholder 2"/>
          <p:cNvSpPr>
            <a:spLocks noGrp="1"/>
          </p:cNvSpPr>
          <p:nvPr>
            <p:ph idx="1"/>
          </p:nvPr>
        </p:nvSpPr>
        <p:spPr/>
        <p:txBody>
          <a:bodyPr/>
          <a:lstStyle/>
          <a:p>
            <a:pPr>
              <a:lnSpc>
                <a:spcPct val="100000"/>
              </a:lnSpc>
              <a:buFont typeface="Wingdings" pitchFamily="2" charset="2"/>
              <a:buNone/>
            </a:pPr>
            <a:r>
              <a:rPr lang="en-US" sz="2400" dirty="0" err="1" smtClean="0"/>
              <a:t>Maieutics</a:t>
            </a:r>
            <a:r>
              <a:rPr lang="en-US" sz="2400" dirty="0" smtClean="0"/>
              <a:t> is a complex procedure of research introduced by Socrates, embracing the Socratic method in its widest sense. It is based on the idea that the truth is latent in the mind of every human being due to her/his innate reason but has to be “given birth” by answering questions (or problems) intelligently proposed. The word is derived from the Greek “μα</a:t>
            </a:r>
            <a:r>
              <a:rPr lang="en-US" sz="2400" dirty="0" err="1" smtClean="0"/>
              <a:t>ιευτικός</a:t>
            </a:r>
            <a:r>
              <a:rPr lang="en-US" sz="2400" dirty="0" smtClean="0"/>
              <a:t>,” pertaining to midwifery.</a:t>
            </a:r>
            <a:r>
              <a:rPr lang="en-GB" sz="2400" dirty="0" smtClean="0"/>
              <a:t> </a:t>
            </a:r>
          </a:p>
          <a:p>
            <a:pPr>
              <a:lnSpc>
                <a:spcPct val="100000"/>
              </a:lnSpc>
              <a:buFont typeface="Wingdings" pitchFamily="2" charset="2"/>
              <a:buNone/>
            </a:pPr>
            <a:endParaRPr lang="en-GB" sz="24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285750" y="122238"/>
            <a:ext cx="8143875" cy="1074737"/>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Characteristics of an effective </a:t>
            </a:r>
            <a:r>
              <a:rPr lang="en-GB" sz="3200" kern="1200" dirty="0" smtClean="0">
                <a:solidFill>
                  <a:srgbClr val="002060"/>
                </a:solidFill>
              </a:rPr>
              <a:t>university teacher </a:t>
            </a:r>
            <a:r>
              <a:rPr lang="en-GB" sz="3200" kern="1200" dirty="0">
                <a:solidFill>
                  <a:srgbClr val="002060"/>
                </a:solidFill>
              </a:rPr>
              <a:t>(the research suggests)</a:t>
            </a:r>
          </a:p>
        </p:txBody>
      </p:sp>
      <p:sp>
        <p:nvSpPr>
          <p:cNvPr id="25603" name="Content Placeholder 2"/>
          <p:cNvSpPr>
            <a:spLocks noGrp="1"/>
          </p:cNvSpPr>
          <p:nvPr>
            <p:ph idx="1"/>
          </p:nvPr>
        </p:nvSpPr>
        <p:spPr/>
        <p:txBody>
          <a:bodyPr/>
          <a:lstStyle/>
          <a:p>
            <a:pPr>
              <a:lnSpc>
                <a:spcPct val="100000"/>
              </a:lnSpc>
            </a:pPr>
            <a:r>
              <a:rPr lang="en-GB" sz="2400" dirty="0" smtClean="0"/>
              <a:t>Strong orientation towards student learning;</a:t>
            </a:r>
          </a:p>
          <a:p>
            <a:pPr>
              <a:lnSpc>
                <a:spcPct val="100000"/>
              </a:lnSpc>
            </a:pPr>
            <a:r>
              <a:rPr lang="en-GB" sz="2400" dirty="0" smtClean="0"/>
              <a:t>Well prepared;</a:t>
            </a:r>
          </a:p>
          <a:p>
            <a:pPr>
              <a:lnSpc>
                <a:spcPct val="100000"/>
              </a:lnSpc>
            </a:pPr>
            <a:r>
              <a:rPr lang="en-GB" sz="2400" dirty="0" smtClean="0"/>
              <a:t>Comfort with subject material;</a:t>
            </a:r>
          </a:p>
          <a:p>
            <a:pPr>
              <a:lnSpc>
                <a:spcPct val="100000"/>
              </a:lnSpc>
            </a:pPr>
            <a:r>
              <a:rPr lang="en-GB" sz="2400" dirty="0" smtClean="0"/>
              <a:t>Ability to perceive that some students find the subjects we love hard, and even uninteresting;</a:t>
            </a:r>
          </a:p>
          <a:p>
            <a:pPr>
              <a:lnSpc>
                <a:spcPct val="100000"/>
              </a:lnSpc>
            </a:pPr>
            <a:r>
              <a:rPr lang="en-GB" sz="2400" dirty="0" smtClean="0"/>
              <a:t>Passion (and sometimes quirkiness);</a:t>
            </a:r>
          </a:p>
          <a:p>
            <a:pPr>
              <a:lnSpc>
                <a:spcPct val="100000"/>
              </a:lnSpc>
            </a:pPr>
            <a:r>
              <a:rPr lang="en-GB" sz="2400" dirty="0" smtClean="0"/>
              <a:t>Ability to vary activities within a lecture to maximise student engagement.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1" descr="Hogarth_lecture_1736.jpg"/>
          <p:cNvPicPr>
            <a:picLocks noChangeAspect="1"/>
          </p:cNvPicPr>
          <p:nvPr/>
        </p:nvPicPr>
        <p:blipFill>
          <a:blip r:embed="rId3" cstate="email"/>
          <a:srcRect/>
          <a:stretch>
            <a:fillRect/>
          </a:stretch>
        </p:blipFill>
        <p:spPr bwMode="auto">
          <a:xfrm>
            <a:off x="0" y="0"/>
            <a:ext cx="5548313" cy="6858000"/>
          </a:xfrm>
          <a:prstGeom prst="rect">
            <a:avLst/>
          </a:prstGeom>
          <a:noFill/>
          <a:ln w="9525">
            <a:noFill/>
            <a:miter lim="800000"/>
            <a:headEnd/>
            <a:tailEnd/>
          </a:ln>
        </p:spPr>
      </p:pic>
      <p:sp>
        <p:nvSpPr>
          <p:cNvPr id="11267" name="TextBox 2"/>
          <p:cNvSpPr txBox="1">
            <a:spLocks noChangeArrowheads="1"/>
          </p:cNvSpPr>
          <p:nvPr/>
        </p:nvSpPr>
        <p:spPr bwMode="auto">
          <a:xfrm>
            <a:off x="5791200" y="1524000"/>
            <a:ext cx="3463925" cy="2677656"/>
          </a:xfrm>
          <a:prstGeom prst="rect">
            <a:avLst/>
          </a:prstGeom>
          <a:noFill/>
          <a:ln w="9525">
            <a:noFill/>
            <a:miter lim="800000"/>
            <a:headEnd/>
            <a:tailEnd/>
          </a:ln>
        </p:spPr>
        <p:txBody>
          <a:bodyPr>
            <a:spAutoFit/>
          </a:bodyPr>
          <a:lstStyle/>
          <a:p>
            <a:pPr algn="ctr"/>
            <a:r>
              <a:rPr lang="en-GB" sz="2800" b="1" dirty="0">
                <a:solidFill>
                  <a:srgbClr val="FFFFFF"/>
                </a:solidFill>
                <a:latin typeface="Calibri" pitchFamily="34" charset="0"/>
              </a:rPr>
              <a:t>William Hogarth</a:t>
            </a:r>
          </a:p>
          <a:p>
            <a:pPr algn="ctr"/>
            <a:r>
              <a:rPr lang="en-GB" sz="2800" b="1" dirty="0">
                <a:solidFill>
                  <a:srgbClr val="FFFFFF"/>
                </a:solidFill>
                <a:latin typeface="Calibri" pitchFamily="34" charset="0"/>
              </a:rPr>
              <a:t>1736</a:t>
            </a:r>
          </a:p>
          <a:p>
            <a:pPr algn="ctr"/>
            <a:r>
              <a:rPr lang="en-GB" sz="2800" b="1" dirty="0">
                <a:solidFill>
                  <a:srgbClr val="FFFFFF"/>
                </a:solidFill>
                <a:latin typeface="Calibri" pitchFamily="34" charset="0"/>
              </a:rPr>
              <a:t>‘Scholars at a lecture</a:t>
            </a:r>
            <a:r>
              <a:rPr lang="en-GB" sz="2800" b="1" dirty="0" smtClean="0">
                <a:solidFill>
                  <a:srgbClr val="FFFFFF"/>
                </a:solidFill>
                <a:latin typeface="Calibri" pitchFamily="34" charset="0"/>
              </a:rPr>
              <a:t>’</a:t>
            </a:r>
          </a:p>
          <a:p>
            <a:pPr algn="ctr"/>
            <a:r>
              <a:rPr lang="en-GB" sz="2800" b="1" dirty="0" smtClean="0">
                <a:solidFill>
                  <a:srgbClr val="FFFFFF"/>
                </a:solidFill>
                <a:latin typeface="Calibri" pitchFamily="34" charset="0"/>
              </a:rPr>
              <a:t>How would the lecturer be rated in the NSS?</a:t>
            </a:r>
            <a:endParaRPr lang="en-GB" sz="2800" b="1" dirty="0">
              <a:solidFill>
                <a:srgbClr val="FFFFFF"/>
              </a:solidFill>
              <a:latin typeface="Calibri"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High quality teaching…</a:t>
            </a:r>
          </a:p>
        </p:txBody>
      </p:sp>
      <p:sp>
        <p:nvSpPr>
          <p:cNvPr id="3" name="Content Placeholder 2"/>
          <p:cNvSpPr>
            <a:spLocks noGrp="1"/>
          </p:cNvSpPr>
          <p:nvPr>
            <p:ph idx="1"/>
          </p:nvPr>
        </p:nvSpPr>
        <p:spPr/>
        <p:txBody>
          <a:bodyPr/>
          <a:lstStyle/>
          <a:p>
            <a:pPr>
              <a:buNone/>
            </a:pPr>
            <a:r>
              <a:rPr lang="en-GB" dirty="0" smtClean="0"/>
              <a:t>…“implies recognising that students must be engaged with the content of learning tasks in a way that is likely to enable them to reach understanding…Sharp engagement, imaginative inquiry and finding of a suitable level and style are all more likely to occur if teaching methods that necessitate student energy, problem solving and cooperative learning are employed”. (</a:t>
            </a:r>
            <a:r>
              <a:rPr lang="en-GB" dirty="0" err="1" smtClean="0"/>
              <a:t>Ramsden</a:t>
            </a:r>
            <a:r>
              <a:rPr lang="en-GB" dirty="0" smtClean="0"/>
              <a:t>, 2003, p.97)</a:t>
            </a:r>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142875" y="0"/>
            <a:ext cx="8143875" cy="144145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Things I wish I had known about effective teaching when I started doing it. It helps to:</a:t>
            </a:r>
          </a:p>
        </p:txBody>
      </p:sp>
      <p:sp>
        <p:nvSpPr>
          <p:cNvPr id="43011" name="Rectangle 3"/>
          <p:cNvSpPr>
            <a:spLocks noGrp="1" noChangeArrowheads="1"/>
          </p:cNvSpPr>
          <p:nvPr>
            <p:ph idx="1"/>
          </p:nvPr>
        </p:nvSpPr>
        <p:spPr>
          <a:xfrm>
            <a:off x="571500" y="1500188"/>
            <a:ext cx="8143875" cy="4824412"/>
          </a:xfrm>
        </p:spPr>
        <p:txBody>
          <a:bodyPr/>
          <a:lstStyle/>
          <a:p>
            <a:pPr>
              <a:lnSpc>
                <a:spcPct val="100000"/>
              </a:lnSpc>
            </a:pPr>
            <a:r>
              <a:rPr lang="en-GB" sz="2400" dirty="0" smtClean="0"/>
              <a:t>Prepare diligently without being obsessive and be honest if you are asked questions you can’t immediately answer;</a:t>
            </a:r>
          </a:p>
          <a:p>
            <a:pPr>
              <a:lnSpc>
                <a:spcPct val="100000"/>
              </a:lnSpc>
            </a:pPr>
            <a:r>
              <a:rPr lang="en-GB" sz="2400" dirty="0" smtClean="0"/>
              <a:t>Spend as much time thinking about how you will structure learning activities within a teaching session as about the content of what is being taught;</a:t>
            </a:r>
          </a:p>
          <a:p>
            <a:pPr>
              <a:lnSpc>
                <a:spcPct val="100000"/>
              </a:lnSpc>
            </a:pPr>
            <a:r>
              <a:rPr lang="en-GB" dirty="0" smtClean="0"/>
              <a:t>Make convincing links between what you are teaching students today and what you have done previously, as well as signposting forward to future learning;</a:t>
            </a:r>
          </a:p>
          <a:p>
            <a:pPr>
              <a:lnSpc>
                <a:spcPct val="100000"/>
              </a:lnSpc>
            </a:pPr>
            <a:r>
              <a:rPr lang="en-GB" sz="2400" dirty="0" smtClean="0"/>
              <a:t>Build in flexibility so you finish on time;</a:t>
            </a:r>
          </a:p>
          <a:p>
            <a:pPr>
              <a:lnSpc>
                <a:spcPct val="100000"/>
              </a:lnSpc>
            </a:pPr>
            <a:r>
              <a:rPr lang="en-GB" sz="2400" dirty="0" smtClean="0"/>
              <a:t>On the days when you aren’t feeling inspired it is helpful to cultivate a convincing air of enthusiasm for your subject and student learning. </a:t>
            </a:r>
          </a:p>
        </p:txBody>
      </p:sp>
      <p:sp>
        <p:nvSpPr>
          <p:cNvPr id="43012" name="AutoShape 4">
            <a:hlinkClick r:id="rId3" action="ppaction://hlinkpres?slideindex=1&amp;slidetitle=" highlightClick="1"/>
          </p:cNvPr>
          <p:cNvSpPr>
            <a:spLocks noChangeArrowheads="1"/>
          </p:cNvSpPr>
          <p:nvPr/>
        </p:nvSpPr>
        <p:spPr bwMode="auto">
          <a:xfrm>
            <a:off x="8101013" y="5808663"/>
            <a:ext cx="1042987" cy="1042987"/>
          </a:xfrm>
          <a:prstGeom prst="actionButtonBlank">
            <a:avLst/>
          </a:prstGeom>
          <a:noFill/>
          <a:ln w="12700">
            <a:noFill/>
            <a:miter lim="800000"/>
            <a:headEnd type="none" w="sm" len="sm"/>
            <a:tailEnd type="none" w="sm" len="sm"/>
          </a:ln>
        </p:spPr>
        <p:txBody>
          <a:bodyPr wrap="none" anchor="ct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06432"/>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Rationale</a:t>
            </a:r>
          </a:p>
        </p:txBody>
      </p:sp>
      <p:sp>
        <p:nvSpPr>
          <p:cNvPr id="3" name="Content Placeholder 2"/>
          <p:cNvSpPr>
            <a:spLocks noGrp="1"/>
          </p:cNvSpPr>
          <p:nvPr>
            <p:ph idx="1"/>
          </p:nvPr>
        </p:nvSpPr>
        <p:spPr>
          <a:xfrm>
            <a:off x="357158" y="1214422"/>
            <a:ext cx="8429684" cy="4987941"/>
          </a:xfrm>
        </p:spPr>
        <p:txBody>
          <a:bodyPr/>
          <a:lstStyle/>
          <a:p>
            <a:pPr>
              <a:buNone/>
            </a:pPr>
            <a:endParaRPr lang="en-GB" sz="2800" dirty="0" smtClean="0"/>
          </a:p>
          <a:p>
            <a:pPr>
              <a:buNone/>
            </a:pPr>
            <a:r>
              <a:rPr lang="en-GB" sz="2800" dirty="0" smtClean="0"/>
              <a:t>The University of Bradford is undergoing a significant programme of curriculum review and refreshment</a:t>
            </a:r>
          </a:p>
          <a:p>
            <a:pPr>
              <a:buNone/>
            </a:pPr>
            <a:r>
              <a:rPr lang="en-GB" sz="2800" dirty="0" smtClean="0"/>
              <a:t> In this keynote I aim to explore how we can foster a commitment to learning among our students and regenerate among ourselves the pleasures of teaching, using the best of educational innovations and scholarship to support us.</a:t>
            </a:r>
          </a:p>
          <a:p>
            <a:pPr>
              <a:buNone/>
            </a:pPr>
            <a:r>
              <a:rPr lang="en-GB" sz="2800" dirty="0" smtClean="0"/>
              <a:t/>
            </a:r>
            <a:br>
              <a:rPr lang="en-GB" sz="2800" dirty="0" smtClean="0"/>
            </a:br>
            <a:endParaRPr lang="en-GB" sz="2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To </a:t>
            </a:r>
            <a:r>
              <a:rPr lang="en-GB" sz="3200" kern="1200" dirty="0" smtClean="0">
                <a:solidFill>
                  <a:srgbClr val="002060"/>
                </a:solidFill>
              </a:rPr>
              <a:t>better engage </a:t>
            </a:r>
            <a:r>
              <a:rPr lang="en-GB" sz="3200" kern="1200" dirty="0">
                <a:solidFill>
                  <a:srgbClr val="002060"/>
                </a:solidFill>
              </a:rPr>
              <a:t>learners we can:</a:t>
            </a:r>
          </a:p>
        </p:txBody>
      </p:sp>
      <p:sp>
        <p:nvSpPr>
          <p:cNvPr id="44035" name="Content Placeholder 2"/>
          <p:cNvSpPr>
            <a:spLocks noGrp="1"/>
          </p:cNvSpPr>
          <p:nvPr>
            <p:ph idx="1"/>
          </p:nvPr>
        </p:nvSpPr>
        <p:spPr/>
        <p:txBody>
          <a:bodyPr/>
          <a:lstStyle/>
          <a:p>
            <a:pPr>
              <a:lnSpc>
                <a:spcPct val="100000"/>
              </a:lnSpc>
            </a:pPr>
            <a:r>
              <a:rPr lang="en-GB" sz="2400" dirty="0" smtClean="0"/>
              <a:t>Make use of real examples and hot-off-the-press data to keep content current;</a:t>
            </a:r>
          </a:p>
          <a:p>
            <a:r>
              <a:rPr lang="en-GB" dirty="0" smtClean="0"/>
              <a:t>Give added-value to the person who bothers to turn up. </a:t>
            </a:r>
            <a:r>
              <a:rPr lang="en-GB" sz="2400" dirty="0" smtClean="0"/>
              <a:t>Provide resources and text on-line that back up classroom activities (including audio/video recordings</a:t>
            </a:r>
            <a:r>
              <a:rPr lang="en-GB" dirty="0" smtClean="0"/>
              <a:t> of your lectures) without ever letting it be perceived that this is a substitute for being there!</a:t>
            </a:r>
          </a:p>
          <a:p>
            <a:pPr>
              <a:lnSpc>
                <a:spcPct val="100000"/>
              </a:lnSpc>
            </a:pPr>
            <a:r>
              <a:rPr lang="en-GB" dirty="0" smtClean="0"/>
              <a:t>Provide c</a:t>
            </a:r>
            <a:r>
              <a:rPr lang="en-GB" sz="2400" dirty="0" smtClean="0"/>
              <a:t>hallenges to students’ thinking without letting individuals feel publicly exposed or humiliated;</a:t>
            </a:r>
          </a:p>
          <a:p>
            <a:pPr>
              <a:lnSpc>
                <a:spcPct val="100000"/>
              </a:lnSpc>
            </a:pPr>
            <a:r>
              <a:rPr lang="en-GB" sz="2400" dirty="0" smtClean="0"/>
              <a:t>Relate their work to the forthcoming/ongoing assignment (without slavishly teaching to the exam);</a:t>
            </a:r>
          </a:p>
          <a:p>
            <a:pPr>
              <a:lnSpc>
                <a:spcPct val="100000"/>
              </a:lnSpc>
            </a:pPr>
            <a:r>
              <a:rPr lang="en-GB" sz="2400" dirty="0" smtClean="0"/>
              <a:t>Make spaces for dialogue, through clickers/ Twitter/ whatever</a:t>
            </a:r>
            <a:r>
              <a:rPr lang="en-GB" dirty="0" smtClean="0"/>
              <a:t>, live and </a:t>
            </a:r>
            <a:r>
              <a:rPr lang="en-GB" sz="2400" dirty="0" smtClean="0"/>
              <a:t>after the session.</a:t>
            </a:r>
          </a:p>
          <a:p>
            <a:pPr>
              <a:lnSpc>
                <a:spcPct val="100000"/>
              </a:lnSpc>
            </a:pPr>
            <a:endParaRPr lang="en-GB" sz="2400" dirty="0" smtClean="0"/>
          </a:p>
          <a:p>
            <a:pPr>
              <a:lnSpc>
                <a:spcPct val="100000"/>
              </a:lnSpc>
            </a:pPr>
            <a:endParaRPr lang="en-GB" sz="24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122238"/>
            <a:ext cx="8143932" cy="1074737"/>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How can we get students to fully engage? Some suggestions</a:t>
            </a:r>
          </a:p>
        </p:txBody>
      </p:sp>
      <p:sp>
        <p:nvSpPr>
          <p:cNvPr id="3" name="Content Placeholder 2"/>
          <p:cNvSpPr>
            <a:spLocks noGrp="1"/>
          </p:cNvSpPr>
          <p:nvPr>
            <p:ph idx="1"/>
          </p:nvPr>
        </p:nvSpPr>
        <p:spPr/>
        <p:txBody>
          <a:bodyPr/>
          <a:lstStyle/>
          <a:p>
            <a:r>
              <a:rPr lang="en-GB" dirty="0" smtClean="0"/>
              <a:t>Provide opportunities for students to get involved in authentic learning environments on campus or off;</a:t>
            </a:r>
          </a:p>
          <a:p>
            <a:r>
              <a:rPr lang="en-GB" dirty="0" smtClean="0"/>
              <a:t>Keep the curriculum current and life-relevant, without losing historical perspectives;</a:t>
            </a:r>
          </a:p>
          <a:p>
            <a:r>
              <a:rPr lang="en-GB" dirty="0" smtClean="0"/>
              <a:t>Give them real problems to solve and issues with which to engage;</a:t>
            </a:r>
          </a:p>
          <a:p>
            <a:r>
              <a:rPr lang="en-GB" dirty="0" smtClean="0"/>
              <a:t>Identify the skills they need to succeed and provide opportunities to rehearse and develop them;</a:t>
            </a:r>
          </a:p>
          <a:p>
            <a:r>
              <a:rPr lang="en-GB" dirty="0" smtClean="0"/>
              <a:t>Never compromise on the quality of the demands we make of them.</a:t>
            </a:r>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smtClean="0">
                <a:solidFill>
                  <a:srgbClr val="002060"/>
                </a:solidFill>
              </a:rPr>
              <a:t>Engagement </a:t>
            </a:r>
            <a:r>
              <a:rPr lang="en-GB" sz="3200" b="1" dirty="0">
                <a:solidFill>
                  <a:srgbClr val="002060"/>
                </a:solidFill>
              </a:rPr>
              <a:t>of international students: some important considerations</a:t>
            </a:r>
          </a:p>
        </p:txBody>
      </p:sp>
      <p:sp>
        <p:nvSpPr>
          <p:cNvPr id="1331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Is recruitment undertaken to ensure students have the potential to succeed?</a:t>
            </a:r>
          </a:p>
          <a:p>
            <a:pPr fontAlgn="base">
              <a:spcBef>
                <a:spcPts val="600"/>
              </a:spcBef>
              <a:spcAft>
                <a:spcPct val="0"/>
              </a:spcAft>
              <a:buClr>
                <a:schemeClr val="tx2"/>
              </a:buClr>
              <a:buSzPct val="70000"/>
              <a:buFont typeface="Wingdings" pitchFamily="2" charset="2"/>
              <a:buChar char="l"/>
            </a:pPr>
            <a:r>
              <a:rPr lang="en-GB" sz="2400" b="1" dirty="0"/>
              <a:t>Is induction framed appropriately to welcome international students?</a:t>
            </a:r>
          </a:p>
          <a:p>
            <a:pPr fontAlgn="base">
              <a:spcBef>
                <a:spcPts val="600"/>
              </a:spcBef>
              <a:spcAft>
                <a:spcPct val="0"/>
              </a:spcAft>
              <a:buClr>
                <a:schemeClr val="tx2"/>
              </a:buClr>
              <a:buSzPct val="70000"/>
              <a:buFont typeface="Wingdings" pitchFamily="2" charset="2"/>
              <a:buChar char="l"/>
            </a:pPr>
            <a:r>
              <a:rPr lang="en-GB" sz="2400" b="1" dirty="0"/>
              <a:t>Are steps taken proactively to ensure international students have a good chance of integrating with their study cohorts</a:t>
            </a:r>
            <a:r>
              <a:rPr lang="en-GB" sz="2400" b="1" dirty="0" smtClean="0"/>
              <a:t>?</a:t>
            </a:r>
          </a:p>
          <a:p>
            <a:pPr fontAlgn="base">
              <a:spcBef>
                <a:spcPts val="600"/>
              </a:spcBef>
              <a:spcAft>
                <a:spcPct val="0"/>
              </a:spcAft>
              <a:buClr>
                <a:schemeClr val="tx2"/>
              </a:buClr>
              <a:buSzPct val="70000"/>
              <a:buFont typeface="Wingdings" pitchFamily="2" charset="2"/>
              <a:buChar char="l"/>
            </a:pPr>
            <a:r>
              <a:rPr lang="en-GB" sz="2400" b="1" dirty="0"/>
              <a:t>Is the curriculum international </a:t>
            </a:r>
            <a:r>
              <a:rPr lang="en-GB" sz="2400" b="1" dirty="0" smtClean="0"/>
              <a:t>in </a:t>
            </a:r>
            <a:r>
              <a:rPr lang="en-GB" sz="2400" b="1" dirty="0"/>
              <a:t>scope and content? Are examples and case studies global</a:t>
            </a:r>
            <a:r>
              <a:rPr lang="en-GB" sz="2400" b="1" dirty="0" smtClean="0"/>
              <a:t>?</a:t>
            </a:r>
            <a:endParaRPr lang="en-GB" sz="2400" b="1" dirty="0"/>
          </a:p>
          <a:p>
            <a:pPr fontAlgn="base">
              <a:spcBef>
                <a:spcPts val="600"/>
              </a:spcBef>
              <a:spcAft>
                <a:spcPct val="0"/>
              </a:spcAft>
              <a:buClr>
                <a:schemeClr val="tx2"/>
              </a:buClr>
              <a:buSzPct val="70000"/>
              <a:buFont typeface="Wingdings" pitchFamily="2" charset="2"/>
              <a:buChar char="l"/>
            </a:pPr>
            <a:r>
              <a:rPr lang="en-GB" sz="2400" b="1" dirty="0"/>
              <a:t>Is the right kind of support offered (language, crisis support, befriending </a:t>
            </a:r>
            <a:r>
              <a:rPr lang="en-GB" sz="2400" b="1" dirty="0" smtClean="0"/>
              <a:t>etc.)?</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1" descr="090224_icamp_3385.jpg"/>
          <p:cNvPicPr>
            <a:picLocks noChangeAspect="1"/>
          </p:cNvPicPr>
          <p:nvPr/>
        </p:nvPicPr>
        <p:blipFill>
          <a:blip r:embed="rId3" cstate="email"/>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Enhancements to curriculum design and delivery: we can:</a:t>
            </a:r>
          </a:p>
        </p:txBody>
      </p:sp>
      <p:sp>
        <p:nvSpPr>
          <p:cNvPr id="16387" name="Content Placeholder 4"/>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Explore how we can best use the first half of the first semester to induct students into good study patterns and practices to enhance learning and improve retention (</a:t>
            </a:r>
            <a:r>
              <a:rPr lang="en-GB" sz="2400" b="1" dirty="0" err="1"/>
              <a:t>Yorke</a:t>
            </a:r>
            <a:r>
              <a:rPr lang="en-GB" sz="2400" b="1" dirty="0"/>
              <a:t> 2009);</a:t>
            </a:r>
          </a:p>
          <a:p>
            <a:pPr fontAlgn="base">
              <a:spcBef>
                <a:spcPts val="600"/>
              </a:spcBef>
              <a:spcAft>
                <a:spcPct val="0"/>
              </a:spcAft>
              <a:buClr>
                <a:schemeClr val="tx2"/>
              </a:buClr>
              <a:buSzPct val="70000"/>
              <a:buFont typeface="Wingdings" pitchFamily="2" charset="2"/>
              <a:buChar char="l"/>
            </a:pPr>
            <a:r>
              <a:rPr lang="en-GB" sz="2400" b="1" dirty="0"/>
              <a:t>Reconsider the kinds </a:t>
            </a:r>
            <a:r>
              <a:rPr lang="en-GB" sz="2400" b="1" dirty="0" smtClean="0"/>
              <a:t>of </a:t>
            </a:r>
            <a:r>
              <a:rPr lang="en-GB" sz="2400" b="1" dirty="0"/>
              <a:t>activities students engage </a:t>
            </a:r>
            <a:r>
              <a:rPr lang="en-GB" sz="2400" b="1" dirty="0" smtClean="0"/>
              <a:t>with, to maximise </a:t>
            </a:r>
            <a:r>
              <a:rPr lang="en-GB" sz="2400" b="1" dirty="0"/>
              <a:t>‘learning by doing’;</a:t>
            </a:r>
          </a:p>
          <a:p>
            <a:pPr fontAlgn="base">
              <a:spcBef>
                <a:spcPts val="600"/>
              </a:spcBef>
              <a:spcAft>
                <a:spcPct val="0"/>
              </a:spcAft>
              <a:buClr>
                <a:schemeClr val="tx2"/>
              </a:buClr>
              <a:buSzPct val="70000"/>
              <a:buFont typeface="Wingdings" pitchFamily="2" charset="2"/>
              <a:buChar char="l"/>
            </a:pPr>
            <a:r>
              <a:rPr lang="en-GB" sz="2400" b="1" dirty="0"/>
              <a:t>Rethink the way in which we use lecture periods to include activity as well as delivery;</a:t>
            </a:r>
          </a:p>
          <a:p>
            <a:pPr fontAlgn="base">
              <a:spcBef>
                <a:spcPts val="600"/>
              </a:spcBef>
              <a:spcAft>
                <a:spcPct val="0"/>
              </a:spcAft>
              <a:buClr>
                <a:schemeClr val="tx2"/>
              </a:buClr>
              <a:buSzPct val="70000"/>
              <a:buFont typeface="Wingdings" pitchFamily="2" charset="2"/>
              <a:buChar char="l"/>
            </a:pPr>
            <a:r>
              <a:rPr lang="en-GB" sz="2400" b="1" dirty="0"/>
              <a:t>Consider how we can best make use of technologies to support learning and </a:t>
            </a:r>
            <a:r>
              <a:rPr lang="en-GB" sz="2400" b="1" dirty="0" smtClean="0"/>
              <a:t>engagement. </a:t>
            </a:r>
            <a:endParaRPr lang="en-GB" sz="2400" b="1" dirty="0"/>
          </a:p>
          <a:p>
            <a:pPr fontAlgn="base">
              <a:spcBef>
                <a:spcPts val="600"/>
              </a:spcBef>
              <a:spcAft>
                <a:spcPct val="0"/>
              </a:spcAft>
              <a:buClr>
                <a:schemeClr val="tx2"/>
              </a:buClr>
              <a:buSzPct val="70000"/>
              <a:buFont typeface="Wingdings" pitchFamily="2" charset="2"/>
              <a:buChar char="l"/>
            </a:pPr>
            <a:endParaRPr lang="en-GB" sz="2400" b="1"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Mapping out the programme as a whole: some questions</a:t>
            </a:r>
          </a:p>
        </p:txBody>
      </p:sp>
      <p:sp>
        <p:nvSpPr>
          <p:cNvPr id="18435" name="Content Placeholder 4"/>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a:t>Are you ensuring that students are immersed in the subject they have come to study from the outset?</a:t>
            </a:r>
          </a:p>
          <a:p>
            <a:pPr fontAlgn="base">
              <a:spcBef>
                <a:spcPts val="600"/>
              </a:spcBef>
              <a:spcAft>
                <a:spcPct val="0"/>
              </a:spcAft>
              <a:buClr>
                <a:schemeClr val="tx2"/>
              </a:buClr>
              <a:buSzPct val="70000"/>
              <a:buFont typeface="Wingdings" pitchFamily="2" charset="2"/>
              <a:buChar char="l"/>
            </a:pPr>
            <a:r>
              <a:rPr lang="en-GB" sz="2400" b="1"/>
              <a:t>Is induction a valuable and productive introduction to the course?</a:t>
            </a:r>
          </a:p>
          <a:p>
            <a:pPr fontAlgn="base">
              <a:spcBef>
                <a:spcPts val="600"/>
              </a:spcBef>
              <a:spcAft>
                <a:spcPct val="0"/>
              </a:spcAft>
              <a:buClr>
                <a:schemeClr val="tx2"/>
              </a:buClr>
              <a:buSzPct val="70000"/>
              <a:buFont typeface="Wingdings" pitchFamily="2" charset="2"/>
              <a:buChar char="l"/>
            </a:pPr>
            <a:r>
              <a:rPr lang="en-GB" sz="2400" b="1"/>
              <a:t>Do students have a positive and balanced experience across the programme?</a:t>
            </a:r>
          </a:p>
          <a:p>
            <a:pPr fontAlgn="base">
              <a:spcBef>
                <a:spcPts val="600"/>
              </a:spcBef>
              <a:spcAft>
                <a:spcPct val="0"/>
              </a:spcAft>
              <a:buClr>
                <a:schemeClr val="tx2"/>
              </a:buClr>
              <a:buSzPct val="70000"/>
              <a:buFont typeface="Wingdings" pitchFamily="2" charset="2"/>
              <a:buChar char="l"/>
            </a:pPr>
            <a:r>
              <a:rPr lang="en-GB" sz="2400" b="1"/>
              <a:t>Are there points in the academic year when there doesn’t seem to be much going on (e.g. an extended Christmas break) when going home (and not coming back) seems like a good option?</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What can we do in the first six weeks?</a:t>
            </a:r>
          </a:p>
        </p:txBody>
      </p:sp>
      <p:sp>
        <p:nvSpPr>
          <p:cNvPr id="17411" name="Content Placeholder 4"/>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Enable students to feel part of a cohort rather than a number </a:t>
            </a:r>
            <a:r>
              <a:rPr lang="en-GB" sz="2400" b="1" dirty="0" smtClean="0"/>
              <a:t>on </a:t>
            </a:r>
            <a:r>
              <a:rPr lang="en-GB" sz="2400" b="1" dirty="0"/>
              <a:t>a list;</a:t>
            </a:r>
          </a:p>
          <a:p>
            <a:pPr fontAlgn="base">
              <a:spcBef>
                <a:spcPts val="600"/>
              </a:spcBef>
              <a:spcAft>
                <a:spcPct val="0"/>
              </a:spcAft>
              <a:buClr>
                <a:schemeClr val="tx2"/>
              </a:buClr>
              <a:buSzPct val="70000"/>
              <a:buFont typeface="Wingdings" pitchFamily="2" charset="2"/>
              <a:buChar char="l"/>
            </a:pPr>
            <a:r>
              <a:rPr lang="en-GB" sz="2400" b="1" dirty="0"/>
              <a:t>Help students acclimatise to the new learning context in which they find themselves;</a:t>
            </a:r>
          </a:p>
          <a:p>
            <a:pPr fontAlgn="base">
              <a:spcBef>
                <a:spcPts val="600"/>
              </a:spcBef>
              <a:spcAft>
                <a:spcPct val="0"/>
              </a:spcAft>
              <a:buClr>
                <a:schemeClr val="tx2"/>
              </a:buClr>
              <a:buSzPct val="70000"/>
              <a:buFont typeface="Wingdings" pitchFamily="2" charset="2"/>
              <a:buChar char="l"/>
            </a:pPr>
            <a:r>
              <a:rPr lang="en-GB" sz="2400" b="1" dirty="0"/>
              <a:t>Familiarise them with the language and culture of the subject area they are studying (</a:t>
            </a:r>
            <a:r>
              <a:rPr lang="en-GB" sz="2400" b="1" dirty="0" err="1"/>
              <a:t>Northedge</a:t>
            </a:r>
            <a:r>
              <a:rPr lang="en-GB" sz="2400" b="1" dirty="0"/>
              <a:t>, 2003);</a:t>
            </a:r>
          </a:p>
          <a:p>
            <a:pPr fontAlgn="base">
              <a:spcBef>
                <a:spcPts val="600"/>
              </a:spcBef>
              <a:spcAft>
                <a:spcPct val="0"/>
              </a:spcAft>
              <a:buClr>
                <a:schemeClr val="tx2"/>
              </a:buClr>
              <a:buSzPct val="70000"/>
              <a:buFont typeface="Wingdings" pitchFamily="2" charset="2"/>
              <a:buChar char="l"/>
            </a:pPr>
            <a:r>
              <a:rPr lang="en-GB" sz="2400" b="1" dirty="0"/>
              <a:t>Foster the information literacy and other skills that students will need to succeed;</a:t>
            </a:r>
          </a:p>
          <a:p>
            <a:pPr fontAlgn="base">
              <a:spcBef>
                <a:spcPts val="600"/>
              </a:spcBef>
              <a:spcAft>
                <a:spcPct val="0"/>
              </a:spcAft>
              <a:buClr>
                <a:schemeClr val="tx2"/>
              </a:buClr>
              <a:buSzPct val="70000"/>
              <a:buFont typeface="Wingdings" pitchFamily="2" charset="2"/>
              <a:buChar char="l"/>
            </a:pPr>
            <a:r>
              <a:rPr lang="en-GB" sz="2400" b="1" dirty="0"/>
              <a:t>Guide them on where to go for help as </a:t>
            </a:r>
            <a:r>
              <a:rPr lang="en-GB" sz="2400" b="1" dirty="0" smtClean="0"/>
              <a:t>necessary;</a:t>
            </a:r>
          </a:p>
          <a:p>
            <a:pPr fontAlgn="base">
              <a:spcBef>
                <a:spcPts val="600"/>
              </a:spcBef>
              <a:spcAft>
                <a:spcPct val="0"/>
              </a:spcAft>
              <a:buClr>
                <a:schemeClr val="tx2"/>
              </a:buClr>
              <a:buSzPct val="70000"/>
              <a:buFont typeface="Wingdings" pitchFamily="2" charset="2"/>
              <a:buChar char="l"/>
            </a:pPr>
            <a:r>
              <a:rPr lang="en-GB" sz="2400" b="1" dirty="0" smtClean="0"/>
              <a:t>Offer them immersive experiences.</a:t>
            </a:r>
            <a:endParaRPr lang="en-GB" sz="2400" b="1" dirty="0"/>
          </a:p>
          <a:p>
            <a:pPr fontAlgn="base">
              <a:spcBef>
                <a:spcPts val="600"/>
              </a:spcBef>
              <a:spcAft>
                <a:spcPct val="0"/>
              </a:spcAft>
              <a:buClr>
                <a:schemeClr val="tx2"/>
              </a:buClr>
              <a:buSzPct val="70000"/>
              <a:buFont typeface="Wingdings" pitchFamily="2" charset="2"/>
              <a:buChar char="l"/>
            </a:pPr>
            <a:endParaRPr lang="en-GB" sz="2400" b="1"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Mapping progression</a:t>
            </a:r>
          </a:p>
        </p:txBody>
      </p:sp>
      <p:sp>
        <p:nvSpPr>
          <p:cNvPr id="20483" name="Content Placeholder 4"/>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Is there a coherent model of progression across the student life-cycle from induction to ‘</a:t>
            </a:r>
            <a:r>
              <a:rPr lang="en-GB" sz="2400" b="1" dirty="0" err="1"/>
              <a:t>outduction</a:t>
            </a:r>
            <a:r>
              <a:rPr lang="en-GB" sz="2400" b="1" dirty="0"/>
              <a:t>’? </a:t>
            </a:r>
          </a:p>
          <a:p>
            <a:pPr fontAlgn="base">
              <a:spcBef>
                <a:spcPts val="600"/>
              </a:spcBef>
              <a:spcAft>
                <a:spcPct val="0"/>
              </a:spcAft>
              <a:buClr>
                <a:schemeClr val="tx2"/>
              </a:buClr>
              <a:buSzPct val="70000"/>
              <a:buFont typeface="Wingdings" pitchFamily="2" charset="2"/>
              <a:buChar char="l"/>
            </a:pPr>
            <a:r>
              <a:rPr lang="en-GB" sz="2400" b="1" dirty="0"/>
              <a:t>Do you manage transitions from year one to year two and year two to year three to ensure students remain committed and engaged?</a:t>
            </a:r>
          </a:p>
          <a:p>
            <a:pPr fontAlgn="base">
              <a:spcBef>
                <a:spcPts val="600"/>
              </a:spcBef>
              <a:spcAft>
                <a:spcPct val="0"/>
              </a:spcAft>
              <a:buClr>
                <a:schemeClr val="tx2"/>
              </a:buClr>
              <a:buSzPct val="70000"/>
              <a:buFont typeface="Wingdings" pitchFamily="2" charset="2"/>
              <a:buChar char="l"/>
            </a:pPr>
            <a:r>
              <a:rPr lang="en-GB" sz="2400" b="1" dirty="0"/>
              <a:t>Is there some continuity in the sources of student support throughout the course (e.g. personal tutors)?</a:t>
            </a:r>
          </a:p>
          <a:p>
            <a:pPr fontAlgn="base">
              <a:spcBef>
                <a:spcPts val="600"/>
              </a:spcBef>
              <a:spcAft>
                <a:spcPct val="0"/>
              </a:spcAft>
              <a:buClr>
                <a:schemeClr val="tx2"/>
              </a:buClr>
              <a:buSzPct val="70000"/>
              <a:buFont typeface="Wingdings" pitchFamily="2" charset="2"/>
              <a:buChar char="l"/>
            </a:pPr>
            <a:r>
              <a:rPr lang="en-GB" sz="2400" b="1" dirty="0"/>
              <a:t>Are students offered support and guidance in relation to personal development and employability?</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Supportiveness: we must</a:t>
            </a:r>
          </a:p>
        </p:txBody>
      </p:sp>
      <p:sp>
        <p:nvSpPr>
          <p:cNvPr id="1843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a:t>Adopt a holistic approach to the development of skills, particularly information literacy, so that this is fully integrated into the learning programme;</a:t>
            </a:r>
            <a:r>
              <a:rPr lang="en-US"/>
              <a:t> </a:t>
            </a:r>
          </a:p>
          <a:p>
            <a:pPr eaLnBrk="1" hangingPunct="1"/>
            <a:r>
              <a:rPr lang="en-US"/>
              <a:t>Enable students to become self-aware and reflexive learners who become robust in the face of problems;</a:t>
            </a:r>
          </a:p>
          <a:p>
            <a:pPr eaLnBrk="1" hangingPunct="1"/>
            <a:r>
              <a:rPr lang="en-US"/>
              <a:t>Help students build resilience through ‘a diet of early successes’ and positive reinforcement.</a:t>
            </a:r>
            <a:endParaRPr lang="en-GB"/>
          </a:p>
          <a:p>
            <a:pPr eaLnBrk="1" hangingPunct="1"/>
            <a:endParaRPr lang="en-GB"/>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122238"/>
            <a:ext cx="7543800" cy="868362"/>
          </a:xfrm>
          <a:noFill/>
          <a:ln w="9525">
            <a:noFill/>
            <a:miter lim="800000"/>
            <a:headEnd/>
            <a:tailEnd/>
          </a:ln>
        </p:spPr>
        <p:txBody>
          <a:bodyPr vert="horz" wrap="square" lIns="91440" tIns="45720" rIns="91440" bIns="45720" numCol="1" rtlCol="0" anchor="b" anchorCtr="0" compatLnSpc="1">
            <a:prstTxWarp prst="textNoShape">
              <a:avLst/>
            </a:prstTxWarp>
            <a:normAutofit fontScale="90000"/>
          </a:bodyPr>
          <a:lstStyle/>
          <a:p>
            <a:r>
              <a:rPr lang="en-GB" sz="3200" kern="1200" dirty="0">
                <a:solidFill>
                  <a:srgbClr val="002060"/>
                </a:solidFill>
              </a:rPr>
              <a:t>Robust quality: </a:t>
            </a:r>
            <a:r>
              <a:rPr lang="en-GB" sz="3200" kern="1200" dirty="0" smtClean="0">
                <a:solidFill>
                  <a:srgbClr val="002060"/>
                </a:solidFill>
              </a:rPr>
              <a:t>I </a:t>
            </a:r>
            <a:r>
              <a:rPr lang="en-GB" sz="3200" kern="1200" dirty="0">
                <a:solidFill>
                  <a:srgbClr val="002060"/>
                </a:solidFill>
              </a:rPr>
              <a:t>argue </a:t>
            </a:r>
            <a:r>
              <a:rPr lang="en-GB" sz="3200" kern="1200" dirty="0" smtClean="0">
                <a:solidFill>
                  <a:srgbClr val="002060"/>
                </a:solidFill>
              </a:rPr>
              <a:t>that for engaged students we need</a:t>
            </a:r>
            <a:endParaRPr lang="en-GB" sz="3200" kern="1200" dirty="0">
              <a:solidFill>
                <a:srgbClr val="002060"/>
              </a:solidFill>
            </a:endParaRPr>
          </a:p>
        </p:txBody>
      </p:sp>
      <p:sp>
        <p:nvSpPr>
          <p:cNvPr id="23555" name="Content Placeholder 2"/>
          <p:cNvSpPr>
            <a:spLocks noGrp="1"/>
          </p:cNvSpPr>
          <p:nvPr>
            <p:ph idx="1"/>
          </p:nvPr>
        </p:nvSpPr>
        <p:spPr>
          <a:xfrm>
            <a:off x="228600" y="1066800"/>
            <a:ext cx="8469313" cy="5135563"/>
          </a:xfrm>
        </p:spPr>
        <p:txBody>
          <a:bodyPr/>
          <a:lstStyle/>
          <a:p>
            <a:r>
              <a:rPr lang="en-GB" sz="2400" b="1" dirty="0" smtClean="0"/>
              <a:t>Rapid turnaround of assignments with detailed and useful feedback;</a:t>
            </a:r>
          </a:p>
          <a:p>
            <a:r>
              <a:rPr lang="en-GB" sz="2400" b="1" dirty="0" smtClean="0"/>
              <a:t>Proactive and positive initial training for teaching staff and ongoing CPD, ideally leading to HEA Fellowship at the appropriate level;</a:t>
            </a:r>
          </a:p>
          <a:p>
            <a:r>
              <a:rPr lang="en-GB" sz="2400" b="1" dirty="0" smtClean="0"/>
              <a:t>Regular developmental Peer Observation;</a:t>
            </a:r>
          </a:p>
          <a:p>
            <a:r>
              <a:rPr lang="en-GB" sz="2400" b="1" dirty="0" smtClean="0"/>
              <a:t>Teaching based on a supportive / reflective model;</a:t>
            </a:r>
          </a:p>
          <a:p>
            <a:r>
              <a:rPr lang="en-GB" sz="2400" b="1" dirty="0" smtClean="0"/>
              <a:t>Clear and widely publicised mutual expectations for students and staff;</a:t>
            </a:r>
          </a:p>
          <a:p>
            <a:r>
              <a:rPr lang="en-GB" sz="2400" b="1" dirty="0" smtClean="0"/>
              <a:t>Recognising and rewarding good teaching and learning support, and having obvious career pathways for those who dedicate their lives to enhancing the student experience;</a:t>
            </a:r>
          </a:p>
          <a:p>
            <a:r>
              <a:rPr lang="en-GB" sz="2400" b="1" dirty="0" smtClean="0"/>
              <a:t>Taking student feedback very seriously, and publicising widely action take as a result of feedback.</a:t>
            </a:r>
          </a:p>
          <a:p>
            <a:endParaRPr lang="en-GB" sz="2400" b="1"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Waffle on for a bit about THE current HE context</a:t>
            </a:r>
            <a:endParaRPr lang="en-GB" dirty="0"/>
          </a:p>
        </p:txBody>
      </p:sp>
      <p:sp>
        <p:nvSpPr>
          <p:cNvPr id="4" name="Text Placeholder 3"/>
          <p:cNvSpPr>
            <a:spLocks noGrp="1"/>
          </p:cNvSpPr>
          <p:nvPr>
            <p:ph type="body" idx="1"/>
          </p:nvPr>
        </p:nvSpPr>
        <p:spPr/>
        <p:txBody>
          <a:bodyPr/>
          <a:lstStyle/>
          <a:p>
            <a:endParaRPr lang="en-GB"/>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Using assessment for learning and thereby easing transitions</a:t>
            </a:r>
          </a:p>
        </p:txBody>
      </p:sp>
      <p:sp>
        <p:nvSpPr>
          <p:cNvPr id="22531" name="Content Placeholder 2"/>
          <p:cNvSpPr>
            <a:spLocks noGrp="1"/>
          </p:cNvSpPr>
          <p:nvPr>
            <p:ph idx="1"/>
          </p:nvPr>
        </p:nvSpPr>
        <p:spPr/>
        <p:txBody>
          <a:bodyPr/>
          <a:lstStyle/>
          <a:p>
            <a:pPr eaLnBrk="1" hangingPunct="1"/>
            <a:r>
              <a:rPr lang="en-US" sz="2400" b="1" dirty="0" smtClean="0"/>
              <a:t>Assessment that is meaningful to students can provide them with a framework for activity;</a:t>
            </a:r>
          </a:p>
          <a:p>
            <a:pPr eaLnBrk="1" hangingPunct="1"/>
            <a:r>
              <a:rPr lang="en-US" sz="2400" b="1" dirty="0" smtClean="0"/>
              <a:t>“Students can escape bad teaching but they can’t escape bad assessment” (</a:t>
            </a:r>
            <a:r>
              <a:rPr lang="en-US" sz="2400" b="1" dirty="0" err="1" smtClean="0"/>
              <a:t>Boud</a:t>
            </a:r>
            <a:r>
              <a:rPr lang="en-US" sz="2400" b="1" dirty="0" smtClean="0"/>
              <a:t>, 1995);</a:t>
            </a:r>
          </a:p>
          <a:p>
            <a:pPr eaLnBrk="1" hangingPunct="1"/>
            <a:r>
              <a:rPr lang="en-US" sz="2400" b="1" dirty="0" smtClean="0"/>
              <a:t>Where assessment is fully part of the learning process and integrated within it, the act of being assessed can help students make sense of their learning;</a:t>
            </a:r>
          </a:p>
          <a:p>
            <a:pPr eaLnBrk="1" hangingPunct="1"/>
            <a:r>
              <a:rPr lang="en-GB" sz="2400" b="1" dirty="0" smtClean="0"/>
              <a:t>Assessment should be formative, informative, developmental and remediable.</a:t>
            </a:r>
          </a:p>
          <a:p>
            <a:pPr eaLnBrk="1" hangingPunct="1"/>
            <a:endParaRPr lang="en-US" sz="2400"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Mapping assessment</a:t>
            </a:r>
          </a:p>
        </p:txBody>
      </p:sp>
      <p:sp>
        <p:nvSpPr>
          <p:cNvPr id="19459" name="Content Placeholder 4"/>
          <p:cNvSpPr>
            <a:spLocks noGrp="1"/>
          </p:cNvSpPr>
          <p:nvPr>
            <p:ph idx="1"/>
          </p:nvPr>
        </p:nvSpPr>
        <p:spPr>
          <a:xfrm>
            <a:off x="457200" y="1371600"/>
            <a:ext cx="8229600" cy="4754563"/>
          </a:xfrm>
          <a:noFill/>
          <a:ln w="9525">
            <a:noFill/>
            <a:miter lim="800000"/>
            <a:headEnd/>
            <a:tailEnd/>
          </a:ln>
        </p:spPr>
        <p:txBody>
          <a:bodyPr vert="horz" wrap="square" lIns="91440" tIns="45720" rIns="91440" bIns="45720" numCol="1" anchor="t" anchorCtr="0" compatLnSpc="1">
            <a:prstTxWarp prst="textNoShape">
              <a:avLst/>
            </a:prstTxWarp>
            <a:normAutofit lnSpcReduction="10000"/>
          </a:bodyPr>
          <a:lstStyle/>
          <a:p>
            <a:pPr fontAlgn="base">
              <a:spcBef>
                <a:spcPts val="600"/>
              </a:spcBef>
              <a:spcAft>
                <a:spcPct val="0"/>
              </a:spcAft>
              <a:buClr>
                <a:schemeClr val="tx2"/>
              </a:buClr>
              <a:buSzPct val="70000"/>
              <a:buFont typeface="Wingdings" pitchFamily="2" charset="2"/>
              <a:buChar char="l"/>
            </a:pPr>
            <a:r>
              <a:rPr lang="en-GB" sz="2400" b="1" dirty="0"/>
              <a:t>Are summative assessments undertaken throughout the course, or is everything ‘sudden death’ end-point? </a:t>
            </a:r>
          </a:p>
          <a:p>
            <a:pPr fontAlgn="base">
              <a:spcBef>
                <a:spcPts val="600"/>
              </a:spcBef>
              <a:spcAft>
                <a:spcPct val="0"/>
              </a:spcAft>
              <a:buClr>
                <a:schemeClr val="tx2"/>
              </a:buClr>
              <a:buSzPct val="70000"/>
              <a:buFont typeface="Wingdings" pitchFamily="2" charset="2"/>
              <a:buChar char="l"/>
            </a:pPr>
            <a:r>
              <a:rPr lang="en-GB" sz="2400" b="1" dirty="0"/>
              <a:t>Is there excessive bunching of assignments in different modules that is highly stressful for students and unmanageable </a:t>
            </a:r>
            <a:r>
              <a:rPr lang="en-GB" sz="2400" b="1" dirty="0" smtClean="0"/>
              <a:t>for staff</a:t>
            </a:r>
            <a:r>
              <a:rPr lang="en-GB" sz="2400" b="1" dirty="0"/>
              <a:t>?</a:t>
            </a:r>
          </a:p>
          <a:p>
            <a:pPr fontAlgn="base">
              <a:spcBef>
                <a:spcPts val="600"/>
              </a:spcBef>
              <a:spcAft>
                <a:spcPct val="0"/>
              </a:spcAft>
              <a:buClr>
                <a:schemeClr val="tx2"/>
              </a:buClr>
              <a:buSzPct val="70000"/>
              <a:buFont typeface="Wingdings" pitchFamily="2" charset="2"/>
              <a:buChar char="l"/>
            </a:pPr>
            <a:r>
              <a:rPr lang="en-GB" sz="2400" b="1" dirty="0"/>
              <a:t>Are there plenty of opportunities for formative assessment, especially early on?</a:t>
            </a:r>
          </a:p>
          <a:p>
            <a:pPr fontAlgn="base">
              <a:spcBef>
                <a:spcPts val="600"/>
              </a:spcBef>
              <a:spcAft>
                <a:spcPct val="0"/>
              </a:spcAft>
              <a:buClr>
                <a:schemeClr val="tx2"/>
              </a:buClr>
              <a:buSzPct val="70000"/>
              <a:buFont typeface="Wingdings" pitchFamily="2" charset="2"/>
              <a:buChar char="l"/>
            </a:pPr>
            <a:r>
              <a:rPr lang="en-GB" sz="2400" b="1" dirty="0"/>
              <a:t>Are students over-assessed? </a:t>
            </a:r>
          </a:p>
          <a:p>
            <a:pPr fontAlgn="base">
              <a:spcBef>
                <a:spcPts val="600"/>
              </a:spcBef>
              <a:spcAft>
                <a:spcPct val="0"/>
              </a:spcAft>
              <a:buClr>
                <a:schemeClr val="tx2"/>
              </a:buClr>
              <a:buSzPct val="70000"/>
              <a:buFont typeface="Wingdings" pitchFamily="2" charset="2"/>
              <a:buChar char="l"/>
            </a:pPr>
            <a:r>
              <a:rPr lang="en-GB" sz="2400" b="1" dirty="0"/>
              <a:t>When you have introduced innovative assignments, have they been introduced instead of existing ones or simply added to the assessment diet?</a:t>
            </a:r>
          </a:p>
          <a:p>
            <a:pPr fontAlgn="base">
              <a:spcBef>
                <a:spcPts val="600"/>
              </a:spcBef>
              <a:spcAft>
                <a:spcPct val="0"/>
              </a:spcAft>
              <a:buClr>
                <a:schemeClr val="tx2"/>
              </a:buClr>
              <a:buSzPct val="70000"/>
              <a:buFont typeface="Wingdings" pitchFamily="2" charset="2"/>
              <a:buChar char="l"/>
            </a:pPr>
            <a:r>
              <a:rPr lang="en-GB" sz="2400" b="1" dirty="0"/>
              <a:t>Are students encouraged to make good use of the feedback they receive?</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Bringing joy to the (live or virtual) classroom</a:t>
            </a:r>
          </a:p>
        </p:txBody>
      </p:sp>
      <p:sp>
        <p:nvSpPr>
          <p:cNvPr id="36867" name="Rectangle 3"/>
          <p:cNvSpPr>
            <a:spLocks noGrp="1" noChangeArrowheads="1"/>
          </p:cNvSpPr>
          <p:nvPr>
            <p:ph type="body" idx="1"/>
          </p:nvPr>
        </p:nvSpPr>
        <p:spPr>
          <a:xfrm>
            <a:off x="468313" y="1214438"/>
            <a:ext cx="8229600" cy="4987925"/>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Inspiring teachers tend to be systematic, consistent, well-prepared and compelling: they can usually work well at different levels and in diverse contexts;</a:t>
            </a:r>
          </a:p>
          <a:p>
            <a:pPr eaLnBrk="1" hangingPunct="1">
              <a:lnSpc>
                <a:spcPct val="100000"/>
              </a:lnSpc>
            </a:pPr>
            <a:r>
              <a:rPr lang="en-GB" sz="2600" dirty="0" smtClean="0"/>
              <a:t>It helps if we are able to teach with pleasure;</a:t>
            </a:r>
          </a:p>
          <a:p>
            <a:pPr eaLnBrk="1" hangingPunct="1">
              <a:lnSpc>
                <a:spcPct val="100000"/>
              </a:lnSpc>
            </a:pPr>
            <a:r>
              <a:rPr lang="en-GB" sz="2600" dirty="0" smtClean="0"/>
              <a:t>There are no standard recipes by which we can cook up engaging teaching, but there are some features we can combine in imaginative ways to create tasty and satisfying outcomes;</a:t>
            </a:r>
          </a:p>
          <a:p>
            <a:pPr eaLnBrk="1" hangingPunct="1">
              <a:lnSpc>
                <a:spcPct val="100000"/>
              </a:lnSpc>
            </a:pPr>
            <a:r>
              <a:rPr lang="en-GB" sz="2600" dirty="0" smtClean="0"/>
              <a:t>Engaging teaching comes in many different forms, and inspiring teachers develop their own styles and approaches that suit them (and their learners) well.</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39552" y="0"/>
            <a:ext cx="5143500" cy="6858000"/>
          </a:xfrm>
          <a:prstGeom prst="rect">
            <a:avLst/>
          </a:prstGeom>
        </p:spPr>
      </p:pic>
      <p:sp>
        <p:nvSpPr>
          <p:cNvPr id="3" name="TextBox 2"/>
          <p:cNvSpPr txBox="1"/>
          <p:nvPr/>
        </p:nvSpPr>
        <p:spPr>
          <a:xfrm>
            <a:off x="6542505" y="1367056"/>
            <a:ext cx="1701903" cy="1523494"/>
          </a:xfrm>
          <a:prstGeom prst="rect">
            <a:avLst/>
          </a:prstGeom>
          <a:noFill/>
        </p:spPr>
        <p:txBody>
          <a:bodyPr wrap="square" rtlCol="0">
            <a:spAutoFit/>
          </a:bodyPr>
          <a:lstStyle/>
          <a:p>
            <a:r>
              <a:rPr lang="en-GB" dirty="0" smtClean="0">
                <a:solidFill>
                  <a:srgbClr val="FFFFFF"/>
                </a:solidFill>
                <a:latin typeface="Calibri"/>
              </a:rPr>
              <a:t>Joyful</a:t>
            </a:r>
          </a:p>
          <a:p>
            <a:r>
              <a:rPr lang="en-GB" dirty="0" smtClean="0">
                <a:solidFill>
                  <a:srgbClr val="FFFFFF"/>
                </a:solidFill>
                <a:latin typeface="Calibri"/>
              </a:rPr>
              <a:t>Lucas Brown</a:t>
            </a:r>
            <a:endParaRPr lang="en-GB" dirty="0">
              <a:solidFill>
                <a:srgbClr val="FFFFFF"/>
              </a:solidFill>
              <a:latin typeface="Calibri"/>
            </a:endParaRPr>
          </a:p>
        </p:txBody>
      </p:sp>
    </p:spTree>
    <p:extLst>
      <p:ext uri="{BB962C8B-B14F-4D97-AF65-F5344CB8AC3E}">
        <p14:creationId xmlns:p14="http://schemas.microsoft.com/office/powerpoint/2010/main" val="124145521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kern="1200" dirty="0">
                <a:solidFill>
                  <a:srgbClr val="002060"/>
                </a:solidFill>
              </a:rPr>
              <a:t>These and other slides will be available on my website at </a:t>
            </a:r>
            <a:r>
              <a:rPr lang="en-GB" kern="1200" dirty="0" smtClean="0">
                <a:solidFill>
                  <a:srgbClr val="002060"/>
                </a:solidFill>
              </a:rPr>
              <a:t>http://sally-brown.net</a:t>
            </a:r>
            <a:endParaRPr lang="en-GB" kern="1200" dirty="0">
              <a:solidFill>
                <a:srgbClr val="002060"/>
              </a:solidFill>
            </a:endParaRPr>
          </a:p>
        </p:txBody>
      </p:sp>
      <p:pic>
        <p:nvPicPr>
          <p:cNvPr id="3" name="Picture 2" descr="sally new photo.jpg"/>
          <p:cNvPicPr>
            <a:picLocks noChangeAspect="1"/>
          </p:cNvPicPr>
          <p:nvPr/>
        </p:nvPicPr>
        <p:blipFill rotWithShape="1">
          <a:blip r:embed="rId3" cstate="email"/>
          <a:srcRect l="9669" t="4351" r="7183" b="17335"/>
          <a:stretch/>
        </p:blipFill>
        <p:spPr>
          <a:xfrm>
            <a:off x="3059832" y="1484784"/>
            <a:ext cx="3456384" cy="4340575"/>
          </a:xfrm>
          <a:prstGeom prst="rect">
            <a:avLst/>
          </a:prstGeom>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(1)</a:t>
            </a:r>
          </a:p>
        </p:txBody>
      </p:sp>
      <p:sp>
        <p:nvSpPr>
          <p:cNvPr id="207875" name="Rectangle 3"/>
          <p:cNvSpPr>
            <a:spLocks noGrp="1" noChangeArrowheads="1"/>
          </p:cNvSpPr>
          <p:nvPr>
            <p:ph type="body" idx="1"/>
          </p:nvPr>
        </p:nvSpPr>
        <p:spPr>
          <a:xfrm>
            <a:off x="466829" y="922338"/>
            <a:ext cx="8713788" cy="5615905"/>
          </a:xfrm>
        </p:spPr>
        <p:txBody>
          <a:bodyPr/>
          <a:lstStyle/>
          <a:p>
            <a:pPr marL="609600" indent="-609600" eaLnBrk="1" hangingPunct="1">
              <a:buNone/>
              <a:defRPr/>
            </a:pPr>
            <a:r>
              <a:rPr lang="en-GB" sz="2000" dirty="0" smtClean="0"/>
              <a:t>Bain, K. (2004) </a:t>
            </a:r>
            <a:r>
              <a:rPr lang="en-GB" sz="2000" i="1" dirty="0" smtClean="0"/>
              <a:t>What the best College Teachers do</a:t>
            </a:r>
            <a:r>
              <a:rPr lang="en-GB" sz="2000" dirty="0" smtClean="0"/>
              <a:t>, Cambridge: Harvard University Press.</a:t>
            </a:r>
          </a:p>
          <a:p>
            <a:pPr marL="609600" indent="-609600" eaLnBrk="1" hangingPunct="1">
              <a:buFont typeface="Wingdings" pitchFamily="2" charset="2"/>
              <a:buNone/>
              <a:defRPr/>
            </a:pPr>
            <a:r>
              <a:rPr lang="en-GB" sz="2000" dirty="0" smtClean="0">
                <a:cs typeface="Times New Roman" pitchFamily="18" charset="0"/>
              </a:rPr>
              <a:t>Biggs, J. and Tang, C. (2007) </a:t>
            </a:r>
            <a:r>
              <a:rPr lang="en-GB" sz="2000" i="1" dirty="0" smtClean="0">
                <a:cs typeface="Times New Roman" pitchFamily="18" charset="0"/>
              </a:rPr>
              <a:t>Teaching for Quality Learning at University, </a:t>
            </a:r>
            <a:r>
              <a:rPr lang="en-GB" sz="2000" dirty="0" smtClean="0">
                <a:cs typeface="Times New Roman" pitchFamily="18" charset="0"/>
              </a:rPr>
              <a:t>Maidenhead: Open University Press.</a:t>
            </a:r>
          </a:p>
          <a:p>
            <a:pPr marL="609600" indent="-609600" eaLnBrk="1" hangingPunct="1">
              <a:buFont typeface="Wingdings" pitchFamily="2" charset="2"/>
              <a:buNone/>
              <a:defRPr/>
            </a:pPr>
            <a:r>
              <a:rPr lang="en-GB" sz="2000" dirty="0" smtClean="0">
                <a:cs typeface="Times New Roman" pitchFamily="18" charset="0"/>
              </a:rPr>
              <a:t>Bloxham, S. and Boyd, P. (2007) </a:t>
            </a:r>
            <a:r>
              <a:rPr lang="en-GB" sz="2000" i="1" dirty="0" smtClean="0">
                <a:cs typeface="Times New Roman" pitchFamily="18" charset="0"/>
              </a:rPr>
              <a:t>Developing effective assessment in higher education: a practical guide</a:t>
            </a:r>
            <a:r>
              <a:rPr lang="en-GB" sz="2000" dirty="0" smtClean="0">
                <a:cs typeface="Times New Roman" pitchFamily="18" charset="0"/>
              </a:rPr>
              <a:t>, Maidenhead, Open University Press.</a:t>
            </a:r>
          </a:p>
          <a:p>
            <a:pPr marL="609600" indent="-609600" eaLnBrk="1" hangingPunct="1">
              <a:buFont typeface="Wingdings" pitchFamily="2" charset="2"/>
              <a:buNone/>
              <a:defRPr/>
            </a:pPr>
            <a:r>
              <a:rPr lang="en-GB" sz="2000" dirty="0" err="1" smtClean="0"/>
              <a:t>Boud</a:t>
            </a:r>
            <a:r>
              <a:rPr lang="en-GB" sz="2000" dirty="0" smtClean="0"/>
              <a:t>, D. (1995) </a:t>
            </a:r>
            <a:r>
              <a:rPr lang="en-GB" sz="2000" i="1" dirty="0" smtClean="0"/>
              <a:t>Enhancing learning through self-assessment,</a:t>
            </a:r>
            <a:r>
              <a:rPr lang="en-GB" sz="2000" dirty="0" smtClean="0"/>
              <a:t> London: Routledge.</a:t>
            </a:r>
          </a:p>
          <a:p>
            <a:pPr marL="609600" indent="-609600" eaLnBrk="1" hangingPunct="1">
              <a:buFont typeface="Wingdings" pitchFamily="2" charset="2"/>
              <a:buNone/>
              <a:defRPr/>
            </a:pPr>
            <a:r>
              <a:rPr lang="en-GB" sz="2000" dirty="0" smtClean="0"/>
              <a:t>Brown, S. and </a:t>
            </a:r>
            <a:r>
              <a:rPr lang="en-GB" sz="2000" dirty="0" err="1" smtClean="0"/>
              <a:t>Glasner</a:t>
            </a:r>
            <a:r>
              <a:rPr lang="en-GB" sz="2000" dirty="0" smtClean="0"/>
              <a:t>, A. (eds.) (1999) </a:t>
            </a:r>
            <a:r>
              <a:rPr lang="en-GB" sz="2000" i="1" dirty="0" smtClean="0"/>
              <a:t>Assessment Matters in Higher Education, Choosing and Using Diverse Approaches</a:t>
            </a:r>
            <a:r>
              <a:rPr lang="en-GB" sz="2000" dirty="0" smtClean="0"/>
              <a:t>, Maidenhead: Open University Press.</a:t>
            </a:r>
          </a:p>
          <a:p>
            <a:pPr marL="609600" indent="-609600" eaLnBrk="1" hangingPunct="1">
              <a:buNone/>
              <a:defRPr/>
            </a:pPr>
            <a:r>
              <a:rPr lang="en-US" sz="2000" dirty="0" smtClean="0"/>
              <a:t>Brown, S. and Race, P. (2012) </a:t>
            </a:r>
            <a:r>
              <a:rPr lang="en-GB" sz="2000" i="1" dirty="0" smtClean="0"/>
              <a:t>Using effective assessment to promote learning </a:t>
            </a:r>
            <a:r>
              <a:rPr lang="en-GB" sz="2000" dirty="0" smtClean="0"/>
              <a:t>in Hunt, L. and Chambers, D. (2012) </a:t>
            </a:r>
            <a:r>
              <a:rPr lang="en-GB" sz="2000" i="1" dirty="0" smtClean="0"/>
              <a:t>University Teaching in Focus, Victoria, Australia, Acer Press. P74-91.</a:t>
            </a:r>
          </a:p>
          <a:p>
            <a:pPr marL="609600" indent="-609600" eaLnBrk="1" hangingPunct="1">
              <a:buNone/>
              <a:defRPr/>
            </a:pPr>
            <a:r>
              <a:rPr lang="en-GB" sz="2000" dirty="0" smtClean="0"/>
              <a:t>Brown, S. (2015) </a:t>
            </a:r>
            <a:r>
              <a:rPr lang="en-GB" sz="2000" i="1" dirty="0" smtClean="0"/>
              <a:t>Learning , Teaching and Assessment in Higher Education: Global perspectives, </a:t>
            </a:r>
            <a:r>
              <a:rPr lang="en-GB" sz="2000" dirty="0" smtClean="0"/>
              <a:t>London, Palgrave.</a:t>
            </a:r>
          </a:p>
          <a:p>
            <a:pPr marL="609600" indent="-609600" eaLnBrk="1" hangingPunct="1">
              <a:defRPr/>
            </a:pPr>
            <a:endParaRPr lang="en-GB" sz="2000" dirty="0" smtClean="0"/>
          </a:p>
          <a:p>
            <a:pPr eaLnBrk="1" hangingPunct="1">
              <a:lnSpc>
                <a:spcPct val="90000"/>
              </a:lnSpc>
              <a:buNone/>
              <a:defRPr/>
            </a:pPr>
            <a:endParaRPr lang="en-GB" sz="2000"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rtlCol="0" anchor="b" anchorCtr="0" compatLnSpc="1">
            <a:prstTxWarp prst="textNoShape">
              <a:avLst/>
            </a:prstTxWarp>
            <a:normAutofit fontScale="90000"/>
          </a:bodyPr>
          <a:lstStyle/>
          <a:p>
            <a:r>
              <a:rPr lang="en-GB" sz="3200" kern="1200" dirty="0">
                <a:solidFill>
                  <a:srgbClr val="002060"/>
                </a:solidFill>
              </a:rPr>
              <a:t>Useful references and further reading (2)</a:t>
            </a:r>
          </a:p>
        </p:txBody>
      </p:sp>
      <p:sp>
        <p:nvSpPr>
          <p:cNvPr id="208899" name="Rectangle 3"/>
          <p:cNvSpPr>
            <a:spLocks noGrp="1" noChangeArrowheads="1"/>
          </p:cNvSpPr>
          <p:nvPr>
            <p:ph type="body" idx="1"/>
          </p:nvPr>
        </p:nvSpPr>
        <p:spPr>
          <a:xfrm>
            <a:off x="250825" y="836712"/>
            <a:ext cx="8424863" cy="5365651"/>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2000" dirty="0" smtClean="0"/>
              <a:t>Carless, D., </a:t>
            </a:r>
            <a:r>
              <a:rPr lang="en-US" sz="2000" dirty="0" err="1" smtClean="0"/>
              <a:t>Joughin</a:t>
            </a:r>
            <a:r>
              <a:rPr lang="en-US" sz="2000" dirty="0" smtClean="0"/>
              <a:t>, G., </a:t>
            </a:r>
            <a:r>
              <a:rPr lang="en-US" sz="2000" dirty="0" err="1" smtClean="0"/>
              <a:t>Ngar</a:t>
            </a:r>
            <a:r>
              <a:rPr lang="en-US" sz="2000" dirty="0" smtClean="0"/>
              <a:t>-Fun Liu </a:t>
            </a:r>
            <a:r>
              <a:rPr lang="en-US" sz="2000" i="1" dirty="0" smtClean="0"/>
              <a:t>et al</a:t>
            </a:r>
            <a:r>
              <a:rPr lang="en-US" sz="2000" dirty="0" smtClean="0"/>
              <a:t> (2006) </a:t>
            </a:r>
            <a:r>
              <a:rPr lang="en-US" sz="2000" i="1" dirty="0" smtClean="0"/>
              <a:t>How Assessment supports learning: Learning orientated assessment in action </a:t>
            </a:r>
            <a:r>
              <a:rPr lang="en-US" sz="2000" dirty="0" smtClean="0"/>
              <a:t>Hong Kong: Hong Kong University Press.</a:t>
            </a:r>
          </a:p>
          <a:p>
            <a:pPr eaLnBrk="1" hangingPunct="1">
              <a:buFont typeface="Wingdings" pitchFamily="2" charset="2"/>
              <a:buNone/>
              <a:defRPr/>
            </a:pPr>
            <a:r>
              <a:rPr lang="en-GB" sz="2000" dirty="0" smtClean="0"/>
              <a:t>Carroll, J. and Ryan, J. (2005) </a:t>
            </a:r>
            <a:r>
              <a:rPr lang="en-GB" sz="2000" i="1" dirty="0" smtClean="0"/>
              <a:t>Teaching International students: improving learning for all. </a:t>
            </a:r>
            <a:r>
              <a:rPr lang="en-GB" sz="2000" dirty="0" smtClean="0"/>
              <a:t>London: Routledge SEDA series.</a:t>
            </a:r>
          </a:p>
          <a:p>
            <a:pPr eaLnBrk="1" hangingPunct="1">
              <a:buNone/>
              <a:defRPr/>
            </a:pPr>
            <a:r>
              <a:rPr lang="en-GB" sz="2000" dirty="0" err="1" smtClean="0"/>
              <a:t>Crosling</a:t>
            </a:r>
            <a:r>
              <a:rPr lang="en-GB" sz="2000" dirty="0" smtClean="0"/>
              <a:t>, G., Thomas, L. and </a:t>
            </a:r>
            <a:r>
              <a:rPr lang="en-GB" sz="2000" dirty="0" err="1" smtClean="0"/>
              <a:t>Heagney</a:t>
            </a:r>
            <a:r>
              <a:rPr lang="en-GB" sz="2000" dirty="0" smtClean="0"/>
              <a:t>, M. (2008) </a:t>
            </a:r>
            <a:r>
              <a:rPr lang="en-GB" sz="2000" i="1" dirty="0" smtClean="0"/>
              <a:t>Improving student retention in Higher Education,</a:t>
            </a:r>
            <a:r>
              <a:rPr lang="en-GB" sz="2000" dirty="0" smtClean="0"/>
              <a:t> London and New York: Routledge </a:t>
            </a:r>
          </a:p>
          <a:p>
            <a:pPr marL="609600" indent="-609600" eaLnBrk="1" hangingPunct="1">
              <a:buFont typeface="Wingdings" pitchFamily="2" charset="2"/>
              <a:buNone/>
              <a:defRPr/>
            </a:pPr>
            <a:r>
              <a:rPr lang="en-GB" sz="2000" dirty="0" smtClean="0"/>
              <a:t>Crooks, T. (1988) </a:t>
            </a:r>
            <a:r>
              <a:rPr lang="en-GB" sz="2000" i="1" dirty="0" smtClean="0"/>
              <a:t>Assessing student performance, </a:t>
            </a:r>
            <a:r>
              <a:rPr lang="en-GB" sz="2000" dirty="0" smtClean="0"/>
              <a:t>HERDSA Green Guide No 8 HERDSA (reprinted 1994).</a:t>
            </a:r>
          </a:p>
          <a:p>
            <a:pPr marL="609600" indent="-609600" eaLnBrk="1" hangingPunct="1">
              <a:buFont typeface="Wingdings" pitchFamily="2" charset="2"/>
              <a:buNone/>
              <a:defRPr/>
            </a:pPr>
            <a:r>
              <a:rPr lang="en-GB" sz="2000" dirty="0" err="1" smtClean="0"/>
              <a:t>Falchikov</a:t>
            </a:r>
            <a:r>
              <a:rPr lang="en-GB" sz="2000" dirty="0" smtClean="0"/>
              <a:t>, N. (2004) </a:t>
            </a:r>
            <a:r>
              <a:rPr lang="en-GB" sz="2000" i="1" dirty="0" smtClean="0"/>
              <a:t>Improving Assessment through Student Involvement: Practical Solutions for Aiding Learning in Higher and Further Education,</a:t>
            </a:r>
            <a:r>
              <a:rPr lang="en-GB" sz="2000" dirty="0" smtClean="0"/>
              <a:t> London: Routledge.</a:t>
            </a:r>
          </a:p>
          <a:p>
            <a:pPr marL="609600" indent="-609600" eaLnBrk="1" hangingPunct="1">
              <a:buFont typeface="Wingdings" pitchFamily="2" charset="2"/>
              <a:buNone/>
              <a:defRPr/>
            </a:pPr>
            <a:r>
              <a:rPr lang="en-GB" sz="2000" dirty="0" smtClean="0"/>
              <a:t>Gibbs, G. (1999) </a:t>
            </a:r>
            <a:r>
              <a:rPr lang="en-GB" sz="2000" i="1" dirty="0" smtClean="0"/>
              <a:t>Using assessment strategically to change the way students learn</a:t>
            </a:r>
            <a:r>
              <a:rPr lang="en-GB" sz="2000" dirty="0" smtClean="0"/>
              <a:t>, in Brown S. &amp; </a:t>
            </a:r>
            <a:r>
              <a:rPr lang="en-GB" sz="2000" dirty="0" err="1" smtClean="0"/>
              <a:t>Glasner</a:t>
            </a:r>
            <a:r>
              <a:rPr lang="en-GB" sz="2000" dirty="0" smtClean="0"/>
              <a:t>, A. (eds.), </a:t>
            </a:r>
            <a:r>
              <a:rPr lang="en-GB" sz="2000" i="1" dirty="0" smtClean="0"/>
              <a:t>Assessment Matters in Higher Education: Choosing and Using Diverse Approaches, </a:t>
            </a:r>
            <a:r>
              <a:rPr lang="en-GB" sz="2000" dirty="0" smtClean="0"/>
              <a:t>Maidenhead: SRHE/Open University Press.</a:t>
            </a:r>
          </a:p>
          <a:p>
            <a:pPr marL="609600" indent="-609600" eaLnBrk="1" hangingPunct="1">
              <a:buFont typeface="Wingdings" pitchFamily="2" charset="2"/>
              <a:buNone/>
              <a:defRPr/>
            </a:pPr>
            <a:r>
              <a:rPr lang="en-GB" sz="2000" dirty="0" smtClean="0"/>
              <a:t>Higher Education Academy (2012) </a:t>
            </a:r>
            <a:r>
              <a:rPr lang="en-GB" sz="2000" i="1" dirty="0" smtClean="0"/>
              <a:t>A marked improvement; transforming assessment in higher education</a:t>
            </a:r>
            <a:r>
              <a:rPr lang="en-GB" sz="2000" dirty="0" smtClean="0"/>
              <a:t>, York: HEA.</a:t>
            </a:r>
          </a:p>
          <a:p>
            <a:pPr eaLnBrk="1" hangingPunct="1">
              <a:defRPr/>
            </a:pPr>
            <a:endParaRPr lang="en-GB" sz="2000" dirty="0" smtClean="0"/>
          </a:p>
          <a:p>
            <a:pPr eaLnBrk="1" hangingPunct="1">
              <a:defRPr/>
            </a:pPr>
            <a:endParaRPr lang="en-GB" sz="2000" dirty="0" smtClean="0"/>
          </a:p>
          <a:p>
            <a:pPr eaLnBrk="1" hangingPunct="1">
              <a:defRPr/>
            </a:pPr>
            <a:endParaRPr lang="en-GB" sz="2000" dirty="0" smtClean="0"/>
          </a:p>
          <a:p>
            <a:pPr eaLnBrk="1" hangingPunct="1">
              <a:defRPr/>
            </a:pPr>
            <a:endParaRPr lang="en-GB" sz="2000"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(3)</a:t>
            </a:r>
          </a:p>
        </p:txBody>
      </p:sp>
      <p:sp>
        <p:nvSpPr>
          <p:cNvPr id="43011" name="Rectangle 3"/>
          <p:cNvSpPr>
            <a:spLocks noGrp="1" noChangeArrowheads="1"/>
          </p:cNvSpPr>
          <p:nvPr>
            <p:ph type="body" idx="1"/>
          </p:nvPr>
        </p:nvSpPr>
        <p:spPr>
          <a:xfrm>
            <a:off x="142844" y="1052737"/>
            <a:ext cx="8750331" cy="5329014"/>
          </a:xfrm>
        </p:spPr>
        <p:txBody>
          <a:bodyPr/>
          <a:lstStyle/>
          <a:p>
            <a:pPr eaLnBrk="1" hangingPunct="1">
              <a:buFont typeface="Wingdings" pitchFamily="2" charset="2"/>
              <a:buNone/>
              <a:defRPr/>
            </a:pPr>
            <a:r>
              <a:rPr lang="en-GB" sz="2000" dirty="0" smtClean="0"/>
              <a:t>McDowell, L. and Brown, S. (1998) </a:t>
            </a:r>
            <a:r>
              <a:rPr lang="en-GB" sz="2000" i="1" dirty="0" smtClean="0"/>
              <a:t>Assessing students: cheating and plagiarism</a:t>
            </a:r>
            <a:r>
              <a:rPr lang="en-GB" sz="2000" dirty="0" smtClean="0"/>
              <a:t>, Newcastle: Red Guide 10/11 University of Northumbria.</a:t>
            </a:r>
            <a:endParaRPr lang="en-US" sz="2000" dirty="0" smtClean="0"/>
          </a:p>
          <a:p>
            <a:pPr eaLnBrk="1" hangingPunct="1">
              <a:buNone/>
              <a:defRPr/>
            </a:pPr>
            <a:r>
              <a:rPr lang="en-GB" sz="2000" dirty="0" smtClean="0"/>
              <a:t>Meyer, J.H.F. and Land, R. (2003) ‘Threshold Concepts and Troublesome Knowledge 1 – Linkages to Ways of Thinking and Practising within the Disciplines’ in C. Rust (ed.) </a:t>
            </a:r>
            <a:r>
              <a:rPr lang="en-GB" sz="2000" i="1" dirty="0" smtClean="0"/>
              <a:t>Improving Student Learning </a:t>
            </a:r>
            <a:r>
              <a:rPr lang="en-GB" sz="2000" dirty="0" smtClean="0"/>
              <a:t>–</a:t>
            </a:r>
            <a:r>
              <a:rPr lang="en-GB" sz="2000" i="1" dirty="0" smtClean="0"/>
              <a:t> Ten years on</a:t>
            </a:r>
            <a:r>
              <a:rPr lang="en-GB" sz="2000" dirty="0" smtClean="0"/>
              <a:t>. Oxford: OCSLD.</a:t>
            </a:r>
          </a:p>
          <a:p>
            <a:pPr eaLnBrk="1" hangingPunct="1">
              <a:buFont typeface="Wingdings" pitchFamily="2" charset="2"/>
              <a:buNone/>
              <a:defRPr/>
            </a:pPr>
            <a:r>
              <a:rPr lang="en-GB" sz="2000" dirty="0" err="1" smtClean="0"/>
              <a:t>Nicol</a:t>
            </a:r>
            <a:r>
              <a:rPr lang="en-GB" sz="2000" dirty="0" smtClean="0"/>
              <a:t>, D. J. and Macfarlane-Dick, D. (2006) Formative assessment and self-regulated learning: A model and seven principles of good feedback practice, </a:t>
            </a:r>
            <a:r>
              <a:rPr lang="en-GB" sz="2000" i="1" dirty="0" smtClean="0"/>
              <a:t>Studies in Higher Education </a:t>
            </a:r>
            <a:r>
              <a:rPr lang="en-GB" sz="2000" i="1" dirty="0" err="1" smtClean="0"/>
              <a:t>Vol</a:t>
            </a:r>
            <a:r>
              <a:rPr lang="en-GB" sz="2000" i="1" dirty="0" smtClean="0"/>
              <a:t> 31(2), 199-218.</a:t>
            </a:r>
          </a:p>
          <a:p>
            <a:pPr eaLnBrk="1" hangingPunct="1">
              <a:buNone/>
              <a:defRPr/>
            </a:pPr>
            <a:r>
              <a:rPr lang="en-GB" sz="2000" dirty="0" smtClean="0"/>
              <a:t>PASS project Bradford </a:t>
            </a:r>
            <a:r>
              <a:rPr lang="en-GB" sz="2000" dirty="0" smtClean="0">
                <a:hlinkClick r:id="rId3"/>
              </a:rPr>
              <a:t>http://www.pass.brad.ac.uk/</a:t>
            </a:r>
            <a:r>
              <a:rPr lang="en-GB" sz="2000" dirty="0" smtClean="0"/>
              <a:t> Accessed November 2013.</a:t>
            </a:r>
          </a:p>
          <a:p>
            <a:pPr eaLnBrk="1" hangingPunct="1">
              <a:buNone/>
              <a:defRPr/>
            </a:pPr>
            <a:r>
              <a:rPr lang="en-GB" sz="2000" dirty="0" smtClean="0"/>
              <a:t>Peelo, M. T., &amp; Wareham, T. (Eds.). (2002). </a:t>
            </a:r>
            <a:r>
              <a:rPr lang="en-GB" sz="2000" i="1" dirty="0" smtClean="0"/>
              <a:t>Failing students in higher education</a:t>
            </a:r>
            <a:r>
              <a:rPr lang="en-GB" sz="2000" dirty="0" smtClean="0"/>
              <a:t>. Society for Research into Higher Education. </a:t>
            </a:r>
          </a:p>
          <a:p>
            <a:pPr eaLnBrk="1" hangingPunct="1">
              <a:buNone/>
              <a:defRPr/>
            </a:pPr>
            <a:r>
              <a:rPr lang="en-GB" sz="2000" dirty="0" smtClean="0"/>
              <a:t>Pickford, R. and Brown, S. (2006) </a:t>
            </a:r>
            <a:r>
              <a:rPr lang="en-GB" sz="2000" i="1" dirty="0" smtClean="0"/>
              <a:t>Assessing skills and practice,</a:t>
            </a:r>
            <a:r>
              <a:rPr lang="en-GB" sz="2000" dirty="0" smtClean="0"/>
              <a:t> London: Routledge. </a:t>
            </a:r>
          </a:p>
          <a:p>
            <a:pPr eaLnBrk="1" hangingPunct="1">
              <a:buNone/>
              <a:defRPr/>
            </a:pPr>
            <a:r>
              <a:rPr lang="en-GB" sz="2000" dirty="0" err="1" smtClean="0"/>
              <a:t>Rotheram</a:t>
            </a:r>
            <a:r>
              <a:rPr lang="en-GB" sz="2000" dirty="0" smtClean="0"/>
              <a:t>, B. (2009) </a:t>
            </a:r>
            <a:r>
              <a:rPr lang="en-GB" sz="2000" i="1" dirty="0" smtClean="0"/>
              <a:t>Sounds Good,</a:t>
            </a:r>
            <a:r>
              <a:rPr lang="en-GB" sz="2000" dirty="0" smtClean="0"/>
              <a:t> JISC project </a:t>
            </a:r>
            <a:r>
              <a:rPr lang="en-GB" sz="2000" dirty="0" smtClean="0">
                <a:hlinkClick r:id="rId4"/>
              </a:rPr>
              <a:t>http://www.jisc.ac.uk/whatwedo/programmes/usersandinnovation/soundsgood.aspx</a:t>
            </a:r>
            <a:r>
              <a:rPr lang="en-GB" sz="2000" dirty="0" smtClean="0"/>
              <a:t> </a:t>
            </a:r>
          </a:p>
          <a:p>
            <a:pPr eaLnBrk="1" hangingPunct="1">
              <a:buNone/>
              <a:defRPr/>
            </a:pPr>
            <a:endParaRPr lang="en-GB" sz="2000" dirty="0" smtClean="0"/>
          </a:p>
          <a:p>
            <a:pPr eaLnBrk="1" hangingPunct="1">
              <a:lnSpc>
                <a:spcPct val="90000"/>
              </a:lnSpc>
              <a:buFont typeface="Wingdings" pitchFamily="2" charset="2"/>
              <a:buNone/>
              <a:defRPr/>
            </a:pPr>
            <a:endParaRPr lang="en-GB" sz="2000"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2000" dirty="0" smtClean="0"/>
              <a:t>Race, P. (2001) </a:t>
            </a:r>
            <a:r>
              <a:rPr lang="en-GB" sz="2000" i="1" dirty="0" smtClean="0"/>
              <a:t>A Briefing on Self, Peer &amp; Group Assessment,</a:t>
            </a:r>
            <a:r>
              <a:rPr lang="en-GB" sz="2000" dirty="0" smtClean="0"/>
              <a:t> in LTSN Generic Centre Assessment Series No 9, LTSN York.</a:t>
            </a:r>
          </a:p>
          <a:p>
            <a:pPr eaLnBrk="1" hangingPunct="1">
              <a:buFont typeface="Wingdings" pitchFamily="2" charset="2"/>
              <a:buNone/>
            </a:pPr>
            <a:r>
              <a:rPr lang="en-GB" sz="2000" dirty="0" smtClean="0"/>
              <a:t>Race P. (2015) </a:t>
            </a:r>
            <a:r>
              <a:rPr lang="en-GB" sz="2000" i="1" dirty="0" smtClean="0"/>
              <a:t>The lecturer’s toolkit (4</a:t>
            </a:r>
            <a:r>
              <a:rPr lang="en-GB" sz="2000" i="1" baseline="30000" dirty="0" smtClean="0"/>
              <a:t>th</a:t>
            </a:r>
            <a:r>
              <a:rPr lang="en-GB" sz="2000" i="1" dirty="0" smtClean="0"/>
              <a:t> edition),</a:t>
            </a:r>
            <a:r>
              <a:rPr lang="en-GB" sz="2000" dirty="0" smtClean="0"/>
              <a:t> London: Routledge.</a:t>
            </a:r>
          </a:p>
          <a:p>
            <a:pPr eaLnBrk="1" hangingPunct="1">
              <a:buFont typeface="Wingdings" pitchFamily="2" charset="2"/>
              <a:buNone/>
            </a:pPr>
            <a:r>
              <a:rPr lang="en-GB" sz="2000" dirty="0" smtClean="0"/>
              <a:t>Rust, C., Price, M. and O’Donovan, B. (2003) Improving students’ learning by developing their understanding of assessment criteria and processes</a:t>
            </a:r>
            <a:r>
              <a:rPr lang="en-GB" sz="2000" i="1" dirty="0" smtClean="0"/>
              <a:t>, Assessment and Evaluation in Higher Education. 28 (2), 147-164.</a:t>
            </a:r>
          </a:p>
          <a:p>
            <a:pPr eaLnBrk="1" hangingPunct="1">
              <a:buFont typeface="Wingdings" pitchFamily="2" charset="2"/>
              <a:buNone/>
            </a:pPr>
            <a:r>
              <a:rPr lang="en-GB" sz="2000" dirty="0" smtClean="0"/>
              <a:t>Ryan, J. (2000) </a:t>
            </a:r>
            <a:r>
              <a:rPr lang="en-GB" sz="2000" i="1" dirty="0" smtClean="0"/>
              <a:t>A Guide to Teaching International Students,</a:t>
            </a:r>
            <a:r>
              <a:rPr lang="en-GB" sz="2000" dirty="0" smtClean="0"/>
              <a:t> Oxford Centre for Staff and Learning Development.</a:t>
            </a:r>
          </a:p>
          <a:p>
            <a:pPr eaLnBrk="1" hangingPunct="1">
              <a:buFont typeface="Wingdings" pitchFamily="2" charset="2"/>
              <a:buNone/>
            </a:pPr>
            <a:r>
              <a:rPr lang="en-GB" sz="2000" dirty="0" smtClean="0"/>
              <a:t>Stefani, L. and Carroll, J. (2001) </a:t>
            </a:r>
            <a:r>
              <a:rPr lang="en-GB" sz="2000" i="1" dirty="0" smtClean="0"/>
              <a:t>A Briefing on Plagiarism </a:t>
            </a:r>
            <a:r>
              <a:rPr lang="en-GB" sz="2000" dirty="0" smtClean="0"/>
              <a:t>http://www.ltsn.ac.uk/application.asp?app=resources.asp&amp;process=full_record&amp;section=generic&amp;id=10</a:t>
            </a:r>
          </a:p>
          <a:p>
            <a:pPr eaLnBrk="1" hangingPunct="1">
              <a:buNone/>
            </a:pPr>
            <a:r>
              <a:rPr lang="en-GB" sz="2000" dirty="0" smtClean="0"/>
              <a:t>Sadler, D. Royce (2010) Beyond feedback: developing student capability in complex appraisal,</a:t>
            </a:r>
            <a:br>
              <a:rPr lang="en-GB" sz="2000" dirty="0" smtClean="0"/>
            </a:br>
            <a:r>
              <a:rPr lang="en-GB" sz="2000" i="1" dirty="0" smtClean="0"/>
              <a:t>Assessment &amp; Evaluation in Higher Education, 35: 5, 535-550.</a:t>
            </a:r>
          </a:p>
          <a:p>
            <a:pPr eaLnBrk="1" hangingPunct="1">
              <a:buNone/>
            </a:pPr>
            <a:r>
              <a:rPr lang="en-GB" sz="2000" dirty="0" smtClean="0"/>
              <a:t>Yorke, M. (1999) </a:t>
            </a:r>
            <a:r>
              <a:rPr lang="en-GB" sz="2000" i="1" dirty="0" smtClean="0"/>
              <a:t>Leaving Early: Undergraduate Non-completion in Higher Education,</a:t>
            </a:r>
            <a:r>
              <a:rPr lang="en-GB" sz="2000" dirty="0" smtClean="0"/>
              <a:t> London: Routledge.</a:t>
            </a:r>
          </a:p>
          <a:p>
            <a:pPr eaLnBrk="1" hangingPunct="1">
              <a:buFont typeface="Wingdings" pitchFamily="2" charset="2"/>
              <a:buNone/>
            </a:pPr>
            <a:endParaRPr lang="en-GB" sz="2000" dirty="0" smtClean="0"/>
          </a:p>
          <a:p>
            <a:endParaRPr lang="en-GB" sz="20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So what have you got to say about:</a:t>
            </a:r>
            <a:endParaRPr lang="en-GB" dirty="0"/>
          </a:p>
        </p:txBody>
      </p:sp>
      <p:sp>
        <p:nvSpPr>
          <p:cNvPr id="5" name="Content Placeholder 4"/>
          <p:cNvSpPr>
            <a:spLocks noGrp="1"/>
          </p:cNvSpPr>
          <p:nvPr>
            <p:ph idx="1"/>
          </p:nvPr>
        </p:nvSpPr>
        <p:spPr/>
        <p:txBody>
          <a:bodyPr/>
          <a:lstStyle/>
          <a:p>
            <a:r>
              <a:rPr lang="en-GB" dirty="0" smtClean="0"/>
              <a:t>Students;</a:t>
            </a:r>
          </a:p>
          <a:p>
            <a:r>
              <a:rPr lang="en-GB" dirty="0" smtClean="0"/>
              <a:t>Staffing;</a:t>
            </a:r>
          </a:p>
          <a:p>
            <a:r>
              <a:rPr lang="en-GB" dirty="0" smtClean="0"/>
              <a:t>University finances;</a:t>
            </a:r>
          </a:p>
          <a:p>
            <a:r>
              <a:rPr lang="en-GB" dirty="0" smtClean="0"/>
              <a:t>Technologies and data analytics to support learning and admin;</a:t>
            </a:r>
          </a:p>
          <a:p>
            <a:r>
              <a:rPr lang="en-GB" dirty="0" smtClean="0"/>
              <a:t>Changing learning paradigms;</a:t>
            </a:r>
          </a:p>
          <a:p>
            <a:r>
              <a:rPr lang="en-GB" dirty="0" smtClean="0"/>
              <a:t>The necessity to develop students’ skills/literacies;</a:t>
            </a:r>
          </a:p>
          <a:p>
            <a:r>
              <a:rPr lang="en-GB" dirty="0" smtClean="0"/>
              <a:t>Students as consumers;</a:t>
            </a:r>
          </a:p>
          <a:p>
            <a:r>
              <a:rPr lang="en-GB" dirty="0" smtClean="0"/>
              <a:t>The NSS and other performance indicators e.g. a TEF?</a:t>
            </a:r>
          </a:p>
          <a:p>
            <a:endParaRPr lang="en-GB" dirty="0" smtClean="0"/>
          </a:p>
          <a:p>
            <a:endParaRPr lang="en-GB" dirty="0" smtClean="0"/>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kern="1200" dirty="0" smtClean="0">
                <a:solidFill>
                  <a:srgbClr val="002060"/>
                </a:solidFill>
              </a:rPr>
              <a:t>Curriculum enhancement in challenging times: Why talk about it? Because:</a:t>
            </a:r>
            <a:endParaRPr lang="en-GB" dirty="0"/>
          </a:p>
        </p:txBody>
      </p:sp>
      <p:sp>
        <p:nvSpPr>
          <p:cNvPr id="3" name="Content Placeholder 2"/>
          <p:cNvSpPr>
            <a:spLocks noGrp="1"/>
          </p:cNvSpPr>
          <p:nvPr>
            <p:ph idx="1"/>
          </p:nvPr>
        </p:nvSpPr>
        <p:spPr/>
        <p:txBody>
          <a:bodyPr/>
          <a:lstStyle/>
          <a:p>
            <a:r>
              <a:rPr lang="en-GB" dirty="0" smtClean="0"/>
              <a:t>Universities work in a competitive global environment, where students can make more choices than ever about where and how to study;</a:t>
            </a:r>
          </a:p>
          <a:p>
            <a:r>
              <a:rPr lang="en-GB" dirty="0" smtClean="0"/>
              <a:t>Metrics of various kinds are gaining in importance (not only in terms of senior management’s positive feelings but also in relation to funding and external perceptions of the university);</a:t>
            </a:r>
          </a:p>
          <a:p>
            <a:r>
              <a:rPr lang="en-GB" dirty="0" smtClean="0"/>
              <a:t>Higher education funding has never been as uncertain (for example, in-year cuts of £450m to universities this year and prospectively much worse to come);</a:t>
            </a:r>
          </a:p>
          <a:p>
            <a:r>
              <a:rPr lang="en-GB" dirty="0" smtClean="0"/>
              <a:t>Actually, and most importantly, we owe it to the students. </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does enhancing the student experience involve?</a:t>
            </a:r>
            <a:endParaRPr lang="en-GB" dirty="0"/>
          </a:p>
        </p:txBody>
      </p:sp>
      <p:sp>
        <p:nvSpPr>
          <p:cNvPr id="3" name="Content Placeholder 2"/>
          <p:cNvSpPr>
            <a:spLocks noGrp="1"/>
          </p:cNvSpPr>
          <p:nvPr>
            <p:ph idx="1"/>
          </p:nvPr>
        </p:nvSpPr>
        <p:spPr/>
        <p:txBody>
          <a:bodyPr/>
          <a:lstStyle/>
          <a:p>
            <a:r>
              <a:rPr lang="en-GB" dirty="0" smtClean="0"/>
              <a:t>Being smart and fleet of foot in discerning trends from data and responding appropriately;</a:t>
            </a:r>
          </a:p>
          <a:p>
            <a:r>
              <a:rPr lang="en-GB" dirty="0" smtClean="0"/>
              <a:t>Foregrounding the student experience;</a:t>
            </a:r>
          </a:p>
          <a:p>
            <a:r>
              <a:rPr lang="en-GB" dirty="0" smtClean="0"/>
              <a:t>Building upon existing partnerships with students around quality assurance and enhancement;</a:t>
            </a:r>
          </a:p>
          <a:p>
            <a:r>
              <a:rPr lang="en-GB" dirty="0" smtClean="0"/>
              <a:t>Learning from experience about what works and doesn’t work, and using a scholarly approach to disseminating what we’ve discovered.</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user\Desktop\pic.jpg-large"/>
          <p:cNvPicPr>
            <a:picLocks noChangeAspect="1" noChangeArrowheads="1"/>
          </p:cNvPicPr>
          <p:nvPr/>
        </p:nvPicPr>
        <p:blipFill>
          <a:blip r:embed="rId2" cstate="print"/>
          <a:srcRect/>
          <a:stretch>
            <a:fillRect/>
          </a:stretch>
        </p:blipFill>
        <p:spPr bwMode="auto">
          <a:xfrm>
            <a:off x="827584" y="-1"/>
            <a:ext cx="7848460" cy="6857999"/>
          </a:xfrm>
          <a:prstGeom prst="rect">
            <a:avLst/>
          </a:prstGeom>
          <a:noFill/>
        </p:spPr>
      </p:pic>
      <p:sp>
        <p:nvSpPr>
          <p:cNvPr id="3" name="TextBox 2"/>
          <p:cNvSpPr txBox="1"/>
          <p:nvPr/>
        </p:nvSpPr>
        <p:spPr>
          <a:xfrm>
            <a:off x="6206978" y="6027003"/>
            <a:ext cx="2249334" cy="646331"/>
          </a:xfrm>
          <a:prstGeom prst="rect">
            <a:avLst/>
          </a:prstGeom>
          <a:solidFill>
            <a:schemeClr val="tx1"/>
          </a:solidFill>
        </p:spPr>
        <p:txBody>
          <a:bodyPr wrap="none" rtlCol="0">
            <a:spAutoFit/>
          </a:bodyPr>
          <a:lstStyle/>
          <a:p>
            <a:r>
              <a:rPr lang="en-GB" sz="1800" b="1" dirty="0" smtClean="0">
                <a:solidFill>
                  <a:schemeClr val="bg1"/>
                </a:solidFill>
              </a:rPr>
              <a:t>From Jason </a:t>
            </a:r>
            <a:r>
              <a:rPr lang="en-GB" sz="1800" b="1" dirty="0" err="1" smtClean="0">
                <a:solidFill>
                  <a:schemeClr val="bg1"/>
                </a:solidFill>
              </a:rPr>
              <a:t>Elsom</a:t>
            </a:r>
            <a:endParaRPr lang="en-GB" sz="1800" b="1" dirty="0" smtClean="0">
              <a:solidFill>
                <a:schemeClr val="bg1"/>
              </a:solidFill>
            </a:endParaRPr>
          </a:p>
          <a:p>
            <a:r>
              <a:rPr lang="en-GB" sz="1800" b="1" dirty="0" smtClean="0">
                <a:solidFill>
                  <a:schemeClr val="bg1"/>
                </a:solidFill>
              </a:rPr>
              <a:t>(@Jason </a:t>
            </a:r>
            <a:r>
              <a:rPr lang="en-GB" sz="1800" b="1" dirty="0" err="1" smtClean="0">
                <a:solidFill>
                  <a:schemeClr val="bg1"/>
                </a:solidFill>
              </a:rPr>
              <a:t>Elsom</a:t>
            </a:r>
            <a:r>
              <a:rPr lang="en-GB" sz="1800" b="1" dirty="0" smtClean="0">
                <a:solidFill>
                  <a:schemeClr val="bg1"/>
                </a:solidFill>
              </a:rPr>
              <a:t>)</a:t>
            </a:r>
            <a:endParaRPr lang="en-GB" sz="1800" b="1" dirty="0">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1" descr="IMG_9025.JPG"/>
          <p:cNvPicPr>
            <a:picLocks noChangeAspect="1"/>
          </p:cNvPicPr>
          <p:nvPr/>
        </p:nvPicPr>
        <p:blipFill>
          <a:blip r:embed="rId3" cstate="print"/>
          <a:srcRect/>
          <a:stretch>
            <a:fillRect/>
          </a:stretch>
        </p:blipFill>
        <p:spPr bwMode="auto">
          <a:xfrm>
            <a:off x="0" y="381000"/>
            <a:ext cx="9144000" cy="6096000"/>
          </a:xfrm>
          <a:prstGeom prst="rect">
            <a:avLst/>
          </a:prstGeom>
          <a:noFill/>
          <a:ln w="9525">
            <a:noFill/>
            <a:miter lim="800000"/>
            <a:headEnd/>
            <a:tailEnd/>
          </a:ln>
        </p:spPr>
      </p:pic>
      <p:sp>
        <p:nvSpPr>
          <p:cNvPr id="21507" name="Title 3"/>
          <p:cNvSpPr txBox="1">
            <a:spLocks/>
          </p:cNvSpPr>
          <p:nvPr/>
        </p:nvSpPr>
        <p:spPr bwMode="auto">
          <a:xfrm>
            <a:off x="0" y="-76200"/>
            <a:ext cx="9144000" cy="914400"/>
          </a:xfrm>
          <a:prstGeom prst="rect">
            <a:avLst/>
          </a:prstGeom>
          <a:solidFill>
            <a:schemeClr val="bg1"/>
          </a:solidFill>
          <a:ln w="9525">
            <a:noFill/>
            <a:miter lim="800000"/>
            <a:headEnd/>
            <a:tailEnd/>
          </a:ln>
        </p:spPr>
        <p:txBody>
          <a:bodyPr/>
          <a:lstStyle/>
          <a:p>
            <a:pPr algn="ctr"/>
            <a:r>
              <a:rPr lang="en-GB" sz="4000" b="1" dirty="0" smtClean="0">
                <a:solidFill>
                  <a:srgbClr val="66FF66"/>
                </a:solidFill>
                <a:latin typeface="Calibri" pitchFamily="34" charset="0"/>
                <a:cs typeface="Arial" charset="0"/>
              </a:rPr>
              <a:t>Do these students look engaged?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 descr="2 RUN Leeds Met Live-74.jpg"/>
          <p:cNvPicPr>
            <a:picLocks noChangeAspect="1"/>
          </p:cNvPicPr>
          <p:nvPr/>
        </p:nvPicPr>
        <p:blipFill>
          <a:blip r:embed="rId3" cstate="email"/>
          <a:srcRect/>
          <a:stretch>
            <a:fillRect/>
          </a:stretch>
        </p:blipFill>
        <p:spPr bwMode="auto">
          <a:xfrm>
            <a:off x="571500" y="762000"/>
            <a:ext cx="8001000" cy="5334000"/>
          </a:xfrm>
          <a:prstGeom prst="rect">
            <a:avLst/>
          </a:prstGeom>
          <a:noFill/>
          <a:ln w="9525">
            <a:noFill/>
            <a:miter lim="800000"/>
            <a:headEnd/>
            <a:tailEnd/>
          </a:ln>
        </p:spPr>
      </p:pic>
      <p:sp>
        <p:nvSpPr>
          <p:cNvPr id="4" name="Title 3"/>
          <p:cNvSpPr txBox="1">
            <a:spLocks/>
          </p:cNvSpPr>
          <p:nvPr/>
        </p:nvSpPr>
        <p:spPr>
          <a:xfrm>
            <a:off x="0" y="0"/>
            <a:ext cx="9144000" cy="914400"/>
          </a:xfrm>
          <a:prstGeom prst="rect">
            <a:avLst/>
          </a:prstGeom>
          <a:solidFill>
            <a:schemeClr val="bg1"/>
          </a:solidFill>
          <a:ln w="9525">
            <a:noFill/>
            <a:miter lim="800000"/>
            <a:headEnd/>
            <a:tailEnd/>
          </a:ln>
        </p:spPr>
        <p:txBody>
          <a:bodyPr/>
          <a:lstStyle>
            <a:defPPr>
              <a:defRPr lang="en-GB"/>
            </a:defPPr>
            <a:lvl1pPr algn="ctr">
              <a:defRPr sz="4000" b="1">
                <a:solidFill>
                  <a:srgbClr val="66FF66"/>
                </a:solidFill>
                <a:latin typeface="Calibri" pitchFamily="34" charset="0"/>
                <a:cs typeface="Arial" charset="0"/>
              </a:defRPr>
            </a:lvl1pPr>
          </a:lstStyle>
          <a:p>
            <a:r>
              <a:rPr lang="en-GB" dirty="0"/>
              <a:t>How about these?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2848</Words>
  <Application>Microsoft Office PowerPoint</Application>
  <PresentationFormat>On-screen Show (4:3)</PresentationFormat>
  <Paragraphs>222</Paragraphs>
  <Slides>38</Slides>
  <Notes>23</Notes>
  <HiddenSlides>0</HiddenSlides>
  <MMClips>0</MMClips>
  <ScaleCrop>false</ScaleCrop>
  <HeadingPairs>
    <vt:vector size="6" baseType="variant">
      <vt:variant>
        <vt:lpstr>Fonts Used</vt:lpstr>
      </vt:variant>
      <vt:variant>
        <vt:i4>6</vt:i4>
      </vt:variant>
      <vt:variant>
        <vt:lpstr>Theme</vt:lpstr>
      </vt:variant>
      <vt:variant>
        <vt:i4>5</vt:i4>
      </vt:variant>
      <vt:variant>
        <vt:lpstr>Slide Titles</vt:lpstr>
      </vt:variant>
      <vt:variant>
        <vt:i4>38</vt:i4>
      </vt:variant>
    </vt:vector>
  </HeadingPairs>
  <TitlesOfParts>
    <vt:vector size="49" baseType="lpstr">
      <vt:lpstr>Arial</vt:lpstr>
      <vt:lpstr>Arial Rounded MT Bold</vt:lpstr>
      <vt:lpstr>Calibri</vt:lpstr>
      <vt:lpstr>Comic Sans MS</vt:lpstr>
      <vt:lpstr>Times New Roman</vt:lpstr>
      <vt:lpstr>Wingdings</vt:lpstr>
      <vt:lpstr>LeedsMet template</vt:lpstr>
      <vt:lpstr>101_Custom Design</vt:lpstr>
      <vt:lpstr>Office Theme</vt:lpstr>
      <vt:lpstr>1_Office Theme</vt:lpstr>
      <vt:lpstr>1_LeedsMet template</vt:lpstr>
      <vt:lpstr>Enhancing the student experience: fostering effective learning in challenging times</vt:lpstr>
      <vt:lpstr>Rationale</vt:lpstr>
      <vt:lpstr>Waffle on for a bit about THE current HE context</vt:lpstr>
      <vt:lpstr>So what have you got to say about:</vt:lpstr>
      <vt:lpstr>Curriculum enhancement in challenging times: Why talk about it? Because:</vt:lpstr>
      <vt:lpstr>What does enhancing the student experience involve?</vt:lpstr>
      <vt:lpstr>PowerPoint Presentation</vt:lpstr>
      <vt:lpstr>PowerPoint Presentation</vt:lpstr>
      <vt:lpstr>PowerPoint Presentation</vt:lpstr>
      <vt:lpstr>PowerPoint Presentation</vt:lpstr>
      <vt:lpstr>How do we know if we are offering excellent teaching?</vt:lpstr>
      <vt:lpstr>PowerPoint Presentation</vt:lpstr>
      <vt:lpstr>Some characteristics of excellent teaching as described in the scholarly literature</vt:lpstr>
      <vt:lpstr>Delivering content…..</vt:lpstr>
      <vt:lpstr>The Maieutic model</vt:lpstr>
      <vt:lpstr>Characteristics of an effective university teacher (the research suggests)</vt:lpstr>
      <vt:lpstr>PowerPoint Presentation</vt:lpstr>
      <vt:lpstr>High quality teaching…</vt:lpstr>
      <vt:lpstr>Things I wish I had known about effective teaching when I started doing it. It helps to:</vt:lpstr>
      <vt:lpstr>To better engage learners we can:</vt:lpstr>
      <vt:lpstr>How can we get students to fully engage? Some suggestions</vt:lpstr>
      <vt:lpstr>Engagement of international students: some important considerations</vt:lpstr>
      <vt:lpstr>PowerPoint Presentation</vt:lpstr>
      <vt:lpstr>Enhancements to curriculum design and delivery: we can:</vt:lpstr>
      <vt:lpstr>Mapping out the programme as a whole: some questions</vt:lpstr>
      <vt:lpstr>What can we do in the first six weeks?</vt:lpstr>
      <vt:lpstr>Mapping progression</vt:lpstr>
      <vt:lpstr>Supportiveness: we must</vt:lpstr>
      <vt:lpstr>Robust quality: I argue that for engaged students we need</vt:lpstr>
      <vt:lpstr>Using assessment for learning and thereby easing transitions</vt:lpstr>
      <vt:lpstr>Mapping assessment</vt:lpstr>
      <vt:lpstr>Bringing joy to the (live or virtual) classroom</vt:lpstr>
      <vt:lpstr>PowerPoint Presentation</vt:lpstr>
      <vt:lpstr>These and other slides will be available on my website at http://sally-brown.net</vt:lpstr>
      <vt:lpstr>Useful references and further reading (1)</vt:lpstr>
      <vt:lpstr>Useful references and further reading (2)</vt:lpstr>
      <vt:lpstr>Useful references and further reading (3)</vt:lpstr>
      <vt:lpstr>Useful references and further reading (4)</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2015-06-29T08:32:40Z</dcterms:modified>
</cp:coreProperties>
</file>