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Lst>
  <p:notesMasterIdLst>
    <p:notesMasterId r:id="rId47"/>
  </p:notesMasterIdLst>
  <p:handoutMasterIdLst>
    <p:handoutMasterId r:id="rId48"/>
  </p:handoutMasterIdLst>
  <p:sldIdLst>
    <p:sldId id="420" r:id="rId5"/>
    <p:sldId id="530" r:id="rId6"/>
    <p:sldId id="613" r:id="rId7"/>
    <p:sldId id="614" r:id="rId8"/>
    <p:sldId id="619" r:id="rId9"/>
    <p:sldId id="617" r:id="rId10"/>
    <p:sldId id="605" r:id="rId11"/>
    <p:sldId id="532" r:id="rId12"/>
    <p:sldId id="620" r:id="rId13"/>
    <p:sldId id="552" r:id="rId14"/>
    <p:sldId id="554" r:id="rId15"/>
    <p:sldId id="553" r:id="rId16"/>
    <p:sldId id="556" r:id="rId17"/>
    <p:sldId id="621" r:id="rId18"/>
    <p:sldId id="622" r:id="rId19"/>
    <p:sldId id="576" r:id="rId20"/>
    <p:sldId id="567" r:id="rId21"/>
    <p:sldId id="580" r:id="rId22"/>
    <p:sldId id="579" r:id="rId23"/>
    <p:sldId id="595" r:id="rId24"/>
    <p:sldId id="569" r:id="rId25"/>
    <p:sldId id="581" r:id="rId26"/>
    <p:sldId id="574" r:id="rId27"/>
    <p:sldId id="623" r:id="rId28"/>
    <p:sldId id="539" r:id="rId29"/>
    <p:sldId id="589" r:id="rId30"/>
    <p:sldId id="591" r:id="rId31"/>
    <p:sldId id="549" r:id="rId32"/>
    <p:sldId id="624" r:id="rId33"/>
    <p:sldId id="555" r:id="rId34"/>
    <p:sldId id="541" r:id="rId35"/>
    <p:sldId id="625" r:id="rId36"/>
    <p:sldId id="542" r:id="rId37"/>
    <p:sldId id="572" r:id="rId38"/>
    <p:sldId id="627" r:id="rId39"/>
    <p:sldId id="626" r:id="rId40"/>
    <p:sldId id="628" r:id="rId41"/>
    <p:sldId id="382" r:id="rId42"/>
    <p:sldId id="270" r:id="rId43"/>
    <p:sldId id="271" r:id="rId44"/>
    <p:sldId id="272" r:id="rId45"/>
    <p:sldId id="317" r:id="rId46"/>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varScale="1">
        <p:scale>
          <a:sx n="63" d="100"/>
          <a:sy n="63" d="100"/>
        </p:scale>
        <p:origin x="1104" y="60"/>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10" d="100"/>
        <a:sy n="110" d="100"/>
      </p:scale>
      <p:origin x="0" y="-744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pPr>
              <a:spcBef>
                <a:spcPct val="0"/>
              </a:spcBef>
            </a:pPr>
            <a:endParaRPr lang="en-US" smtClean="0"/>
          </a:p>
        </p:txBody>
      </p:sp>
      <p:sp>
        <p:nvSpPr>
          <p:cNvPr id="79876" name="Slide Number Placeholder 3"/>
          <p:cNvSpPr>
            <a:spLocks noGrp="1"/>
          </p:cNvSpPr>
          <p:nvPr>
            <p:ph type="sldNum" sz="quarter" idx="5"/>
          </p:nvPr>
        </p:nvSpPr>
        <p:spPr>
          <a:noFill/>
        </p:spPr>
        <p:txBody>
          <a:bodyPr/>
          <a:lstStyle/>
          <a:p>
            <a:fld id="{D3DDF1CA-D897-461B-A25F-4ECED584C318}" type="slidenum">
              <a:rPr lang="en-US" smtClean="0"/>
              <a:pPr/>
              <a:t>27</a:t>
            </a:fld>
            <a:endParaRPr lang="en-US" smtClean="0"/>
          </a:p>
        </p:txBody>
      </p:sp>
    </p:spTree>
    <p:extLst>
      <p:ext uri="{BB962C8B-B14F-4D97-AF65-F5344CB8AC3E}">
        <p14:creationId xmlns:p14="http://schemas.microsoft.com/office/powerpoint/2010/main" val="666733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28</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30</a:t>
            </a:fld>
            <a:endParaRPr lang="en-GB"/>
          </a:p>
        </p:txBody>
      </p:sp>
    </p:spTree>
    <p:extLst>
      <p:ext uri="{BB962C8B-B14F-4D97-AF65-F5344CB8AC3E}">
        <p14:creationId xmlns:p14="http://schemas.microsoft.com/office/powerpoint/2010/main" val="35096952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31</a:t>
            </a:fld>
            <a:endParaRPr lang="en-GB"/>
          </a:p>
        </p:txBody>
      </p:sp>
    </p:spTree>
    <p:extLst>
      <p:ext uri="{BB962C8B-B14F-4D97-AF65-F5344CB8AC3E}">
        <p14:creationId xmlns:p14="http://schemas.microsoft.com/office/powerpoint/2010/main" val="33947463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B84BE51-6D20-42D1-BF0C-4A3E69943F54}" type="slidenum">
              <a:rPr lang="en-GB" smtClean="0"/>
              <a:pPr>
                <a:defRPr/>
              </a:pPr>
              <a:t>33</a:t>
            </a:fld>
            <a:endParaRPr lang="en-GB"/>
          </a:p>
        </p:txBody>
      </p:sp>
    </p:spTree>
    <p:extLst>
      <p:ext uri="{BB962C8B-B14F-4D97-AF65-F5344CB8AC3E}">
        <p14:creationId xmlns:p14="http://schemas.microsoft.com/office/powerpoint/2010/main" val="42482272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39</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40</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41</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10</a:t>
            </a:fld>
            <a:endParaRPr lang="en-GB"/>
          </a:p>
        </p:txBody>
      </p:sp>
    </p:spTree>
    <p:extLst>
      <p:ext uri="{BB962C8B-B14F-4D97-AF65-F5344CB8AC3E}">
        <p14:creationId xmlns:p14="http://schemas.microsoft.com/office/powerpoint/2010/main" val="3889102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11</a:t>
            </a:fld>
            <a:endParaRPr lang="en-GB"/>
          </a:p>
        </p:txBody>
      </p:sp>
    </p:spTree>
    <p:extLst>
      <p:ext uri="{BB962C8B-B14F-4D97-AF65-F5344CB8AC3E}">
        <p14:creationId xmlns:p14="http://schemas.microsoft.com/office/powerpoint/2010/main" val="2336403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12</a:t>
            </a:fld>
            <a:endParaRPr lang="en-GB"/>
          </a:p>
        </p:txBody>
      </p:sp>
    </p:spTree>
    <p:extLst>
      <p:ext uri="{BB962C8B-B14F-4D97-AF65-F5344CB8AC3E}">
        <p14:creationId xmlns:p14="http://schemas.microsoft.com/office/powerpoint/2010/main" val="3119164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13</a:t>
            </a:fld>
            <a:endParaRPr lang="en-GB"/>
          </a:p>
        </p:txBody>
      </p:sp>
    </p:spTree>
    <p:extLst>
      <p:ext uri="{BB962C8B-B14F-4D97-AF65-F5344CB8AC3E}">
        <p14:creationId xmlns:p14="http://schemas.microsoft.com/office/powerpoint/2010/main" val="665507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16</a:t>
            </a:fld>
            <a:endParaRPr lang="en-GB" smtClean="0">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18</a:t>
            </a:fld>
            <a:endParaRPr lang="en-US" smtClean="0"/>
          </a:p>
        </p:txBody>
      </p:sp>
    </p:spTree>
    <p:extLst>
      <p:ext uri="{BB962C8B-B14F-4D97-AF65-F5344CB8AC3E}">
        <p14:creationId xmlns:p14="http://schemas.microsoft.com/office/powerpoint/2010/main" val="3442600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81F20037-DB2C-4ADA-AC56-AD298BAD81C0}" type="slidenum">
              <a:rPr lang="en-GB" smtClean="0">
                <a:solidFill>
                  <a:srgbClr val="000000"/>
                </a:solidFill>
              </a:rPr>
              <a:pPr/>
              <a:t>20</a:t>
            </a:fld>
            <a:endParaRPr lang="en-GB" smtClean="0">
              <a:solidFill>
                <a:srgbClr val="000000"/>
              </a:solidFill>
            </a:endParaRPr>
          </a:p>
        </p:txBody>
      </p:sp>
    </p:spTree>
    <p:extLst>
      <p:ext uri="{BB962C8B-B14F-4D97-AF65-F5344CB8AC3E}">
        <p14:creationId xmlns:p14="http://schemas.microsoft.com/office/powerpoint/2010/main" val="2879723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25</a:t>
            </a:fld>
            <a:endParaRPr lang="en-GB"/>
          </a:p>
        </p:txBody>
      </p:sp>
    </p:spTree>
    <p:extLst>
      <p:ext uri="{BB962C8B-B14F-4D97-AF65-F5344CB8AC3E}">
        <p14:creationId xmlns:p14="http://schemas.microsoft.com/office/powerpoint/2010/main" val="3989002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29/06/2015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29/06/2015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29/06/2015</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29/06/2015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6/29/2015</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29/06/2015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29/06/2015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29/06/2015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29/06/2015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29/06/2015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29/06/2015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29/06/2015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29/06/2015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29/06/2015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29/06/2015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6/29/2015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200" dirty="0" smtClean="0"/>
              <a:t>Key components of curriculum design: designing programmes for the 21</a:t>
            </a:r>
            <a:r>
              <a:rPr lang="en-GB" sz="3200" baseline="30000" dirty="0" smtClean="0"/>
              <a:t>st</a:t>
            </a:r>
            <a:r>
              <a:rPr lang="en-GB" sz="3200" dirty="0" smtClean="0"/>
              <a:t> Century</a:t>
            </a:r>
            <a:endParaRPr lang="en-GB" sz="3200" dirty="0"/>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smtClean="0">
                <a:solidFill>
                  <a:schemeClr val="tx2">
                    <a:lumMod val="60000"/>
                    <a:lumOff val="40000"/>
                  </a:schemeClr>
                </a:solidFill>
              </a:rPr>
              <a:t>Liverpool John Moores University</a:t>
            </a:r>
          </a:p>
          <a:p>
            <a:pPr algn="ctr" eaLnBrk="1" hangingPunct="1">
              <a:defRPr/>
            </a:pPr>
            <a:r>
              <a:rPr lang="en-GB" dirty="0" smtClean="0">
                <a:solidFill>
                  <a:schemeClr val="tx2">
                    <a:lumMod val="60000"/>
                    <a:lumOff val="40000"/>
                  </a:schemeClr>
                </a:solidFill>
              </a:rPr>
              <a:t>2015 </a:t>
            </a:r>
          </a:p>
          <a:p>
            <a:pPr algn="ctr" eaLnBrk="1" hangingPunct="1">
              <a:defRPr/>
            </a:pPr>
            <a:r>
              <a:rPr lang="en-GB" sz="2400" b="1" dirty="0" smtClean="0"/>
              <a:t>Sally Brown @</a:t>
            </a:r>
            <a:r>
              <a:rPr lang="en-GB" sz="2400" b="1" dirty="0" err="1" smtClean="0"/>
              <a:t>ProfSallyBrown</a:t>
            </a:r>
            <a:endParaRPr lang="en-GB" sz="2400" b="1" dirty="0" smtClean="0"/>
          </a:p>
          <a:p>
            <a:pPr algn="ctr" eaLnBrk="1" hangingPunct="1">
              <a:defRPr/>
            </a:pPr>
            <a:r>
              <a:rPr lang="en-GB" sz="2400" dirty="0" smtClean="0"/>
              <a:t>sally@sally-brown.net</a:t>
            </a:r>
            <a:endParaRPr lang="en-GB" sz="2400" b="1" dirty="0" smtClean="0"/>
          </a:p>
          <a:p>
            <a:pPr algn="ctr" eaLnBrk="1" hangingPunct="1">
              <a:defRPr/>
            </a:pPr>
            <a:r>
              <a:rPr lang="en-GB" sz="1800" dirty="0" smtClean="0"/>
              <a:t>NTF, PFHEA,SFSEDA</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Enhancements to curriculum design and delivery: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Explore how we can best use the first half of the first semester to induct students into good study patterns and practices to enhance learning and improve retention (</a:t>
            </a:r>
            <a:r>
              <a:rPr lang="en-GB" sz="2400" b="1" dirty="0" err="1"/>
              <a:t>Yorke</a:t>
            </a:r>
            <a:r>
              <a:rPr lang="en-GB" sz="2400" b="1" dirty="0"/>
              <a:t> 2009);</a:t>
            </a:r>
          </a:p>
          <a:p>
            <a:pPr fontAlgn="base">
              <a:spcBef>
                <a:spcPts val="600"/>
              </a:spcBef>
              <a:spcAft>
                <a:spcPct val="0"/>
              </a:spcAft>
              <a:buClr>
                <a:schemeClr val="tx2"/>
              </a:buClr>
              <a:buSzPct val="70000"/>
              <a:buFont typeface="Wingdings" pitchFamily="2" charset="2"/>
              <a:buChar char="l"/>
            </a:pPr>
            <a:r>
              <a:rPr lang="en-GB" sz="2400" b="1" dirty="0"/>
              <a:t>Reconsider the kinds </a:t>
            </a:r>
            <a:r>
              <a:rPr lang="en-GB" sz="2400" b="1" dirty="0" smtClean="0"/>
              <a:t>of activities </a:t>
            </a:r>
            <a:r>
              <a:rPr lang="en-GB" sz="2400" b="1" dirty="0"/>
              <a:t>students engage with </a:t>
            </a:r>
            <a:r>
              <a:rPr lang="en-GB" sz="2400" b="1" dirty="0" smtClean="0"/>
              <a:t>to maximise </a:t>
            </a:r>
            <a:r>
              <a:rPr lang="en-GB" sz="2400" b="1" dirty="0"/>
              <a:t>‘learning by doing’;</a:t>
            </a:r>
          </a:p>
          <a:p>
            <a:pPr fontAlgn="base">
              <a:spcBef>
                <a:spcPts val="600"/>
              </a:spcBef>
              <a:spcAft>
                <a:spcPct val="0"/>
              </a:spcAft>
              <a:buClr>
                <a:schemeClr val="tx2"/>
              </a:buClr>
              <a:buSzPct val="70000"/>
              <a:buFont typeface="Wingdings" pitchFamily="2" charset="2"/>
              <a:buChar char="l"/>
            </a:pPr>
            <a:r>
              <a:rPr lang="en-GB" sz="2400" b="1" dirty="0"/>
              <a:t>Rethink the way in which we use lecture periods to include activity as well as delivery;</a:t>
            </a:r>
          </a:p>
          <a:p>
            <a:pPr fontAlgn="base">
              <a:spcBef>
                <a:spcPts val="600"/>
              </a:spcBef>
              <a:spcAft>
                <a:spcPct val="0"/>
              </a:spcAft>
              <a:buClr>
                <a:schemeClr val="tx2"/>
              </a:buClr>
              <a:buSzPct val="70000"/>
              <a:buFont typeface="Wingdings" pitchFamily="2" charset="2"/>
              <a:buChar char="l"/>
            </a:pPr>
            <a:r>
              <a:rPr lang="en-GB" sz="2400" b="1" dirty="0"/>
              <a:t>Consider how we can best make use of technologies to support learning and </a:t>
            </a:r>
            <a:r>
              <a:rPr lang="en-GB" sz="2400" b="1" dirty="0" smtClean="0"/>
              <a:t>engagement. </a:t>
            </a: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out the programme as a whole: some questions</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400" b="1"/>
              <a:t>Is induction a valuable and productive introduction to the course?</a:t>
            </a:r>
          </a:p>
          <a:p>
            <a:pPr fontAlgn="base">
              <a:spcBef>
                <a:spcPts val="600"/>
              </a:spcBef>
              <a:spcAft>
                <a:spcPct val="0"/>
              </a:spcAft>
              <a:buClr>
                <a:schemeClr val="tx2"/>
              </a:buClr>
              <a:buSzPct val="70000"/>
              <a:buFont typeface="Wingdings" pitchFamily="2" charset="2"/>
              <a:buChar char="l"/>
            </a:pPr>
            <a:r>
              <a:rPr lang="en-GB" sz="2400" b="1"/>
              <a:t>Do students have a positive and balanced experience across the programme?</a:t>
            </a:r>
          </a:p>
          <a:p>
            <a:pPr fontAlgn="base">
              <a:spcBef>
                <a:spcPts val="600"/>
              </a:spcBef>
              <a:spcAft>
                <a:spcPct val="0"/>
              </a:spcAft>
              <a:buClr>
                <a:schemeClr val="tx2"/>
              </a:buClr>
              <a:buSzPct val="70000"/>
              <a:buFont typeface="Wingdings" pitchFamily="2" charset="2"/>
              <a:buChar char="l"/>
            </a:pPr>
            <a:r>
              <a:rPr lang="en-GB" sz="2400" b="1"/>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Enable students to feel part of a cohort rather than a number of a list;</a:t>
            </a:r>
          </a:p>
          <a:p>
            <a:pPr fontAlgn="base">
              <a:spcBef>
                <a:spcPts val="600"/>
              </a:spcBef>
              <a:spcAft>
                <a:spcPct val="0"/>
              </a:spcAft>
              <a:buClr>
                <a:schemeClr val="tx2"/>
              </a:buClr>
              <a:buSzPct val="70000"/>
              <a:buFont typeface="Wingdings" pitchFamily="2" charset="2"/>
              <a:buChar char="l"/>
            </a:pPr>
            <a:r>
              <a:rPr lang="en-GB" sz="24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400" b="1" dirty="0"/>
              <a:t>Familiarise them with the language and culture of the subject area they are studying (</a:t>
            </a:r>
            <a:r>
              <a:rPr lang="en-GB" sz="2400" b="1" dirty="0" err="1"/>
              <a:t>Northedge</a:t>
            </a:r>
            <a:r>
              <a:rPr lang="en-GB" sz="2400" b="1" dirty="0"/>
              <a:t>, 2003);</a:t>
            </a:r>
          </a:p>
          <a:p>
            <a:pPr fontAlgn="base">
              <a:spcBef>
                <a:spcPts val="600"/>
              </a:spcBef>
              <a:spcAft>
                <a:spcPct val="0"/>
              </a:spcAft>
              <a:buClr>
                <a:schemeClr val="tx2"/>
              </a:buClr>
              <a:buSzPct val="70000"/>
              <a:buFont typeface="Wingdings" pitchFamily="2" charset="2"/>
              <a:buChar char="l"/>
            </a:pPr>
            <a:r>
              <a:rPr lang="en-GB" sz="24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400" b="1" dirty="0"/>
              <a:t>Guide them on where to go for help as </a:t>
            </a:r>
            <a:r>
              <a:rPr lang="en-GB" sz="2400" b="1" dirty="0" smtClean="0"/>
              <a:t>necessary;</a:t>
            </a:r>
          </a:p>
          <a:p>
            <a:pPr fontAlgn="base">
              <a:spcBef>
                <a:spcPts val="600"/>
              </a:spcBef>
              <a:spcAft>
                <a:spcPct val="0"/>
              </a:spcAft>
              <a:buClr>
                <a:schemeClr val="tx2"/>
              </a:buClr>
              <a:buSzPct val="70000"/>
              <a:buFont typeface="Wingdings" pitchFamily="2" charset="2"/>
              <a:buChar char="l"/>
            </a:pPr>
            <a:r>
              <a:rPr lang="en-GB" sz="2400" b="1" dirty="0" smtClean="0"/>
              <a:t>Offer them immersive experiences.</a:t>
            </a: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there a coherent model of progression across the student life-cycle from induction to ‘</a:t>
            </a:r>
            <a:r>
              <a:rPr lang="en-GB" sz="2400" b="1" dirty="0" err="1"/>
              <a:t>outduction</a:t>
            </a:r>
            <a:r>
              <a:rPr lang="en-GB" sz="2400" b="1" dirty="0"/>
              <a:t>’? </a:t>
            </a:r>
          </a:p>
          <a:p>
            <a:pPr fontAlgn="base">
              <a:spcBef>
                <a:spcPts val="600"/>
              </a:spcBef>
              <a:spcAft>
                <a:spcPct val="0"/>
              </a:spcAft>
              <a:buClr>
                <a:schemeClr val="tx2"/>
              </a:buClr>
              <a:buSzPct val="70000"/>
              <a:buFont typeface="Wingdings" pitchFamily="2" charset="2"/>
              <a:buChar char="l"/>
            </a:pPr>
            <a:r>
              <a:rPr lang="en-GB" sz="2400" b="1" dirty="0"/>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400" b="1" dirty="0"/>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400" b="1" dirty="0"/>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Designing and refining learning outcomes: </a:t>
            </a:r>
            <a:r>
              <a:rPr lang="en-GB" sz="3200" b="1" dirty="0" smtClean="0">
                <a:solidFill>
                  <a:srgbClr val="002060"/>
                </a:solidFill>
              </a:rPr>
              <a:t/>
            </a:r>
            <a:br>
              <a:rPr lang="en-GB" sz="3200" b="1" dirty="0" smtClean="0">
                <a:solidFill>
                  <a:srgbClr val="002060"/>
                </a:solidFill>
              </a:rPr>
            </a:br>
            <a:r>
              <a:rPr lang="en-GB" sz="3200" b="1" dirty="0" smtClean="0">
                <a:solidFill>
                  <a:srgbClr val="002060"/>
                </a:solidFill>
              </a:rPr>
              <a:t>6 </a:t>
            </a:r>
            <a:r>
              <a:rPr lang="en-GB" sz="3200" b="1" dirty="0">
                <a:solidFill>
                  <a:srgbClr val="002060"/>
                </a:solidFill>
              </a:rPr>
              <a:t>questions </a:t>
            </a:r>
          </a:p>
        </p:txBody>
      </p:sp>
      <p:sp>
        <p:nvSpPr>
          <p:cNvPr id="3" name="Content Placeholder 2"/>
          <p:cNvSpPr>
            <a:spLocks noGrp="1"/>
          </p:cNvSpPr>
          <p:nvPr>
            <p:ph idx="1"/>
          </p:nvPr>
        </p:nvSpPr>
        <p:spPr>
          <a:xfrm>
            <a:off x="457200" y="1417638"/>
            <a:ext cx="8229600" cy="4708525"/>
          </a:xfrm>
        </p:spPr>
        <p:txBody>
          <a:bodyPr>
            <a:noAutofit/>
          </a:bodyPr>
          <a:lstStyle/>
          <a:p>
            <a:pPr marL="514350" indent="-514350">
              <a:buClr>
                <a:srgbClr val="002060"/>
              </a:buClr>
              <a:buFont typeface="+mj-lt"/>
              <a:buAutoNum type="arabicPeriod"/>
            </a:pPr>
            <a:r>
              <a:rPr lang="en-GB" sz="2200" b="1" dirty="0" smtClean="0"/>
              <a:t>How well are you ensuring that your learning outcomes accurately reflect what your students know and are able to do at each level?</a:t>
            </a:r>
          </a:p>
          <a:p>
            <a:pPr marL="514350" indent="-514350">
              <a:buClr>
                <a:srgbClr val="002060"/>
              </a:buClr>
              <a:buFont typeface="+mj-lt"/>
              <a:buAutoNum type="arabicPeriod"/>
            </a:pPr>
            <a:r>
              <a:rPr lang="en-GB" sz="2200" b="1" dirty="0" smtClean="0"/>
              <a:t>Are your learning outcomes sufficiently specific to guide progress but not over constraining of creativity and independence?</a:t>
            </a:r>
          </a:p>
          <a:p>
            <a:pPr marL="514350" indent="-514350">
              <a:buClr>
                <a:srgbClr val="002060"/>
              </a:buClr>
              <a:buFont typeface="+mj-lt"/>
              <a:buAutoNum type="arabicPeriod"/>
            </a:pPr>
            <a:r>
              <a:rPr lang="en-GB" sz="2200" b="1" dirty="0" smtClean="0"/>
              <a:t>Within each programme do you have the right number of learning outcomes for the LJMU system (and have you avoided complex multiple learning outcomes)?</a:t>
            </a:r>
          </a:p>
          <a:p>
            <a:pPr marL="514350" indent="-514350">
              <a:buClr>
                <a:srgbClr val="002060"/>
              </a:buClr>
              <a:buFont typeface="+mj-lt"/>
              <a:buAutoNum type="arabicPeriod"/>
            </a:pPr>
            <a:r>
              <a:rPr lang="en-GB" sz="2200" b="1" dirty="0" smtClean="0"/>
              <a:t>Have you built in some flexibility in learning outcomes to allow for some unexpected outcomes?</a:t>
            </a:r>
          </a:p>
          <a:p>
            <a:pPr marL="514350" indent="-514350">
              <a:buClr>
                <a:srgbClr val="002060"/>
              </a:buClr>
              <a:buFont typeface="+mj-lt"/>
              <a:buAutoNum type="arabicPeriod"/>
            </a:pPr>
            <a:r>
              <a:rPr lang="en-GB" sz="2200" b="1" dirty="0" smtClean="0"/>
              <a:t>Have you a balance of subject-specific learning outcomes and ones that relate to skills development?</a:t>
            </a:r>
          </a:p>
          <a:p>
            <a:pPr marL="514350" indent="-514350">
              <a:buClr>
                <a:srgbClr val="002060"/>
              </a:buClr>
              <a:buFont typeface="+mj-lt"/>
              <a:buAutoNum type="arabicPeriod"/>
            </a:pPr>
            <a:r>
              <a:rPr lang="en-GB" sz="2200" b="1" dirty="0" smtClean="0"/>
              <a:t>Is the language used appropriate for student use and validation purposes?</a:t>
            </a:r>
            <a:endParaRPr lang="en-GB" sz="22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Considering delivery modes: 4 </a:t>
            </a:r>
            <a:r>
              <a:rPr lang="en-GB" sz="3200" b="1" dirty="0" smtClean="0">
                <a:solidFill>
                  <a:srgbClr val="002060"/>
                </a:solidFill>
              </a:rPr>
              <a:t>questions</a:t>
            </a:r>
            <a:endParaRPr lang="en-GB" sz="3200" b="1" dirty="0">
              <a:solidFill>
                <a:srgbClr val="002060"/>
              </a:solidFill>
            </a:endParaRPr>
          </a:p>
        </p:txBody>
      </p:sp>
      <p:sp>
        <p:nvSpPr>
          <p:cNvPr id="3" name="Content Placeholder 2"/>
          <p:cNvSpPr>
            <a:spLocks noGrp="1"/>
          </p:cNvSpPr>
          <p:nvPr>
            <p:ph idx="1"/>
          </p:nvPr>
        </p:nvSpPr>
        <p:spPr>
          <a:xfrm>
            <a:off x="457200" y="1196752"/>
            <a:ext cx="8229600" cy="4929411"/>
          </a:xfrm>
        </p:spPr>
        <p:txBody>
          <a:bodyPr>
            <a:noAutofit/>
          </a:bodyPr>
          <a:lstStyle/>
          <a:p>
            <a:pPr marL="514350" indent="-514350">
              <a:buClr>
                <a:srgbClr val="002060"/>
              </a:buClr>
              <a:buFont typeface="+mj-lt"/>
              <a:buAutoNum type="arabicPeriod"/>
            </a:pPr>
            <a:r>
              <a:rPr lang="en-GB" sz="2400" b="1" dirty="0" smtClean="0"/>
              <a:t>Whenever you specify a particular delivery mode (</a:t>
            </a:r>
            <a:r>
              <a:rPr lang="en-GB" sz="2400" b="1" dirty="0" smtClean="0">
                <a:solidFill>
                  <a:prstClr val="black"/>
                </a:solidFill>
              </a:rPr>
              <a:t>face-to-face, online, PBL, blended…)</a:t>
            </a:r>
            <a:r>
              <a:rPr lang="en-GB" sz="2400" b="1" dirty="0" smtClean="0"/>
              <a:t>, do you have a clear rationale for your choice?</a:t>
            </a:r>
          </a:p>
          <a:p>
            <a:pPr marL="514350" indent="-514350">
              <a:buClr>
                <a:srgbClr val="002060"/>
              </a:buClr>
              <a:buFont typeface="+mj-lt"/>
              <a:buAutoNum type="arabicPeriod"/>
            </a:pPr>
            <a:r>
              <a:rPr lang="en-GB" sz="2400" b="1" dirty="0" smtClean="0"/>
              <a:t>Are these choices aligned with the context in which you are working (for example in terms of teaching spaces available, technological support, staffing allocations, time for development etc.);</a:t>
            </a:r>
          </a:p>
          <a:p>
            <a:pPr marL="514350" indent="-514350">
              <a:buClr>
                <a:srgbClr val="002060"/>
              </a:buClr>
              <a:buFont typeface="+mj-lt"/>
              <a:buAutoNum type="arabicPeriod"/>
            </a:pPr>
            <a:r>
              <a:rPr lang="en-GB" sz="2400" b="1" dirty="0" smtClean="0"/>
              <a:t>Where you are running, for example, f2f and online learning in parallel, are you confident that the student experience in each case is equivalent? </a:t>
            </a:r>
          </a:p>
          <a:p>
            <a:pPr marL="514350" indent="-514350">
              <a:buClr>
                <a:srgbClr val="002060"/>
              </a:buClr>
              <a:buFont typeface="+mj-lt"/>
              <a:buAutoNum type="arabicPeriod"/>
            </a:pPr>
            <a:r>
              <a:rPr lang="en-GB" sz="2400" b="1" dirty="0" smtClean="0"/>
              <a:t>How do you ensure that the team delivering the programme work together in partnership, rather than just doing their own thing?</a:t>
            </a:r>
            <a:endParaRPr lang="en-GB" sz="24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we know if we are offering excellent teaching?</a:t>
            </a:r>
          </a:p>
        </p:txBody>
      </p:sp>
      <p:sp>
        <p:nvSpPr>
          <p:cNvPr id="8195" name="Content Placeholder 2"/>
          <p:cNvSpPr>
            <a:spLocks noGrp="1"/>
          </p:cNvSpPr>
          <p:nvPr>
            <p:ph idx="1"/>
          </p:nvPr>
        </p:nvSpPr>
        <p:spPr/>
        <p:txBody>
          <a:bodyPr/>
          <a:lstStyle/>
          <a:p>
            <a:r>
              <a:rPr lang="en-GB" dirty="0" smtClean="0"/>
              <a:t>Students are satisfied, learn well, achieve highly and have fulfilling learning experiences;</a:t>
            </a:r>
          </a:p>
          <a:p>
            <a:r>
              <a:rPr lang="en-GB" dirty="0" smtClean="0"/>
              <a:t>Students develop a range of competences they need including problem solving, working with others and self-management;</a:t>
            </a:r>
          </a:p>
          <a:p>
            <a:r>
              <a:rPr lang="en-GB" dirty="0" smtClean="0"/>
              <a:t>We as teachers are satisfied, motivated and find our workloads manageable;</a:t>
            </a:r>
          </a:p>
          <a:p>
            <a:r>
              <a:rPr lang="en-GB" dirty="0" smtClean="0"/>
              <a:t>Quality assurers and Professional and Subject bodies like what we do and have no complaints about systems and processes;</a:t>
            </a:r>
          </a:p>
          <a:p>
            <a:r>
              <a:rPr lang="en-GB" dirty="0" smtClean="0"/>
              <a:t>University managers are confident that the student experience offered is of high quality (and deal with few complaints).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Delivering content…..</a:t>
            </a:r>
          </a:p>
        </p:txBody>
      </p:sp>
      <p:sp>
        <p:nvSpPr>
          <p:cNvPr id="18435" name="Rectangle 3"/>
          <p:cNvSpPr>
            <a:spLocks noGrp="1" noChangeArrowheads="1"/>
          </p:cNvSpPr>
          <p:nvPr>
            <p:ph type="body" idx="1"/>
          </p:nvPr>
        </p:nvSpPr>
        <p:spPr/>
        <p:txBody>
          <a:bodyPr/>
          <a:lstStyle/>
          <a:p>
            <a:pPr>
              <a:lnSpc>
                <a:spcPct val="100000"/>
              </a:lnSpc>
            </a:pPr>
            <a:r>
              <a:rPr lang="en-GB" sz="2400" smtClean="0"/>
              <a:t>is less like delivering a parcel (the postman model) and more like delivering a baby (the midwife model). </a:t>
            </a:r>
          </a:p>
          <a:p>
            <a:pPr>
              <a:lnSpc>
                <a:spcPct val="100000"/>
              </a:lnSpc>
            </a:pPr>
            <a:r>
              <a:rPr lang="en-GB" sz="2400" smtClean="0"/>
              <a:t>University staff can advise, guide, intervene when things so wrong, but in the end only the student can bring learning into life!!</a:t>
            </a:r>
          </a:p>
          <a:p>
            <a:pPr>
              <a:lnSpc>
                <a:spcPct val="100000"/>
              </a:lnSpc>
            </a:pPr>
            <a:r>
              <a:rPr lang="en-GB" sz="2400" smtClean="0"/>
              <a:t>Content can be gleaned from many sources (e.g. MIT and our UK Open University are putting more and more content into open access areas).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The </a:t>
            </a:r>
            <a:r>
              <a:rPr lang="en-US" sz="3200" kern="1200">
                <a:solidFill>
                  <a:srgbClr val="002060"/>
                </a:solidFill>
              </a:rPr>
              <a:t>Maieutic model</a:t>
            </a:r>
            <a:endParaRPr lang="en-GB" sz="3200" kern="1200">
              <a:solidFill>
                <a:srgbClr val="002060"/>
              </a:solidFill>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400" dirty="0" err="1" smtClean="0"/>
              <a:t>Maieutics</a:t>
            </a:r>
            <a:r>
              <a:rPr lang="en-US" sz="2400" dirty="0" smtClean="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400" dirty="0" err="1" smtClean="0"/>
              <a:t>ιευτικός</a:t>
            </a:r>
            <a:r>
              <a:rPr lang="en-US" sz="2400" dirty="0" smtClean="0"/>
              <a:t>,” pertaining to midwifery.</a:t>
            </a:r>
            <a:r>
              <a:rPr lang="en-GB" sz="2400" dirty="0" smtClean="0"/>
              <a:t> </a:t>
            </a:r>
          </a:p>
          <a:p>
            <a:pPr>
              <a:lnSpc>
                <a:spcPct val="100000"/>
              </a:lnSpc>
              <a:buFont typeface="Wingdings" pitchFamily="2" charset="2"/>
              <a:buNone/>
            </a:pPr>
            <a:endParaRPr lang="en-GB"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Rationale</a:t>
            </a:r>
          </a:p>
        </p:txBody>
      </p:sp>
      <p:sp>
        <p:nvSpPr>
          <p:cNvPr id="3" name="Content Placeholder 2"/>
          <p:cNvSpPr>
            <a:spLocks noGrp="1"/>
          </p:cNvSpPr>
          <p:nvPr>
            <p:ph idx="1"/>
          </p:nvPr>
        </p:nvSpPr>
        <p:spPr>
          <a:xfrm>
            <a:off x="357158" y="1214422"/>
            <a:ext cx="8429684" cy="4987941"/>
          </a:xfrm>
        </p:spPr>
        <p:txBody>
          <a:bodyPr/>
          <a:lstStyle/>
          <a:p>
            <a:pPr>
              <a:buNone/>
            </a:pPr>
            <a:r>
              <a:rPr lang="en-GB" sz="2800" dirty="0" smtClean="0"/>
              <a:t>Liverpool John Moores is undergoing a programme of curriculum renewal activity involving changes to organisation of the academic year, to programme design and delivery, and to assessment. </a:t>
            </a:r>
          </a:p>
          <a:p>
            <a:pPr>
              <a:buNone/>
            </a:pPr>
            <a:r>
              <a:rPr lang="en-GB" sz="2800" dirty="0" smtClean="0"/>
              <a:t>These sessions are designed to offer opportunities for debate, dialogue and deliberation to ensure that this process is developmental and leads to enhancements, rather than just going through the mandated motions. </a:t>
            </a:r>
          </a:p>
          <a:p>
            <a:pPr>
              <a:buNone/>
            </a:pPr>
            <a:r>
              <a:rPr lang="en-GB" sz="2800" dirty="0" smtClean="0"/>
              <a:t/>
            </a:r>
            <a:br>
              <a:rPr lang="en-GB" sz="2800" dirty="0" smtClean="0"/>
            </a:br>
            <a:endParaRPr lang="en-GB"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Hogarth_lecture_1736.jpg"/>
          <p:cNvPicPr>
            <a:picLocks noChangeAspect="1"/>
          </p:cNvPicPr>
          <p:nvPr/>
        </p:nvPicPr>
        <p:blipFill>
          <a:blip r:embed="rId3" cstate="email"/>
          <a:srcRect/>
          <a:stretch>
            <a:fillRect/>
          </a:stretch>
        </p:blipFill>
        <p:spPr bwMode="auto">
          <a:xfrm>
            <a:off x="0" y="0"/>
            <a:ext cx="5548313" cy="6858000"/>
          </a:xfrm>
          <a:prstGeom prst="rect">
            <a:avLst/>
          </a:prstGeom>
          <a:noFill/>
          <a:ln w="9525">
            <a:noFill/>
            <a:miter lim="800000"/>
            <a:headEnd/>
            <a:tailEnd/>
          </a:ln>
        </p:spPr>
      </p:pic>
      <p:sp>
        <p:nvSpPr>
          <p:cNvPr id="11267" name="TextBox 2"/>
          <p:cNvSpPr txBox="1">
            <a:spLocks noChangeArrowheads="1"/>
          </p:cNvSpPr>
          <p:nvPr/>
        </p:nvSpPr>
        <p:spPr bwMode="auto">
          <a:xfrm>
            <a:off x="5791200" y="1524000"/>
            <a:ext cx="3463925" cy="2677656"/>
          </a:xfrm>
          <a:prstGeom prst="rect">
            <a:avLst/>
          </a:prstGeom>
          <a:noFill/>
          <a:ln w="9525">
            <a:noFill/>
            <a:miter lim="800000"/>
            <a:headEnd/>
            <a:tailEnd/>
          </a:ln>
        </p:spPr>
        <p:txBody>
          <a:bodyPr>
            <a:spAutoFit/>
          </a:bodyPr>
          <a:lstStyle/>
          <a:p>
            <a:pPr algn="ctr"/>
            <a:r>
              <a:rPr lang="en-GB" sz="2800" b="1" dirty="0">
                <a:solidFill>
                  <a:srgbClr val="FFFFFF"/>
                </a:solidFill>
                <a:latin typeface="Calibri" pitchFamily="34" charset="0"/>
              </a:rPr>
              <a:t>William Hogarth</a:t>
            </a:r>
          </a:p>
          <a:p>
            <a:pPr algn="ctr"/>
            <a:r>
              <a:rPr lang="en-GB" sz="2800" b="1" dirty="0">
                <a:solidFill>
                  <a:srgbClr val="FFFFFF"/>
                </a:solidFill>
                <a:latin typeface="Calibri" pitchFamily="34" charset="0"/>
              </a:rPr>
              <a:t>1736</a:t>
            </a:r>
          </a:p>
          <a:p>
            <a:pPr algn="ctr"/>
            <a:r>
              <a:rPr lang="en-GB" sz="2800" b="1" dirty="0">
                <a:solidFill>
                  <a:srgbClr val="FFFFFF"/>
                </a:solidFill>
                <a:latin typeface="Calibri" pitchFamily="34" charset="0"/>
              </a:rPr>
              <a:t>‘Scholars at a lecture</a:t>
            </a:r>
            <a:r>
              <a:rPr lang="en-GB" sz="2800" b="1" dirty="0" smtClean="0">
                <a:solidFill>
                  <a:srgbClr val="FFFFFF"/>
                </a:solidFill>
                <a:latin typeface="Calibri" pitchFamily="34" charset="0"/>
              </a:rPr>
              <a:t>’</a:t>
            </a:r>
          </a:p>
          <a:p>
            <a:pPr algn="ctr"/>
            <a:r>
              <a:rPr lang="en-GB" sz="2800" b="1" dirty="0" smtClean="0">
                <a:solidFill>
                  <a:srgbClr val="FFFFFF"/>
                </a:solidFill>
                <a:latin typeface="Calibri" pitchFamily="34" charset="0"/>
              </a:rPr>
              <a:t>How would the lecturer be rated in the NSS?</a:t>
            </a:r>
            <a:endParaRPr lang="en-GB" sz="2800" b="1" dirty="0">
              <a:solidFill>
                <a:srgbClr val="FFFFFF"/>
              </a:solidFill>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Autofit/>
          </a:bodyPr>
          <a:lstStyle/>
          <a:p>
            <a:r>
              <a:rPr lang="en-GB" sz="2400" kern="1200" dirty="0" smtClean="0">
                <a:solidFill>
                  <a:srgbClr val="002060"/>
                </a:solidFill>
              </a:rPr>
              <a:t>Some characteristics of excellent teaching as described in the scholarly literature</a:t>
            </a:r>
            <a:endParaRPr lang="en-GB" sz="2400" kern="1200" dirty="0">
              <a:solidFill>
                <a:srgbClr val="002060"/>
              </a:solidFill>
            </a:endParaRP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 empathy and emotional intelligence</a:t>
            </a:r>
          </a:p>
          <a:p>
            <a:pPr marL="514350" indent="-514350">
              <a:buSzPct val="100000"/>
              <a:buFont typeface="Arial" charset="0"/>
              <a:buAutoNum type="arabicPeriod"/>
            </a:pPr>
            <a:endParaRPr lang="en-GB" sz="24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85750" y="122238"/>
            <a:ext cx="8143875"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Characteristics of an effective </a:t>
            </a:r>
            <a:r>
              <a:rPr lang="en-GB" sz="3200" kern="1200" dirty="0" smtClean="0">
                <a:solidFill>
                  <a:srgbClr val="002060"/>
                </a:solidFill>
              </a:rPr>
              <a:t>university teacher </a:t>
            </a:r>
            <a:r>
              <a:rPr lang="en-GB" sz="3200" kern="1200" dirty="0">
                <a:solidFill>
                  <a:srgbClr val="002060"/>
                </a:solidFill>
              </a:rPr>
              <a:t>(the research suggests)</a:t>
            </a:r>
          </a:p>
        </p:txBody>
      </p:sp>
      <p:sp>
        <p:nvSpPr>
          <p:cNvPr id="25603" name="Content Placeholder 2"/>
          <p:cNvSpPr>
            <a:spLocks noGrp="1"/>
          </p:cNvSpPr>
          <p:nvPr>
            <p:ph idx="1"/>
          </p:nvPr>
        </p:nvSpPr>
        <p:spPr/>
        <p:txBody>
          <a:bodyPr/>
          <a:lstStyle/>
          <a:p>
            <a:pPr>
              <a:lnSpc>
                <a:spcPct val="100000"/>
              </a:lnSpc>
            </a:pPr>
            <a:r>
              <a:rPr lang="en-GB" sz="2400" smtClean="0"/>
              <a:t>Strong orientation towards student learning;</a:t>
            </a:r>
          </a:p>
          <a:p>
            <a:pPr>
              <a:lnSpc>
                <a:spcPct val="100000"/>
              </a:lnSpc>
            </a:pPr>
            <a:r>
              <a:rPr lang="en-GB" sz="2400" smtClean="0"/>
              <a:t>Well prepared;</a:t>
            </a:r>
          </a:p>
          <a:p>
            <a:pPr>
              <a:lnSpc>
                <a:spcPct val="100000"/>
              </a:lnSpc>
            </a:pPr>
            <a:r>
              <a:rPr lang="en-GB" sz="2400" smtClean="0"/>
              <a:t>Comfort with subject material;</a:t>
            </a:r>
          </a:p>
          <a:p>
            <a:pPr>
              <a:lnSpc>
                <a:spcPct val="100000"/>
              </a:lnSpc>
            </a:pPr>
            <a:r>
              <a:rPr lang="en-GB" sz="2400" smtClean="0"/>
              <a:t>Ability to perceive that some students find the subjects we love hard, and even uninteresting;</a:t>
            </a:r>
          </a:p>
          <a:p>
            <a:pPr>
              <a:lnSpc>
                <a:spcPct val="100000"/>
              </a:lnSpc>
            </a:pPr>
            <a:r>
              <a:rPr lang="en-GB" sz="2400" smtClean="0"/>
              <a:t>Passion (and sometimes quirkiness);</a:t>
            </a:r>
          </a:p>
          <a:p>
            <a:pPr>
              <a:lnSpc>
                <a:spcPct val="100000"/>
              </a:lnSpc>
            </a:pPr>
            <a:r>
              <a:rPr lang="en-GB" sz="2400" smtClean="0"/>
              <a:t>Ability to vary activities within a lecture to maximise student engagement.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High quality teaching…</a:t>
            </a:r>
          </a:p>
        </p:txBody>
      </p:sp>
      <p:sp>
        <p:nvSpPr>
          <p:cNvPr id="3" name="Content Placeholder 2"/>
          <p:cNvSpPr>
            <a:spLocks noGrp="1"/>
          </p:cNvSpPr>
          <p:nvPr>
            <p:ph idx="1"/>
          </p:nvPr>
        </p:nvSpPr>
        <p:spPr/>
        <p:txBody>
          <a:bodyPr/>
          <a:lstStyle/>
          <a:p>
            <a:pPr>
              <a:buNone/>
            </a:pPr>
            <a:r>
              <a:rPr lang="en-GB"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dirty="0" err="1" smtClean="0"/>
              <a:t>Ramsden</a:t>
            </a:r>
            <a:r>
              <a:rPr lang="en-GB" dirty="0" smtClean="0"/>
              <a:t>, 2003, p.97)</a:t>
            </a:r>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989034"/>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Thinking through student support and engagement: 5 </a:t>
            </a:r>
            <a:r>
              <a:rPr lang="en-GB" sz="3200" b="1" dirty="0" smtClean="0">
                <a:solidFill>
                  <a:srgbClr val="002060"/>
                </a:solidFill>
              </a:rPr>
              <a:t>questions</a:t>
            </a:r>
            <a:endParaRPr lang="en-GB" sz="3200" b="1"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pPr marL="514350" indent="-514350">
              <a:buClr>
                <a:srgbClr val="002060"/>
              </a:buClr>
              <a:buFont typeface="+mj-lt"/>
              <a:buAutoNum type="arabicPeriod"/>
            </a:pPr>
            <a:r>
              <a:rPr lang="en-GB" sz="2600" b="1" dirty="0" smtClean="0"/>
              <a:t>Are the staff involved in supporting students sufficiently trained and supported to do the job well?</a:t>
            </a:r>
          </a:p>
          <a:p>
            <a:pPr marL="514350" indent="-514350">
              <a:buClr>
                <a:srgbClr val="002060"/>
              </a:buClr>
              <a:buFont typeface="+mj-lt"/>
              <a:buAutoNum type="arabicPeriod"/>
            </a:pPr>
            <a:r>
              <a:rPr lang="en-GB" sz="2600" b="1" dirty="0" smtClean="0"/>
              <a:t>Are there clearly accessible and waymarked routes for students to get specialist support (e.g. counselling, disability support, crisis support)? </a:t>
            </a:r>
          </a:p>
          <a:p>
            <a:pPr marL="514350" indent="-514350">
              <a:buClr>
                <a:srgbClr val="002060"/>
              </a:buClr>
              <a:buFont typeface="+mj-lt"/>
              <a:buAutoNum type="arabicPeriod"/>
            </a:pPr>
            <a:r>
              <a:rPr lang="en-GB" sz="2600" b="1" dirty="0" smtClean="0"/>
              <a:t>Are you able to use data analytics to identify which students are likely to need most support?</a:t>
            </a:r>
          </a:p>
          <a:p>
            <a:pPr marL="514350" indent="-514350">
              <a:buClr>
                <a:srgbClr val="002060"/>
              </a:buClr>
              <a:buFont typeface="+mj-lt"/>
              <a:buAutoNum type="arabicPeriod"/>
            </a:pPr>
            <a:r>
              <a:rPr lang="en-GB" sz="2600" b="1" dirty="0" smtClean="0"/>
              <a:t>Where you have identified skills gaps, have you built into curriculum design opportunities for students’ development and enhancement? </a:t>
            </a:r>
          </a:p>
          <a:p>
            <a:pPr marL="514350" indent="-514350">
              <a:buClr>
                <a:srgbClr val="002060"/>
              </a:buClr>
              <a:buFont typeface="+mj-lt"/>
              <a:buAutoNum type="arabicPeriod"/>
            </a:pPr>
            <a:r>
              <a:rPr lang="en-GB" sz="2600" b="1" dirty="0" smtClean="0"/>
              <a:t>What virtual and hard copy resources for learning are you mandating/providing for students?</a:t>
            </a:r>
          </a:p>
          <a:p>
            <a:pPr>
              <a:buClr>
                <a:srgbClr val="002060"/>
              </a:buClr>
            </a:pP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Supportiveness: </a:t>
            </a:r>
            <a:r>
              <a:rPr lang="en-GB" sz="3200" kern="1200" dirty="0" smtClean="0">
                <a:solidFill>
                  <a:srgbClr val="002060"/>
                </a:solidFill>
              </a:rPr>
              <a:t>I argue we </a:t>
            </a:r>
            <a:r>
              <a:rPr lang="en-GB" sz="3200" kern="1200" dirty="0">
                <a:solidFill>
                  <a:srgbClr val="002060"/>
                </a:solidFill>
              </a:rPr>
              <a:t>must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Adopt a holistic approach to the development of skills, particularly information literacy, so that this is fully integrated into the learning programme;</a:t>
            </a:r>
            <a:r>
              <a:rPr lang="en-US"/>
              <a:t> </a:t>
            </a:r>
          </a:p>
          <a:p>
            <a:pPr eaLnBrk="1" hangingPunct="1"/>
            <a:r>
              <a:rPr lang="en-US"/>
              <a:t>Enable students to become self-aware and reflexive learners who become robust in the face of problems;</a:t>
            </a:r>
          </a:p>
          <a:p>
            <a:pPr eaLnBrk="1" hangingPunct="1"/>
            <a:r>
              <a:rPr lang="en-US"/>
              <a:t>Help students build resilience through ‘a diet of early successes’ and positive reinforcement.</a:t>
            </a:r>
            <a:endParaRPr lang="en-GB"/>
          </a:p>
          <a:p>
            <a:pPr eaLnBrk="1" hangingPunct="1"/>
            <a:endParaRPr lang="en-GB"/>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a:t>
            </a:r>
            <a:r>
              <a:rPr lang="en-GB" sz="3200" kern="1200" dirty="0" smtClean="0">
                <a:solidFill>
                  <a:srgbClr val="002060"/>
                </a:solidFill>
              </a:rPr>
              <a:t>better engage </a:t>
            </a:r>
            <a:r>
              <a:rPr lang="en-GB" sz="3200" kern="1200" dirty="0">
                <a:solidFill>
                  <a:srgbClr val="002060"/>
                </a:solidFill>
              </a:rPr>
              <a:t>learners we can:</a:t>
            </a:r>
          </a:p>
        </p:txBody>
      </p:sp>
      <p:sp>
        <p:nvSpPr>
          <p:cNvPr id="44035" name="Content Placeholder 2"/>
          <p:cNvSpPr>
            <a:spLocks noGrp="1"/>
          </p:cNvSpPr>
          <p:nvPr>
            <p:ph idx="1"/>
          </p:nvPr>
        </p:nvSpPr>
        <p:spPr/>
        <p:txBody>
          <a:bodyPr/>
          <a:lstStyle/>
          <a:p>
            <a:pPr>
              <a:lnSpc>
                <a:spcPct val="100000"/>
              </a:lnSpc>
            </a:pPr>
            <a:r>
              <a:rPr lang="en-GB" sz="2400" dirty="0" smtClean="0"/>
              <a:t>Make use of real examples and hot-off-the-press data to keep content current;</a:t>
            </a:r>
          </a:p>
          <a:p>
            <a:r>
              <a:rPr lang="en-GB" dirty="0" smtClean="0"/>
              <a:t>Give added-value to person who bothers to turn up. </a:t>
            </a:r>
            <a:r>
              <a:rPr lang="en-GB" sz="2400" dirty="0" smtClean="0"/>
              <a:t>Provide resources and text on-line that back up classroom activities (including audio/video recordings</a:t>
            </a:r>
            <a:r>
              <a:rPr lang="en-GB" dirty="0" smtClean="0"/>
              <a:t> of your lectures) without ever letting it be perceived that this is a substitute for being there!</a:t>
            </a:r>
          </a:p>
          <a:p>
            <a:pPr>
              <a:lnSpc>
                <a:spcPct val="100000"/>
              </a:lnSpc>
            </a:pPr>
            <a:r>
              <a:rPr lang="en-GB" dirty="0" smtClean="0"/>
              <a:t>Provide c</a:t>
            </a:r>
            <a:r>
              <a:rPr lang="en-GB" sz="2400" dirty="0" smtClean="0"/>
              <a:t>hallenges to students’ thinking without letting individuals feel publicly exposed or humiliated;</a:t>
            </a:r>
          </a:p>
          <a:p>
            <a:pPr>
              <a:lnSpc>
                <a:spcPct val="100000"/>
              </a:lnSpc>
            </a:pPr>
            <a:r>
              <a:rPr lang="en-GB" sz="2400" dirty="0" smtClean="0"/>
              <a:t>Relate their work to the forthcoming/ongoing assignment (without slavishly teaching to the exam);</a:t>
            </a:r>
          </a:p>
          <a:p>
            <a:pPr>
              <a:lnSpc>
                <a:spcPct val="100000"/>
              </a:lnSpc>
            </a:pPr>
            <a:r>
              <a:rPr lang="en-GB" sz="2400" dirty="0" smtClean="0"/>
              <a:t>Make spaces for dialogue, through clickers/ Twitter/ whatever</a:t>
            </a:r>
            <a:r>
              <a:rPr lang="en-GB" dirty="0" smtClean="0"/>
              <a:t>, live and </a:t>
            </a:r>
            <a:r>
              <a:rPr lang="en-GB" sz="2400" dirty="0" smtClean="0"/>
              <a:t>after the session.</a:t>
            </a:r>
          </a:p>
          <a:p>
            <a:pPr>
              <a:lnSpc>
                <a:spcPct val="100000"/>
              </a:lnSpc>
            </a:pPr>
            <a:endParaRPr lang="en-GB" sz="2400" dirty="0" smtClean="0"/>
          </a:p>
          <a:p>
            <a:pPr>
              <a:lnSpc>
                <a:spcPct val="100000"/>
              </a:lnSpc>
            </a:pPr>
            <a:endParaRPr lang="en-GB" sz="24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1" descr="090224_icamp_3385.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smtClean="0">
                <a:solidFill>
                  <a:srgbClr val="002060"/>
                </a:solidFill>
              </a:rPr>
              <a:t>Engagement </a:t>
            </a:r>
            <a:r>
              <a:rPr lang="en-GB" sz="3200" b="1" dirty="0">
                <a:solidFill>
                  <a:srgbClr val="002060"/>
                </a:solidFill>
              </a:rPr>
              <a:t>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dirty="0"/>
              <a:t>Are steps taken proactively to ensure international students have a good chance of integrating with their study cohorts</a:t>
            </a:r>
            <a:r>
              <a:rPr lang="en-GB" sz="2400" b="1" dirty="0" smtClean="0"/>
              <a:t>?</a:t>
            </a:r>
          </a:p>
          <a:p>
            <a:pPr fontAlgn="base">
              <a:spcBef>
                <a:spcPts val="600"/>
              </a:spcBef>
              <a:spcAft>
                <a:spcPct val="0"/>
              </a:spcAft>
              <a:buClr>
                <a:schemeClr val="tx2"/>
              </a:buClr>
              <a:buSzPct val="70000"/>
              <a:buFont typeface="Wingdings" pitchFamily="2" charset="2"/>
              <a:buChar char="l"/>
            </a:pPr>
            <a:r>
              <a:rPr lang="en-GB" sz="2400" b="1" dirty="0"/>
              <a:t>Is the curriculum international is scope and content? Are examples and case studies global</a:t>
            </a:r>
            <a:r>
              <a:rPr lang="en-GB" sz="2400" b="1" dirty="0" smtClean="0"/>
              <a:t>?</a:t>
            </a:r>
            <a:endParaRPr lang="en-GB" sz="2400" b="1" dirty="0"/>
          </a:p>
          <a:p>
            <a:pPr fontAlgn="base">
              <a:spcBef>
                <a:spcPts val="600"/>
              </a:spcBef>
              <a:spcAft>
                <a:spcPct val="0"/>
              </a:spcAft>
              <a:buClr>
                <a:schemeClr val="tx2"/>
              </a:buClr>
              <a:buSzPct val="70000"/>
              <a:buFont typeface="Wingdings" pitchFamily="2" charset="2"/>
              <a:buChar char="l"/>
            </a:pPr>
            <a:r>
              <a:rPr lang="en-GB" sz="2400" b="1" dirty="0"/>
              <a:t>Is the right kind of support offered (language, crisis support, befriending </a:t>
            </a:r>
            <a:r>
              <a:rPr lang="en-GB" sz="2400" b="1" dirty="0" smtClean="0"/>
              <a:t>etc.)?</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6047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 for purpose assessment methods &amp; approaches: 10 questions </a:t>
            </a:r>
          </a:p>
        </p:txBody>
      </p:sp>
      <p:sp>
        <p:nvSpPr>
          <p:cNvPr id="3" name="Content Placeholder 2"/>
          <p:cNvSpPr>
            <a:spLocks noGrp="1"/>
          </p:cNvSpPr>
          <p:nvPr>
            <p:ph idx="1"/>
          </p:nvPr>
        </p:nvSpPr>
        <p:spPr/>
        <p:txBody>
          <a:bodyPr>
            <a:normAutofit/>
          </a:bodyPr>
          <a:lstStyle/>
          <a:p>
            <a:pPr marL="457200" indent="-457200">
              <a:buClr>
                <a:schemeClr val="tx2">
                  <a:lumMod val="75000"/>
                </a:schemeClr>
              </a:buClr>
              <a:buFont typeface="+mj-lt"/>
              <a:buAutoNum type="arabicPeriod"/>
            </a:pPr>
            <a:r>
              <a:rPr lang="en-GB" sz="2400" b="1" dirty="0" smtClean="0"/>
              <a:t>Are your assignments fully and constructively aligned with your learning outcomes?</a:t>
            </a:r>
          </a:p>
          <a:p>
            <a:pPr marL="457200" indent="-457200">
              <a:buClr>
                <a:schemeClr val="tx2">
                  <a:lumMod val="75000"/>
                </a:schemeClr>
              </a:buClr>
              <a:buFont typeface="+mj-lt"/>
              <a:buAutoNum type="arabicPeriod"/>
            </a:pPr>
            <a:r>
              <a:rPr lang="en-GB" sz="2400" b="1" dirty="0" smtClean="0"/>
              <a:t>Do they comply with LJMU requirements in terms of number, word limits etc?</a:t>
            </a:r>
          </a:p>
          <a:p>
            <a:pPr marL="457200" indent="-457200">
              <a:buClr>
                <a:schemeClr val="tx2">
                  <a:lumMod val="75000"/>
                </a:schemeClr>
              </a:buClr>
              <a:buFont typeface="+mj-lt"/>
              <a:buAutoNum type="arabicPeriod"/>
            </a:pPr>
            <a:r>
              <a:rPr lang="en-GB" sz="2400" b="1" dirty="0" smtClean="0"/>
              <a:t>Are summative assessments undertaken throughout the course, or is everything ‘sudden death’ end-point? </a:t>
            </a:r>
          </a:p>
          <a:p>
            <a:pPr marL="457200" indent="-457200">
              <a:buClr>
                <a:schemeClr val="tx2">
                  <a:lumMod val="75000"/>
                </a:schemeClr>
              </a:buClr>
              <a:buFont typeface="+mj-lt"/>
              <a:buAutoNum type="arabicPeriod"/>
            </a:pPr>
            <a:r>
              <a:rPr lang="en-GB" sz="2400" b="1" dirty="0" smtClean="0"/>
              <a:t>Is there excessive bunching of assignments in different modules that is highly stressful for students and unmanageable staff?</a:t>
            </a:r>
          </a:p>
          <a:p>
            <a:pPr marL="457200" indent="-457200">
              <a:buClr>
                <a:schemeClr val="tx2">
                  <a:lumMod val="75000"/>
                </a:schemeClr>
              </a:buClr>
              <a:buFont typeface="+mj-lt"/>
              <a:buAutoNum type="arabicPeriod"/>
            </a:pPr>
            <a:r>
              <a:rPr lang="en-GB" sz="2400" b="1" dirty="0" smtClean="0"/>
              <a:t>Are there plenty of opportunities for formative assessment, especially early on?</a:t>
            </a:r>
            <a:endParaRPr lang="en-GB" sz="2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Waffle on for a bit about THE current HE context</a:t>
            </a:r>
            <a:endParaRPr lang="en-GB" dirty="0"/>
          </a:p>
        </p:txBody>
      </p:sp>
      <p:sp>
        <p:nvSpPr>
          <p:cNvPr id="4" name="Text Placeholder 3"/>
          <p:cNvSpPr>
            <a:spLocks noGrp="1"/>
          </p:cNvSpPr>
          <p:nvPr>
            <p:ph type="body" idx="1"/>
          </p:nvPr>
        </p:nvSpPr>
        <p:spPr/>
        <p:txBody>
          <a:bodyPr/>
          <a:lstStyle/>
          <a:p>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smtClean="0">
                <a:solidFill>
                  <a:srgbClr val="002060"/>
                </a:solidFill>
              </a:rPr>
              <a:t>And the next five:</a:t>
            </a:r>
            <a:endParaRPr lang="en-GB" sz="3200" b="1" dirty="0">
              <a:solidFill>
                <a:srgbClr val="002060"/>
              </a:solidFill>
            </a:endParaRP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100000"/>
              <a:buFont typeface="+mj-lt"/>
              <a:buAutoNum type="arabicPeriod" startAt="6"/>
            </a:pPr>
            <a:r>
              <a:rPr lang="en-GB" sz="2400" b="1" dirty="0" smtClean="0"/>
              <a:t>Are </a:t>
            </a:r>
            <a:r>
              <a:rPr lang="en-GB" sz="2400" b="1" dirty="0"/>
              <a:t>students </a:t>
            </a:r>
            <a:r>
              <a:rPr lang="en-GB" sz="2400" b="1" dirty="0" smtClean="0"/>
              <a:t>over-assessed? </a:t>
            </a:r>
          </a:p>
          <a:p>
            <a:pPr marL="457200" indent="-457200" fontAlgn="base">
              <a:spcBef>
                <a:spcPts val="600"/>
              </a:spcBef>
              <a:spcAft>
                <a:spcPct val="0"/>
              </a:spcAft>
              <a:buClr>
                <a:schemeClr val="tx2"/>
              </a:buClr>
              <a:buSzPct val="100000"/>
              <a:buFont typeface="+mj-lt"/>
              <a:buAutoNum type="arabicPeriod" startAt="6"/>
            </a:pPr>
            <a:r>
              <a:rPr lang="en-GB" sz="2400" b="1" dirty="0" smtClean="0"/>
              <a:t>Do staff have time to mark the assessments in time for exam boards etc?</a:t>
            </a:r>
            <a:endParaRPr lang="en-GB" sz="2400" b="1" dirty="0"/>
          </a:p>
          <a:p>
            <a:pPr marL="457200" indent="-457200" fontAlgn="base">
              <a:spcBef>
                <a:spcPts val="600"/>
              </a:spcBef>
              <a:spcAft>
                <a:spcPct val="0"/>
              </a:spcAft>
              <a:buClr>
                <a:schemeClr val="tx2"/>
              </a:buClr>
              <a:buSzPct val="100000"/>
              <a:buFont typeface="+mj-lt"/>
              <a:buAutoNum type="arabicPeriod" startAt="6"/>
            </a:pPr>
            <a:r>
              <a:rPr lang="en-GB" sz="2400" b="1" dirty="0" smtClean="0"/>
              <a:t>When </a:t>
            </a:r>
            <a:r>
              <a:rPr lang="en-GB" sz="2400" b="1" dirty="0"/>
              <a:t>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100000"/>
              <a:buFont typeface="+mj-lt"/>
              <a:buAutoNum type="arabicPeriod" startAt="6"/>
            </a:pPr>
            <a:r>
              <a:rPr lang="en-GB" sz="2400" b="1" dirty="0" smtClean="0"/>
              <a:t>Are </a:t>
            </a:r>
            <a:r>
              <a:rPr lang="en-GB" sz="2400" b="1" dirty="0"/>
              <a:t>students encouraged to make good use of the feedback they receive</a:t>
            </a:r>
            <a:r>
              <a:rPr lang="en-GB" sz="2400" b="1" dirty="0" smtClean="0"/>
              <a:t>?</a:t>
            </a:r>
          </a:p>
          <a:p>
            <a:pPr marL="457200" indent="-457200" fontAlgn="base">
              <a:spcBef>
                <a:spcPts val="600"/>
              </a:spcBef>
              <a:spcAft>
                <a:spcPct val="0"/>
              </a:spcAft>
              <a:buClr>
                <a:schemeClr val="tx2"/>
              </a:buClr>
              <a:buSzPct val="100000"/>
              <a:buFont typeface="+mj-lt"/>
              <a:buAutoNum type="arabicPeriod" startAt="6"/>
            </a:pPr>
            <a:r>
              <a:rPr lang="en-GB" sz="2400" b="1" dirty="0" smtClean="0"/>
              <a:t>Do the students perceive your assessment diet to be fair and providing meaningful recognition of their achievements?</a:t>
            </a:r>
            <a:endParaRPr lang="en-GB" sz="24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Using assessment for learning and thereby easing transitions</a:t>
            </a:r>
          </a:p>
        </p:txBody>
      </p:sp>
      <p:sp>
        <p:nvSpPr>
          <p:cNvPr id="22531" name="Content Placeholder 2"/>
          <p:cNvSpPr>
            <a:spLocks noGrp="1"/>
          </p:cNvSpPr>
          <p:nvPr>
            <p:ph idx="1"/>
          </p:nvPr>
        </p:nvSpPr>
        <p:spPr/>
        <p:txBody>
          <a:bodyPr/>
          <a:lstStyle/>
          <a:p>
            <a:pPr eaLnBrk="1" hangingPunct="1"/>
            <a:r>
              <a:rPr lang="en-US" sz="2400" b="1" dirty="0" smtClean="0"/>
              <a:t>Assessment that is meaningful to students can provide them with a framework for activity;</a:t>
            </a:r>
          </a:p>
          <a:p>
            <a:pPr eaLnBrk="1" hangingPunct="1"/>
            <a:r>
              <a:rPr lang="en-US" sz="2400" b="1" dirty="0" smtClean="0"/>
              <a:t>“Students can escape bad teaching but they can’t escape bad assessment” (</a:t>
            </a:r>
            <a:r>
              <a:rPr lang="en-US" sz="2400" b="1" dirty="0" err="1" smtClean="0"/>
              <a:t>Boud</a:t>
            </a:r>
            <a:r>
              <a:rPr lang="en-US" sz="2400" b="1" dirty="0" smtClean="0"/>
              <a:t>, 1995);</a:t>
            </a:r>
          </a:p>
          <a:p>
            <a:pPr eaLnBrk="1" hangingPunct="1"/>
            <a:r>
              <a:rPr lang="en-US" sz="2400" b="1" dirty="0" smtClean="0"/>
              <a:t>Where assessment is fully part of the learning process and integrated within it, the act of being assessed can help students make sense of their learning;</a:t>
            </a:r>
          </a:p>
          <a:p>
            <a:pPr eaLnBrk="1" hangingPunct="1"/>
            <a:r>
              <a:rPr lang="en-GB" sz="2400" b="1" dirty="0" smtClean="0"/>
              <a:t>Assessment should be formative, informative, developmental and remediable.</a:t>
            </a:r>
          </a:p>
          <a:p>
            <a:pPr eaLnBrk="1" hangingPunct="1"/>
            <a:endParaRPr lang="en-US" sz="24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8715436"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Assuring quality, matching HEI, national &amp; PSRB requirements: 5 </a:t>
            </a:r>
            <a:r>
              <a:rPr lang="en-GB" sz="3200" b="1" dirty="0" smtClean="0">
                <a:solidFill>
                  <a:srgbClr val="002060"/>
                </a:solidFill>
              </a:rPr>
              <a:t>questions</a:t>
            </a:r>
            <a:endParaRPr lang="en-GB" sz="3200" b="1" dirty="0">
              <a:solidFill>
                <a:srgbClr val="002060"/>
              </a:solidFill>
            </a:endParaRPr>
          </a:p>
        </p:txBody>
      </p:sp>
      <p:sp>
        <p:nvSpPr>
          <p:cNvPr id="3" name="Content Placeholder 2"/>
          <p:cNvSpPr>
            <a:spLocks noGrp="1"/>
          </p:cNvSpPr>
          <p:nvPr>
            <p:ph idx="1"/>
          </p:nvPr>
        </p:nvSpPr>
        <p:spPr/>
        <p:txBody>
          <a:bodyPr>
            <a:normAutofit/>
          </a:bodyPr>
          <a:lstStyle/>
          <a:p>
            <a:pPr marL="514350" indent="-514350">
              <a:buClr>
                <a:srgbClr val="002060"/>
              </a:buClr>
              <a:buFont typeface="+mj-lt"/>
              <a:buAutoNum type="arabicPeriod"/>
            </a:pPr>
            <a:r>
              <a:rPr lang="en-GB" sz="2400" b="1" dirty="0" smtClean="0"/>
              <a:t>Is your curriculum compliant with LJMU requirements, expectations and ambitions?</a:t>
            </a:r>
          </a:p>
          <a:p>
            <a:pPr marL="514350" indent="-514350">
              <a:buClr>
                <a:srgbClr val="002060"/>
              </a:buClr>
              <a:buFont typeface="+mj-lt"/>
              <a:buAutoNum type="arabicPeriod"/>
            </a:pPr>
            <a:r>
              <a:rPr lang="en-GB" sz="2400" b="1" dirty="0" smtClean="0"/>
              <a:t>Have you mapped your curriculum against the QAA Code of practice and relevant subject benchmarks?</a:t>
            </a:r>
          </a:p>
          <a:p>
            <a:pPr marL="514350" indent="-514350">
              <a:buClr>
                <a:srgbClr val="002060"/>
              </a:buClr>
              <a:buFont typeface="+mj-lt"/>
              <a:buAutoNum type="arabicPeriod"/>
            </a:pPr>
            <a:r>
              <a:rPr lang="en-GB" sz="2400" b="1" dirty="0" smtClean="0"/>
              <a:t>Have you addressed any recommendations from previous validation/ review events?</a:t>
            </a:r>
          </a:p>
          <a:p>
            <a:pPr marL="514350" indent="-514350">
              <a:buClr>
                <a:srgbClr val="002060"/>
              </a:buClr>
              <a:buFont typeface="+mj-lt"/>
              <a:buAutoNum type="arabicPeriod"/>
            </a:pPr>
            <a:r>
              <a:rPr lang="en-GB" sz="2400" b="1" dirty="0" smtClean="0"/>
              <a:t>Are you confident that your curriculum aligns with the requirements of your professional, Regulatory and Subject Body requirements?</a:t>
            </a:r>
          </a:p>
          <a:p>
            <a:pPr marL="514350" indent="-514350">
              <a:buClr>
                <a:srgbClr val="002060"/>
              </a:buClr>
              <a:buFont typeface="+mj-lt"/>
              <a:buAutoNum type="arabicPeriod"/>
            </a:pPr>
            <a:r>
              <a:rPr lang="en-GB" sz="2400" b="1" dirty="0" smtClean="0"/>
              <a:t>Have you involved students in the curriculum renewal process?</a:t>
            </a:r>
            <a:endParaRPr lang="en-GB" sz="2400"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Robust quality: </a:t>
            </a:r>
            <a:r>
              <a:rPr lang="en-GB" sz="3200" kern="1200" dirty="0" smtClean="0">
                <a:solidFill>
                  <a:srgbClr val="002060"/>
                </a:solidFill>
              </a:rPr>
              <a:t>I </a:t>
            </a:r>
            <a:r>
              <a:rPr lang="en-GB" sz="3200" kern="1200" dirty="0">
                <a:solidFill>
                  <a:srgbClr val="002060"/>
                </a:solidFill>
              </a:rPr>
              <a:t>argue </a:t>
            </a:r>
            <a:r>
              <a:rPr lang="en-GB" sz="3200" kern="1200" dirty="0" smtClean="0">
                <a:solidFill>
                  <a:srgbClr val="002060"/>
                </a:solidFill>
              </a:rPr>
              <a:t>that for engaged students we need</a:t>
            </a:r>
            <a:endParaRPr lang="en-GB" sz="3200" kern="1200" dirty="0">
              <a:solidFill>
                <a:srgbClr val="002060"/>
              </a:solidFill>
            </a:endParaRPr>
          </a:p>
        </p:txBody>
      </p:sp>
      <p:sp>
        <p:nvSpPr>
          <p:cNvPr id="23555" name="Content Placeholder 2"/>
          <p:cNvSpPr>
            <a:spLocks noGrp="1"/>
          </p:cNvSpPr>
          <p:nvPr>
            <p:ph idx="1"/>
          </p:nvPr>
        </p:nvSpPr>
        <p:spPr>
          <a:xfrm>
            <a:off x="228600" y="1066800"/>
            <a:ext cx="8469313" cy="5135563"/>
          </a:xfrm>
        </p:spPr>
        <p:txBody>
          <a:bodyPr/>
          <a:lstStyle/>
          <a:p>
            <a:r>
              <a:rPr lang="en-GB" sz="2400" b="1" dirty="0" smtClean="0"/>
              <a:t>Rapid turnaround of assignments with detailed and useful feedback;</a:t>
            </a:r>
          </a:p>
          <a:p>
            <a:r>
              <a:rPr lang="en-GB" sz="2400" b="1" dirty="0" smtClean="0"/>
              <a:t>Proactive and positive initial training for teaching staff and ongoing CPD, ideally leading to HEA Fellowship at the appropriate level;</a:t>
            </a:r>
          </a:p>
          <a:p>
            <a:r>
              <a:rPr lang="en-GB" sz="2400" b="1" dirty="0" smtClean="0"/>
              <a:t>Regular developmental Peer Observation;</a:t>
            </a:r>
          </a:p>
          <a:p>
            <a:r>
              <a:rPr lang="en-GB" sz="2400" b="1" dirty="0" smtClean="0"/>
              <a:t>Teaching based on a supportive / reflective model;</a:t>
            </a:r>
          </a:p>
          <a:p>
            <a:r>
              <a:rPr lang="en-GB" sz="2400" b="1" dirty="0" smtClean="0"/>
              <a:t>Clear and widely publicised mutual expectations for students and staff;</a:t>
            </a:r>
          </a:p>
          <a:p>
            <a:r>
              <a:rPr lang="en-GB" sz="2400" b="1" dirty="0" smtClean="0"/>
              <a:t>Recognising and rewarding good teaching and learning support, and having obvious career pathways for those who dedicate their lives to enhancing the student experience;</a:t>
            </a:r>
          </a:p>
          <a:p>
            <a:r>
              <a:rPr lang="en-GB" sz="2400" b="1" dirty="0" smtClean="0"/>
              <a:t>Taking student feedback very seriously, and publicising widely action taken as a result of feedback.</a:t>
            </a:r>
          </a:p>
          <a:p>
            <a:endParaRPr lang="en-GB" sz="2400" b="1"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smtClean="0"/>
              <a:t>Provide opportunities for students to get involved in authentic learning environments on campus or off;</a:t>
            </a:r>
          </a:p>
          <a:p>
            <a:r>
              <a:rPr lang="en-GB" dirty="0" smtClean="0"/>
              <a:t>Keep the curriculum current and life-relevant, without losing historical perspectives;</a:t>
            </a:r>
          </a:p>
          <a:p>
            <a:r>
              <a:rPr lang="en-GB" dirty="0" smtClean="0"/>
              <a:t>Give them real problems to solve and issues with which to engage;</a:t>
            </a:r>
          </a:p>
          <a:p>
            <a:r>
              <a:rPr lang="en-GB" dirty="0" smtClean="0"/>
              <a:t>Identify the skills they need to succeed and provide opportunities to rehearse and develop them;</a:t>
            </a:r>
          </a:p>
          <a:p>
            <a:r>
              <a:rPr lang="en-GB" dirty="0" smtClean="0"/>
              <a:t>Never compromise on the quality of the demands we make of them.</a:t>
            </a:r>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Enhancing quality, seeking continuous improvement: 3 </a:t>
            </a:r>
            <a:r>
              <a:rPr lang="en-GB" sz="3200" b="1" dirty="0" smtClean="0">
                <a:solidFill>
                  <a:srgbClr val="002060"/>
                </a:solidFill>
              </a:rPr>
              <a:t>questions</a:t>
            </a:r>
            <a:endParaRPr lang="en-GB" sz="3200" b="1" dirty="0">
              <a:solidFill>
                <a:srgbClr val="002060"/>
              </a:solidFill>
            </a:endParaRPr>
          </a:p>
        </p:txBody>
      </p:sp>
      <p:sp>
        <p:nvSpPr>
          <p:cNvPr id="3" name="Content Placeholder 2"/>
          <p:cNvSpPr>
            <a:spLocks noGrp="1"/>
          </p:cNvSpPr>
          <p:nvPr>
            <p:ph idx="1"/>
          </p:nvPr>
        </p:nvSpPr>
        <p:spPr/>
        <p:txBody>
          <a:bodyPr/>
          <a:lstStyle/>
          <a:p>
            <a:pPr marL="457200" indent="-457200">
              <a:buClr>
                <a:srgbClr val="002060"/>
              </a:buClr>
              <a:buFont typeface="+mj-lt"/>
              <a:buAutoNum type="arabicPeriod"/>
            </a:pPr>
            <a:r>
              <a:rPr lang="en-GB" sz="2400" b="1" dirty="0" smtClean="0"/>
              <a:t>How do you celebrate and share the positive elements of what you learn? </a:t>
            </a:r>
          </a:p>
          <a:p>
            <a:pPr marL="457200" indent="-457200">
              <a:buClr>
                <a:srgbClr val="002060"/>
              </a:buClr>
              <a:buFont typeface="+mj-lt"/>
              <a:buAutoNum type="arabicPeriod"/>
            </a:pPr>
            <a:r>
              <a:rPr lang="en-GB" sz="2400" b="1" dirty="0" smtClean="0"/>
              <a:t>How (and with whom) do you plan enhancements for those areas that require improvements?</a:t>
            </a:r>
          </a:p>
          <a:p>
            <a:pPr marL="457200" indent="-457200">
              <a:buClr>
                <a:srgbClr val="002060"/>
              </a:buClr>
              <a:buFont typeface="+mj-lt"/>
              <a:buAutoNum type="arabicPeriod"/>
            </a:pPr>
            <a:r>
              <a:rPr lang="en-GB" sz="2400" b="1" dirty="0" smtClean="0"/>
              <a:t>What milestones, check points, performance indicators and other measures do you use to gauge whether your have been successful in enhancing and refreshing the curriculum? </a:t>
            </a:r>
          </a:p>
          <a:p>
            <a:pPr>
              <a:buClr>
                <a:srgbClr val="002060"/>
              </a:buClr>
            </a:pPr>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Evaluating programmes, strengths &amp; areas for improvement: 4 </a:t>
            </a:r>
            <a:r>
              <a:rPr lang="en-GB" sz="3200" b="1" dirty="0" smtClean="0">
                <a:solidFill>
                  <a:srgbClr val="002060"/>
                </a:solidFill>
              </a:rPr>
              <a:t>questions</a:t>
            </a:r>
            <a:endParaRPr lang="en-GB" sz="3200" b="1"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pPr marL="457200" indent="-457200">
              <a:buClr>
                <a:srgbClr val="002060"/>
              </a:buClr>
              <a:buFont typeface="+mj-lt"/>
              <a:buAutoNum type="arabicPeriod"/>
            </a:pPr>
            <a:r>
              <a:rPr lang="en-GB" sz="2400" b="1" dirty="0" smtClean="0"/>
              <a:t>Do you make good use of the full range of data sources to evaluate your programmes (e.g. student forums, informal feedback, module review, course review, external examiners’ comments, NSS/PGTES outcomes, including the free text comments)?</a:t>
            </a:r>
          </a:p>
          <a:p>
            <a:pPr marL="457200" indent="-457200">
              <a:buClr>
                <a:srgbClr val="002060"/>
              </a:buClr>
              <a:buFont typeface="+mj-lt"/>
              <a:buAutoNum type="arabicPeriod"/>
            </a:pPr>
            <a:r>
              <a:rPr lang="en-GB" sz="2400" b="1" dirty="0" smtClean="0"/>
              <a:t>Is your working relationship with your external examiner a successful partnership? Did you choose a good one? Did you induct your EE well? Do you have a positive ongoing dialogue with your EE? </a:t>
            </a:r>
          </a:p>
          <a:p>
            <a:pPr marL="457200" indent="-457200">
              <a:buClr>
                <a:srgbClr val="002060"/>
              </a:buClr>
              <a:buFont typeface="+mj-lt"/>
              <a:buAutoNum type="arabicPeriod"/>
            </a:pPr>
            <a:r>
              <a:rPr lang="en-GB" sz="2400" b="1" dirty="0" smtClean="0"/>
              <a:t>To what extent do you use students reps and other student groups to help you evaluate programmes?</a:t>
            </a:r>
          </a:p>
          <a:p>
            <a:pPr marL="457200" indent="-457200">
              <a:buClr>
                <a:srgbClr val="002060"/>
              </a:buClr>
              <a:buFont typeface="+mj-lt"/>
              <a:buAutoNum type="arabicPeriod"/>
            </a:pPr>
            <a:r>
              <a:rPr lang="en-GB" sz="2400" b="1" dirty="0" smtClean="0"/>
              <a:t>What role do employers, placement partners and other stakeholders play in programme evaluation?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Some concluding </a:t>
            </a:r>
            <a:r>
              <a:rPr lang="en-GB" sz="3200" b="1" dirty="0" smtClean="0">
                <a:solidFill>
                  <a:srgbClr val="002060"/>
                </a:solidFill>
              </a:rPr>
              <a:t>questions</a:t>
            </a:r>
            <a:endParaRPr lang="en-GB" sz="3200" b="1" dirty="0">
              <a:solidFill>
                <a:srgbClr val="002060"/>
              </a:solidFill>
            </a:endParaRPr>
          </a:p>
        </p:txBody>
      </p:sp>
      <p:sp>
        <p:nvSpPr>
          <p:cNvPr id="3" name="Content Placeholder 2"/>
          <p:cNvSpPr>
            <a:spLocks noGrp="1"/>
          </p:cNvSpPr>
          <p:nvPr>
            <p:ph idx="1"/>
          </p:nvPr>
        </p:nvSpPr>
        <p:spPr/>
        <p:txBody>
          <a:bodyPr>
            <a:normAutofit/>
          </a:bodyPr>
          <a:lstStyle/>
          <a:p>
            <a:pPr marL="457200" indent="-457200">
              <a:buClr>
                <a:srgbClr val="002060"/>
              </a:buClr>
              <a:buFont typeface="+mj-lt"/>
              <a:buAutoNum type="arabicPeriod"/>
            </a:pPr>
            <a:r>
              <a:rPr lang="en-GB" sz="2400" b="1" dirty="0" smtClean="0"/>
              <a:t>Are you broadly happy with your programme, and in particular, with the overall student experience? What features deserve sharing with others? Who can help you make the changes you want to make? What barriers are there stopping you achieving this? </a:t>
            </a:r>
          </a:p>
          <a:p>
            <a:pPr marL="457200" indent="-457200">
              <a:buClr>
                <a:srgbClr val="002060"/>
              </a:buClr>
              <a:buFont typeface="+mj-lt"/>
              <a:buAutoNum type="arabicPeriod"/>
            </a:pPr>
            <a:r>
              <a:rPr lang="en-GB" sz="2400" b="1" dirty="0" smtClean="0"/>
              <a:t>Does your programme attract students in sufficient numbers to make your course viable and sustainable? If not, what can you do about it?</a:t>
            </a:r>
          </a:p>
          <a:p>
            <a:pPr marL="457200" indent="-457200">
              <a:buClr>
                <a:srgbClr val="002060"/>
              </a:buClr>
              <a:buFont typeface="+mj-lt"/>
              <a:buAutoNum type="arabicPeriod"/>
            </a:pPr>
            <a:r>
              <a:rPr lang="en-GB" sz="2400" b="1" dirty="0" smtClean="0"/>
              <a:t>Are your students the right kind, that is, are they engaged and proactive, resilient and committed, hard-working and well-disposed? If not, is there anything you can do about it?</a:t>
            </a:r>
          </a:p>
          <a:p>
            <a:pPr marL="457200" indent="-457200">
              <a:buClr>
                <a:srgbClr val="002060"/>
              </a:buClr>
              <a:buFont typeface="+mj-lt"/>
              <a:buAutoNum type="arabicPeriod"/>
            </a:pPr>
            <a:endParaRPr lang="en-GB" sz="2400"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a:t>
            </a:r>
            <a:r>
              <a:rPr lang="en-GB" kern="1200" dirty="0" smtClean="0">
                <a:solidFill>
                  <a:srgbClr val="002060"/>
                </a:solidFill>
              </a:rPr>
              <a:t>http://sally-brown.net</a:t>
            </a:r>
            <a:endParaRPr lang="en-GB" kern="1200" dirty="0">
              <a:solidFill>
                <a:srgbClr val="002060"/>
              </a:solidFill>
            </a:endParaRP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smtClean="0"/>
              <a:t>Bain, K. (2004) </a:t>
            </a:r>
            <a:r>
              <a:rPr lang="en-GB" sz="2000" i="1" dirty="0" smtClean="0"/>
              <a:t>What the best College Teachers do</a:t>
            </a:r>
            <a:r>
              <a:rPr lang="en-GB" sz="2000" dirty="0" smtClean="0"/>
              <a:t>, Cambridge: Harvard University Press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p>
          <a:p>
            <a:pPr marL="609600" indent="-609600" eaLnBrk="1" hangingPunct="1">
              <a:buNone/>
              <a:defRPr/>
            </a:pPr>
            <a:r>
              <a:rPr lang="en-GB" sz="2000" dirty="0" smtClean="0"/>
              <a:t>Brown, S. (2015) </a:t>
            </a:r>
            <a:r>
              <a:rPr lang="en-GB" sz="2000" i="1" dirty="0" smtClean="0"/>
              <a:t>Learning , Teaching and Assessment in Higher Education: Global perspectives, </a:t>
            </a:r>
            <a:r>
              <a:rPr lang="en-GB" sz="2000" dirty="0" smtClean="0"/>
              <a:t>London, Palgrave</a:t>
            </a:r>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So what have you got to say about:</a:t>
            </a:r>
            <a:endParaRPr lang="en-GB" dirty="0"/>
          </a:p>
        </p:txBody>
      </p:sp>
      <p:sp>
        <p:nvSpPr>
          <p:cNvPr id="5" name="Content Placeholder 4"/>
          <p:cNvSpPr>
            <a:spLocks noGrp="1"/>
          </p:cNvSpPr>
          <p:nvPr>
            <p:ph idx="1"/>
          </p:nvPr>
        </p:nvSpPr>
        <p:spPr/>
        <p:txBody>
          <a:bodyPr/>
          <a:lstStyle/>
          <a:p>
            <a:r>
              <a:rPr lang="en-GB" dirty="0" smtClean="0"/>
              <a:t>Students;</a:t>
            </a:r>
          </a:p>
          <a:p>
            <a:r>
              <a:rPr lang="en-GB" dirty="0" smtClean="0"/>
              <a:t>Staffing;</a:t>
            </a:r>
          </a:p>
          <a:p>
            <a:r>
              <a:rPr lang="en-GB" dirty="0" smtClean="0"/>
              <a:t>University finances;</a:t>
            </a:r>
          </a:p>
          <a:p>
            <a:r>
              <a:rPr lang="en-GB" dirty="0" smtClean="0"/>
              <a:t>Technologies and data analytics to support learning and admin;</a:t>
            </a:r>
          </a:p>
          <a:p>
            <a:r>
              <a:rPr lang="en-GB" dirty="0" smtClean="0"/>
              <a:t>Changing learning paradigms;</a:t>
            </a:r>
          </a:p>
          <a:p>
            <a:r>
              <a:rPr lang="en-GB" dirty="0" smtClean="0"/>
              <a:t>The necessity to develop students’ skills/literacies;</a:t>
            </a:r>
          </a:p>
          <a:p>
            <a:r>
              <a:rPr lang="en-GB" dirty="0" smtClean="0"/>
              <a:t>Students as consumers;</a:t>
            </a:r>
          </a:p>
          <a:p>
            <a:r>
              <a:rPr lang="en-GB" dirty="0" smtClean="0"/>
              <a:t>The NSS and other performance indicators e.g. a TEF?</a:t>
            </a:r>
          </a:p>
          <a:p>
            <a:endParaRPr lang="en-GB" dirty="0" smtClean="0"/>
          </a:p>
          <a:p>
            <a:endParaRPr lang="en-GB" dirty="0" smtClean="0"/>
          </a:p>
          <a:p>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‘Threshold Concepts and Troublesome Knowledge 1 – Linkages to Ways of Thinking and Practising within the Disciplines’ in C. Rust (ed.) </a:t>
            </a:r>
            <a:r>
              <a:rPr lang="en-GB" sz="2000" i="1" dirty="0" smtClean="0"/>
              <a:t>Improving Student Learning </a:t>
            </a:r>
            <a:r>
              <a:rPr lang="en-GB" sz="2000" dirty="0" smtClean="0"/>
              <a:t>–</a:t>
            </a:r>
            <a:r>
              <a:rPr lang="en-GB" sz="2000" i="1" dirty="0" smtClean="0"/>
              <a:t> Ten years on</a:t>
            </a:r>
            <a:r>
              <a:rPr lang="en-GB" sz="2000" dirty="0" smtClean="0"/>
              <a:t>. Oxford: OCSLD.</a:t>
            </a:r>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Peelo, M. T., &amp; Wareham, T. (Eds.). (2002). </a:t>
            </a:r>
            <a:r>
              <a:rPr lang="en-GB" sz="2000" i="1" dirty="0" smtClean="0"/>
              <a:t>Failing students in higher education</a:t>
            </a:r>
            <a:r>
              <a:rPr lang="en-GB" sz="2000" dirty="0" smtClean="0"/>
              <a:t>. Society for Research into Higher Education. </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r>
              <a:rPr lang="en-GB" sz="2000" dirty="0" err="1" smtClean="0"/>
              <a:t>Rotheram</a:t>
            </a:r>
            <a:r>
              <a:rPr lang="en-GB" sz="2000" dirty="0" smtClean="0"/>
              <a:t>, B. (2009) </a:t>
            </a:r>
            <a:r>
              <a:rPr lang="en-GB" sz="2000" i="1" dirty="0" smtClean="0"/>
              <a:t>Sounds Good,</a:t>
            </a:r>
            <a:r>
              <a:rPr lang="en-GB" sz="2000" dirty="0" smtClean="0"/>
              <a:t> JISC project </a:t>
            </a:r>
            <a:r>
              <a:rPr lang="en-GB" sz="2000" dirty="0" smtClean="0">
                <a:hlinkClick r:id="rId4"/>
              </a:rPr>
              <a:t>http://www.jisc.ac.uk/whatwedo/programmes/usersandinnovation/soundsgood.aspx</a:t>
            </a:r>
            <a:r>
              <a:rPr lang="en-GB" sz="2000" dirty="0" smtClean="0"/>
              <a:t>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kern="1200" dirty="0" smtClean="0">
                <a:solidFill>
                  <a:srgbClr val="002060"/>
                </a:solidFill>
              </a:rPr>
              <a:t>Curriculum renewal in challenging times: Why do it now? Because:</a:t>
            </a:r>
            <a:endParaRPr lang="en-GB" dirty="0"/>
          </a:p>
        </p:txBody>
      </p:sp>
      <p:sp>
        <p:nvSpPr>
          <p:cNvPr id="3" name="Content Placeholder 2"/>
          <p:cNvSpPr>
            <a:spLocks noGrp="1"/>
          </p:cNvSpPr>
          <p:nvPr>
            <p:ph idx="1"/>
          </p:nvPr>
        </p:nvSpPr>
        <p:spPr/>
        <p:txBody>
          <a:bodyPr/>
          <a:lstStyle/>
          <a:p>
            <a:r>
              <a:rPr lang="en-GB" dirty="0" smtClean="0"/>
              <a:t>Universities work in a competitive global environment, where students can make more choices than ever about where and how to study;</a:t>
            </a:r>
          </a:p>
          <a:p>
            <a:r>
              <a:rPr lang="en-GB" dirty="0" smtClean="0"/>
              <a:t>Metrics of various kinds are gaining in importance (not only in terms of senior managements’ positive feelings but also in relation to funding and external perceptions of the university);</a:t>
            </a:r>
          </a:p>
          <a:p>
            <a:r>
              <a:rPr lang="en-GB" dirty="0" smtClean="0"/>
              <a:t>Higher education funding has never been as uncertain (for example, in-year cuts of £450m to universities this year and prospectively much worse to come);</a:t>
            </a:r>
          </a:p>
          <a:p>
            <a:r>
              <a:rPr lang="en-GB" dirty="0" smtClean="0"/>
              <a:t>Actually, and most importantly, we owe it to the students.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does enhancing the student experience involve?</a:t>
            </a:r>
            <a:endParaRPr lang="en-GB" dirty="0"/>
          </a:p>
        </p:txBody>
      </p:sp>
      <p:sp>
        <p:nvSpPr>
          <p:cNvPr id="3" name="Content Placeholder 2"/>
          <p:cNvSpPr>
            <a:spLocks noGrp="1"/>
          </p:cNvSpPr>
          <p:nvPr>
            <p:ph idx="1"/>
          </p:nvPr>
        </p:nvSpPr>
        <p:spPr/>
        <p:txBody>
          <a:bodyPr/>
          <a:lstStyle/>
          <a:p>
            <a:r>
              <a:rPr lang="en-GB" dirty="0" smtClean="0"/>
              <a:t>Being smart and fleet of foot in discerning trends from data and responding appropriately;</a:t>
            </a:r>
          </a:p>
          <a:p>
            <a:r>
              <a:rPr lang="en-GB" dirty="0" smtClean="0"/>
              <a:t>Foregrounding the student experience;</a:t>
            </a:r>
          </a:p>
          <a:p>
            <a:r>
              <a:rPr lang="en-GB" dirty="0" smtClean="0"/>
              <a:t>Building upon existing partnerships with students around quality assurance and enhancement;</a:t>
            </a:r>
          </a:p>
          <a:p>
            <a:r>
              <a:rPr lang="en-GB" dirty="0" smtClean="0"/>
              <a:t>Learning from experience about what works and doesn’t work, and using a scholarly approach to disseminating what we’ve discovered;</a:t>
            </a:r>
          </a:p>
          <a:p>
            <a:r>
              <a:rPr lang="en-GB" dirty="0" smtClean="0"/>
              <a:t>Using systematic approaches to curriculum renewal.</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smtClean="0">
                <a:solidFill>
                  <a:schemeClr val="bg1"/>
                </a:solidFill>
              </a:rPr>
              <a:t>From Jason </a:t>
            </a:r>
            <a:r>
              <a:rPr lang="en-GB" sz="1800" b="1" dirty="0" err="1" smtClean="0">
                <a:solidFill>
                  <a:schemeClr val="bg1"/>
                </a:solidFill>
              </a:rPr>
              <a:t>Elsom</a:t>
            </a:r>
            <a:endParaRPr lang="en-GB" sz="1800" b="1" dirty="0" smtClean="0">
              <a:solidFill>
                <a:schemeClr val="bg1"/>
              </a:solidFill>
            </a:endParaRPr>
          </a:p>
          <a:p>
            <a:r>
              <a:rPr lang="en-GB" sz="1800" b="1" dirty="0" smtClean="0">
                <a:solidFill>
                  <a:schemeClr val="bg1"/>
                </a:solidFill>
              </a:rPr>
              <a:t>(@Jason </a:t>
            </a:r>
            <a:r>
              <a:rPr lang="en-GB" sz="1800" b="1" dirty="0" err="1" smtClean="0">
                <a:solidFill>
                  <a:schemeClr val="bg1"/>
                </a:solidFill>
              </a:rPr>
              <a:t>Elsom</a:t>
            </a:r>
            <a:r>
              <a:rPr lang="en-GB" sz="1800" b="1" dirty="0" smtClean="0">
                <a:solidFill>
                  <a:schemeClr val="bg1"/>
                </a:solidFill>
              </a:rPr>
              <a:t>)</a:t>
            </a:r>
            <a:endParaRPr lang="en-GB" sz="1800" b="1"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PSRB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smtClean="0">
                <a:solidFill>
                  <a:prstClr val="black"/>
                </a:solidFill>
              </a:rPr>
              <a:t>Curriculum</a:t>
            </a:r>
          </a:p>
          <a:p>
            <a:pPr algn="ctr" fontAlgn="auto">
              <a:spcBef>
                <a:spcPts val="0"/>
              </a:spcBef>
              <a:spcAft>
                <a:spcPts val="0"/>
              </a:spcAft>
            </a:pPr>
            <a:r>
              <a:rPr lang="en-GB" sz="3200" b="1" dirty="0" smtClean="0">
                <a:solidFill>
                  <a:prstClr val="black"/>
                </a:solidFill>
              </a:rPr>
              <a:t>Design</a:t>
            </a:r>
          </a:p>
          <a:p>
            <a:pPr algn="ctr" fontAlgn="auto">
              <a:spcBef>
                <a:spcPts val="0"/>
              </a:spcBef>
              <a:spcAft>
                <a:spcPts val="0"/>
              </a:spcAft>
            </a:pPr>
            <a:r>
              <a:rPr lang="en-GB" sz="3200" b="1" dirty="0" smtClean="0">
                <a:solidFill>
                  <a:prstClr val="black"/>
                </a:solidFill>
              </a:rPr>
              <a:t>Essentials</a:t>
            </a:r>
            <a:endParaRPr lang="en-GB" sz="3200" b="1" dirty="0">
              <a:solidFill>
                <a:prstClr val="black"/>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8472518"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Curriculum design: determining and reviewing subject material: 5 questions </a:t>
            </a:r>
          </a:p>
        </p:txBody>
      </p:sp>
      <p:sp>
        <p:nvSpPr>
          <p:cNvPr id="3" name="Content Placeholder 2"/>
          <p:cNvSpPr>
            <a:spLocks noGrp="1"/>
          </p:cNvSpPr>
          <p:nvPr>
            <p:ph idx="1"/>
          </p:nvPr>
        </p:nvSpPr>
        <p:spPr/>
        <p:txBody>
          <a:bodyPr>
            <a:noAutofit/>
          </a:bodyPr>
          <a:lstStyle/>
          <a:p>
            <a:pPr marL="514350" indent="-514350">
              <a:buClr>
                <a:srgbClr val="002060"/>
              </a:buClr>
              <a:buFont typeface="+mj-lt"/>
              <a:buAutoNum type="arabicPeriod"/>
            </a:pPr>
            <a:r>
              <a:rPr lang="en-GB" sz="2400" b="1" dirty="0" smtClean="0"/>
              <a:t>How do you ensure that the material you are teaching is current, up to date and relevant?</a:t>
            </a:r>
          </a:p>
          <a:p>
            <a:pPr marL="514350" indent="-514350">
              <a:buClr>
                <a:srgbClr val="002060"/>
              </a:buClr>
              <a:buFont typeface="+mj-lt"/>
              <a:buAutoNum type="arabicPeriod"/>
            </a:pPr>
            <a:r>
              <a:rPr lang="en-GB" sz="2400" b="1" dirty="0" smtClean="0"/>
              <a:t>Is your curriculum attractive to potential students, employers and other stakeholders?</a:t>
            </a:r>
          </a:p>
          <a:p>
            <a:pPr marL="514350" indent="-514350">
              <a:buClr>
                <a:srgbClr val="002060"/>
              </a:buClr>
              <a:buFont typeface="+mj-lt"/>
              <a:buAutoNum type="arabicPeriod"/>
            </a:pPr>
            <a:r>
              <a:rPr lang="en-GB" sz="2400" b="1" dirty="0" smtClean="0"/>
              <a:t>In what ways are you making the curriculum content inclusive?</a:t>
            </a:r>
          </a:p>
          <a:p>
            <a:pPr marL="514350" indent="-514350">
              <a:buClr>
                <a:srgbClr val="002060"/>
              </a:buClr>
              <a:buFont typeface="+mj-lt"/>
              <a:buAutoNum type="arabicPeriod"/>
            </a:pPr>
            <a:r>
              <a:rPr lang="en-GB" sz="2400" b="1" dirty="0" smtClean="0"/>
              <a:t>Where are you helping students to recognise, develop, practise and be assessed on the skills they need to succeed?</a:t>
            </a:r>
          </a:p>
          <a:p>
            <a:pPr marL="514350" indent="-514350">
              <a:buClr>
                <a:srgbClr val="002060"/>
              </a:buClr>
              <a:buFont typeface="+mj-lt"/>
              <a:buAutoNum type="arabicPeriod"/>
            </a:pPr>
            <a:r>
              <a:rPr lang="en-GB" sz="2400" b="1" dirty="0" smtClean="0"/>
              <a:t>Is the ordering, pacing and cohesion of the curriculum clearly thought-through?</a:t>
            </a:r>
            <a:endParaRPr lang="en-GB" sz="2400" b="1"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3514</Words>
  <Application>Microsoft Office PowerPoint</Application>
  <PresentationFormat>On-screen Show (4:3)</PresentationFormat>
  <Paragraphs>251</Paragraphs>
  <Slides>42</Slides>
  <Notes>19</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42</vt:i4>
      </vt:variant>
    </vt:vector>
  </HeadingPairs>
  <TitlesOfParts>
    <vt:vector size="52" baseType="lpstr">
      <vt:lpstr>Arial</vt:lpstr>
      <vt:lpstr>Arial Rounded MT Bold</vt:lpstr>
      <vt:lpstr>Calibri</vt:lpstr>
      <vt:lpstr>Comic Sans MS</vt:lpstr>
      <vt:lpstr>Times New Roman</vt:lpstr>
      <vt:lpstr>Wingdings</vt:lpstr>
      <vt:lpstr>LeedsMet template</vt:lpstr>
      <vt:lpstr>101_Custom Design</vt:lpstr>
      <vt:lpstr>Office Theme</vt:lpstr>
      <vt:lpstr>1_Office Theme</vt:lpstr>
      <vt:lpstr>Key components of curriculum design: designing programmes for the 21st Century</vt:lpstr>
      <vt:lpstr>Rationale</vt:lpstr>
      <vt:lpstr>Waffle on for a bit about THE current HE context</vt:lpstr>
      <vt:lpstr>So what have you got to say about:</vt:lpstr>
      <vt:lpstr>Curriculum renewal in challenging times: Why do it now? Because:</vt:lpstr>
      <vt:lpstr>What does enhancing the student experience involve?</vt:lpstr>
      <vt:lpstr>PowerPoint Presentation</vt:lpstr>
      <vt:lpstr>PowerPoint Presentation</vt:lpstr>
      <vt:lpstr>Curriculum design: determining and reviewing subject material: 5 questions </vt:lpstr>
      <vt:lpstr>Enhancements to curriculum design and delivery: we can:</vt:lpstr>
      <vt:lpstr>Mapping out the programme as a whole: some questions</vt:lpstr>
      <vt:lpstr>What can we do in the first six weeks?</vt:lpstr>
      <vt:lpstr>Mapping progression</vt:lpstr>
      <vt:lpstr>Designing and refining learning outcomes:  6 questions </vt:lpstr>
      <vt:lpstr>Considering delivery modes: 4 questions</vt:lpstr>
      <vt:lpstr>PowerPoint Presentation</vt:lpstr>
      <vt:lpstr>How do we know if we are offering excellent teaching?</vt:lpstr>
      <vt:lpstr>Delivering content…..</vt:lpstr>
      <vt:lpstr>The Maieutic model</vt:lpstr>
      <vt:lpstr>PowerPoint Presentation</vt:lpstr>
      <vt:lpstr>Some characteristics of excellent teaching as described in the scholarly literature</vt:lpstr>
      <vt:lpstr>Characteristics of an effective university teacher (the research suggests)</vt:lpstr>
      <vt:lpstr>High quality teaching…</vt:lpstr>
      <vt:lpstr>Thinking through student support and engagement: 5 questions</vt:lpstr>
      <vt:lpstr>Supportiveness: I argue we must</vt:lpstr>
      <vt:lpstr>To better engage learners we can:</vt:lpstr>
      <vt:lpstr>PowerPoint Presentation</vt:lpstr>
      <vt:lpstr>Engagement of international students: some important considerations</vt:lpstr>
      <vt:lpstr>Designing fit for purpose assessment methods &amp; approaches: 10 questions </vt:lpstr>
      <vt:lpstr>And the next five:</vt:lpstr>
      <vt:lpstr>Using assessment for learning and thereby easing transitions</vt:lpstr>
      <vt:lpstr>Assuring quality, matching HEI, national &amp; PSRB requirements: 5 questions</vt:lpstr>
      <vt:lpstr>Robust quality: I argue that for engaged students we need</vt:lpstr>
      <vt:lpstr>How can we get students to fully engage? Some suggestions</vt:lpstr>
      <vt:lpstr>Enhancing quality, seeking continuous improvement: 3 questions</vt:lpstr>
      <vt:lpstr>Evaluating programmes, strengths &amp; areas for improvement: 4 questions</vt:lpstr>
      <vt:lpstr>Some concluding questions</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2015-06-29T08:29:21Z</dcterms:modified>
</cp:coreProperties>
</file>