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06" r:id="rId3"/>
  </p:sldMasterIdLst>
  <p:notesMasterIdLst>
    <p:notesMasterId r:id="rId56"/>
  </p:notesMasterIdLst>
  <p:handoutMasterIdLst>
    <p:handoutMasterId r:id="rId57"/>
  </p:handoutMasterIdLst>
  <p:sldIdLst>
    <p:sldId id="420" r:id="rId4"/>
    <p:sldId id="677" r:id="rId5"/>
    <p:sldId id="532" r:id="rId6"/>
    <p:sldId id="541" r:id="rId7"/>
    <p:sldId id="624" r:id="rId8"/>
    <p:sldId id="555" r:id="rId9"/>
    <p:sldId id="629" r:id="rId10"/>
    <p:sldId id="630" r:id="rId11"/>
    <p:sldId id="632" r:id="rId12"/>
    <p:sldId id="633" r:id="rId13"/>
    <p:sldId id="634" r:id="rId14"/>
    <p:sldId id="636" r:id="rId15"/>
    <p:sldId id="638" r:id="rId16"/>
    <p:sldId id="639" r:id="rId17"/>
    <p:sldId id="640" r:id="rId18"/>
    <p:sldId id="641" r:id="rId19"/>
    <p:sldId id="643" r:id="rId20"/>
    <p:sldId id="644" r:id="rId21"/>
    <p:sldId id="645" r:id="rId22"/>
    <p:sldId id="646" r:id="rId23"/>
    <p:sldId id="647" r:id="rId24"/>
    <p:sldId id="648" r:id="rId25"/>
    <p:sldId id="649" r:id="rId26"/>
    <p:sldId id="650" r:id="rId27"/>
    <p:sldId id="651" r:id="rId28"/>
    <p:sldId id="652" r:id="rId29"/>
    <p:sldId id="654" r:id="rId30"/>
    <p:sldId id="655" r:id="rId31"/>
    <p:sldId id="663" r:id="rId32"/>
    <p:sldId id="664" r:id="rId33"/>
    <p:sldId id="667" r:id="rId34"/>
    <p:sldId id="668" r:id="rId35"/>
    <p:sldId id="656" r:id="rId36"/>
    <p:sldId id="657" r:id="rId37"/>
    <p:sldId id="658" r:id="rId38"/>
    <p:sldId id="659" r:id="rId39"/>
    <p:sldId id="660" r:id="rId40"/>
    <p:sldId id="661" r:id="rId41"/>
    <p:sldId id="662" r:id="rId42"/>
    <p:sldId id="665" r:id="rId43"/>
    <p:sldId id="669" r:id="rId44"/>
    <p:sldId id="670" r:id="rId45"/>
    <p:sldId id="671" r:id="rId46"/>
    <p:sldId id="673" r:id="rId47"/>
    <p:sldId id="674" r:id="rId48"/>
    <p:sldId id="675" r:id="rId49"/>
    <p:sldId id="676" r:id="rId50"/>
    <p:sldId id="382" r:id="rId51"/>
    <p:sldId id="270" r:id="rId52"/>
    <p:sldId id="271" r:id="rId53"/>
    <p:sldId id="272" r:id="rId54"/>
    <p:sldId id="317" r:id="rId55"/>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99" autoAdjust="0"/>
    <p:restoredTop sz="97458" autoAdjust="0"/>
  </p:normalViewPr>
  <p:slideViewPr>
    <p:cSldViewPr>
      <p:cViewPr varScale="1">
        <p:scale>
          <a:sx n="63" d="100"/>
          <a:sy n="63" d="100"/>
        </p:scale>
        <p:origin x="1104" y="60"/>
      </p:cViewPr>
      <p:guideLst>
        <p:guide orient="horz" pos="2160"/>
        <p:guide pos="2880"/>
      </p:guideLst>
    </p:cSldViewPr>
  </p:slideViewPr>
  <p:outlineViewPr>
    <p:cViewPr>
      <p:scale>
        <a:sx n="33" d="100"/>
        <a:sy n="33" d="100"/>
      </p:scale>
      <p:origin x="48" y="23238"/>
    </p:cViewPr>
  </p:outlineViewPr>
  <p:notesTextViewPr>
    <p:cViewPr>
      <p:scale>
        <a:sx n="100" d="100"/>
        <a:sy n="100" d="100"/>
      </p:scale>
      <p:origin x="0" y="0"/>
    </p:cViewPr>
  </p:notesTextViewPr>
  <p:sorterViewPr>
    <p:cViewPr>
      <p:scale>
        <a:sx n="90" d="100"/>
        <a:sy n="90" d="100"/>
      </p:scale>
      <p:origin x="0" y="-14982"/>
    </p:cViewPr>
  </p:sorterViewPr>
  <p:notesViewPr>
    <p:cSldViewPr>
      <p:cViewPr varScale="1">
        <p:scale>
          <a:sx n="80" d="100"/>
          <a:sy n="80" d="100"/>
        </p:scale>
        <p:origin x="-202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commentAuthors" Target="commentAuthor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handoutMaster" Target="handoutMasters/handoutMaster1.xml"/><Relationship Id="rId61"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notesMaster" Target="notesMasters/notesMaster1.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13118992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2FDC43D-8B8C-4858-B42E-A085FF346BF5}" type="slidenum">
              <a:rPr lang="en-GB" smtClean="0"/>
              <a:pPr/>
              <a:t>25</a:t>
            </a:fld>
            <a:endParaRPr lang="en-GB"/>
          </a:p>
        </p:txBody>
      </p:sp>
    </p:spTree>
    <p:extLst>
      <p:ext uri="{BB962C8B-B14F-4D97-AF65-F5344CB8AC3E}">
        <p14:creationId xmlns:p14="http://schemas.microsoft.com/office/powerpoint/2010/main" val="41259263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A38D311-8C02-431B-86BD-364C9B366D4B}" type="slidenum">
              <a:rPr lang="en-GB" smtClean="0">
                <a:solidFill>
                  <a:srgbClr val="000000"/>
                </a:solidFill>
              </a:rPr>
              <a:pPr>
                <a:defRPr/>
              </a:pPr>
              <a:t>26</a:t>
            </a:fld>
            <a:endParaRPr lang="en-GB" dirty="0">
              <a:solidFill>
                <a:srgbClr val="000000"/>
              </a:solidFill>
            </a:endParaRPr>
          </a:p>
        </p:txBody>
      </p:sp>
    </p:spTree>
    <p:extLst>
      <p:ext uri="{BB962C8B-B14F-4D97-AF65-F5344CB8AC3E}">
        <p14:creationId xmlns:p14="http://schemas.microsoft.com/office/powerpoint/2010/main" val="6658823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2FDC43D-8B8C-4858-B42E-A085FF346BF5}" type="slidenum">
              <a:rPr lang="en-GB" smtClean="0"/>
              <a:pPr/>
              <a:t>27</a:t>
            </a:fld>
            <a:endParaRPr lang="en-GB"/>
          </a:p>
        </p:txBody>
      </p:sp>
    </p:spTree>
    <p:extLst>
      <p:ext uri="{BB962C8B-B14F-4D97-AF65-F5344CB8AC3E}">
        <p14:creationId xmlns:p14="http://schemas.microsoft.com/office/powerpoint/2010/main" val="27036553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2FDC43D-8B8C-4858-B42E-A085FF346BF5}" type="slidenum">
              <a:rPr lang="en-GB" smtClean="0"/>
              <a:pPr/>
              <a:t>28</a:t>
            </a:fld>
            <a:endParaRPr lang="en-GB"/>
          </a:p>
        </p:txBody>
      </p:sp>
    </p:spTree>
    <p:extLst>
      <p:ext uri="{BB962C8B-B14F-4D97-AF65-F5344CB8AC3E}">
        <p14:creationId xmlns:p14="http://schemas.microsoft.com/office/powerpoint/2010/main" val="18595638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Notes Placeholder 2"/>
          <p:cNvSpPr>
            <a:spLocks noGrp="1"/>
          </p:cNvSpPr>
          <p:nvPr>
            <p:ph type="body" idx="1"/>
          </p:nvPr>
        </p:nvSpPr>
        <p:spPr>
          <a:noFill/>
          <a:ln/>
        </p:spPr>
        <p:txBody>
          <a:bodyPr/>
          <a:lstStyle/>
          <a:p>
            <a:endParaRPr lang="en-US" smtClean="0"/>
          </a:p>
        </p:txBody>
      </p:sp>
      <p:sp>
        <p:nvSpPr>
          <p:cNvPr id="86020" name="Slide Number Placeholder 3"/>
          <p:cNvSpPr>
            <a:spLocks noGrp="1"/>
          </p:cNvSpPr>
          <p:nvPr>
            <p:ph type="sldNum" sz="quarter" idx="5"/>
          </p:nvPr>
        </p:nvSpPr>
        <p:spPr>
          <a:noFill/>
        </p:spPr>
        <p:txBody>
          <a:bodyPr/>
          <a:lstStyle/>
          <a:p>
            <a:fld id="{3B00810F-6457-42E8-B9C7-91EC74BEE57C}" type="slidenum">
              <a:rPr lang="en-US" smtClean="0"/>
              <a:pPr/>
              <a:t>34</a:t>
            </a:fld>
            <a:endParaRPr lang="en-US" smtClean="0"/>
          </a:p>
        </p:txBody>
      </p:sp>
    </p:spTree>
    <p:extLst>
      <p:ext uri="{BB962C8B-B14F-4D97-AF65-F5344CB8AC3E}">
        <p14:creationId xmlns:p14="http://schemas.microsoft.com/office/powerpoint/2010/main" val="34045447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a:noFill/>
          <a:ln/>
        </p:spPr>
        <p:txBody>
          <a:bodyPr/>
          <a:lstStyle/>
          <a:p>
            <a:endParaRPr lang="en-US" smtClean="0"/>
          </a:p>
        </p:txBody>
      </p:sp>
      <p:sp>
        <p:nvSpPr>
          <p:cNvPr id="84996" name="Slide Number Placeholder 3"/>
          <p:cNvSpPr>
            <a:spLocks noGrp="1"/>
          </p:cNvSpPr>
          <p:nvPr>
            <p:ph type="sldNum" sz="quarter" idx="5"/>
          </p:nvPr>
        </p:nvSpPr>
        <p:spPr>
          <a:noFill/>
        </p:spPr>
        <p:txBody>
          <a:bodyPr/>
          <a:lstStyle/>
          <a:p>
            <a:fld id="{7CCFF9E0-8A66-4969-AB30-F8CC74DF1508}" type="slidenum">
              <a:rPr lang="en-US" smtClean="0"/>
              <a:pPr/>
              <a:t>35</a:t>
            </a:fld>
            <a:endParaRPr lang="en-US" smtClean="0"/>
          </a:p>
        </p:txBody>
      </p:sp>
    </p:spTree>
    <p:extLst>
      <p:ext uri="{BB962C8B-B14F-4D97-AF65-F5344CB8AC3E}">
        <p14:creationId xmlns:p14="http://schemas.microsoft.com/office/powerpoint/2010/main" val="40352432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smtClean="0"/>
          </a:p>
        </p:txBody>
      </p:sp>
      <p:sp>
        <p:nvSpPr>
          <p:cNvPr id="83972" name="Slide Number Placeholder 3"/>
          <p:cNvSpPr>
            <a:spLocks noGrp="1"/>
          </p:cNvSpPr>
          <p:nvPr>
            <p:ph type="sldNum" sz="quarter" idx="5"/>
          </p:nvPr>
        </p:nvSpPr>
        <p:spPr>
          <a:noFill/>
        </p:spPr>
        <p:txBody>
          <a:bodyPr/>
          <a:lstStyle/>
          <a:p>
            <a:fld id="{693AEBB0-E776-426B-AFB2-EB6CDBA3EFD7}" type="slidenum">
              <a:rPr lang="en-US" smtClean="0"/>
              <a:pPr/>
              <a:t>36</a:t>
            </a:fld>
            <a:endParaRPr lang="en-US" smtClean="0"/>
          </a:p>
        </p:txBody>
      </p:sp>
    </p:spTree>
    <p:extLst>
      <p:ext uri="{BB962C8B-B14F-4D97-AF65-F5344CB8AC3E}">
        <p14:creationId xmlns:p14="http://schemas.microsoft.com/office/powerpoint/2010/main" val="27459008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p:spPr>
        <p:txBody>
          <a:bodyPr/>
          <a:lstStyle/>
          <a:p>
            <a:endParaRPr lang="en-US" smtClean="0"/>
          </a:p>
        </p:txBody>
      </p:sp>
      <p:sp>
        <p:nvSpPr>
          <p:cNvPr id="87044" name="Slide Number Placeholder 3"/>
          <p:cNvSpPr>
            <a:spLocks noGrp="1"/>
          </p:cNvSpPr>
          <p:nvPr>
            <p:ph type="sldNum" sz="quarter" idx="5"/>
          </p:nvPr>
        </p:nvSpPr>
        <p:spPr>
          <a:noFill/>
        </p:spPr>
        <p:txBody>
          <a:bodyPr/>
          <a:lstStyle/>
          <a:p>
            <a:fld id="{3DDE8434-0189-4C89-9D2F-79F7765FDDBD}" type="slidenum">
              <a:rPr lang="en-US" smtClean="0"/>
              <a:pPr/>
              <a:t>37</a:t>
            </a:fld>
            <a:endParaRPr lang="en-US" smtClean="0"/>
          </a:p>
        </p:txBody>
      </p:sp>
    </p:spTree>
    <p:extLst>
      <p:ext uri="{BB962C8B-B14F-4D97-AF65-F5344CB8AC3E}">
        <p14:creationId xmlns:p14="http://schemas.microsoft.com/office/powerpoint/2010/main" val="19219753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p:spPr>
        <p:txBody>
          <a:bodyPr/>
          <a:lstStyle/>
          <a:p>
            <a:endParaRPr lang="en-US" smtClean="0"/>
          </a:p>
        </p:txBody>
      </p:sp>
      <p:sp>
        <p:nvSpPr>
          <p:cNvPr id="88068" name="Slide Number Placeholder 3"/>
          <p:cNvSpPr>
            <a:spLocks noGrp="1"/>
          </p:cNvSpPr>
          <p:nvPr>
            <p:ph type="sldNum" sz="quarter" idx="5"/>
          </p:nvPr>
        </p:nvSpPr>
        <p:spPr>
          <a:noFill/>
        </p:spPr>
        <p:txBody>
          <a:bodyPr/>
          <a:lstStyle/>
          <a:p>
            <a:fld id="{1276E926-1FB2-401F-BAB8-DAF1C21A9B5E}" type="slidenum">
              <a:rPr lang="en-US" smtClean="0"/>
              <a:pPr/>
              <a:t>38</a:t>
            </a:fld>
            <a:endParaRPr lang="en-US" smtClean="0"/>
          </a:p>
        </p:txBody>
      </p:sp>
    </p:spTree>
    <p:extLst>
      <p:ext uri="{BB962C8B-B14F-4D97-AF65-F5344CB8AC3E}">
        <p14:creationId xmlns:p14="http://schemas.microsoft.com/office/powerpoint/2010/main" val="21572666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p:spPr>
        <p:txBody>
          <a:bodyPr/>
          <a:lstStyle/>
          <a:p>
            <a:endParaRPr lang="en-US" smtClean="0"/>
          </a:p>
        </p:txBody>
      </p:sp>
      <p:sp>
        <p:nvSpPr>
          <p:cNvPr id="90116" name="Slide Number Placeholder 3"/>
          <p:cNvSpPr>
            <a:spLocks noGrp="1"/>
          </p:cNvSpPr>
          <p:nvPr>
            <p:ph type="sldNum" sz="quarter" idx="5"/>
          </p:nvPr>
        </p:nvSpPr>
        <p:spPr>
          <a:noFill/>
        </p:spPr>
        <p:txBody>
          <a:bodyPr/>
          <a:lstStyle/>
          <a:p>
            <a:fld id="{35E3F81A-591C-4FFF-95CA-F33EC3A6B6B7}" type="slidenum">
              <a:rPr lang="en-US" smtClean="0"/>
              <a:pPr/>
              <a:t>39</a:t>
            </a:fld>
            <a:endParaRPr lang="en-US" smtClean="0"/>
          </a:p>
        </p:txBody>
      </p:sp>
    </p:spTree>
    <p:extLst>
      <p:ext uri="{BB962C8B-B14F-4D97-AF65-F5344CB8AC3E}">
        <p14:creationId xmlns:p14="http://schemas.microsoft.com/office/powerpoint/2010/main" val="21591672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2750034B-FA1B-4989-9657-9088CB755A55}" type="slidenum">
              <a:rPr lang="en-GB" smtClean="0"/>
              <a:pPr>
                <a:defRPr/>
              </a:pPr>
              <a:t>4</a:t>
            </a:fld>
            <a:endParaRPr lang="en-GB"/>
          </a:p>
        </p:txBody>
      </p:sp>
    </p:spTree>
    <p:extLst>
      <p:ext uri="{BB962C8B-B14F-4D97-AF65-F5344CB8AC3E}">
        <p14:creationId xmlns:p14="http://schemas.microsoft.com/office/powerpoint/2010/main" val="33947463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40</a:t>
            </a:fld>
            <a:endParaRPr lang="en-US" dirty="0"/>
          </a:p>
        </p:txBody>
      </p:sp>
    </p:spTree>
    <p:extLst>
      <p:ext uri="{BB962C8B-B14F-4D97-AF65-F5344CB8AC3E}">
        <p14:creationId xmlns:p14="http://schemas.microsoft.com/office/powerpoint/2010/main" val="9263598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43</a:t>
            </a:fld>
            <a:endParaRPr lang="en-US" dirty="0"/>
          </a:p>
        </p:txBody>
      </p:sp>
    </p:spTree>
    <p:extLst>
      <p:ext uri="{BB962C8B-B14F-4D97-AF65-F5344CB8AC3E}">
        <p14:creationId xmlns:p14="http://schemas.microsoft.com/office/powerpoint/2010/main" val="6881886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smtClean="0"/>
          </a:p>
        </p:txBody>
      </p:sp>
      <p:sp>
        <p:nvSpPr>
          <p:cNvPr id="83972" name="Slide Number Placeholder 3"/>
          <p:cNvSpPr>
            <a:spLocks noGrp="1"/>
          </p:cNvSpPr>
          <p:nvPr>
            <p:ph type="sldNum" sz="quarter" idx="5"/>
          </p:nvPr>
        </p:nvSpPr>
        <p:spPr>
          <a:noFill/>
        </p:spPr>
        <p:txBody>
          <a:bodyPr/>
          <a:lstStyle/>
          <a:p>
            <a:fld id="{C1A6F607-7343-4EDF-B7A5-0C6E64E7190B}" type="slidenum">
              <a:rPr lang="en-US" smtClean="0"/>
              <a:pPr/>
              <a:t>44</a:t>
            </a:fld>
            <a:endParaRPr lang="en-US" smtClean="0"/>
          </a:p>
        </p:txBody>
      </p:sp>
    </p:spTree>
    <p:extLst>
      <p:ext uri="{BB962C8B-B14F-4D97-AF65-F5344CB8AC3E}">
        <p14:creationId xmlns:p14="http://schemas.microsoft.com/office/powerpoint/2010/main" val="26016251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a:noFill/>
          <a:ln/>
        </p:spPr>
        <p:txBody>
          <a:bodyPr/>
          <a:lstStyle/>
          <a:p>
            <a:endParaRPr lang="en-US" smtClean="0"/>
          </a:p>
        </p:txBody>
      </p:sp>
      <p:sp>
        <p:nvSpPr>
          <p:cNvPr id="91140" name="Slide Number Placeholder 3"/>
          <p:cNvSpPr>
            <a:spLocks noGrp="1"/>
          </p:cNvSpPr>
          <p:nvPr>
            <p:ph type="sldNum" sz="quarter" idx="5"/>
          </p:nvPr>
        </p:nvSpPr>
        <p:spPr>
          <a:noFill/>
        </p:spPr>
        <p:txBody>
          <a:bodyPr/>
          <a:lstStyle/>
          <a:p>
            <a:fld id="{8A1C5B0F-7E39-4660-A6FC-1871B6D352A5}" type="slidenum">
              <a:rPr lang="en-US" smtClean="0"/>
              <a:pPr/>
              <a:t>47</a:t>
            </a:fld>
            <a:endParaRPr lang="en-US" smtClean="0"/>
          </a:p>
        </p:txBody>
      </p:sp>
    </p:spTree>
    <p:extLst>
      <p:ext uri="{BB962C8B-B14F-4D97-AF65-F5344CB8AC3E}">
        <p14:creationId xmlns:p14="http://schemas.microsoft.com/office/powerpoint/2010/main" val="221142463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48</a:t>
            </a:fld>
            <a:endParaRPr lang="en-US" dirty="0"/>
          </a:p>
        </p:txBody>
      </p:sp>
    </p:spTree>
    <p:extLst>
      <p:ext uri="{BB962C8B-B14F-4D97-AF65-F5344CB8AC3E}">
        <p14:creationId xmlns:p14="http://schemas.microsoft.com/office/powerpoint/2010/main" val="365879524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49</a:t>
            </a:fld>
            <a:endParaRPr lang="en-US"/>
          </a:p>
        </p:txBody>
      </p:sp>
    </p:spTree>
    <p:extLst>
      <p:ext uri="{BB962C8B-B14F-4D97-AF65-F5344CB8AC3E}">
        <p14:creationId xmlns:p14="http://schemas.microsoft.com/office/powerpoint/2010/main" val="244923984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50</a:t>
            </a:fld>
            <a:endParaRPr lang="en-US"/>
          </a:p>
        </p:txBody>
      </p:sp>
    </p:spTree>
    <p:extLst>
      <p:ext uri="{BB962C8B-B14F-4D97-AF65-F5344CB8AC3E}">
        <p14:creationId xmlns:p14="http://schemas.microsoft.com/office/powerpoint/2010/main" val="417477878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51</a:t>
            </a:fld>
            <a:endParaRPr lang="en-US"/>
          </a:p>
        </p:txBody>
      </p:sp>
    </p:spTree>
    <p:extLst>
      <p:ext uri="{BB962C8B-B14F-4D97-AF65-F5344CB8AC3E}">
        <p14:creationId xmlns:p14="http://schemas.microsoft.com/office/powerpoint/2010/main" val="156904900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52</a:t>
            </a:fld>
            <a:endParaRPr lang="en-US"/>
          </a:p>
        </p:txBody>
      </p:sp>
    </p:spTree>
    <p:extLst>
      <p:ext uri="{BB962C8B-B14F-4D97-AF65-F5344CB8AC3E}">
        <p14:creationId xmlns:p14="http://schemas.microsoft.com/office/powerpoint/2010/main" val="11816062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A6AF1EB3-E790-40A2-AF3E-3729E83EC063}" type="slidenum">
              <a:rPr lang="en-GB" smtClean="0"/>
              <a:pPr>
                <a:defRPr/>
              </a:pPr>
              <a:t>6</a:t>
            </a:fld>
            <a:endParaRPr lang="en-GB"/>
          </a:p>
        </p:txBody>
      </p:sp>
    </p:spTree>
    <p:extLst>
      <p:ext uri="{BB962C8B-B14F-4D97-AF65-F5344CB8AC3E}">
        <p14:creationId xmlns:p14="http://schemas.microsoft.com/office/powerpoint/2010/main" val="35096952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2FDC43D-8B8C-4858-B42E-A085FF346BF5}" type="slidenum">
              <a:rPr lang="en-GB" smtClean="0"/>
              <a:pPr/>
              <a:t>19</a:t>
            </a:fld>
            <a:endParaRPr lang="en-GB"/>
          </a:p>
        </p:txBody>
      </p:sp>
    </p:spTree>
    <p:extLst>
      <p:ext uri="{BB962C8B-B14F-4D97-AF65-F5344CB8AC3E}">
        <p14:creationId xmlns:p14="http://schemas.microsoft.com/office/powerpoint/2010/main" val="29829933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2FDC43D-8B8C-4858-B42E-A085FF346BF5}" type="slidenum">
              <a:rPr lang="en-GB" smtClean="0"/>
              <a:pPr/>
              <a:t>20</a:t>
            </a:fld>
            <a:endParaRPr lang="en-GB"/>
          </a:p>
        </p:txBody>
      </p:sp>
    </p:spTree>
    <p:extLst>
      <p:ext uri="{BB962C8B-B14F-4D97-AF65-F5344CB8AC3E}">
        <p14:creationId xmlns:p14="http://schemas.microsoft.com/office/powerpoint/2010/main" val="6123712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25E907-4B40-46EC-B452-37FCD5748AD6}" type="slidenum">
              <a:rPr lang="en-GB" smtClean="0"/>
              <a:pPr/>
              <a:t>21</a:t>
            </a:fld>
            <a:endParaRPr lang="en-GB" dirty="0"/>
          </a:p>
        </p:txBody>
      </p:sp>
    </p:spTree>
    <p:extLst>
      <p:ext uri="{BB962C8B-B14F-4D97-AF65-F5344CB8AC3E}">
        <p14:creationId xmlns:p14="http://schemas.microsoft.com/office/powerpoint/2010/main" val="19727634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25E907-4B40-46EC-B452-37FCD5748AD6}" type="slidenum">
              <a:rPr lang="en-GB" smtClean="0"/>
              <a:pPr/>
              <a:t>22</a:t>
            </a:fld>
            <a:endParaRPr lang="en-GB" dirty="0"/>
          </a:p>
        </p:txBody>
      </p:sp>
    </p:spTree>
    <p:extLst>
      <p:ext uri="{BB962C8B-B14F-4D97-AF65-F5344CB8AC3E}">
        <p14:creationId xmlns:p14="http://schemas.microsoft.com/office/powerpoint/2010/main" val="14248067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25E907-4B40-46EC-B452-37FCD5748AD6}" type="slidenum">
              <a:rPr lang="en-GB" smtClean="0"/>
              <a:pPr/>
              <a:t>23</a:t>
            </a:fld>
            <a:endParaRPr lang="en-GB" dirty="0"/>
          </a:p>
        </p:txBody>
      </p:sp>
    </p:spTree>
    <p:extLst>
      <p:ext uri="{BB962C8B-B14F-4D97-AF65-F5344CB8AC3E}">
        <p14:creationId xmlns:p14="http://schemas.microsoft.com/office/powerpoint/2010/main" val="17693793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2FDC43D-8B8C-4858-B42E-A085FF346BF5}" type="slidenum">
              <a:rPr lang="en-GB" smtClean="0"/>
              <a:pPr/>
              <a:t>24</a:t>
            </a:fld>
            <a:endParaRPr lang="en-GB"/>
          </a:p>
        </p:txBody>
      </p:sp>
    </p:spTree>
    <p:extLst>
      <p:ext uri="{BB962C8B-B14F-4D97-AF65-F5344CB8AC3E}">
        <p14:creationId xmlns:p14="http://schemas.microsoft.com/office/powerpoint/2010/main" val="2756012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29/06/2015</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29/06/2015</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29/06/2015</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51D434-A24C-44BD-8275-B34813C3838A}" type="datetimeFigureOut">
              <a:rPr lang="en-GB" smtClean="0">
                <a:solidFill>
                  <a:prstClr val="black">
                    <a:tint val="75000"/>
                  </a:prstClr>
                </a:solidFill>
              </a:rPr>
              <a:pPr/>
              <a:t>29/06/2015</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0D68250A-A216-4130-B0FB-C51F576BA778}"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29/06/2015</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29/06/2015</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29/06/2015</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29/06/2015</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29/06/2015</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29/06/2015</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29/06/2015</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29/06/2015</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29/06/2015</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F551D434-A24C-44BD-8275-B34813C3838A}" type="datetimeFigureOut">
              <a:rPr lang="en-GB" smtClean="0">
                <a:solidFill>
                  <a:prstClr val="black">
                    <a:tint val="75000"/>
                  </a:prstClr>
                </a:solidFill>
                <a:latin typeface="Calibri"/>
              </a:rPr>
              <a:pPr fontAlgn="auto">
                <a:spcBef>
                  <a:spcPts val="0"/>
                </a:spcBef>
                <a:spcAft>
                  <a:spcPts val="0"/>
                </a:spcAft>
              </a:pPr>
              <a:t>29/06/2015</a:t>
            </a:fld>
            <a:endParaRPr lang="en-GB">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GB">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0D68250A-A216-4130-B0FB-C51F576BA778}" type="slidenum">
              <a:rPr lang="en-GB" smtClean="0">
                <a:solidFill>
                  <a:prstClr val="black">
                    <a:tint val="75000"/>
                  </a:prstClr>
                </a:solidFill>
                <a:latin typeface="Calibri"/>
              </a:rPr>
              <a:pPr fontAlgn="auto">
                <a:spcBef>
                  <a:spcPts val="0"/>
                </a:spcBef>
                <a:spcAft>
                  <a:spcPts val="0"/>
                </a:spcAft>
              </a:pPr>
              <a:t>‹#›</a:t>
            </a:fld>
            <a:endParaRPr lang="en-GB">
              <a:solidFill>
                <a:prstClr val="black">
                  <a:tint val="75000"/>
                </a:prstClr>
              </a:solidFill>
              <a:latin typeface="Calibri"/>
            </a:endParaRPr>
          </a:p>
        </p:txBody>
      </p:sp>
    </p:spTree>
  </p:cSld>
  <p:clrMap bg1="lt1" tx1="dk1" bg2="lt2" tx2="dk2" accent1="accent1" accent2="accent2" accent3="accent3" accent4="accent4" accent5="accent5" accent6="accent6" hlink="hlink" folHlink="folHlink"/>
  <p:sldLayoutIdLst>
    <p:sldLayoutId id="2147483807" r:id="rId1"/>
    <p:sldLayoutId id="2147483808"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hyperlink" Target="http://www.jisc.ac.uk/whatwedo/programmes/usersandinnovation/soundsgood.aspx" TargetMode="Externa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a:r>
              <a:rPr lang="en-GB" sz="3200" dirty="0" smtClean="0"/>
              <a:t>Using assessment to support, aid and develop student learning: designing a programme assessment strategy</a:t>
            </a:r>
            <a:endParaRPr lang="en-GB" sz="3200" dirty="0"/>
          </a:p>
        </p:txBody>
      </p:sp>
      <p:sp>
        <p:nvSpPr>
          <p:cNvPr id="3075" name="Rectangle 3"/>
          <p:cNvSpPr>
            <a:spLocks noGrp="1" noChangeArrowheads="1"/>
          </p:cNvSpPr>
          <p:nvPr>
            <p:ph type="subTitle" idx="1"/>
          </p:nvPr>
        </p:nvSpPr>
        <p:spPr>
          <a:xfrm>
            <a:off x="611560" y="2928934"/>
            <a:ext cx="6463928" cy="3429004"/>
          </a:xfrm>
        </p:spPr>
        <p:txBody>
          <a:bodyPr/>
          <a:lstStyle/>
          <a:p>
            <a:pPr algn="ctr" eaLnBrk="1" hangingPunct="1">
              <a:defRPr/>
            </a:pPr>
            <a:r>
              <a:rPr lang="en-GB" dirty="0" smtClean="0">
                <a:solidFill>
                  <a:schemeClr val="tx2">
                    <a:lumMod val="60000"/>
                    <a:lumOff val="40000"/>
                  </a:schemeClr>
                </a:solidFill>
              </a:rPr>
              <a:t>Liverpool John Moores University</a:t>
            </a:r>
          </a:p>
          <a:p>
            <a:pPr algn="ctr" eaLnBrk="1" hangingPunct="1">
              <a:defRPr/>
            </a:pPr>
            <a:r>
              <a:rPr lang="en-GB" dirty="0" smtClean="0">
                <a:solidFill>
                  <a:schemeClr val="tx2">
                    <a:lumMod val="60000"/>
                    <a:lumOff val="40000"/>
                  </a:schemeClr>
                </a:solidFill>
              </a:rPr>
              <a:t>2015 </a:t>
            </a:r>
          </a:p>
          <a:p>
            <a:pPr algn="ctr" eaLnBrk="1" hangingPunct="1">
              <a:defRPr/>
            </a:pPr>
            <a:r>
              <a:rPr lang="en-GB" sz="2400" b="1" dirty="0" smtClean="0"/>
              <a:t>Sally Brown @</a:t>
            </a:r>
            <a:r>
              <a:rPr lang="en-GB" sz="2400" b="1" dirty="0" err="1" smtClean="0"/>
              <a:t>ProfSallyBrown</a:t>
            </a:r>
            <a:endParaRPr lang="en-GB" sz="2400" b="1" dirty="0" smtClean="0"/>
          </a:p>
          <a:p>
            <a:pPr algn="ctr" eaLnBrk="1" hangingPunct="1">
              <a:defRPr/>
            </a:pPr>
            <a:r>
              <a:rPr lang="en-GB" sz="2400" dirty="0" smtClean="0"/>
              <a:t>sally@sally-brown.net</a:t>
            </a:r>
            <a:endParaRPr lang="en-GB" sz="2400" b="1" dirty="0" smtClean="0"/>
          </a:p>
          <a:p>
            <a:pPr algn="ctr" eaLnBrk="1" hangingPunct="1">
              <a:defRPr/>
            </a:pPr>
            <a:r>
              <a:rPr lang="en-GB" sz="1800" dirty="0" smtClean="0"/>
              <a:t>NTF, PFHEA,SFSEDA</a:t>
            </a:r>
          </a:p>
          <a:p>
            <a:pPr algn="ctr" eaLnBrk="1" hangingPunct="1">
              <a:defRPr/>
            </a:pPr>
            <a:r>
              <a:rPr lang="en-GB" sz="1800" dirty="0" smtClean="0"/>
              <a:t>Emerita Professor, Leeds Metropolitan University</a:t>
            </a:r>
          </a:p>
          <a:p>
            <a:pPr algn="ctr" eaLnBrk="1" hangingPunct="1">
              <a:defRPr/>
            </a:pPr>
            <a:r>
              <a:rPr lang="en-GB" sz="1800" dirty="0" smtClean="0"/>
              <a:t>Visiting Professor University of Plymouth &amp; Liverpool John Moores University.</a:t>
            </a:r>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Assessment is lagging</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b="1" dirty="0"/>
              <a:t>Assessment practices in most universities have not kept pace with the vast changes in the context, aims and structure of higher education. They can no longer do justice to the outcomes we expect from a university education in relation to wide-ranging knowledge, skills and employability. (p.7)</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Students are confused</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b="1" dirty="0"/>
              <a:t>In a massified higher education sector where tutor-student ratios have gradually been eroded, students can remain confused about what is expected of them in assessment. Efforts to make this transparent through learning outcomes, assessment criteria and written feedback have proved no substitute for tutor-student interaction and newer groups of students are particularly likely to need this contact. (p.7)</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It’s time to change assessment</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b="1" dirty="0"/>
              <a:t>The rising demands of fee-paying students [in England] , the increasing financial pressures on institutions and the need to maintain the UK’s international reputation for high academic standards are going to place extra strain on already vulnerable assessment practices. It is time for a serious reappraisal, and the purpose of this publication is to support that reappraisal of assessment policy and practice in higher education through evidence-informed change. (p.7)</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Assessment for learning</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b="1" dirty="0"/>
              <a:t>The debate on standards needs to focus on how high standards of learning can be achieved through assessment. This requires a greater emphasis on assessment for learning rather than assessment of learning. When it comes to the assessment of learning, we need to move beyond systems focused on marks and grades towards the valid assessment of the achievement of intended programme outcomes. </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The necessity of dialogue </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b="1" dirty="0"/>
              <a:t>Assessment standards are socially constructed so there must be a greater emphasis on assessment and feedback processes that actively engage both staff and students in dialogue about standards. It is when learners share an understanding of academic and professional standards in an atmosphere of mutual trust that learning works best. Active engagement with assessment standards needs to be an integral and seamless part of course design and the learning process in order to allow students to develop their own, internalised conceptions of standards, and to monitor and supervise their own learning. </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Improving assessment improves learning</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normAutofit lnSpcReduction="10000"/>
          </a:bodyPr>
          <a:lstStyle/>
          <a:p>
            <a:pPr marL="0" indent="0">
              <a:buNone/>
            </a:pPr>
            <a:r>
              <a:rPr lang="en-GB" sz="2600" b="1" dirty="0"/>
              <a:t>Assessment is largely dependent upon professional judgement, and confidence in such judgement requires the establishment of appropriate forums for the development and sharing of standards within and between disciplinary and professional communities. Assessment shapes what students study, when they study, how much work they do and the approach they take to their learning. Consequently, assessment design is influential in determining the quality and amount of learning achieved by students, and if we wish to improve student learning, improving assessment should be our starting point. (p.9) </a:t>
            </a:r>
          </a:p>
          <a:p>
            <a:pPr marL="0" indent="0">
              <a:buNone/>
            </a:pPr>
            <a:endParaRPr lang="en-GB" sz="2600"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We need more formative, less summative assessment</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b="1" dirty="0"/>
              <a:t>The change that has the greatest potential to improve student learning is a shift in the balance of summative and formative assessment. Summative assessment has important purposes in selection, certification and institutional accountability, but its dominance has distorted the potential of assessment to promote learning </a:t>
            </a:r>
            <a:r>
              <a:rPr lang="en-GB" sz="2600" b="1" dirty="0" smtClean="0"/>
              <a:t>(Assessment </a:t>
            </a:r>
            <a:r>
              <a:rPr lang="en-GB" sz="2600" b="1" dirty="0"/>
              <a:t>for learning). (p.9) </a:t>
            </a:r>
          </a:p>
          <a:p>
            <a:pPr marL="0" indent="0">
              <a:buNone/>
            </a:pPr>
            <a:endParaRPr lang="en-GB" sz="2600"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Assessment is ‘resource heavy’</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b="1" dirty="0"/>
              <a:t>Assessment is resource heavy in the modern higher education institution. Transforming assessment policy and practice can bring cost savings in administration and quality assurance. These savings are generated by reducing summative assessment, improving failure rates and retention, and reducing instances of malpractice, non-submissions, complaints and appeals. It is important to note that most of the quality assurance and other procedures discussed in this section make demands on staff time without any attendant benefit for student learning. (p.11) </a:t>
            </a:r>
          </a:p>
          <a:p>
            <a:pPr marL="0" indent="0">
              <a:buNone/>
            </a:pPr>
            <a:endParaRPr lang="en-GB" sz="2600" b="1"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High stakes assessment causes problems</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b="1" dirty="0"/>
              <a:t>However, the high stakes nature of summative assessment can lead to expensive and time-consuming applications for extenuating circumstances, student complaints, appeals and litigation. The latter also runs the risk of generating adverse publicity. The pressure of high stakes assessment could also encourage plagiarism and poor academic practice among some learners with its high staff costs and adverse outcomes for students. (p.11) </a:t>
            </a:r>
          </a:p>
          <a:p>
            <a:pPr marL="0" indent="0">
              <a:buNone/>
            </a:pPr>
            <a:endParaRPr lang="en-GB" sz="2600"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UK Quality Code for Higher Education </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b="1" dirty="0"/>
              <a:t>Assessment is a complex topic since it involves two distinct aspects. First, it forms an essential element of the learning process. Students learn both from assessment activities and from their interaction with staff about their performance in those activities. This interaction has two elements: a focus on their learning and the extent to which that has been demonstrated in the assessment, and a focus on furthering their learning, which may itself subsequently be assessed. The latter element is often referred to as 'feedforward'.</a:t>
            </a:r>
          </a:p>
          <a:p>
            <a:pPr marL="0" indent="0">
              <a:buNone/>
            </a:pPr>
            <a:endParaRPr lang="en-GB" sz="2600"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553" y="116632"/>
            <a:ext cx="7543800" cy="1074737"/>
          </a:xfrm>
        </p:spPr>
        <p:txBody>
          <a:bodyPr/>
          <a:lstStyle/>
          <a:p>
            <a:r>
              <a:rPr lang="en-GB" sz="3600" dirty="0" smtClean="0"/>
              <a:t>Rationale</a:t>
            </a:r>
            <a:endParaRPr lang="en-GB" sz="3600" dirty="0"/>
          </a:p>
        </p:txBody>
      </p:sp>
      <p:sp>
        <p:nvSpPr>
          <p:cNvPr id="3" name="Content Placeholder 2"/>
          <p:cNvSpPr>
            <a:spLocks noGrp="1"/>
          </p:cNvSpPr>
          <p:nvPr>
            <p:ph idx="1"/>
          </p:nvPr>
        </p:nvSpPr>
        <p:spPr/>
        <p:txBody>
          <a:bodyPr/>
          <a:lstStyle/>
          <a:p>
            <a:pPr>
              <a:buNone/>
            </a:pPr>
            <a:r>
              <a:rPr lang="en-GB" dirty="0" smtClean="0"/>
              <a:t>In these sessions we are aiming to use the curriculum renewal process to help programme teams think creatively about how assessment can become integral to learning rather than something that happens after the learning has finished.</a:t>
            </a:r>
          </a:p>
          <a:p>
            <a:pPr>
              <a:buNone/>
            </a:pPr>
            <a:r>
              <a:rPr lang="en-GB" dirty="0" smtClean="0"/>
              <a:t>The aim is to make assessment fit for purpose, so it is fully aligned with programme ambitions and learning outcomes.</a:t>
            </a:r>
          </a:p>
          <a:p>
            <a:pPr>
              <a:buNone/>
            </a:pPr>
            <a:r>
              <a:rPr lang="en-GB" dirty="0" smtClean="0"/>
              <a:t>The work is taking place within a climate where programme leaders have been asked to review curriculum design essentials</a:t>
            </a: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QAA, continued...</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b="1" dirty="0"/>
              <a:t>Second, it is the means by which academic staff form judgements as to what extent students have achieved the intended learning outcomes of a programme, or of an element of a programme. These judgements form the basis for the grading of student performance through the allocation of marks, grades and (where applicable) classification, and (provided the learning outcomes have been met) for the award of the credit or qualification to which the programme leads. (QAA, 2013, p.3).</a:t>
            </a:r>
          </a:p>
          <a:p>
            <a:pPr marL="0" indent="0">
              <a:buNone/>
            </a:pPr>
            <a:endParaRPr lang="en-GB" sz="2600" dirty="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0"/>
            <a:ext cx="8472518" cy="620688"/>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Extracts from the QAA Code of Practice B6</a:t>
            </a:r>
          </a:p>
        </p:txBody>
      </p:sp>
      <p:sp>
        <p:nvSpPr>
          <p:cNvPr id="3" name="Content Placeholder 2"/>
          <p:cNvSpPr>
            <a:spLocks noGrp="1"/>
          </p:cNvSpPr>
          <p:nvPr>
            <p:ph idx="1"/>
          </p:nvPr>
        </p:nvSpPr>
        <p:spPr>
          <a:xfrm>
            <a:off x="228600" y="762000"/>
            <a:ext cx="8610600" cy="6096000"/>
          </a:xfrm>
        </p:spPr>
        <p:txBody>
          <a:bodyPr>
            <a:noAutofit/>
          </a:bodyPr>
          <a:lstStyle/>
          <a:p>
            <a:pPr marL="0" indent="0">
              <a:buNone/>
            </a:pPr>
            <a:r>
              <a:rPr lang="en-GB" sz="2600" dirty="0" smtClean="0"/>
              <a:t> </a:t>
            </a:r>
            <a:r>
              <a:rPr lang="en-GB" sz="2600" b="1" dirty="0" smtClean="0"/>
              <a:t>Indicator 5 </a:t>
            </a:r>
          </a:p>
          <a:p>
            <a:pPr marL="0" indent="0">
              <a:buNone/>
            </a:pPr>
            <a:r>
              <a:rPr lang="en-GB" sz="2600" b="1" dirty="0" smtClean="0"/>
              <a:t>Assessment and feedback practices are </a:t>
            </a:r>
            <a:r>
              <a:rPr lang="en-GB" sz="2600" b="1" dirty="0" smtClean="0">
                <a:solidFill>
                  <a:srgbClr val="7030A0"/>
                </a:solidFill>
              </a:rPr>
              <a:t>informed </a:t>
            </a:r>
            <a:r>
              <a:rPr lang="en-GB" sz="2600" b="1" dirty="0" smtClean="0"/>
              <a:t>by reflection, consideration of professional practice, and subject-specific and educational scholarship.</a:t>
            </a:r>
          </a:p>
          <a:p>
            <a:pPr marL="0" indent="0">
              <a:buNone/>
            </a:pPr>
            <a:endParaRPr lang="en-GB" sz="2600" b="1" dirty="0" smtClean="0"/>
          </a:p>
          <a:p>
            <a:pPr marL="0" indent="0">
              <a:buNone/>
            </a:pPr>
            <a:r>
              <a:rPr lang="en-GB" sz="2600" b="1" dirty="0" smtClean="0"/>
              <a:t>Indicator 6 </a:t>
            </a:r>
          </a:p>
          <a:p>
            <a:pPr>
              <a:buNone/>
            </a:pPr>
            <a:r>
              <a:rPr lang="en-GB" sz="2600" b="1" dirty="0" smtClean="0"/>
              <a:t>Staff and students engage in </a:t>
            </a:r>
            <a:r>
              <a:rPr lang="en-GB" sz="2600" b="1" dirty="0" smtClean="0">
                <a:solidFill>
                  <a:srgbClr val="7030A0"/>
                </a:solidFill>
              </a:rPr>
              <a:t>dialogue </a:t>
            </a:r>
            <a:r>
              <a:rPr lang="en-GB" sz="2600" b="1" dirty="0" smtClean="0"/>
              <a:t>to promote a </a:t>
            </a:r>
            <a:r>
              <a:rPr lang="en-GB" sz="2600" b="1" dirty="0" smtClean="0">
                <a:solidFill>
                  <a:srgbClr val="7030A0"/>
                </a:solidFill>
              </a:rPr>
              <a:t>shared understanding</a:t>
            </a:r>
            <a:r>
              <a:rPr lang="en-GB" sz="2600" b="1" dirty="0" smtClean="0"/>
              <a:t> of the basis on which academic judgements are made.</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0"/>
            <a:ext cx="8229600" cy="914400"/>
          </a:xfrm>
          <a:prstGeom prst="rect">
            <a:avLst/>
          </a:prstGeom>
          <a:noFill/>
          <a:ln w="9525">
            <a:noFill/>
            <a:miter lim="800000"/>
            <a:headEnd/>
            <a:tailEnd/>
          </a:ln>
        </p:spPr>
        <p:txBody>
          <a:bodyPr vert="horz" wrap="square" lIns="91440" tIns="45720" rIns="91440" bIns="45720" numCol="1" rtlCol="0" anchor="b" anchorCtr="0" compatLnSpc="1">
            <a:prstTxWarp prst="textNoShape">
              <a:avLst/>
            </a:prstTxWarp>
            <a:normAutofit/>
          </a:bodyPr>
          <a:lstStyle>
            <a:lvl1pPr eaLnBrk="0" hangingPunct="0">
              <a:defRPr sz="3200" b="1">
                <a:solidFill>
                  <a:srgbClr val="002060"/>
                </a:solidFill>
                <a:latin typeface="+mj-lt"/>
                <a:ea typeface="+mj-ea"/>
                <a:cs typeface="+mj-cs"/>
              </a:defRPr>
            </a:lvl1pPr>
            <a:lvl2pPr eaLnBrk="0" hangingPunct="0">
              <a:defRPr sz="3900" b="1">
                <a:solidFill>
                  <a:schemeClr val="tx2"/>
                </a:solidFill>
              </a:defRPr>
            </a:lvl2pPr>
            <a:lvl3pPr eaLnBrk="0" hangingPunct="0">
              <a:defRPr sz="3900" b="1">
                <a:solidFill>
                  <a:schemeClr val="tx2"/>
                </a:solidFill>
              </a:defRPr>
            </a:lvl3pPr>
            <a:lvl4pPr eaLnBrk="0" hangingPunct="0">
              <a:defRPr sz="3900" b="1">
                <a:solidFill>
                  <a:schemeClr val="tx2"/>
                </a:solidFill>
              </a:defRPr>
            </a:lvl4pPr>
            <a:lvl5pPr eaLnBrk="0" hangingPunct="0">
              <a:defRPr sz="3900" b="1">
                <a:solidFill>
                  <a:schemeClr val="tx2"/>
                </a:solidFill>
              </a:defRPr>
            </a:lvl5pPr>
            <a:lvl6pPr marL="457200" fontAlgn="base">
              <a:spcBef>
                <a:spcPct val="0"/>
              </a:spcBef>
              <a:spcAft>
                <a:spcPct val="0"/>
              </a:spcAft>
              <a:defRPr sz="3900" b="1">
                <a:solidFill>
                  <a:schemeClr val="tx2"/>
                </a:solidFill>
              </a:defRPr>
            </a:lvl6pPr>
            <a:lvl7pPr marL="914400" fontAlgn="base">
              <a:spcBef>
                <a:spcPct val="0"/>
              </a:spcBef>
              <a:spcAft>
                <a:spcPct val="0"/>
              </a:spcAft>
              <a:defRPr sz="3900" b="1">
                <a:solidFill>
                  <a:schemeClr val="tx2"/>
                </a:solidFill>
              </a:defRPr>
            </a:lvl7pPr>
            <a:lvl8pPr marL="1371600" fontAlgn="base">
              <a:spcBef>
                <a:spcPct val="0"/>
              </a:spcBef>
              <a:spcAft>
                <a:spcPct val="0"/>
              </a:spcAft>
              <a:defRPr sz="3900" b="1">
                <a:solidFill>
                  <a:schemeClr val="tx2"/>
                </a:solidFill>
              </a:defRPr>
            </a:lvl8pPr>
            <a:lvl9pPr marL="1828800" fontAlgn="base">
              <a:spcBef>
                <a:spcPct val="0"/>
              </a:spcBef>
              <a:spcAft>
                <a:spcPct val="0"/>
              </a:spcAft>
              <a:defRPr sz="3900" b="1">
                <a:solidFill>
                  <a:schemeClr val="tx2"/>
                </a:solidFill>
              </a:defRPr>
            </a:lvl9pPr>
          </a:lstStyle>
          <a:p>
            <a:r>
              <a:rPr lang="en-GB" dirty="0"/>
              <a:t>Designing assessment </a:t>
            </a:r>
          </a:p>
        </p:txBody>
      </p:sp>
      <p:sp>
        <p:nvSpPr>
          <p:cNvPr id="3" name="Content Placeholder 2"/>
          <p:cNvSpPr txBox="1">
            <a:spLocks/>
          </p:cNvSpPr>
          <p:nvPr/>
        </p:nvSpPr>
        <p:spPr>
          <a:xfrm>
            <a:off x="228600" y="762000"/>
            <a:ext cx="8610600" cy="6096000"/>
          </a:xfrm>
          <a:prstGeom prst="rect">
            <a:avLst/>
          </a:prstGeom>
        </p:spPr>
        <p:txBody>
          <a:bodyPr>
            <a:noAutofit/>
          </a:bodyPr>
          <a:lstStyle/>
          <a:p>
            <a:r>
              <a:rPr lang="en-GB" sz="2600" b="1" dirty="0" smtClean="0">
                <a:latin typeface="+mn-lt"/>
              </a:rPr>
              <a:t>Indicator 8 </a:t>
            </a:r>
          </a:p>
          <a:p>
            <a:r>
              <a:rPr lang="en-GB" sz="2600" b="1" dirty="0" smtClean="0">
                <a:latin typeface="+mn-lt"/>
              </a:rPr>
              <a:t>The </a:t>
            </a:r>
            <a:r>
              <a:rPr lang="en-GB" sz="2600" b="1" dirty="0" smtClean="0">
                <a:solidFill>
                  <a:srgbClr val="7030A0"/>
                </a:solidFill>
                <a:latin typeface="+mn-lt"/>
              </a:rPr>
              <a:t>volum</a:t>
            </a:r>
            <a:r>
              <a:rPr lang="en-GB" sz="2600" b="1" dirty="0" smtClean="0">
                <a:latin typeface="+mn-lt"/>
              </a:rPr>
              <a:t>e, </a:t>
            </a:r>
            <a:r>
              <a:rPr lang="en-GB" sz="2600" b="1" dirty="0" smtClean="0">
                <a:solidFill>
                  <a:srgbClr val="7030A0"/>
                </a:solidFill>
                <a:latin typeface="+mn-lt"/>
              </a:rPr>
              <a:t>timing</a:t>
            </a:r>
            <a:r>
              <a:rPr lang="en-GB" sz="2600" b="1" dirty="0" smtClean="0">
                <a:latin typeface="+mn-lt"/>
              </a:rPr>
              <a:t> and </a:t>
            </a:r>
            <a:r>
              <a:rPr lang="en-GB" sz="2600" b="1" dirty="0" smtClean="0">
                <a:solidFill>
                  <a:srgbClr val="7030A0"/>
                </a:solidFill>
                <a:latin typeface="+mn-lt"/>
              </a:rPr>
              <a:t>nature </a:t>
            </a:r>
            <a:r>
              <a:rPr lang="en-GB" sz="2600" b="1" dirty="0" smtClean="0">
                <a:latin typeface="+mn-lt"/>
              </a:rPr>
              <a:t>of assessment enable students to demonstrate the extent to which they have </a:t>
            </a:r>
            <a:r>
              <a:rPr lang="en-GB" sz="2600" b="1" dirty="0" smtClean="0">
                <a:solidFill>
                  <a:srgbClr val="7030A0"/>
                </a:solidFill>
                <a:latin typeface="+mn-lt"/>
              </a:rPr>
              <a:t>achieved</a:t>
            </a:r>
            <a:r>
              <a:rPr lang="en-GB" sz="2600" b="1" dirty="0" smtClean="0">
                <a:latin typeface="+mn-lt"/>
              </a:rPr>
              <a:t> the intended learning outcomes.</a:t>
            </a:r>
          </a:p>
          <a:p>
            <a:r>
              <a:rPr lang="en-GB" sz="2600" b="1" dirty="0" smtClean="0">
                <a:latin typeface="+mn-lt"/>
              </a:rPr>
              <a:t> </a:t>
            </a:r>
          </a:p>
          <a:p>
            <a:r>
              <a:rPr lang="en-GB" sz="2600" b="1" dirty="0" smtClean="0">
                <a:latin typeface="+mn-lt"/>
              </a:rPr>
              <a:t>Indicator 9 </a:t>
            </a:r>
          </a:p>
          <a:p>
            <a:r>
              <a:rPr lang="en-GB" sz="2600" b="1" dirty="0" smtClean="0">
                <a:latin typeface="+mn-lt"/>
              </a:rPr>
              <a:t>Feedback on assessment is </a:t>
            </a:r>
            <a:r>
              <a:rPr lang="en-GB" sz="2600" b="1" dirty="0" smtClean="0">
                <a:solidFill>
                  <a:srgbClr val="7030A0"/>
                </a:solidFill>
                <a:latin typeface="+mn-lt"/>
              </a:rPr>
              <a:t>timely, constructive and developmental.</a:t>
            </a:r>
          </a:p>
          <a:p>
            <a:r>
              <a:rPr lang="en-GB" sz="2600" b="1" dirty="0" smtClean="0">
                <a:latin typeface="+mn-lt"/>
              </a:rPr>
              <a:t> </a:t>
            </a:r>
          </a:p>
          <a:p>
            <a:r>
              <a:rPr lang="en-GB" sz="2600" b="1" dirty="0" smtClean="0">
                <a:latin typeface="+mn-lt"/>
              </a:rPr>
              <a:t>Indicator 10 </a:t>
            </a:r>
          </a:p>
          <a:p>
            <a:r>
              <a:rPr lang="en-GB" sz="2600" b="1" dirty="0" smtClean="0">
                <a:latin typeface="+mn-lt"/>
              </a:rPr>
              <a:t>Through </a:t>
            </a:r>
            <a:r>
              <a:rPr lang="en-GB" sz="2600" b="1" dirty="0" smtClean="0">
                <a:solidFill>
                  <a:srgbClr val="7030A0"/>
                </a:solidFill>
                <a:latin typeface="+mn-lt"/>
              </a:rPr>
              <a:t>inclusive</a:t>
            </a:r>
            <a:r>
              <a:rPr lang="en-GB" sz="2600" b="1" dirty="0" smtClean="0">
                <a:latin typeface="+mn-lt"/>
              </a:rPr>
              <a:t> design wherever possible, and through individual reasonable adjustments wherever required, assessment tasks provide every student with an </a:t>
            </a:r>
            <a:r>
              <a:rPr lang="en-GB" sz="2600" b="1" dirty="0" smtClean="0">
                <a:solidFill>
                  <a:srgbClr val="7030A0"/>
                </a:solidFill>
                <a:latin typeface="+mn-lt"/>
              </a:rPr>
              <a:t>equal opportunity</a:t>
            </a:r>
            <a:r>
              <a:rPr lang="en-GB" sz="2600" b="1" dirty="0" smtClean="0">
                <a:latin typeface="+mn-lt"/>
              </a:rPr>
              <a:t> to demonstrate their achievement.</a:t>
            </a:r>
            <a:endParaRPr lang="en-GB" sz="2600" b="1" dirty="0">
              <a:latin typeface="+mn-lt"/>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0"/>
            <a:ext cx="8229600" cy="914400"/>
          </a:xfrm>
          <a:prstGeom prst="rect">
            <a:avLst/>
          </a:prstGeom>
          <a:noFill/>
          <a:ln w="9525">
            <a:noFill/>
            <a:miter lim="800000"/>
            <a:headEnd/>
            <a:tailEnd/>
          </a:ln>
        </p:spPr>
        <p:txBody>
          <a:bodyPr vert="horz" wrap="square" lIns="91440" tIns="45720" rIns="91440" bIns="45720" numCol="1" rtlCol="0" anchor="b" anchorCtr="0" compatLnSpc="1">
            <a:prstTxWarp prst="textNoShape">
              <a:avLst/>
            </a:prstTxWarp>
            <a:normAutofit/>
          </a:bodyPr>
          <a:lstStyle>
            <a:lvl1pPr eaLnBrk="0" hangingPunct="0">
              <a:defRPr sz="3200" b="1">
                <a:solidFill>
                  <a:srgbClr val="002060"/>
                </a:solidFill>
                <a:latin typeface="+mj-lt"/>
                <a:ea typeface="+mj-ea"/>
                <a:cs typeface="+mj-cs"/>
              </a:defRPr>
            </a:lvl1pPr>
            <a:lvl2pPr eaLnBrk="0" hangingPunct="0">
              <a:defRPr sz="3900" b="1">
                <a:solidFill>
                  <a:schemeClr val="tx2"/>
                </a:solidFill>
              </a:defRPr>
            </a:lvl2pPr>
            <a:lvl3pPr eaLnBrk="0" hangingPunct="0">
              <a:defRPr sz="3900" b="1">
                <a:solidFill>
                  <a:schemeClr val="tx2"/>
                </a:solidFill>
              </a:defRPr>
            </a:lvl3pPr>
            <a:lvl4pPr eaLnBrk="0" hangingPunct="0">
              <a:defRPr sz="3900" b="1">
                <a:solidFill>
                  <a:schemeClr val="tx2"/>
                </a:solidFill>
              </a:defRPr>
            </a:lvl4pPr>
            <a:lvl5pPr eaLnBrk="0" hangingPunct="0">
              <a:defRPr sz="3900" b="1">
                <a:solidFill>
                  <a:schemeClr val="tx2"/>
                </a:solidFill>
              </a:defRPr>
            </a:lvl5pPr>
            <a:lvl6pPr marL="457200" fontAlgn="base">
              <a:spcBef>
                <a:spcPct val="0"/>
              </a:spcBef>
              <a:spcAft>
                <a:spcPct val="0"/>
              </a:spcAft>
              <a:defRPr sz="3900" b="1">
                <a:solidFill>
                  <a:schemeClr val="tx2"/>
                </a:solidFill>
              </a:defRPr>
            </a:lvl6pPr>
            <a:lvl7pPr marL="914400" fontAlgn="base">
              <a:spcBef>
                <a:spcPct val="0"/>
              </a:spcBef>
              <a:spcAft>
                <a:spcPct val="0"/>
              </a:spcAft>
              <a:defRPr sz="3900" b="1">
                <a:solidFill>
                  <a:schemeClr val="tx2"/>
                </a:solidFill>
              </a:defRPr>
            </a:lvl7pPr>
            <a:lvl8pPr marL="1371600" fontAlgn="base">
              <a:spcBef>
                <a:spcPct val="0"/>
              </a:spcBef>
              <a:spcAft>
                <a:spcPct val="0"/>
              </a:spcAft>
              <a:defRPr sz="3900" b="1">
                <a:solidFill>
                  <a:schemeClr val="tx2"/>
                </a:solidFill>
              </a:defRPr>
            </a:lvl8pPr>
            <a:lvl9pPr marL="1828800" fontAlgn="base">
              <a:spcBef>
                <a:spcPct val="0"/>
              </a:spcBef>
              <a:spcAft>
                <a:spcPct val="0"/>
              </a:spcAft>
              <a:defRPr sz="3900" b="1">
                <a:solidFill>
                  <a:schemeClr val="tx2"/>
                </a:solidFill>
              </a:defRPr>
            </a:lvl9pPr>
          </a:lstStyle>
          <a:p>
            <a:r>
              <a:rPr lang="en-GB" dirty="0"/>
              <a:t>Marking and moderation </a:t>
            </a:r>
          </a:p>
        </p:txBody>
      </p:sp>
      <p:sp>
        <p:nvSpPr>
          <p:cNvPr id="3" name="Content Placeholder 2"/>
          <p:cNvSpPr txBox="1">
            <a:spLocks/>
          </p:cNvSpPr>
          <p:nvPr/>
        </p:nvSpPr>
        <p:spPr>
          <a:xfrm>
            <a:off x="228600" y="784302"/>
            <a:ext cx="8610600" cy="6096000"/>
          </a:xfrm>
          <a:prstGeom prst="rect">
            <a:avLst/>
          </a:prstGeom>
        </p:spPr>
        <p:txBody>
          <a:bodyPr>
            <a:noAutofit/>
          </a:bodyPr>
          <a:lstStyle/>
          <a:p>
            <a:r>
              <a:rPr lang="en-GB" sz="2600" b="1" dirty="0" smtClean="0">
                <a:latin typeface="+mn-lt"/>
              </a:rPr>
              <a:t>Indicator 13 </a:t>
            </a:r>
          </a:p>
          <a:p>
            <a:r>
              <a:rPr lang="en-GB" sz="2600" b="1" dirty="0" smtClean="0">
                <a:latin typeface="+mn-lt"/>
              </a:rPr>
              <a:t>Processes for marking assessments and for moderating marks are </a:t>
            </a:r>
            <a:r>
              <a:rPr lang="en-GB" sz="2600" b="1" dirty="0" smtClean="0">
                <a:solidFill>
                  <a:srgbClr val="7030A0"/>
                </a:solidFill>
                <a:latin typeface="+mn-lt"/>
              </a:rPr>
              <a:t>clearly articulated and consistently operated </a:t>
            </a:r>
            <a:r>
              <a:rPr lang="en-GB" sz="2600" b="1" dirty="0" smtClean="0">
                <a:latin typeface="+mn-lt"/>
              </a:rPr>
              <a:t>by those involved in the assessment process.</a:t>
            </a:r>
          </a:p>
          <a:p>
            <a:r>
              <a:rPr lang="en-GB" sz="2600" b="1" dirty="0" smtClean="0">
                <a:latin typeface="+mn-lt"/>
              </a:rPr>
              <a:t> </a:t>
            </a:r>
          </a:p>
          <a:p>
            <a:r>
              <a:rPr lang="en-GB" sz="2600" b="1" dirty="0" smtClean="0">
                <a:latin typeface="+mn-lt"/>
              </a:rPr>
              <a:t>Indicator 14 </a:t>
            </a:r>
          </a:p>
          <a:p>
            <a:r>
              <a:rPr lang="en-GB" sz="2600" b="1" dirty="0" smtClean="0">
                <a:latin typeface="+mn-lt"/>
              </a:rPr>
              <a:t>Higher education providers operate processes for preventing, identifying, investigating and responding to </a:t>
            </a:r>
            <a:r>
              <a:rPr lang="en-GB" sz="2600" b="1" dirty="0" smtClean="0">
                <a:solidFill>
                  <a:srgbClr val="7030A0"/>
                </a:solidFill>
                <a:latin typeface="+mn-lt"/>
              </a:rPr>
              <a:t>unacceptable academic practice</a:t>
            </a:r>
            <a:r>
              <a:rPr lang="en-GB" sz="2600" b="1" dirty="0" smtClean="0">
                <a:latin typeface="+mn-lt"/>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600" b="1" i="0" u="none" strike="noStrike" kern="1200" cap="none" spc="0" normalizeH="0" baseline="0" noProof="0" dirty="0">
              <a:ln>
                <a:noFill/>
              </a:ln>
              <a:solidFill>
                <a:schemeClr val="tx1"/>
              </a:solidFill>
              <a:effectLst/>
              <a:uLnTx/>
              <a:uFillTx/>
              <a:latin typeface="+mn-lt"/>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Competent to assess?</a:t>
            </a:r>
          </a:p>
        </p:txBody>
      </p:sp>
      <p:sp>
        <p:nvSpPr>
          <p:cNvPr id="3" name="Content Placeholder 2"/>
          <p:cNvSpPr>
            <a:spLocks noGrp="1"/>
          </p:cNvSpPr>
          <p:nvPr>
            <p:ph idx="1"/>
          </p:nvPr>
        </p:nvSpPr>
        <p:spPr/>
        <p:txBody>
          <a:bodyPr/>
          <a:lstStyle/>
          <a:p>
            <a:pPr marL="0" indent="0">
              <a:buNone/>
            </a:pPr>
            <a:r>
              <a:rPr lang="en-GB" sz="2600" b="1" dirty="0" smtClean="0"/>
              <a:t>Higher education providers [must] assure themselves that everyone involved in the assessment of student work, including prior learning, and associated assessment processes is competent to undertake their roles and responsibilities’ (QAA, 2013, p.11)</a:t>
            </a:r>
          </a:p>
          <a:p>
            <a:pPr marL="0" indent="0">
              <a:buNone/>
            </a:pPr>
            <a:endParaRPr lang="en-GB" sz="2600" dirty="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Appropriate development or training?</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b="1" dirty="0"/>
              <a:t>Assessment processes are implemented effectively when all staff involved have the necessary knowledge and skills, have received the appropriate development or training to fulfil their specific role, and are clear about their remit and responsibilities. Higher education providers identify what is appropriate for each role and how competence will be demonstrated, recognising that assessment involves different roles, each of which may be carried out by a variety of staff. (QAA, 2013, p.11).</a:t>
            </a:r>
          </a:p>
          <a:p>
            <a:pPr marL="0" indent="0">
              <a:buNone/>
            </a:pPr>
            <a:endParaRPr lang="en-GB" sz="2600" dirty="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250824" y="188913"/>
            <a:ext cx="8893175" cy="739757"/>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Boud et al 2010: ‘Assessment 2020’</a:t>
            </a:r>
            <a:endParaRPr lang="en-US" sz="3200" b="1" dirty="0">
              <a:solidFill>
                <a:srgbClr val="002060"/>
              </a:solidFill>
            </a:endParaRPr>
          </a:p>
        </p:txBody>
      </p:sp>
      <p:sp>
        <p:nvSpPr>
          <p:cNvPr id="3" name="Content Placeholder 2"/>
          <p:cNvSpPr>
            <a:spLocks noGrp="1"/>
          </p:cNvSpPr>
          <p:nvPr>
            <p:ph idx="1"/>
          </p:nvPr>
        </p:nvSpPr>
        <p:spPr>
          <a:xfrm>
            <a:off x="0" y="785794"/>
            <a:ext cx="8964613" cy="6072205"/>
          </a:xfrm>
        </p:spPr>
        <p:txBody>
          <a:bodyPr/>
          <a:lstStyle/>
          <a:p>
            <a:pPr>
              <a:lnSpc>
                <a:spcPct val="100000"/>
              </a:lnSpc>
              <a:buNone/>
            </a:pPr>
            <a:r>
              <a:rPr lang="en-GB" sz="2800" b="1" dirty="0" smtClean="0"/>
              <a:t>Assessment has most effect when...:</a:t>
            </a:r>
          </a:p>
          <a:p>
            <a:pPr>
              <a:lnSpc>
                <a:spcPct val="100000"/>
              </a:lnSpc>
              <a:buSzPct val="100000"/>
              <a:buFont typeface="+mj-lt"/>
              <a:buAutoNum type="arabicPeriod"/>
            </a:pPr>
            <a:r>
              <a:rPr lang="en-GB" sz="2400" b="1" dirty="0" smtClean="0"/>
              <a:t>It is used to engage students in learning that is productive.</a:t>
            </a:r>
          </a:p>
          <a:p>
            <a:pPr>
              <a:lnSpc>
                <a:spcPct val="100000"/>
              </a:lnSpc>
              <a:buSzPct val="100000"/>
              <a:buFont typeface="+mj-lt"/>
              <a:buAutoNum type="arabicPeriod"/>
            </a:pPr>
            <a:r>
              <a:rPr lang="en-GB" sz="2400" b="1" dirty="0" smtClean="0"/>
              <a:t>Feedback is used to actively improve student learning.</a:t>
            </a:r>
          </a:p>
          <a:p>
            <a:pPr>
              <a:lnSpc>
                <a:spcPct val="100000"/>
              </a:lnSpc>
              <a:buSzPct val="100000"/>
              <a:buFont typeface="+mj-lt"/>
              <a:buAutoNum type="arabicPeriod"/>
            </a:pPr>
            <a:r>
              <a:rPr lang="en-US" sz="2400" b="1" dirty="0" smtClean="0"/>
              <a:t>Students and teachers become responsible partners in learning and assessment.</a:t>
            </a:r>
          </a:p>
          <a:p>
            <a:pPr>
              <a:lnSpc>
                <a:spcPct val="100000"/>
              </a:lnSpc>
              <a:buSzPct val="100000"/>
              <a:buFont typeface="+mj-lt"/>
              <a:buAutoNum type="arabicPeriod"/>
            </a:pPr>
            <a:r>
              <a:rPr lang="en-US" sz="2400" b="1" dirty="0" smtClean="0"/>
              <a:t>Students are inducted into the assessment practices and cultures of higher education.</a:t>
            </a:r>
          </a:p>
          <a:p>
            <a:pPr>
              <a:lnSpc>
                <a:spcPct val="100000"/>
              </a:lnSpc>
              <a:buSzPct val="100000"/>
              <a:buFont typeface="+mj-lt"/>
              <a:buAutoNum type="arabicPeriod"/>
            </a:pPr>
            <a:r>
              <a:rPr lang="en-US" sz="2400" b="1" dirty="0" smtClean="0"/>
              <a:t>Assessment for learning is placed at the centre of subject and program design.</a:t>
            </a:r>
          </a:p>
          <a:p>
            <a:pPr>
              <a:lnSpc>
                <a:spcPct val="100000"/>
              </a:lnSpc>
              <a:buSzPct val="100000"/>
              <a:buFont typeface="+mj-lt"/>
              <a:buAutoNum type="arabicPeriod"/>
            </a:pPr>
            <a:r>
              <a:rPr lang="en-US" sz="2400" b="1" dirty="0" smtClean="0"/>
              <a:t>Assessment for learning is a focus for staff and institutional development.</a:t>
            </a:r>
          </a:p>
          <a:p>
            <a:pPr>
              <a:lnSpc>
                <a:spcPct val="100000"/>
              </a:lnSpc>
              <a:buSzPct val="100000"/>
              <a:buFont typeface="+mj-lt"/>
              <a:buAutoNum type="arabicPeriod"/>
            </a:pPr>
            <a:r>
              <a:rPr lang="en-US" sz="2400" b="1" dirty="0" smtClean="0"/>
              <a:t>Assessment provides inclusive and trustworthy representation of student achievement.</a:t>
            </a:r>
          </a:p>
          <a:p>
            <a:pPr>
              <a:lnSpc>
                <a:spcPct val="100000"/>
              </a:lnSpc>
              <a:buFont typeface="+mj-lt"/>
              <a:buAutoNum type="arabicPeriod"/>
            </a:pP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‘Impact on learning’</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b="1" dirty="0"/>
              <a:t>Assessment is a central feature of teaching and the curriculum. It powerfully frames how students learn and what students achieve. It is one of the most significant influences on students’ experience of higher education and all that they gain from it. The reason for an explicit focus on improving assessment practice is the huge impact it has on the quality of learning. (Boud and Associates, 2010, p.1)</a:t>
            </a:r>
          </a:p>
          <a:p>
            <a:pPr marL="0" indent="0">
              <a:buNone/>
            </a:pPr>
            <a:endParaRPr lang="en-GB" sz="2600" b="1" dirty="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A rethink is needed</a:t>
            </a:r>
          </a:p>
        </p:txBody>
      </p:sp>
      <p:sp>
        <p:nvSpPr>
          <p:cNvPr id="3" name="Content Placeholder 2"/>
          <p:cNvSpPr>
            <a:spLocks noGrp="1"/>
          </p:cNvSpPr>
          <p:nvPr>
            <p:ph idx="1"/>
          </p:nvPr>
        </p:nvSpPr>
        <p:spPr>
          <a:xfrm>
            <a:off x="428596" y="1714488"/>
            <a:ext cx="8229600" cy="4525963"/>
          </a:xfrm>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b="1" dirty="0"/>
              <a:t>Universities face substantial change in a rapidly evolving global context. The challenges of meeting new expectations about academic standards in the next decade and beyond mean that assessment will need to be rethought and renewed. (Boud et al, 2010 p.1</a:t>
            </a:r>
            <a:r>
              <a:rPr lang="en-GB" sz="2600" b="1" dirty="0" smtClean="0"/>
              <a:t>).</a:t>
            </a:r>
          </a:p>
          <a:p>
            <a:pPr marL="0" indent="0">
              <a:buNone/>
            </a:pPr>
            <a:endParaRPr lang="en-GB" sz="2600" b="1" dirty="0" smtClean="0"/>
          </a:p>
          <a:p>
            <a:pPr marL="0" indent="0">
              <a:buNone/>
            </a:pPr>
            <a:r>
              <a:rPr lang="en-GB" sz="2600" b="1" dirty="0" smtClean="0"/>
              <a:t>Feedback is ever more likely to be accorded high importance.</a:t>
            </a:r>
            <a:endParaRPr lang="en-GB" sz="2600" b="1" dirty="0"/>
          </a:p>
          <a:p>
            <a:pPr marL="0" indent="0">
              <a:buNone/>
            </a:pPr>
            <a:endParaRPr lang="en-GB" sz="2600" dirty="0"/>
          </a:p>
          <a:p>
            <a:pPr marL="0" indent="0">
              <a:buNone/>
            </a:pPr>
            <a:endParaRPr lang="en-GB" sz="2600" dirty="0"/>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Good feedback: </a:t>
            </a:r>
          </a:p>
        </p:txBody>
      </p:sp>
      <p:sp>
        <p:nvSpPr>
          <p:cNvPr id="3" name="Content Placeholder 2"/>
          <p:cNvSpPr>
            <a:spLocks noGrp="1"/>
          </p:cNvSpPr>
          <p:nvPr>
            <p:ph idx="1"/>
          </p:nvPr>
        </p:nvSpPr>
        <p:spPr/>
        <p:txBody>
          <a:bodyPr/>
          <a:lstStyle/>
          <a:p>
            <a:pPr lvl="0">
              <a:buSzPct val="100000"/>
              <a:buFont typeface="+mj-lt"/>
              <a:buAutoNum type="arabicPeriod"/>
            </a:pPr>
            <a:r>
              <a:rPr lang="en-GB" sz="2600" b="1" dirty="0" smtClean="0"/>
              <a:t>Is dialogic, rather than mono-directional, giving students chances to respond to comments from their markers and seek clarification where necessary. </a:t>
            </a:r>
          </a:p>
          <a:p>
            <a:pPr lvl="0">
              <a:buSzPct val="100000"/>
              <a:buFont typeface="+mj-lt"/>
              <a:buAutoNum type="arabicPeriod"/>
            </a:pPr>
            <a:r>
              <a:rPr lang="en-GB" sz="2600" b="1" dirty="0" smtClean="0"/>
              <a:t>Helps clarify what good work looks like, so students are really clear about goals, criteria and expected standards, and provides opportunities to close the gap between current and desired performance.</a:t>
            </a:r>
          </a:p>
          <a:p>
            <a:pPr lvl="0">
              <a:buSzPct val="100000"/>
              <a:buNone/>
            </a:pPr>
            <a:endParaRPr lang="en-GB" sz="2800" b="1" dirty="0" smtClean="0"/>
          </a:p>
          <a:p>
            <a:pPr lvl="0">
              <a:buSzPct val="100000"/>
              <a:buNone/>
            </a:pPr>
            <a:r>
              <a:rPr lang="en-GB" sz="2000" b="1" dirty="0" smtClean="0"/>
              <a:t>after Brown, S. (2015), Assessment, learning and teaching in higher education: global perspectives, Palgrave</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683568" y="548680"/>
            <a:ext cx="7776864" cy="5832648"/>
          </a:xfrm>
          <a:prstGeom prst="ellipse">
            <a:avLst/>
          </a:prstGeom>
          <a:solidFill>
            <a:schemeClr val="bg1"/>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GB" sz="1800" b="1">
              <a:solidFill>
                <a:prstClr val="white"/>
              </a:solidFill>
            </a:endParaRPr>
          </a:p>
        </p:txBody>
      </p:sp>
      <p:sp>
        <p:nvSpPr>
          <p:cNvPr id="5" name="Rectangle 4"/>
          <p:cNvSpPr/>
          <p:nvPr/>
        </p:nvSpPr>
        <p:spPr>
          <a:xfrm>
            <a:off x="25152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Evaluating programmes, strengths and areas for improvement</a:t>
            </a:r>
            <a:endParaRPr lang="en-GB" sz="1800" b="1" dirty="0">
              <a:solidFill>
                <a:prstClr val="black"/>
              </a:solidFill>
            </a:endParaRPr>
          </a:p>
        </p:txBody>
      </p:sp>
      <p:sp>
        <p:nvSpPr>
          <p:cNvPr id="6" name="Rectangle 5"/>
          <p:cNvSpPr/>
          <p:nvPr/>
        </p:nvSpPr>
        <p:spPr>
          <a:xfrm>
            <a:off x="673224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Considering delivery modes: face-to-face, </a:t>
            </a:r>
            <a:r>
              <a:rPr lang="en-GB" sz="1800" b="1" dirty="0">
                <a:solidFill>
                  <a:prstClr val="black"/>
                </a:solidFill>
              </a:rPr>
              <a:t>o</a:t>
            </a:r>
            <a:r>
              <a:rPr lang="en-GB" sz="1800" b="1" dirty="0" smtClean="0">
                <a:solidFill>
                  <a:prstClr val="black"/>
                </a:solidFill>
              </a:rPr>
              <a:t>nline, PBL, blended…</a:t>
            </a:r>
            <a:endParaRPr lang="en-GB" sz="1800" b="1" dirty="0">
              <a:solidFill>
                <a:prstClr val="black"/>
              </a:solidFill>
            </a:endParaRPr>
          </a:p>
        </p:txBody>
      </p:sp>
      <p:sp>
        <p:nvSpPr>
          <p:cNvPr id="7" name="Rectangle 6"/>
          <p:cNvSpPr/>
          <p:nvPr/>
        </p:nvSpPr>
        <p:spPr>
          <a:xfrm>
            <a:off x="3347864" y="18864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Determining and reviewing subject material: currency, relevance, level</a:t>
            </a:r>
            <a:endParaRPr lang="en-GB" sz="1800" b="1" dirty="0">
              <a:solidFill>
                <a:prstClr val="black"/>
              </a:solidFill>
            </a:endParaRPr>
          </a:p>
        </p:txBody>
      </p:sp>
      <p:sp>
        <p:nvSpPr>
          <p:cNvPr id="8" name="Rectangle 7"/>
          <p:cNvSpPr/>
          <p:nvPr/>
        </p:nvSpPr>
        <p:spPr>
          <a:xfrm>
            <a:off x="3347864" y="5301208"/>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Designing fit for purpose assessment methods and approaches</a:t>
            </a:r>
            <a:endParaRPr lang="en-GB" sz="1800" b="1" dirty="0">
              <a:solidFill>
                <a:prstClr val="black"/>
              </a:solidFill>
            </a:endParaRPr>
          </a:p>
        </p:txBody>
      </p:sp>
      <p:sp>
        <p:nvSpPr>
          <p:cNvPr id="9" name="Rectangle 8"/>
          <p:cNvSpPr/>
          <p:nvPr/>
        </p:nvSpPr>
        <p:spPr>
          <a:xfrm>
            <a:off x="611560" y="76470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Enhancing quality, seeking continuous improvement</a:t>
            </a:r>
            <a:endParaRPr lang="en-GB" sz="1800" b="1" dirty="0">
              <a:solidFill>
                <a:prstClr val="black"/>
              </a:solidFill>
            </a:endParaRPr>
          </a:p>
        </p:txBody>
      </p:sp>
      <p:sp>
        <p:nvSpPr>
          <p:cNvPr id="10" name="Rectangle 9"/>
          <p:cNvSpPr/>
          <p:nvPr/>
        </p:nvSpPr>
        <p:spPr>
          <a:xfrm>
            <a:off x="6300192" y="692696"/>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Designing and refining learning outcomes</a:t>
            </a:r>
            <a:endParaRPr lang="en-GB" sz="1800" b="1" dirty="0">
              <a:solidFill>
                <a:prstClr val="black"/>
              </a:solidFill>
            </a:endParaRPr>
          </a:p>
        </p:txBody>
      </p:sp>
      <p:sp>
        <p:nvSpPr>
          <p:cNvPr id="11" name="Rectangle 10"/>
          <p:cNvSpPr/>
          <p:nvPr/>
        </p:nvSpPr>
        <p:spPr>
          <a:xfrm>
            <a:off x="611560"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Assuring quality, matching HEI, national and PSRB requirements</a:t>
            </a:r>
            <a:endParaRPr lang="en-GB" sz="1800" b="1" dirty="0">
              <a:solidFill>
                <a:prstClr val="black"/>
              </a:solidFill>
            </a:endParaRPr>
          </a:p>
        </p:txBody>
      </p:sp>
      <p:sp>
        <p:nvSpPr>
          <p:cNvPr id="12" name="Rectangle 11"/>
          <p:cNvSpPr/>
          <p:nvPr/>
        </p:nvSpPr>
        <p:spPr>
          <a:xfrm>
            <a:off x="6300192"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Thinking through student support</a:t>
            </a:r>
            <a:endParaRPr lang="en-GB" sz="1800" b="1" dirty="0">
              <a:solidFill>
                <a:prstClr val="black"/>
              </a:solidFill>
            </a:endParaRPr>
          </a:p>
        </p:txBody>
      </p:sp>
      <p:sp>
        <p:nvSpPr>
          <p:cNvPr id="24" name="Rectangle 23"/>
          <p:cNvSpPr/>
          <p:nvPr/>
        </p:nvSpPr>
        <p:spPr>
          <a:xfrm>
            <a:off x="3347864" y="2708920"/>
            <a:ext cx="2160240" cy="1440160"/>
          </a:xfrm>
          <a:prstGeom prst="rect">
            <a:avLst/>
          </a:prstGeom>
          <a:solidFill>
            <a:schemeClr val="bg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3200" b="1" dirty="0" smtClean="0">
                <a:solidFill>
                  <a:prstClr val="black"/>
                </a:solidFill>
              </a:rPr>
              <a:t>Curriculum</a:t>
            </a:r>
          </a:p>
          <a:p>
            <a:pPr algn="ctr" fontAlgn="auto">
              <a:spcBef>
                <a:spcPts val="0"/>
              </a:spcBef>
              <a:spcAft>
                <a:spcPts val="0"/>
              </a:spcAft>
            </a:pPr>
            <a:r>
              <a:rPr lang="en-GB" sz="3200" b="1" dirty="0" smtClean="0">
                <a:solidFill>
                  <a:prstClr val="black"/>
                </a:solidFill>
              </a:rPr>
              <a:t>Design</a:t>
            </a:r>
          </a:p>
          <a:p>
            <a:pPr algn="ctr" fontAlgn="auto">
              <a:spcBef>
                <a:spcPts val="0"/>
              </a:spcBef>
              <a:spcAft>
                <a:spcPts val="0"/>
              </a:spcAft>
            </a:pPr>
            <a:r>
              <a:rPr lang="en-GB" sz="3200" b="1" dirty="0" smtClean="0">
                <a:solidFill>
                  <a:prstClr val="black"/>
                </a:solidFill>
              </a:rPr>
              <a:t>Essentials</a:t>
            </a:r>
            <a:endParaRPr lang="en-GB" sz="3200" b="1" dirty="0">
              <a:solidFill>
                <a:prstClr val="black"/>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Good feedback:</a:t>
            </a:r>
          </a:p>
        </p:txBody>
      </p:sp>
      <p:sp>
        <p:nvSpPr>
          <p:cNvPr id="3" name="Content Placeholder 2"/>
          <p:cNvSpPr>
            <a:spLocks noGrp="1"/>
          </p:cNvSpPr>
          <p:nvPr>
            <p:ph idx="1"/>
          </p:nvPr>
        </p:nvSpPr>
        <p:spPr/>
        <p:txBody>
          <a:bodyPr/>
          <a:lstStyle/>
          <a:p>
            <a:pPr lvl="0">
              <a:buSzPct val="100000"/>
              <a:buFont typeface="+mj-lt"/>
              <a:buAutoNum type="arabicPeriod" startAt="3"/>
            </a:pPr>
            <a:r>
              <a:rPr lang="en-GB" sz="2600" b="1" dirty="0" smtClean="0"/>
              <a:t>Actively facilitates students reviewing their own work and reflecting on it, so that they become good judges of the quality of their own work. </a:t>
            </a:r>
          </a:p>
          <a:p>
            <a:pPr>
              <a:buSzPct val="100000"/>
              <a:buFont typeface="+mj-lt"/>
              <a:buAutoNum type="arabicPeriod" startAt="3"/>
            </a:pPr>
            <a:r>
              <a:rPr lang="en-GB" sz="2600" b="1" dirty="0" smtClean="0"/>
              <a:t>Doesn’t just correct errors and indicate problems, potentially leaving students discouraged and demotivated, but also highlights good work and encourages them to believe they can improve and succeed.</a:t>
            </a:r>
          </a:p>
          <a:p>
            <a:pPr>
              <a:buSzPct val="100000"/>
              <a:buFont typeface="+mj-lt"/>
              <a:buAutoNum type="arabicPeriod" startAt="3"/>
            </a:pPr>
            <a:endParaRPr lang="en-GB" sz="2600" dirty="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Good feedback:</a:t>
            </a:r>
          </a:p>
        </p:txBody>
      </p:sp>
      <p:sp>
        <p:nvSpPr>
          <p:cNvPr id="3" name="Content Placeholder 2"/>
          <p:cNvSpPr>
            <a:spLocks noGrp="1"/>
          </p:cNvSpPr>
          <p:nvPr>
            <p:ph idx="1"/>
          </p:nvPr>
        </p:nvSpPr>
        <p:spPr/>
        <p:txBody>
          <a:bodyPr/>
          <a:lstStyle/>
          <a:p>
            <a:pPr lvl="0">
              <a:buSzPct val="100000"/>
              <a:buFont typeface="+mj-lt"/>
              <a:buAutoNum type="arabicPeriod" startAt="5"/>
            </a:pPr>
            <a:r>
              <a:rPr lang="en-GB" sz="2600" b="1" dirty="0" smtClean="0"/>
              <a:t>Delivers high-quality information to students about their achievements to date and how they can improve their future work. Where there are errors, students should be able to see what needs to be done to remediate them, and where they are undershooting in terms of achievement, they should be able to perceive how to make their work even better. </a:t>
            </a: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806432"/>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Good feedback:</a:t>
            </a:r>
          </a:p>
        </p:txBody>
      </p:sp>
      <p:sp>
        <p:nvSpPr>
          <p:cNvPr id="3" name="Content Placeholder 2"/>
          <p:cNvSpPr>
            <a:spLocks noGrp="1"/>
          </p:cNvSpPr>
          <p:nvPr>
            <p:ph idx="1"/>
          </p:nvPr>
        </p:nvSpPr>
        <p:spPr>
          <a:xfrm>
            <a:off x="358775" y="1214423"/>
            <a:ext cx="8605838" cy="4652978"/>
          </a:xfrm>
        </p:spPr>
        <p:txBody>
          <a:bodyPr/>
          <a:lstStyle/>
          <a:p>
            <a:pPr>
              <a:buSzPct val="100000"/>
              <a:buFont typeface="+mj-lt"/>
              <a:buAutoNum type="arabicPeriod" startAt="6"/>
            </a:pPr>
            <a:r>
              <a:rPr lang="en-GB" sz="2600" b="1" dirty="0" smtClean="0"/>
              <a:t>Offers ‘feed-forward’ aiming to ‘increase the value of feedback to the students by focusing comments not only on the past and present … but also on the future – what the student might aim to do, or do differently in the next assignment or assessment if they are to continue to do well or to do better’ (</a:t>
            </a:r>
            <a:r>
              <a:rPr lang="en-GB" sz="2600" b="1" dirty="0" err="1" smtClean="0"/>
              <a:t>Hounsell</a:t>
            </a:r>
            <a:r>
              <a:rPr lang="en-GB" sz="2600" b="1" dirty="0" smtClean="0"/>
              <a:t>, 2008, p. 5).</a:t>
            </a:r>
          </a:p>
          <a:p>
            <a:pPr lvl="0">
              <a:buSzPct val="100000"/>
              <a:buFont typeface="+mj-lt"/>
              <a:buAutoNum type="arabicPeriod" startAt="6"/>
            </a:pPr>
            <a:r>
              <a:rPr lang="en-GB" sz="2600" b="1" dirty="0" smtClean="0"/>
              <a:t>Ensures that the mark isn’t the only thing that students take note of when work is returned, but that they are encouraged to read and use the advice given in feedback and apply it to future assignments</a:t>
            </a:r>
            <a:r>
              <a:rPr lang="en-GB" sz="2600" dirty="0" smtClean="0"/>
              <a:t>. </a:t>
            </a:r>
          </a:p>
          <a:p>
            <a:pPr>
              <a:buSzPct val="100000"/>
              <a:buFont typeface="+mj-lt"/>
              <a:buAutoNum type="arabicPeriod" startAt="6"/>
            </a:pPr>
            <a:endParaRPr lang="en-GB" sz="2600" dirty="0"/>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a:xfrm>
            <a:off x="142844" y="274638"/>
            <a:ext cx="8786874" cy="1143000"/>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Good feedback practice </a:t>
            </a:r>
            <a:br>
              <a:rPr lang="en-GB" sz="3200" b="1" dirty="0">
                <a:solidFill>
                  <a:srgbClr val="002060"/>
                </a:solidFill>
              </a:rPr>
            </a:br>
            <a:r>
              <a:rPr lang="en-GB" sz="3200" b="1" dirty="0">
                <a:solidFill>
                  <a:srgbClr val="002060"/>
                </a:solidFill>
              </a:rPr>
              <a:t>(after </a:t>
            </a:r>
            <a:r>
              <a:rPr lang="en-GB" sz="3200" b="1" dirty="0" err="1">
                <a:solidFill>
                  <a:srgbClr val="002060"/>
                </a:solidFill>
              </a:rPr>
              <a:t>Nicol</a:t>
            </a:r>
            <a:r>
              <a:rPr lang="en-GB" sz="3200" b="1" dirty="0">
                <a:solidFill>
                  <a:srgbClr val="002060"/>
                </a:solidFill>
              </a:rPr>
              <a:t> et al):</a:t>
            </a:r>
            <a:endParaRPr lang="en-US" sz="3200" b="1" dirty="0">
              <a:solidFill>
                <a:srgbClr val="002060"/>
              </a:solidFill>
            </a:endParaRPr>
          </a:p>
        </p:txBody>
      </p:sp>
      <p:sp>
        <p:nvSpPr>
          <p:cNvPr id="17411" name="Rectangle 3"/>
          <p:cNvSpPr>
            <a:spLocks noGrp="1" noChangeArrowheads="1"/>
          </p:cNvSpPr>
          <p:nvPr>
            <p:ph type="body" idx="4294967295"/>
          </p:nvPr>
        </p:nvSpPr>
        <p:spPr>
          <a:xfrm>
            <a:off x="468313" y="1412875"/>
            <a:ext cx="8229600" cy="5111750"/>
          </a:xfrm>
        </p:spPr>
        <p:txBody>
          <a:bodyPr/>
          <a:lstStyle/>
          <a:p>
            <a:pPr marL="446088" indent="-446088">
              <a:lnSpc>
                <a:spcPct val="80000"/>
              </a:lnSpc>
              <a:buFont typeface="Wingdings" pitchFamily="2" charset="2"/>
              <a:buNone/>
            </a:pPr>
            <a:r>
              <a:rPr lang="en-US" sz="2400" b="1" dirty="0" smtClean="0"/>
              <a:t>1.</a:t>
            </a:r>
            <a:r>
              <a:rPr lang="en-US" sz="2400" dirty="0"/>
              <a:t>	</a:t>
            </a:r>
            <a:r>
              <a:rPr lang="en-US" sz="2400" b="1" dirty="0" smtClean="0"/>
              <a:t>Helps clarify what good performance is (goals, criteria, expected standards);</a:t>
            </a:r>
          </a:p>
          <a:p>
            <a:pPr marL="446088" indent="-446088">
              <a:spcBef>
                <a:spcPct val="0"/>
              </a:spcBef>
              <a:buFont typeface="Wingdings" pitchFamily="2" charset="2"/>
              <a:buNone/>
            </a:pPr>
            <a:r>
              <a:rPr lang="en-US" sz="2400" b="1" dirty="0" smtClean="0"/>
              <a:t>2. 	Facilitates the development of self-assessment (reflection) in learning;</a:t>
            </a:r>
          </a:p>
          <a:p>
            <a:pPr marL="446088" indent="-446088">
              <a:spcBef>
                <a:spcPct val="0"/>
              </a:spcBef>
              <a:buFont typeface="Wingdings" pitchFamily="2" charset="2"/>
              <a:buNone/>
            </a:pPr>
            <a:r>
              <a:rPr lang="en-US" sz="2400" b="1" dirty="0" smtClean="0"/>
              <a:t>3. 	Delivers high quality information to students about their learning;</a:t>
            </a:r>
          </a:p>
          <a:p>
            <a:pPr marL="446088" indent="-446088">
              <a:spcBef>
                <a:spcPct val="0"/>
              </a:spcBef>
              <a:buFont typeface="Wingdings" pitchFamily="2" charset="2"/>
              <a:buNone/>
            </a:pPr>
            <a:r>
              <a:rPr lang="en-US" sz="2400" b="1" dirty="0" smtClean="0"/>
              <a:t>4. 	Encourages teacher and peer dialogue around learning;</a:t>
            </a:r>
          </a:p>
          <a:p>
            <a:pPr marL="446088" indent="-446088">
              <a:spcBef>
                <a:spcPct val="0"/>
              </a:spcBef>
              <a:buFont typeface="Wingdings" pitchFamily="2" charset="2"/>
              <a:buNone/>
            </a:pPr>
            <a:r>
              <a:rPr lang="en-US" sz="2400" b="1" dirty="0" smtClean="0"/>
              <a:t>5. 	Encourages positive motivational beliefs and self-esteem;</a:t>
            </a:r>
          </a:p>
          <a:p>
            <a:pPr marL="446088" indent="-446088">
              <a:spcBef>
                <a:spcPct val="0"/>
              </a:spcBef>
              <a:buFont typeface="Wingdings" pitchFamily="2" charset="2"/>
              <a:buNone/>
            </a:pPr>
            <a:r>
              <a:rPr lang="en-US" sz="2400" b="1" dirty="0" smtClean="0"/>
              <a:t>6. 	Provides opportunities to close the gap between current and desired performance;</a:t>
            </a:r>
          </a:p>
          <a:p>
            <a:pPr marL="446088" indent="-446088">
              <a:spcBef>
                <a:spcPct val="0"/>
              </a:spcBef>
              <a:buFont typeface="Wingdings" pitchFamily="2" charset="2"/>
              <a:buNone/>
            </a:pPr>
            <a:r>
              <a:rPr lang="en-US" sz="2400" b="1" dirty="0" smtClean="0"/>
              <a:t>7. 	Provides information to teachers that can be used to help shape the teaching.</a:t>
            </a:r>
            <a:endParaRPr lang="en-GB" sz="2400" b="1" dirty="0" smtClean="0"/>
          </a:p>
          <a:p>
            <a:pPr marL="361950" indent="-361950">
              <a:lnSpc>
                <a:spcPct val="80000"/>
              </a:lnSpc>
            </a:pPr>
            <a:endParaRPr lang="en-US" sz="1900"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Students benefit if we can make feedback timely</a:t>
            </a:r>
          </a:p>
        </p:txBody>
      </p:sp>
      <p:sp>
        <p:nvSpPr>
          <p:cNvPr id="4505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dirty="0"/>
              <a:t>Aim to get feedback on work back to students very quickly, while they still care and while there is till time for them to do something with it. </a:t>
            </a:r>
          </a:p>
          <a:p>
            <a:pPr fontAlgn="base">
              <a:spcBef>
                <a:spcPts val="600"/>
              </a:spcBef>
              <a:spcAft>
                <a:spcPct val="0"/>
              </a:spcAft>
              <a:buClr>
                <a:schemeClr val="tx2"/>
              </a:buClr>
              <a:buSzPct val="70000"/>
              <a:buFont typeface="Wingdings" pitchFamily="2" charset="2"/>
              <a:buChar char="l"/>
            </a:pPr>
            <a:r>
              <a:rPr lang="en-GB" sz="2400" b="1" dirty="0"/>
              <a:t>The longer students have to wait to get work back, especially if they have moved into another semester by the time they receive their returned scripts, the less likely it is that they will do something constructive with lecturer’s hard-written comments.</a:t>
            </a:r>
          </a:p>
          <a:p>
            <a:pPr fontAlgn="base">
              <a:spcBef>
                <a:spcPts val="600"/>
              </a:spcBef>
              <a:spcAft>
                <a:spcPct val="0"/>
              </a:spcAft>
              <a:buClr>
                <a:schemeClr val="tx2"/>
              </a:buClr>
              <a:buSzPct val="70000"/>
              <a:buFont typeface="Wingdings" pitchFamily="2" charset="2"/>
              <a:buChar char="l"/>
            </a:pPr>
            <a:endParaRPr lang="en-GB" sz="2400" b="1"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122238"/>
            <a:ext cx="7543800" cy="735012"/>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Making assessment work well</a:t>
            </a:r>
          </a:p>
        </p:txBody>
      </p:sp>
      <p:sp>
        <p:nvSpPr>
          <p:cNvPr id="44035" name="Rectangle 3"/>
          <p:cNvSpPr>
            <a:spLocks noGrp="1" noChangeArrowheads="1"/>
          </p:cNvSpPr>
          <p:nvPr>
            <p:ph type="body" idx="1"/>
          </p:nvPr>
        </p:nvSpPr>
        <p:spPr>
          <a:xfrm>
            <a:off x="228600" y="928688"/>
            <a:ext cx="8686800" cy="5197475"/>
          </a:xfrm>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dirty="0"/>
              <a:t>Intra-tutor and Inter-tutor reliability need to be assured;</a:t>
            </a:r>
          </a:p>
          <a:p>
            <a:pPr fontAlgn="base">
              <a:spcBef>
                <a:spcPts val="600"/>
              </a:spcBef>
              <a:spcAft>
                <a:spcPct val="0"/>
              </a:spcAft>
              <a:buClr>
                <a:schemeClr val="tx2"/>
              </a:buClr>
              <a:buSzPct val="70000"/>
              <a:buFont typeface="Wingdings" pitchFamily="2" charset="2"/>
              <a:buChar char="l"/>
            </a:pPr>
            <a:r>
              <a:rPr lang="en-GB" sz="2400" b="1" dirty="0"/>
              <a:t>Practices and processes need to be transparently fair to all students;</a:t>
            </a:r>
          </a:p>
          <a:p>
            <a:pPr fontAlgn="base">
              <a:spcBef>
                <a:spcPts val="600"/>
              </a:spcBef>
              <a:spcAft>
                <a:spcPct val="0"/>
              </a:spcAft>
              <a:buClr>
                <a:schemeClr val="tx2"/>
              </a:buClr>
              <a:buSzPct val="70000"/>
              <a:buFont typeface="Wingdings" pitchFamily="2" charset="2"/>
              <a:buChar char="l"/>
            </a:pPr>
            <a:r>
              <a:rPr lang="en-GB" sz="2400" b="1" dirty="0"/>
              <a:t>Cheat and plagiarisers need to be deterred/punished;</a:t>
            </a:r>
          </a:p>
          <a:p>
            <a:pPr fontAlgn="base">
              <a:spcBef>
                <a:spcPts val="600"/>
              </a:spcBef>
              <a:spcAft>
                <a:spcPct val="0"/>
              </a:spcAft>
              <a:buClr>
                <a:schemeClr val="tx2"/>
              </a:buClr>
              <a:buSzPct val="70000"/>
              <a:buFont typeface="Wingdings" pitchFamily="2" charset="2"/>
              <a:buChar char="l"/>
            </a:pPr>
            <a:r>
              <a:rPr lang="en-GB" sz="2400" b="1" dirty="0"/>
              <a:t>Assessment needs to be manageable for both staff and students;</a:t>
            </a:r>
          </a:p>
          <a:p>
            <a:pPr fontAlgn="base">
              <a:spcBef>
                <a:spcPts val="600"/>
              </a:spcBef>
              <a:spcAft>
                <a:spcPct val="0"/>
              </a:spcAft>
              <a:buClr>
                <a:schemeClr val="tx2"/>
              </a:buClr>
              <a:buSzPct val="70000"/>
              <a:buFont typeface="Wingdings" pitchFamily="2" charset="2"/>
              <a:buChar char="l"/>
            </a:pPr>
            <a:r>
              <a:rPr lang="en-GB" sz="2400" b="1" dirty="0"/>
              <a:t>Assignments should assess what has been taught/learned not what it is easy to assess.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228600" y="274638"/>
            <a:ext cx="7727776" cy="1143000"/>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Encouraging students to take assessment more seriously</a:t>
            </a:r>
          </a:p>
        </p:txBody>
      </p:sp>
      <p:sp>
        <p:nvSpPr>
          <p:cNvPr id="4301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dirty="0"/>
              <a:t>All assessment needs to be seen to be fair, consistent, reliable, valid and manageable;</a:t>
            </a:r>
          </a:p>
          <a:p>
            <a:pPr fontAlgn="base">
              <a:spcBef>
                <a:spcPts val="600"/>
              </a:spcBef>
              <a:spcAft>
                <a:spcPct val="0"/>
              </a:spcAft>
              <a:buClr>
                <a:schemeClr val="tx2"/>
              </a:buClr>
              <a:buSzPct val="70000"/>
              <a:buFont typeface="Wingdings" pitchFamily="2" charset="2"/>
              <a:buChar char="l"/>
            </a:pPr>
            <a:r>
              <a:rPr lang="en-GB" sz="2400" b="1" dirty="0"/>
              <a:t>Many assessment systems fail to clarify for students the purposes of different kinds of assessment activity;</a:t>
            </a:r>
          </a:p>
          <a:p>
            <a:pPr fontAlgn="base">
              <a:spcBef>
                <a:spcPts val="600"/>
              </a:spcBef>
              <a:spcAft>
                <a:spcPct val="0"/>
              </a:spcAft>
              <a:buClr>
                <a:schemeClr val="tx2"/>
              </a:buClr>
              <a:buSzPct val="70000"/>
              <a:buFont typeface="Wingdings" pitchFamily="2" charset="2"/>
              <a:buChar char="l"/>
            </a:pPr>
            <a:r>
              <a:rPr lang="en-GB" sz="2400" b="1" dirty="0"/>
              <a:t>Low-stakes early formative assessment helps students, especially those from disadvantaged backgrounds, understand the rules of the game.</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274638"/>
            <a:ext cx="8507413" cy="1143000"/>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Can we provide opportunities for staged assessment?</a:t>
            </a:r>
          </a:p>
        </p:txBody>
      </p:sp>
      <p:sp>
        <p:nvSpPr>
          <p:cNvPr id="46083" name="Rectangle 3"/>
          <p:cNvSpPr>
            <a:spLocks noGrp="1" noChangeArrowheads="1"/>
          </p:cNvSpPr>
          <p:nvPr>
            <p:ph type="body" idx="1"/>
          </p:nvPr>
        </p:nvSpPr>
        <p:spPr>
          <a:xfrm>
            <a:off x="457200" y="1357313"/>
            <a:ext cx="8229600" cy="4951412"/>
          </a:xfrm>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dirty="0"/>
              <a:t>Consider allowing resubmissions of work as part of a planned programme early on;</a:t>
            </a:r>
          </a:p>
          <a:p>
            <a:pPr fontAlgn="base">
              <a:spcBef>
                <a:spcPts val="600"/>
              </a:spcBef>
              <a:spcAft>
                <a:spcPct val="0"/>
              </a:spcAft>
              <a:buClr>
                <a:schemeClr val="tx2"/>
              </a:buClr>
              <a:buSzPct val="70000"/>
              <a:buFont typeface="Wingdings" pitchFamily="2" charset="2"/>
              <a:buChar char="l"/>
            </a:pPr>
            <a:r>
              <a:rPr lang="en-GB" sz="2400" b="1" dirty="0"/>
              <a:t>Students often feel they could do better once they have seen the formative feedback and would like the chance to have another go; </a:t>
            </a:r>
          </a:p>
          <a:p>
            <a:pPr fontAlgn="base">
              <a:spcBef>
                <a:spcPts val="600"/>
              </a:spcBef>
              <a:spcAft>
                <a:spcPct val="0"/>
              </a:spcAft>
              <a:buClr>
                <a:schemeClr val="tx2"/>
              </a:buClr>
              <a:buSzPct val="70000"/>
              <a:buFont typeface="Wingdings" pitchFamily="2" charset="2"/>
              <a:buChar char="l"/>
            </a:pPr>
            <a:r>
              <a:rPr lang="en-GB" sz="2400" b="1" dirty="0"/>
              <a:t>Particularly at the early stages of a programme, we can consider offering them the chance to use formative feedback productively; </a:t>
            </a:r>
          </a:p>
          <a:p>
            <a:pPr fontAlgn="base">
              <a:spcBef>
                <a:spcPts val="600"/>
              </a:spcBef>
              <a:spcAft>
                <a:spcPct val="0"/>
              </a:spcAft>
              <a:buClr>
                <a:schemeClr val="tx2"/>
              </a:buClr>
              <a:buSzPct val="70000"/>
              <a:buFont typeface="Wingdings" pitchFamily="2" charset="2"/>
              <a:buChar char="l"/>
            </a:pPr>
            <a:r>
              <a:rPr lang="en-GB" sz="2400" b="1" dirty="0"/>
              <a:t>Feedback often involves a change of orientation, not just the remediation of errors.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28596" y="357166"/>
            <a:ext cx="8229600" cy="1143000"/>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Using formative assessment to promote independence and learning</a:t>
            </a:r>
          </a:p>
        </p:txBody>
      </p:sp>
      <p:sp>
        <p:nvSpPr>
          <p:cNvPr id="47107" name="Rectangle 3"/>
          <p:cNvSpPr>
            <a:spLocks noGrp="1" noChangeArrowheads="1"/>
          </p:cNvSpPr>
          <p:nvPr>
            <p:ph type="body" idx="1"/>
          </p:nvPr>
        </p:nvSpPr>
        <p:spPr>
          <a:xfrm>
            <a:off x="457200" y="1628800"/>
            <a:ext cx="8229600" cy="4752950"/>
          </a:xfrm>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dirty="0"/>
              <a:t>Investigate how learning can be advanced in small steps using a ‘scaffolding’ approach;</a:t>
            </a:r>
          </a:p>
          <a:p>
            <a:pPr fontAlgn="base">
              <a:spcBef>
                <a:spcPts val="600"/>
              </a:spcBef>
              <a:spcAft>
                <a:spcPct val="0"/>
              </a:spcAft>
              <a:buClr>
                <a:schemeClr val="tx2"/>
              </a:buClr>
              <a:buSzPct val="70000"/>
              <a:buFont typeface="Wingdings" pitchFamily="2" charset="2"/>
              <a:buChar char="l"/>
            </a:pPr>
            <a:r>
              <a:rPr lang="en-GB" sz="2400" b="1" dirty="0"/>
              <a:t>Provide lots of support in the early stages when students don’t understand the ‘rules of the game’ and may lack confidence;</a:t>
            </a:r>
          </a:p>
          <a:p>
            <a:pPr fontAlgn="base">
              <a:spcBef>
                <a:spcPts val="600"/>
              </a:spcBef>
              <a:spcAft>
                <a:spcPct val="0"/>
              </a:spcAft>
              <a:buClr>
                <a:schemeClr val="tx2"/>
              </a:buClr>
              <a:buSzPct val="70000"/>
              <a:buFont typeface="Wingdings" pitchFamily="2" charset="2"/>
              <a:buChar char="l"/>
            </a:pPr>
            <a:r>
              <a:rPr lang="en-GB" sz="2400" b="1" dirty="0"/>
              <a:t>This can then be progressively removed as students become more confident in their own abilities.</a:t>
            </a:r>
          </a:p>
          <a:p>
            <a:pPr fontAlgn="base">
              <a:spcBef>
                <a:spcPts val="600"/>
              </a:spcBef>
              <a:spcAft>
                <a:spcPct val="0"/>
              </a:spcAft>
              <a:buClr>
                <a:schemeClr val="tx2"/>
              </a:buClr>
              <a:buSzPct val="70000"/>
              <a:buFont typeface="Wingdings" pitchFamily="2" charset="2"/>
              <a:buChar char="l"/>
            </a:pPr>
            <a:endParaRPr lang="en-GB" sz="2400" b="1"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Play fair by giving feedback to students with diverse abilities</a:t>
            </a:r>
          </a:p>
        </p:txBody>
      </p:sp>
      <p:sp>
        <p:nvSpPr>
          <p:cNvPr id="49155" name="Rectangle 3"/>
          <p:cNvSpPr>
            <a:spLocks noGrp="1" noChangeArrowheads="1"/>
          </p:cNvSpPr>
          <p:nvPr>
            <p:ph type="body" idx="1"/>
          </p:nvPr>
        </p:nvSpPr>
        <p:spPr>
          <a:xfrm>
            <a:off x="179388" y="1340769"/>
            <a:ext cx="8785225" cy="5040982"/>
          </a:xfrm>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dirty="0"/>
              <a:t>Students at the top end of the ability range sometimes feel short changed by minimal feedback;</a:t>
            </a:r>
          </a:p>
          <a:p>
            <a:pPr fontAlgn="base">
              <a:spcBef>
                <a:spcPts val="600"/>
              </a:spcBef>
              <a:spcAft>
                <a:spcPct val="0"/>
              </a:spcAft>
              <a:buClr>
                <a:schemeClr val="tx2"/>
              </a:buClr>
              <a:buSzPct val="70000"/>
              <a:buFont typeface="Wingdings" pitchFamily="2" charset="2"/>
              <a:buChar char="l"/>
            </a:pPr>
            <a:r>
              <a:rPr lang="en-GB" sz="2400" b="1" dirty="0"/>
              <a:t>Students with many weaknesses easily become dispirited if there is too much negative feedback;</a:t>
            </a:r>
          </a:p>
          <a:p>
            <a:pPr fontAlgn="base">
              <a:spcBef>
                <a:spcPts val="600"/>
              </a:spcBef>
              <a:spcAft>
                <a:spcPct val="0"/>
              </a:spcAft>
              <a:buClr>
                <a:schemeClr val="tx2"/>
              </a:buClr>
              <a:buSzPct val="70000"/>
              <a:buFont typeface="Wingdings" pitchFamily="2" charset="2"/>
              <a:buChar char="l"/>
            </a:pPr>
            <a:r>
              <a:rPr lang="en-GB" sz="2400" b="1" dirty="0"/>
              <a:t>Consider giving an assessment sandwich. Start with something positive, go into the detailed critique and find something nice to say at the end (to motivate them to keep reading!);</a:t>
            </a:r>
          </a:p>
          <a:p>
            <a:pPr fontAlgn="base">
              <a:spcBef>
                <a:spcPts val="600"/>
              </a:spcBef>
              <a:spcAft>
                <a:spcPct val="0"/>
              </a:spcAft>
              <a:buClr>
                <a:schemeClr val="tx2"/>
              </a:buClr>
              <a:buSzPct val="70000"/>
              <a:buFont typeface="Wingdings" pitchFamily="2" charset="2"/>
              <a:buChar char="l"/>
            </a:pPr>
            <a:r>
              <a:rPr lang="en-GB" sz="2400" b="1" dirty="0"/>
              <a:t>Explore ways to </a:t>
            </a:r>
            <a:r>
              <a:rPr lang="en-GB" sz="2400" b="1" dirty="0" err="1"/>
              <a:t>incentivise</a:t>
            </a:r>
            <a:r>
              <a:rPr lang="en-GB" sz="2400" b="1" dirty="0"/>
              <a:t> reading of feedback;</a:t>
            </a:r>
          </a:p>
          <a:p>
            <a:pPr fontAlgn="base">
              <a:spcBef>
                <a:spcPts val="600"/>
              </a:spcBef>
              <a:spcAft>
                <a:spcPct val="0"/>
              </a:spcAft>
              <a:buClr>
                <a:schemeClr val="tx2"/>
              </a:buClr>
              <a:buSzPct val="70000"/>
              <a:buFont typeface="Wingdings" pitchFamily="2" charset="2"/>
              <a:buChar char="l"/>
            </a:pPr>
            <a:r>
              <a:rPr lang="en-GB" sz="2400" b="1" dirty="0"/>
              <a:t>Consider which medium to use for students with disabilities (e.g. don’t use bad handwriting for those with visual impairments or dyslexia!).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Using assessment for </a:t>
            </a:r>
            <a:r>
              <a:rPr lang="en-GB" sz="3200" kern="1200" dirty="0" smtClean="0">
                <a:solidFill>
                  <a:srgbClr val="002060"/>
                </a:solidFill>
              </a:rPr>
              <a:t>learning</a:t>
            </a:r>
            <a:endParaRPr lang="en-GB" sz="3200" kern="1200" dirty="0">
              <a:solidFill>
                <a:srgbClr val="002060"/>
              </a:solidFill>
            </a:endParaRPr>
          </a:p>
        </p:txBody>
      </p:sp>
      <p:sp>
        <p:nvSpPr>
          <p:cNvPr id="22531" name="Content Placeholder 2"/>
          <p:cNvSpPr>
            <a:spLocks noGrp="1"/>
          </p:cNvSpPr>
          <p:nvPr>
            <p:ph idx="1"/>
          </p:nvPr>
        </p:nvSpPr>
        <p:spPr/>
        <p:txBody>
          <a:bodyPr/>
          <a:lstStyle/>
          <a:p>
            <a:pPr eaLnBrk="1" hangingPunct="1"/>
            <a:r>
              <a:rPr lang="en-US" sz="2400" b="1" dirty="0" smtClean="0"/>
              <a:t>Assessment that is meaningful to students can provide them with a framework for activity;</a:t>
            </a:r>
          </a:p>
          <a:p>
            <a:pPr eaLnBrk="1" hangingPunct="1"/>
            <a:r>
              <a:rPr lang="en-US" sz="2400" b="1" dirty="0" smtClean="0"/>
              <a:t>“Students can escape bad teaching but they can’t escape bad assessment” (</a:t>
            </a:r>
            <a:r>
              <a:rPr lang="en-US" sz="2400" b="1" dirty="0" err="1" smtClean="0"/>
              <a:t>Boud</a:t>
            </a:r>
            <a:r>
              <a:rPr lang="en-US" sz="2400" b="1" dirty="0" smtClean="0"/>
              <a:t>, 1995);</a:t>
            </a:r>
          </a:p>
          <a:p>
            <a:pPr eaLnBrk="1" hangingPunct="1"/>
            <a:r>
              <a:rPr lang="en-US" sz="2400" b="1" dirty="0" smtClean="0"/>
              <a:t>Where assessment is fully part of the learning process and integrated within it, the act of being assessed can help students make sense of their learning;</a:t>
            </a:r>
          </a:p>
          <a:p>
            <a:pPr eaLnBrk="1" hangingPunct="1"/>
            <a:r>
              <a:rPr lang="en-GB" sz="2400" b="1" dirty="0" smtClean="0"/>
              <a:t>Assessment should be formative, informative, developmental and remediable.</a:t>
            </a:r>
          </a:p>
          <a:p>
            <a:pPr eaLnBrk="1" hangingPunct="1"/>
            <a:endParaRPr lang="en-US" sz="2400"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Sadler, the most cited author on formative assessment argues:</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buNone/>
            </a:pPr>
            <a:r>
              <a:rPr lang="en-GB" sz="2600" b="1" dirty="0" smtClean="0"/>
              <a:t>“Students need to be exposed to, and gain experience in making judgements about, a variety of works of different quality... They need planned rather than random exposure to exemplars, and experience in making judgements about quality. They need to create verbalised rationales and accounts of how various works could have been done better. Finally, they need to engage in evaluative conversations with teachers and other students.”</a:t>
            </a:r>
            <a:r>
              <a:rPr lang="en-GB" sz="2600" dirty="0" smtClean="0"/>
              <a:t> </a:t>
            </a:r>
          </a:p>
          <a:p>
            <a:pPr eaLnBrk="1" hangingPunct="1">
              <a:lnSpc>
                <a:spcPct val="100000"/>
              </a:lnSpc>
              <a:buNone/>
            </a:pPr>
            <a:endParaRPr lang="en-GB" sz="260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Five things students really hate about feedback</a:t>
            </a:r>
          </a:p>
        </p:txBody>
      </p:sp>
      <p:sp>
        <p:nvSpPr>
          <p:cNvPr id="3" name="Content Placeholder 2"/>
          <p:cNvSpPr>
            <a:spLocks noGrp="1"/>
          </p:cNvSpPr>
          <p:nvPr>
            <p:ph idx="1"/>
          </p:nvPr>
        </p:nvSpPr>
        <p:spPr/>
        <p:txBody>
          <a:bodyPr/>
          <a:lstStyle/>
          <a:p>
            <a:pPr marL="514350" indent="-514350">
              <a:buSzPct val="100000"/>
              <a:buFont typeface="+mj-lt"/>
              <a:buAutoNum type="arabicPeriod"/>
            </a:pPr>
            <a:r>
              <a:rPr lang="en-GB" sz="2600" b="1" dirty="0" smtClean="0"/>
              <a:t>Poorly written comments that are nigh on impossible to decode, especially when impenetrable acronyms or abbreviations are used, or where handwriting is in an unfamiliar alphabet and is illegible. </a:t>
            </a:r>
          </a:p>
          <a:p>
            <a:pPr marL="514350" indent="-514350">
              <a:buSzPct val="100000"/>
              <a:buFont typeface="+mj-lt"/>
              <a:buAutoNum type="arabicPeriod"/>
            </a:pPr>
            <a:r>
              <a:rPr lang="en-GB" sz="2600" b="1" dirty="0" smtClean="0"/>
              <a:t>Cursory and derogatory remarks that leave them feeling demoralised ‘Weak argument’, ‘Shoddy work’, ‘Hopeless’, ‘Under-developed’, and so on. </a:t>
            </a:r>
          </a:p>
          <a:p>
            <a:pPr marL="514350" indent="-514350">
              <a:buSzPct val="100000"/>
              <a:buFont typeface="+mj-lt"/>
              <a:buAutoNum type="arabicPeriod"/>
            </a:pPr>
            <a:r>
              <a:rPr lang="en-GB" sz="2600" b="1" dirty="0" smtClean="0"/>
              <a:t>Value judgements on them as people rather than on the work in hand. </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Five things students really hate about feedback</a:t>
            </a:r>
          </a:p>
        </p:txBody>
      </p:sp>
      <p:sp>
        <p:nvSpPr>
          <p:cNvPr id="3" name="Content Placeholder 2"/>
          <p:cNvSpPr>
            <a:spLocks noGrp="1"/>
          </p:cNvSpPr>
          <p:nvPr>
            <p:ph idx="1"/>
          </p:nvPr>
        </p:nvSpPr>
        <p:spPr>
          <a:xfrm>
            <a:off x="446049" y="1416205"/>
            <a:ext cx="8251864" cy="4786158"/>
          </a:xfrm>
        </p:spPr>
        <p:txBody>
          <a:bodyPr/>
          <a:lstStyle/>
          <a:p>
            <a:pPr marL="457200" lvl="0" indent="-457200">
              <a:buSzPct val="100000"/>
              <a:buFont typeface="+mj-lt"/>
              <a:buAutoNum type="arabicPeriod" startAt="4"/>
            </a:pPr>
            <a:r>
              <a:rPr lang="en-GB" sz="2600" b="1" dirty="0" smtClean="0"/>
              <a:t>Vague comments which give few hints on how to improve or remediate errors: ‘OK as far as it goes’, ‘Needs greater depth of argument’, ‘Inappropriate methodology used’, ‘Not written at the right level’. </a:t>
            </a:r>
          </a:p>
          <a:p>
            <a:pPr marL="457200" indent="-457200">
              <a:buSzPct val="100000"/>
              <a:buFont typeface="+mj-lt"/>
              <a:buAutoNum type="arabicPeriod" startAt="4"/>
            </a:pPr>
            <a:r>
              <a:rPr lang="en-GB" sz="2600" b="1" dirty="0" smtClean="0"/>
              <a:t>Feedback that arrives so late that there are no opportunities to put into practice any guidance suggested in time for the submission of the next assignment.</a:t>
            </a:r>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74638"/>
            <a:ext cx="8715436" cy="1143000"/>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Assessment literacy: students do better if they can: </a:t>
            </a:r>
          </a:p>
        </p:txBody>
      </p:sp>
      <p:sp>
        <p:nvSpPr>
          <p:cNvPr id="3" name="Content Placeholder 2"/>
          <p:cNvSpPr>
            <a:spLocks noGrp="1"/>
          </p:cNvSpPr>
          <p:nvPr>
            <p:ph idx="1"/>
          </p:nvPr>
        </p:nvSpPr>
        <p:spPr>
          <a:xfrm>
            <a:off x="214282" y="1357298"/>
            <a:ext cx="8483631" cy="4972065"/>
          </a:xfrm>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dirty="0"/>
              <a:t>Make sense of key terms such as criteria, weightings, and level;</a:t>
            </a:r>
          </a:p>
          <a:p>
            <a:pPr fontAlgn="base">
              <a:spcBef>
                <a:spcPts val="600"/>
              </a:spcBef>
              <a:spcAft>
                <a:spcPct val="0"/>
              </a:spcAft>
              <a:buClr>
                <a:schemeClr val="tx2"/>
              </a:buClr>
              <a:buSzPct val="70000"/>
              <a:buFont typeface="Wingdings" pitchFamily="2" charset="2"/>
              <a:buChar char="l"/>
            </a:pPr>
            <a:r>
              <a:rPr lang="en-GB" sz="2400" b="1" dirty="0"/>
              <a:t>Encounter a variety of assessment methods (e.g. presentations, portfolios, posters, assessed web participation, practicals, vivas etc) and get practice in using them;</a:t>
            </a:r>
          </a:p>
          <a:p>
            <a:pPr fontAlgn="base">
              <a:spcBef>
                <a:spcPts val="600"/>
              </a:spcBef>
              <a:spcAft>
                <a:spcPct val="0"/>
              </a:spcAft>
              <a:buClr>
                <a:schemeClr val="tx2"/>
              </a:buClr>
              <a:buSzPct val="70000"/>
              <a:buFont typeface="Wingdings" pitchFamily="2" charset="2"/>
              <a:buChar char="l"/>
            </a:pPr>
            <a:r>
              <a:rPr lang="en-GB" sz="2400" b="1" dirty="0"/>
              <a:t>Be strategic in their behaviours, putting more work into aspects of an assignment with high weightings, interrogating criteria to find out what is really required and so on;</a:t>
            </a:r>
          </a:p>
          <a:p>
            <a:pPr fontAlgn="base">
              <a:spcBef>
                <a:spcPts val="600"/>
              </a:spcBef>
              <a:spcAft>
                <a:spcPct val="0"/>
              </a:spcAft>
              <a:buClr>
                <a:schemeClr val="tx2"/>
              </a:buClr>
              <a:buSzPct val="70000"/>
              <a:buFont typeface="Wingdings" pitchFamily="2" charset="2"/>
              <a:buChar char="l"/>
            </a:pPr>
            <a:r>
              <a:rPr lang="en-GB" sz="2400" b="1" dirty="0"/>
              <a:t>Gain clarity on how the assessment regulations work in their HEI, including issues concerning submission, resubmission, pass marks, condonement etc.</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8"/>
            <a:ext cx="7543800" cy="735012"/>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Making assessment work well</a:t>
            </a:r>
          </a:p>
        </p:txBody>
      </p:sp>
      <p:sp>
        <p:nvSpPr>
          <p:cNvPr id="43011" name="Rectangle 3"/>
          <p:cNvSpPr>
            <a:spLocks noGrp="1" noChangeArrowheads="1"/>
          </p:cNvSpPr>
          <p:nvPr>
            <p:ph type="body" idx="1"/>
          </p:nvPr>
        </p:nvSpPr>
        <p:spPr>
          <a:xfrm>
            <a:off x="228600" y="928688"/>
            <a:ext cx="8686800" cy="5197475"/>
          </a:xfrm>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dirty="0"/>
              <a:t>Intra-tutor and Inter-tutor reliability need to be assured;</a:t>
            </a:r>
          </a:p>
          <a:p>
            <a:pPr fontAlgn="base">
              <a:spcBef>
                <a:spcPts val="600"/>
              </a:spcBef>
              <a:spcAft>
                <a:spcPct val="0"/>
              </a:spcAft>
              <a:buClr>
                <a:schemeClr val="tx2"/>
              </a:buClr>
              <a:buSzPct val="70000"/>
              <a:buFont typeface="Wingdings" pitchFamily="2" charset="2"/>
              <a:buChar char="l"/>
            </a:pPr>
            <a:r>
              <a:rPr lang="en-GB" sz="2400" b="1" dirty="0"/>
              <a:t>Practices and processes need to be transparently fair to all students;</a:t>
            </a:r>
          </a:p>
          <a:p>
            <a:pPr fontAlgn="base">
              <a:spcBef>
                <a:spcPts val="600"/>
              </a:spcBef>
              <a:spcAft>
                <a:spcPct val="0"/>
              </a:spcAft>
              <a:buClr>
                <a:schemeClr val="tx2"/>
              </a:buClr>
              <a:buSzPct val="70000"/>
              <a:buFont typeface="Wingdings" pitchFamily="2" charset="2"/>
              <a:buChar char="l"/>
            </a:pPr>
            <a:r>
              <a:rPr lang="en-GB" sz="2400" b="1" dirty="0"/>
              <a:t>Cheat and plagiarisers need to be deterred/punished;</a:t>
            </a:r>
          </a:p>
          <a:p>
            <a:pPr fontAlgn="base">
              <a:spcBef>
                <a:spcPts val="600"/>
              </a:spcBef>
              <a:spcAft>
                <a:spcPct val="0"/>
              </a:spcAft>
              <a:buClr>
                <a:schemeClr val="tx2"/>
              </a:buClr>
              <a:buSzPct val="70000"/>
              <a:buFont typeface="Wingdings" pitchFamily="2" charset="2"/>
              <a:buChar char="l"/>
            </a:pPr>
            <a:r>
              <a:rPr lang="en-GB" sz="2400" b="1" dirty="0"/>
              <a:t>Assessment needs to be manageable for both staff and students;</a:t>
            </a:r>
          </a:p>
          <a:p>
            <a:pPr fontAlgn="base">
              <a:spcBef>
                <a:spcPts val="600"/>
              </a:spcBef>
              <a:spcAft>
                <a:spcPct val="0"/>
              </a:spcAft>
              <a:buClr>
                <a:schemeClr val="tx2"/>
              </a:buClr>
              <a:buSzPct val="70000"/>
              <a:buFont typeface="Wingdings" pitchFamily="2" charset="2"/>
              <a:buChar char="l"/>
            </a:pPr>
            <a:r>
              <a:rPr lang="en-GB" sz="2400" b="1" dirty="0"/>
              <a:t>Assignments should assess what has been taught/learned not what it is easy to assess.</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Encouraging students to use the feedback we provide for them</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normAutofit fontScale="92500"/>
          </a:bodyPr>
          <a:lstStyle/>
          <a:p>
            <a:pPr fontAlgn="base">
              <a:spcBef>
                <a:spcPts val="600"/>
              </a:spcBef>
              <a:spcAft>
                <a:spcPct val="0"/>
              </a:spcAft>
              <a:buClr>
                <a:schemeClr val="tx2"/>
              </a:buClr>
              <a:buSzPct val="70000"/>
              <a:buFont typeface="Wingdings" pitchFamily="2" charset="2"/>
              <a:buChar char="l"/>
            </a:pPr>
            <a:r>
              <a:rPr lang="en-GB" sz="2400" b="1" dirty="0"/>
              <a:t>Delivery of feedback should not be left to chance, so its best to avoid asking students to pick up marked hard copy assignments from departmental offices;</a:t>
            </a:r>
          </a:p>
          <a:p>
            <a:pPr fontAlgn="base">
              <a:spcBef>
                <a:spcPts val="600"/>
              </a:spcBef>
              <a:spcAft>
                <a:spcPct val="0"/>
              </a:spcAft>
              <a:buClr>
                <a:schemeClr val="tx2"/>
              </a:buClr>
              <a:buSzPct val="70000"/>
              <a:buFont typeface="Wingdings" pitchFamily="2" charset="2"/>
              <a:buChar char="l"/>
            </a:pPr>
            <a:r>
              <a:rPr lang="en-GB" sz="2400" b="1" dirty="0"/>
              <a:t>Electronic submission of assignments has benefits and disadvantages but on balance the former outweigh the latter;</a:t>
            </a:r>
          </a:p>
          <a:p>
            <a:pPr fontAlgn="base">
              <a:spcBef>
                <a:spcPts val="600"/>
              </a:spcBef>
              <a:spcAft>
                <a:spcPct val="0"/>
              </a:spcAft>
              <a:buClr>
                <a:schemeClr val="tx2"/>
              </a:buClr>
              <a:buSzPct val="70000"/>
              <a:buFont typeface="Wingdings" pitchFamily="2" charset="2"/>
              <a:buChar char="l"/>
            </a:pPr>
            <a:r>
              <a:rPr lang="en-GB" sz="2400" b="1" dirty="0"/>
              <a:t>Perhaps require students to </a:t>
            </a:r>
            <a:r>
              <a:rPr lang="en-GB" sz="2400" b="1" dirty="0" err="1"/>
              <a:t>guestimate</a:t>
            </a:r>
            <a:r>
              <a:rPr lang="en-GB" sz="2400" b="1" dirty="0"/>
              <a:t> expected marks having read your feedback early in their programmes;</a:t>
            </a:r>
          </a:p>
          <a:p>
            <a:pPr fontAlgn="base">
              <a:spcBef>
                <a:spcPts val="600"/>
              </a:spcBef>
              <a:spcAft>
                <a:spcPct val="0"/>
              </a:spcAft>
              <a:buClr>
                <a:schemeClr val="tx2"/>
              </a:buClr>
              <a:buSzPct val="70000"/>
              <a:buFont typeface="Wingdings" pitchFamily="2" charset="2"/>
              <a:buChar char="l"/>
            </a:pPr>
            <a:r>
              <a:rPr lang="en-GB" sz="2400" b="1" dirty="0"/>
              <a:t>‘Assignment handler’ can deliver feedback electronically and only release marks once students have responded;</a:t>
            </a:r>
          </a:p>
          <a:p>
            <a:pPr fontAlgn="base">
              <a:spcBef>
                <a:spcPts val="600"/>
              </a:spcBef>
              <a:spcAft>
                <a:spcPct val="0"/>
              </a:spcAft>
              <a:buClr>
                <a:schemeClr val="tx2"/>
              </a:buClr>
              <a:buSzPct val="70000"/>
              <a:buFont typeface="Wingdings" pitchFamily="2" charset="2"/>
              <a:buChar char="l"/>
            </a:pPr>
            <a:r>
              <a:rPr lang="en-GB" sz="2400" b="1" dirty="0"/>
              <a:t>Audio files of audio feedback can be highly successful in enabling students to capture ‘live’ oral feedback, and can replace written feedback (e.g. JISC project Sounds good).</a:t>
            </a:r>
          </a:p>
          <a:p>
            <a:pPr fontAlgn="base">
              <a:spcBef>
                <a:spcPts val="600"/>
              </a:spcBef>
              <a:spcAft>
                <a:spcPct val="0"/>
              </a:spcAft>
              <a:buClr>
                <a:schemeClr val="tx2"/>
              </a:buClr>
              <a:buSzPct val="70000"/>
              <a:buFont typeface="Wingdings" pitchFamily="2" charset="2"/>
              <a:buChar char="l"/>
            </a:pPr>
            <a:endParaRPr lang="en-GB" sz="2400" b="1" dirty="0"/>
          </a:p>
          <a:p>
            <a:pPr fontAlgn="base">
              <a:spcBef>
                <a:spcPts val="600"/>
              </a:spcBef>
              <a:spcAft>
                <a:spcPct val="0"/>
              </a:spcAft>
              <a:buClr>
                <a:schemeClr val="tx2"/>
              </a:buClr>
              <a:buSzPct val="70000"/>
              <a:buFont typeface="Wingdings" pitchFamily="2" charset="2"/>
              <a:buChar char="l"/>
            </a:pPr>
            <a:endParaRPr lang="en-GB" sz="2400" b="1"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fontScale="90000"/>
          </a:bodyPr>
          <a:lstStyle/>
          <a:p>
            <a:pPr algn="l" eaLnBrk="0" fontAlgn="base" hangingPunct="0">
              <a:spcAft>
                <a:spcPct val="0"/>
              </a:spcAft>
            </a:pPr>
            <a:r>
              <a:rPr lang="en-GB" sz="3200" b="1" dirty="0">
                <a:solidFill>
                  <a:srgbClr val="002060"/>
                </a:solidFill>
              </a:rPr>
              <a:t>Planning to strategically enhance your assessment and feedback. Please identify some goals and specify: </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dirty="0"/>
              <a:t>Whether these are short medium or long term?</a:t>
            </a:r>
          </a:p>
          <a:p>
            <a:pPr fontAlgn="base">
              <a:spcBef>
                <a:spcPts val="600"/>
              </a:spcBef>
              <a:spcAft>
                <a:spcPct val="0"/>
              </a:spcAft>
              <a:buClr>
                <a:schemeClr val="tx2"/>
              </a:buClr>
              <a:buSzPct val="70000"/>
              <a:buFont typeface="Wingdings" pitchFamily="2" charset="2"/>
              <a:buChar char="l"/>
            </a:pPr>
            <a:r>
              <a:rPr lang="en-GB" sz="2400" b="1" dirty="0"/>
              <a:t>What your timescale/milestones might be?</a:t>
            </a:r>
          </a:p>
          <a:p>
            <a:pPr fontAlgn="base">
              <a:spcBef>
                <a:spcPts val="600"/>
              </a:spcBef>
              <a:spcAft>
                <a:spcPct val="0"/>
              </a:spcAft>
              <a:buClr>
                <a:schemeClr val="tx2"/>
              </a:buClr>
              <a:buSzPct val="70000"/>
              <a:buFont typeface="Wingdings" pitchFamily="2" charset="2"/>
              <a:buChar char="l"/>
            </a:pPr>
            <a:r>
              <a:rPr lang="en-GB" sz="2400" b="1" dirty="0"/>
              <a:t>Who will take a lead on making them happen?</a:t>
            </a:r>
          </a:p>
          <a:p>
            <a:pPr fontAlgn="base">
              <a:spcBef>
                <a:spcPts val="600"/>
              </a:spcBef>
              <a:spcAft>
                <a:spcPct val="0"/>
              </a:spcAft>
              <a:buClr>
                <a:schemeClr val="tx2"/>
              </a:buClr>
              <a:buSzPct val="70000"/>
              <a:buFont typeface="Wingdings" pitchFamily="2" charset="2"/>
              <a:buChar char="l"/>
            </a:pPr>
            <a:r>
              <a:rPr lang="en-GB" sz="2400" b="1" dirty="0"/>
              <a:t>How you might involve students in making these changes?</a:t>
            </a:r>
          </a:p>
          <a:p>
            <a:pPr fontAlgn="base">
              <a:spcBef>
                <a:spcPts val="600"/>
              </a:spcBef>
              <a:spcAft>
                <a:spcPct val="0"/>
              </a:spcAft>
              <a:buClr>
                <a:schemeClr val="tx2"/>
              </a:buClr>
              <a:buSzPct val="70000"/>
              <a:buFont typeface="Wingdings" pitchFamily="2" charset="2"/>
              <a:buChar char="l"/>
            </a:pPr>
            <a:r>
              <a:rPr lang="en-GB" sz="2400" b="1" dirty="0"/>
              <a:t>What resources and support you need to make them happen?</a:t>
            </a:r>
          </a:p>
          <a:p>
            <a:pPr fontAlgn="base">
              <a:spcBef>
                <a:spcPts val="600"/>
              </a:spcBef>
              <a:spcAft>
                <a:spcPct val="0"/>
              </a:spcAft>
              <a:buClr>
                <a:schemeClr val="tx2"/>
              </a:buClr>
              <a:buSzPct val="70000"/>
              <a:buFont typeface="Wingdings" pitchFamily="2" charset="2"/>
              <a:buChar char="l"/>
            </a:pPr>
            <a:r>
              <a:rPr lang="en-GB" sz="2400" b="1" dirty="0"/>
              <a:t>What might get in the way of you achieving this, and what you can do to mitigate these problems?</a:t>
            </a:r>
          </a:p>
          <a:p>
            <a:pPr fontAlgn="base">
              <a:spcBef>
                <a:spcPts val="600"/>
              </a:spcBef>
              <a:spcAft>
                <a:spcPct val="0"/>
              </a:spcAft>
              <a:buClr>
                <a:schemeClr val="tx2"/>
              </a:buClr>
              <a:buSzPct val="70000"/>
              <a:buFont typeface="Wingdings" pitchFamily="2" charset="2"/>
              <a:buChar char="l"/>
            </a:pPr>
            <a:r>
              <a:rPr lang="en-GB" sz="2400" b="1" dirty="0"/>
              <a:t>How you will know when you have achieved them successfully?</a:t>
            </a:r>
          </a:p>
          <a:p>
            <a:pPr fontAlgn="base">
              <a:spcBef>
                <a:spcPts val="600"/>
              </a:spcBef>
              <a:spcAft>
                <a:spcPct val="0"/>
              </a:spcAft>
              <a:buClr>
                <a:schemeClr val="tx2"/>
              </a:buClr>
              <a:buSzPct val="70000"/>
              <a:buFont typeface="Wingdings" pitchFamily="2" charset="2"/>
              <a:buChar char="l"/>
            </a:pPr>
            <a:endParaRPr lang="en-GB" sz="2400" b="1"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457200" y="274638"/>
            <a:ext cx="8229600" cy="634082"/>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Conclusions</a:t>
            </a:r>
            <a:endParaRPr lang="en-US" sz="3200" b="1" dirty="0">
              <a:solidFill>
                <a:srgbClr val="002060"/>
              </a:solidFill>
            </a:endParaRPr>
          </a:p>
        </p:txBody>
      </p:sp>
      <p:sp>
        <p:nvSpPr>
          <p:cNvPr id="50179" name="Content Placeholder 2"/>
          <p:cNvSpPr>
            <a:spLocks noGrp="1"/>
          </p:cNvSpPr>
          <p:nvPr>
            <p:ph idx="1"/>
          </p:nvPr>
        </p:nvSpPr>
        <p:spPr>
          <a:xfrm>
            <a:off x="357158" y="1124744"/>
            <a:ext cx="8340755" cy="5077619"/>
          </a:xfrm>
          <a:noFill/>
          <a:ln w="9525">
            <a:noFill/>
            <a:miter lim="800000"/>
            <a:headEnd/>
            <a:tailEnd/>
          </a:ln>
        </p:spPr>
        <p:txBody>
          <a:bodyPr vert="horz" wrap="square" lIns="91440" tIns="45720" rIns="91440" bIns="45720" numCol="1" anchor="t" anchorCtr="0" compatLnSpc="1">
            <a:prstTxWarp prst="textNoShape">
              <a:avLst/>
            </a:prstTxWarp>
            <a:normAutofit lnSpcReduction="10000"/>
          </a:bodyPr>
          <a:lstStyle/>
          <a:p>
            <a:pPr fontAlgn="base">
              <a:spcBef>
                <a:spcPts val="600"/>
              </a:spcBef>
              <a:spcAft>
                <a:spcPct val="0"/>
              </a:spcAft>
              <a:buClr>
                <a:schemeClr val="tx2"/>
              </a:buClr>
              <a:buSzPct val="70000"/>
              <a:buFont typeface="Wingdings" pitchFamily="2" charset="2"/>
              <a:buChar char="l"/>
            </a:pPr>
            <a:r>
              <a:rPr lang="en-GB" sz="2400" b="1" dirty="0"/>
              <a:t>Assessment impacts highly on student learning so we need to rethink how we can best do this, taking account of new contexts, new technologies and new opportunities;</a:t>
            </a:r>
          </a:p>
          <a:p>
            <a:pPr fontAlgn="base">
              <a:spcBef>
                <a:spcPts val="600"/>
              </a:spcBef>
              <a:spcAft>
                <a:spcPct val="0"/>
              </a:spcAft>
              <a:buClr>
                <a:schemeClr val="tx2"/>
              </a:buClr>
              <a:buSzPct val="70000"/>
              <a:buFont typeface="Wingdings" pitchFamily="2" charset="2"/>
              <a:buChar char="l"/>
            </a:pPr>
            <a:r>
              <a:rPr lang="en-GB" sz="2400" b="1" dirty="0"/>
              <a:t>Efficient and effective feedback is just about the most important thing we do to enhance student learning, progression and success.</a:t>
            </a:r>
            <a:r>
              <a:rPr lang="en-US" sz="2400" b="1" dirty="0"/>
              <a:t> </a:t>
            </a:r>
          </a:p>
          <a:p>
            <a:pPr fontAlgn="base">
              <a:spcBef>
                <a:spcPts val="600"/>
              </a:spcBef>
              <a:spcAft>
                <a:spcPct val="0"/>
              </a:spcAft>
              <a:buClr>
                <a:schemeClr val="tx2"/>
              </a:buClr>
              <a:buSzPct val="70000"/>
              <a:buFont typeface="Wingdings" pitchFamily="2" charset="2"/>
              <a:buChar char="l"/>
            </a:pPr>
            <a:r>
              <a:rPr lang="en-US" sz="2400" b="1" dirty="0"/>
              <a:t>To make a marked improvement, we need to focus on giving feedback that is directed towards fostering productive dialogues and engagement;</a:t>
            </a:r>
          </a:p>
          <a:p>
            <a:pPr fontAlgn="base">
              <a:spcBef>
                <a:spcPts val="600"/>
              </a:spcBef>
              <a:spcAft>
                <a:spcPct val="0"/>
              </a:spcAft>
              <a:buClr>
                <a:schemeClr val="tx2"/>
              </a:buClr>
              <a:buSzPct val="70000"/>
              <a:buFont typeface="Wingdings" pitchFamily="2" charset="2"/>
              <a:buChar char="l"/>
            </a:pPr>
            <a:r>
              <a:rPr lang="en-US" sz="2400" b="1" dirty="0"/>
              <a:t>This is time consuming but incredibly worthwhile, so we need to be strategic about how we do use feedback;</a:t>
            </a:r>
          </a:p>
          <a:p>
            <a:pPr fontAlgn="base">
              <a:spcBef>
                <a:spcPts val="600"/>
              </a:spcBef>
              <a:spcAft>
                <a:spcPct val="0"/>
              </a:spcAft>
              <a:buClr>
                <a:schemeClr val="tx2"/>
              </a:buClr>
              <a:buSzPct val="70000"/>
              <a:buFont typeface="Wingdings" pitchFamily="2" charset="2"/>
              <a:buChar char="l"/>
            </a:pPr>
            <a:r>
              <a:rPr lang="en-US" sz="2400" b="1" dirty="0"/>
              <a:t>We can make assessment really count by encouraging students to value it and make the most of the support and guidance on offer.</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kern="1200" dirty="0">
                <a:solidFill>
                  <a:srgbClr val="002060"/>
                </a:solidFill>
              </a:rPr>
              <a:t>These and other slides will be available on my website at </a:t>
            </a:r>
            <a:r>
              <a:rPr lang="en-GB" kern="1200" dirty="0" smtClean="0">
                <a:solidFill>
                  <a:srgbClr val="002060"/>
                </a:solidFill>
              </a:rPr>
              <a:t>http://sally-brown.net</a:t>
            </a:r>
            <a:endParaRPr lang="en-GB" kern="1200" dirty="0">
              <a:solidFill>
                <a:srgbClr val="002060"/>
              </a:solidFill>
            </a:endParaRPr>
          </a:p>
        </p:txBody>
      </p:sp>
      <p:pic>
        <p:nvPicPr>
          <p:cNvPr id="3" name="Picture 2" descr="sally new photo.jpg"/>
          <p:cNvPicPr>
            <a:picLocks noChangeAspect="1"/>
          </p:cNvPicPr>
          <p:nvPr/>
        </p:nvPicPr>
        <p:blipFill rotWithShape="1">
          <a:blip r:embed="rId3" cstate="email"/>
          <a:srcRect l="9669" t="4351" r="7183" b="17335"/>
          <a:stretch/>
        </p:blipFill>
        <p:spPr>
          <a:xfrm>
            <a:off x="3059832" y="1484784"/>
            <a:ext cx="3456384" cy="4340575"/>
          </a:xfrm>
          <a:prstGeom prst="rect">
            <a:avLst/>
          </a:prstGeom>
        </p:spPr>
      </p:pic>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Useful references and further reading (1)</a:t>
            </a:r>
          </a:p>
        </p:txBody>
      </p:sp>
      <p:sp>
        <p:nvSpPr>
          <p:cNvPr id="207875" name="Rectangle 3"/>
          <p:cNvSpPr>
            <a:spLocks noGrp="1" noChangeArrowheads="1"/>
          </p:cNvSpPr>
          <p:nvPr>
            <p:ph type="body" idx="1"/>
          </p:nvPr>
        </p:nvSpPr>
        <p:spPr>
          <a:xfrm>
            <a:off x="466829" y="922338"/>
            <a:ext cx="8713788" cy="5615905"/>
          </a:xfrm>
        </p:spPr>
        <p:txBody>
          <a:bodyPr/>
          <a:lstStyle/>
          <a:p>
            <a:pPr marL="609600" indent="-609600" eaLnBrk="1" hangingPunct="1">
              <a:buNone/>
              <a:defRPr/>
            </a:pPr>
            <a:r>
              <a:rPr lang="en-GB" sz="2000" dirty="0" smtClean="0"/>
              <a:t>Bain, K. (2004) “What the best College Teachers do” Cambridge Harvard University Press </a:t>
            </a:r>
          </a:p>
          <a:p>
            <a:pPr marL="609600" indent="-609600" eaLnBrk="1" hangingPunct="1">
              <a:buFont typeface="Wingdings" pitchFamily="2" charset="2"/>
              <a:buNone/>
              <a:defRPr/>
            </a:pPr>
            <a:r>
              <a:rPr lang="en-GB" sz="2000" dirty="0" smtClean="0">
                <a:cs typeface="Times New Roman" pitchFamily="18" charset="0"/>
              </a:rPr>
              <a:t>Biggs, J. and Tang, C. (2007) </a:t>
            </a:r>
            <a:r>
              <a:rPr lang="en-GB" sz="2000" i="1" dirty="0" smtClean="0">
                <a:cs typeface="Times New Roman" pitchFamily="18" charset="0"/>
              </a:rPr>
              <a:t>Teaching for Quality Learning at University, </a:t>
            </a:r>
            <a:r>
              <a:rPr lang="en-GB" sz="2000" dirty="0" smtClean="0">
                <a:cs typeface="Times New Roman" pitchFamily="18" charset="0"/>
              </a:rPr>
              <a:t>Maidenhead: Open University Press.</a:t>
            </a:r>
          </a:p>
          <a:p>
            <a:pPr marL="609600" indent="-609600" eaLnBrk="1" hangingPunct="1">
              <a:buFont typeface="Wingdings" pitchFamily="2" charset="2"/>
              <a:buNone/>
              <a:defRPr/>
            </a:pPr>
            <a:r>
              <a:rPr lang="en-GB" sz="2000" dirty="0" smtClean="0">
                <a:cs typeface="Times New Roman" pitchFamily="18" charset="0"/>
              </a:rPr>
              <a:t>Bloxham, S. and Boyd, P. (2007) </a:t>
            </a:r>
            <a:r>
              <a:rPr lang="en-GB" sz="2000" i="1" dirty="0" smtClean="0">
                <a:cs typeface="Times New Roman" pitchFamily="18" charset="0"/>
              </a:rPr>
              <a:t>Developing effective assessment in higher education: a practical guide</a:t>
            </a:r>
            <a:r>
              <a:rPr lang="en-GB" sz="2000" dirty="0" smtClean="0">
                <a:cs typeface="Times New Roman" pitchFamily="18" charset="0"/>
              </a:rPr>
              <a:t>, Maidenhead, Open University Press.</a:t>
            </a:r>
          </a:p>
          <a:p>
            <a:pPr marL="609600" indent="-609600" eaLnBrk="1" hangingPunct="1">
              <a:buFont typeface="Wingdings" pitchFamily="2" charset="2"/>
              <a:buNone/>
              <a:defRPr/>
            </a:pPr>
            <a:r>
              <a:rPr lang="en-GB" sz="2000" dirty="0" err="1" smtClean="0"/>
              <a:t>Boud</a:t>
            </a:r>
            <a:r>
              <a:rPr lang="en-GB" sz="2000" dirty="0" smtClean="0"/>
              <a:t>, D. (1995) </a:t>
            </a:r>
            <a:r>
              <a:rPr lang="en-GB" sz="2000" i="1" dirty="0" smtClean="0"/>
              <a:t>Enhancing learning through self-assessment,</a:t>
            </a:r>
            <a:r>
              <a:rPr lang="en-GB" sz="2000" dirty="0" smtClean="0"/>
              <a:t> London: Routledge.</a:t>
            </a:r>
          </a:p>
          <a:p>
            <a:pPr marL="609600" indent="-609600" eaLnBrk="1" hangingPunct="1">
              <a:buFont typeface="Wingdings" pitchFamily="2" charset="2"/>
              <a:buNone/>
              <a:defRPr/>
            </a:pPr>
            <a:r>
              <a:rPr lang="en-GB" sz="2000" dirty="0" smtClean="0"/>
              <a:t>Brown, S. and </a:t>
            </a:r>
            <a:r>
              <a:rPr lang="en-GB" sz="2000" dirty="0" err="1" smtClean="0"/>
              <a:t>Glasner</a:t>
            </a:r>
            <a:r>
              <a:rPr lang="en-GB" sz="2000" dirty="0" smtClean="0"/>
              <a:t>, A. (eds.) (1999) </a:t>
            </a:r>
            <a:r>
              <a:rPr lang="en-GB" sz="2000" i="1" dirty="0" smtClean="0"/>
              <a:t>Assessment Matters in Higher Education, Choosing and Using Diverse Approaches</a:t>
            </a:r>
            <a:r>
              <a:rPr lang="en-GB" sz="2000" dirty="0" smtClean="0"/>
              <a:t>, Maidenhead: Open University Press.</a:t>
            </a:r>
          </a:p>
          <a:p>
            <a:pPr marL="609600" indent="-609600" eaLnBrk="1" hangingPunct="1">
              <a:buNone/>
              <a:defRPr/>
            </a:pPr>
            <a:r>
              <a:rPr lang="en-US" sz="2000" dirty="0" smtClean="0"/>
              <a:t>Brown, S. and Race, P. (2012) </a:t>
            </a:r>
            <a:r>
              <a:rPr lang="en-GB" sz="2000" i="1" dirty="0" smtClean="0"/>
              <a:t>Using effective assessment to promote learning </a:t>
            </a:r>
            <a:r>
              <a:rPr lang="en-GB" sz="2000" dirty="0" smtClean="0"/>
              <a:t>in Hunt, L. and Chambers, D. (2012) </a:t>
            </a:r>
            <a:r>
              <a:rPr lang="en-GB" sz="2000" i="1" dirty="0" smtClean="0"/>
              <a:t>University Teaching in Focus, Victoria, Australia, Acer Press. P74-91</a:t>
            </a:r>
          </a:p>
          <a:p>
            <a:pPr marL="609600" indent="-609600" eaLnBrk="1" hangingPunct="1">
              <a:buNone/>
              <a:defRPr/>
            </a:pPr>
            <a:r>
              <a:rPr lang="en-GB" sz="2000" dirty="0" smtClean="0"/>
              <a:t>Brown, S. (2015) </a:t>
            </a:r>
            <a:r>
              <a:rPr lang="en-GB" sz="2000" i="1" dirty="0" smtClean="0"/>
              <a:t>Learning , Teaching and Assessment in Higher Education: Global perspectives, </a:t>
            </a:r>
            <a:r>
              <a:rPr lang="en-GB" sz="2000" dirty="0" smtClean="0"/>
              <a:t>London, Palgrave</a:t>
            </a:r>
          </a:p>
          <a:p>
            <a:pPr marL="609600" indent="-609600" eaLnBrk="1" hangingPunct="1">
              <a:defRPr/>
            </a:pPr>
            <a:endParaRPr lang="en-GB" sz="2000" dirty="0" smtClean="0"/>
          </a:p>
          <a:p>
            <a:pPr eaLnBrk="1" hangingPunct="1">
              <a:lnSpc>
                <a:spcPct val="90000"/>
              </a:lnSpc>
              <a:buNone/>
              <a:defRPr/>
            </a:pPr>
            <a:endParaRPr lang="en-GB" sz="20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166"/>
            <a:ext cx="8229600" cy="1060472"/>
          </a:xfrm>
          <a:noFill/>
          <a:ln w="9525">
            <a:noFill/>
            <a:miter lim="800000"/>
            <a:headEnd/>
            <a:tailEnd/>
          </a:ln>
        </p:spPr>
        <p:txBody>
          <a:bodyPr vert="horz" wrap="square" lIns="91440" tIns="45720" rIns="91440" bIns="45720" numCol="1" rtlCol="0" anchor="b" anchorCtr="0" compatLnSpc="1">
            <a:prstTxWarp prst="textNoShape">
              <a:avLst/>
            </a:prstTxWarp>
            <a:normAutofit fontScale="90000"/>
          </a:bodyPr>
          <a:lstStyle/>
          <a:p>
            <a:pPr algn="l" eaLnBrk="0" fontAlgn="base" hangingPunct="0">
              <a:spcAft>
                <a:spcPct val="0"/>
              </a:spcAft>
            </a:pPr>
            <a:r>
              <a:rPr lang="en-GB" sz="3200" b="1" dirty="0">
                <a:solidFill>
                  <a:srgbClr val="002060"/>
                </a:solidFill>
              </a:rPr>
              <a:t>Designing fit for purpose assessment methods &amp; approaches: 10 questions </a:t>
            </a: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GB" sz="2400" b="1" dirty="0" smtClean="0"/>
              <a:t>Are your assignments fully and constructively aligned with your learning outcomes?</a:t>
            </a:r>
          </a:p>
          <a:p>
            <a:pPr marL="514350" indent="-514350">
              <a:buFont typeface="+mj-lt"/>
              <a:buAutoNum type="arabicPeriod"/>
            </a:pPr>
            <a:r>
              <a:rPr lang="en-GB" sz="2400" b="1" dirty="0" smtClean="0"/>
              <a:t>Do they comply with LJMU requirements in terms of number, word limits etc?</a:t>
            </a:r>
          </a:p>
          <a:p>
            <a:pPr marL="514350" indent="-514350">
              <a:buFont typeface="+mj-lt"/>
              <a:buAutoNum type="arabicPeriod"/>
            </a:pPr>
            <a:r>
              <a:rPr lang="en-GB" sz="2400" b="1" dirty="0" smtClean="0"/>
              <a:t>Are summative assessments undertaken throughout the course, or is everything ‘sudden death’ end-point? </a:t>
            </a:r>
          </a:p>
          <a:p>
            <a:pPr marL="514350" indent="-514350">
              <a:buFont typeface="+mj-lt"/>
              <a:buAutoNum type="arabicPeriod"/>
            </a:pPr>
            <a:r>
              <a:rPr lang="en-GB" sz="2400" b="1" dirty="0" smtClean="0"/>
              <a:t>Is there excessive bunching of assignments in different modules that is highly stressful for students and unmanageable staff?</a:t>
            </a:r>
          </a:p>
          <a:p>
            <a:pPr marL="514350" indent="-514350">
              <a:buFont typeface="+mj-lt"/>
              <a:buAutoNum type="arabicPeriod"/>
            </a:pPr>
            <a:r>
              <a:rPr lang="en-GB" sz="2400" b="1" dirty="0" smtClean="0"/>
              <a:t>Are there plenty of opportunities for formative assessment, especially early on?</a:t>
            </a:r>
            <a:endParaRPr lang="en-GB" sz="2400" b="1"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a:noFill/>
          <a:ln w="9525">
            <a:noFill/>
            <a:miter lim="800000"/>
            <a:headEnd/>
            <a:tailEnd/>
          </a:ln>
        </p:spPr>
        <p:txBody>
          <a:bodyPr vert="horz" wrap="square" lIns="91440" tIns="45720" rIns="91440" bIns="45720" numCol="1" rtlCol="0" anchor="b" anchorCtr="0" compatLnSpc="1">
            <a:prstTxWarp prst="textNoShape">
              <a:avLst/>
            </a:prstTxWarp>
            <a:normAutofit fontScale="90000"/>
          </a:bodyPr>
          <a:lstStyle/>
          <a:p>
            <a:r>
              <a:rPr lang="en-GB" sz="3200" kern="1200" dirty="0">
                <a:solidFill>
                  <a:srgbClr val="002060"/>
                </a:solidFill>
              </a:rPr>
              <a:t>Useful references and further reading (2)</a:t>
            </a:r>
          </a:p>
        </p:txBody>
      </p:sp>
      <p:sp>
        <p:nvSpPr>
          <p:cNvPr id="208899" name="Rectangle 3"/>
          <p:cNvSpPr>
            <a:spLocks noGrp="1" noChangeArrowheads="1"/>
          </p:cNvSpPr>
          <p:nvPr>
            <p:ph type="body" idx="1"/>
          </p:nvPr>
        </p:nvSpPr>
        <p:spPr>
          <a:xfrm>
            <a:off x="250825" y="836712"/>
            <a:ext cx="8424863" cy="5365651"/>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2000" dirty="0" smtClean="0"/>
              <a:t>Carless, D., </a:t>
            </a:r>
            <a:r>
              <a:rPr lang="en-US" sz="2000" dirty="0" err="1" smtClean="0"/>
              <a:t>Joughin</a:t>
            </a:r>
            <a:r>
              <a:rPr lang="en-US" sz="2000" dirty="0" smtClean="0"/>
              <a:t>, G., </a:t>
            </a:r>
            <a:r>
              <a:rPr lang="en-US" sz="2000" dirty="0" err="1" smtClean="0"/>
              <a:t>Ngar</a:t>
            </a:r>
            <a:r>
              <a:rPr lang="en-US" sz="2000" dirty="0" smtClean="0"/>
              <a:t>-Fun Liu </a:t>
            </a:r>
            <a:r>
              <a:rPr lang="en-US" sz="2000" i="1" dirty="0" smtClean="0"/>
              <a:t>et al</a:t>
            </a:r>
            <a:r>
              <a:rPr lang="en-US" sz="2000" dirty="0" smtClean="0"/>
              <a:t> (2006) </a:t>
            </a:r>
            <a:r>
              <a:rPr lang="en-US" sz="2000" i="1" dirty="0" smtClean="0"/>
              <a:t>How Assessment supports learning: Learning orientated assessment in action </a:t>
            </a:r>
            <a:r>
              <a:rPr lang="en-US" sz="2000" dirty="0" smtClean="0"/>
              <a:t>Hong Kong: Hong Kong University Press.</a:t>
            </a:r>
          </a:p>
          <a:p>
            <a:pPr eaLnBrk="1" hangingPunct="1">
              <a:buFont typeface="Wingdings" pitchFamily="2" charset="2"/>
              <a:buNone/>
              <a:defRPr/>
            </a:pPr>
            <a:r>
              <a:rPr lang="en-GB" sz="2000" dirty="0" smtClean="0"/>
              <a:t>Carroll, J. and Ryan, J. (2005) </a:t>
            </a:r>
            <a:r>
              <a:rPr lang="en-GB" sz="2000" i="1" dirty="0" smtClean="0"/>
              <a:t>Teaching International students: improving learning for all. </a:t>
            </a:r>
            <a:r>
              <a:rPr lang="en-GB" sz="2000" dirty="0" smtClean="0"/>
              <a:t>London: Routledge SEDA series.</a:t>
            </a:r>
          </a:p>
          <a:p>
            <a:pPr eaLnBrk="1" hangingPunct="1">
              <a:buNone/>
              <a:defRPr/>
            </a:pPr>
            <a:r>
              <a:rPr lang="en-GB" sz="2000" dirty="0" err="1" smtClean="0"/>
              <a:t>Crosling</a:t>
            </a:r>
            <a:r>
              <a:rPr lang="en-GB" sz="2000" dirty="0" smtClean="0"/>
              <a:t>, G., Thomas, L. and </a:t>
            </a:r>
            <a:r>
              <a:rPr lang="en-GB" sz="2000" dirty="0" err="1" smtClean="0"/>
              <a:t>Heagney</a:t>
            </a:r>
            <a:r>
              <a:rPr lang="en-GB" sz="2000" dirty="0" smtClean="0"/>
              <a:t>, M. (2008) </a:t>
            </a:r>
            <a:r>
              <a:rPr lang="en-GB" sz="2000" i="1" dirty="0" smtClean="0"/>
              <a:t>Improving student retention in Higher Education,</a:t>
            </a:r>
            <a:r>
              <a:rPr lang="en-GB" sz="2000" dirty="0" smtClean="0"/>
              <a:t> London and New York: Routledge </a:t>
            </a:r>
          </a:p>
          <a:p>
            <a:pPr marL="609600" indent="-609600" eaLnBrk="1" hangingPunct="1">
              <a:buFont typeface="Wingdings" pitchFamily="2" charset="2"/>
              <a:buNone/>
              <a:defRPr/>
            </a:pPr>
            <a:r>
              <a:rPr lang="en-GB" sz="2000" dirty="0" smtClean="0"/>
              <a:t>Crooks, T. (1988) </a:t>
            </a:r>
            <a:r>
              <a:rPr lang="en-GB" sz="2000" i="1" dirty="0" smtClean="0"/>
              <a:t>Assessing student performance, </a:t>
            </a:r>
            <a:r>
              <a:rPr lang="en-GB" sz="2000" dirty="0" smtClean="0"/>
              <a:t>HERDSA Green Guide No 8 HERDSA (reprinted 1994).</a:t>
            </a:r>
          </a:p>
          <a:p>
            <a:pPr marL="609600" indent="-609600" eaLnBrk="1" hangingPunct="1">
              <a:buFont typeface="Wingdings" pitchFamily="2" charset="2"/>
              <a:buNone/>
              <a:defRPr/>
            </a:pPr>
            <a:r>
              <a:rPr lang="en-GB" sz="2000" dirty="0" err="1" smtClean="0"/>
              <a:t>Falchikov</a:t>
            </a:r>
            <a:r>
              <a:rPr lang="en-GB" sz="2000" dirty="0" smtClean="0"/>
              <a:t>, N. (2004) </a:t>
            </a:r>
            <a:r>
              <a:rPr lang="en-GB" sz="2000" i="1" dirty="0" smtClean="0"/>
              <a:t>Improving Assessment through Student Involvement: Practical Solutions for Aiding Learning in Higher and Further Education,</a:t>
            </a:r>
            <a:r>
              <a:rPr lang="en-GB" sz="2000" dirty="0" smtClean="0"/>
              <a:t> London: Routledge.</a:t>
            </a:r>
          </a:p>
          <a:p>
            <a:pPr marL="609600" indent="-609600" eaLnBrk="1" hangingPunct="1">
              <a:buFont typeface="Wingdings" pitchFamily="2" charset="2"/>
              <a:buNone/>
              <a:defRPr/>
            </a:pPr>
            <a:r>
              <a:rPr lang="en-GB" sz="2000" dirty="0" smtClean="0"/>
              <a:t>Gibbs, G. (1999) </a:t>
            </a:r>
            <a:r>
              <a:rPr lang="en-GB" sz="2000" i="1" dirty="0" smtClean="0"/>
              <a:t>Using assessment strategically to change the way students learn</a:t>
            </a:r>
            <a:r>
              <a:rPr lang="en-GB" sz="2000" dirty="0" smtClean="0"/>
              <a:t>, in Brown S. &amp; </a:t>
            </a:r>
            <a:r>
              <a:rPr lang="en-GB" sz="2000" dirty="0" err="1" smtClean="0"/>
              <a:t>Glasner</a:t>
            </a:r>
            <a:r>
              <a:rPr lang="en-GB" sz="2000" dirty="0" smtClean="0"/>
              <a:t>, A. (eds.), </a:t>
            </a:r>
            <a:r>
              <a:rPr lang="en-GB" sz="2000" i="1" dirty="0" smtClean="0"/>
              <a:t>Assessment Matters in Higher Education: Choosing and Using Diverse Approaches, </a:t>
            </a:r>
            <a:r>
              <a:rPr lang="en-GB" sz="2000" dirty="0" smtClean="0"/>
              <a:t>Maidenhead: SRHE/Open University Press.</a:t>
            </a:r>
          </a:p>
          <a:p>
            <a:pPr marL="609600" indent="-609600" eaLnBrk="1" hangingPunct="1">
              <a:buFont typeface="Wingdings" pitchFamily="2" charset="2"/>
              <a:buNone/>
              <a:defRPr/>
            </a:pPr>
            <a:r>
              <a:rPr lang="en-GB" sz="2000" dirty="0" smtClean="0"/>
              <a:t>Higher Education Academy (2012) </a:t>
            </a:r>
            <a:r>
              <a:rPr lang="en-GB" sz="2000" i="1" dirty="0" smtClean="0"/>
              <a:t>A marked improvement; transforming assessment in higher education</a:t>
            </a:r>
            <a:r>
              <a:rPr lang="en-GB" sz="2000" dirty="0" smtClean="0"/>
              <a:t>, York: HEA.</a:t>
            </a:r>
          </a:p>
          <a:p>
            <a:pPr eaLnBrk="1" hangingPunct="1">
              <a:defRPr/>
            </a:pPr>
            <a:endParaRPr lang="en-GB" sz="2000" dirty="0" smtClean="0"/>
          </a:p>
          <a:p>
            <a:pPr eaLnBrk="1" hangingPunct="1">
              <a:defRPr/>
            </a:pPr>
            <a:endParaRPr lang="en-GB" sz="2000" dirty="0" smtClean="0"/>
          </a:p>
          <a:p>
            <a:pPr eaLnBrk="1" hangingPunct="1">
              <a:defRPr/>
            </a:pPr>
            <a:endParaRPr lang="en-GB" sz="2000" dirty="0" smtClean="0"/>
          </a:p>
          <a:p>
            <a:pPr eaLnBrk="1" hangingPunct="1">
              <a:defRPr/>
            </a:pPr>
            <a:endParaRPr lang="en-GB" sz="2000" dirty="0" smtClean="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Useful references and further reading (3)</a:t>
            </a:r>
          </a:p>
        </p:txBody>
      </p:sp>
      <p:sp>
        <p:nvSpPr>
          <p:cNvPr id="43011" name="Rectangle 3"/>
          <p:cNvSpPr>
            <a:spLocks noGrp="1" noChangeArrowheads="1"/>
          </p:cNvSpPr>
          <p:nvPr>
            <p:ph type="body" idx="1"/>
          </p:nvPr>
        </p:nvSpPr>
        <p:spPr>
          <a:xfrm>
            <a:off x="142844" y="1052737"/>
            <a:ext cx="8750331" cy="5329014"/>
          </a:xfrm>
        </p:spPr>
        <p:txBody>
          <a:bodyPr/>
          <a:lstStyle/>
          <a:p>
            <a:pPr eaLnBrk="1" hangingPunct="1">
              <a:buFont typeface="Wingdings" pitchFamily="2" charset="2"/>
              <a:buNone/>
              <a:defRPr/>
            </a:pPr>
            <a:r>
              <a:rPr lang="en-GB" sz="2000" dirty="0" smtClean="0"/>
              <a:t>McDowell, L. and Brown, S. (1998) </a:t>
            </a:r>
            <a:r>
              <a:rPr lang="en-GB" sz="2000" i="1" dirty="0" smtClean="0"/>
              <a:t>Assessing students: cheating and plagiarism</a:t>
            </a:r>
            <a:r>
              <a:rPr lang="en-GB" sz="2000" dirty="0" smtClean="0"/>
              <a:t>, Newcastle: Red Guide 10/11 University of Northumbria.</a:t>
            </a:r>
            <a:endParaRPr lang="en-US" sz="2000" dirty="0" smtClean="0"/>
          </a:p>
          <a:p>
            <a:pPr eaLnBrk="1" hangingPunct="1">
              <a:buNone/>
              <a:defRPr/>
            </a:pPr>
            <a:r>
              <a:rPr lang="en-GB" sz="2000" dirty="0" smtClean="0"/>
              <a:t>Meyer, J.H.F. and Land, R. (2003) ‘Threshold Concepts and Troublesome Knowledge 1 – Linkages to Ways of Thinking and Practising within the Disciplines’ in C. Rust (ed.) </a:t>
            </a:r>
            <a:r>
              <a:rPr lang="en-GB" sz="2000" i="1" dirty="0" smtClean="0"/>
              <a:t>Improving Student Learning </a:t>
            </a:r>
            <a:r>
              <a:rPr lang="en-GB" sz="2000" dirty="0" smtClean="0"/>
              <a:t>–</a:t>
            </a:r>
            <a:r>
              <a:rPr lang="en-GB" sz="2000" i="1" dirty="0" smtClean="0"/>
              <a:t> Ten years on</a:t>
            </a:r>
            <a:r>
              <a:rPr lang="en-GB" sz="2000" dirty="0" smtClean="0"/>
              <a:t>. Oxford: OCSLD.</a:t>
            </a:r>
          </a:p>
          <a:p>
            <a:pPr eaLnBrk="1" hangingPunct="1">
              <a:buFont typeface="Wingdings" pitchFamily="2" charset="2"/>
              <a:buNone/>
              <a:defRPr/>
            </a:pPr>
            <a:r>
              <a:rPr lang="en-GB" sz="2000" dirty="0" err="1" smtClean="0"/>
              <a:t>Nicol</a:t>
            </a:r>
            <a:r>
              <a:rPr lang="en-GB" sz="2000" dirty="0" smtClean="0"/>
              <a:t>, D. J. and Macfarlane-Dick, D. (2006) Formative assessment and self-regulated learning: A model and seven principles of good feedback practice, </a:t>
            </a:r>
            <a:r>
              <a:rPr lang="en-GB" sz="2000" i="1" dirty="0" smtClean="0"/>
              <a:t>Studies in Higher Education </a:t>
            </a:r>
            <a:r>
              <a:rPr lang="en-GB" sz="2000" i="1" dirty="0" err="1" smtClean="0"/>
              <a:t>Vol</a:t>
            </a:r>
            <a:r>
              <a:rPr lang="en-GB" sz="2000" i="1" dirty="0" smtClean="0"/>
              <a:t> 31(2), 199-218.</a:t>
            </a:r>
          </a:p>
          <a:p>
            <a:pPr eaLnBrk="1" hangingPunct="1">
              <a:buNone/>
              <a:defRPr/>
            </a:pPr>
            <a:r>
              <a:rPr lang="en-GB" sz="2000" dirty="0" smtClean="0"/>
              <a:t>PASS project Bradford </a:t>
            </a:r>
            <a:r>
              <a:rPr lang="en-GB" sz="2000" dirty="0" smtClean="0">
                <a:hlinkClick r:id="rId3"/>
              </a:rPr>
              <a:t>http://www.pass.brad.ac.uk/</a:t>
            </a:r>
            <a:r>
              <a:rPr lang="en-GB" sz="2000" dirty="0" smtClean="0"/>
              <a:t> Accessed November 2013</a:t>
            </a:r>
          </a:p>
          <a:p>
            <a:pPr eaLnBrk="1" hangingPunct="1">
              <a:buNone/>
              <a:defRPr/>
            </a:pPr>
            <a:r>
              <a:rPr lang="en-GB" sz="2000" dirty="0" smtClean="0"/>
              <a:t>Peelo, M. T., &amp; Wareham, T. (Eds.). (2002). </a:t>
            </a:r>
            <a:r>
              <a:rPr lang="en-GB" sz="2000" i="1" dirty="0" smtClean="0"/>
              <a:t>Failing students in higher education</a:t>
            </a:r>
            <a:r>
              <a:rPr lang="en-GB" sz="2000" dirty="0" smtClean="0"/>
              <a:t>. Society for Research into Higher Education. </a:t>
            </a:r>
          </a:p>
          <a:p>
            <a:pPr eaLnBrk="1" hangingPunct="1">
              <a:buNone/>
              <a:defRPr/>
            </a:pPr>
            <a:r>
              <a:rPr lang="en-GB" sz="2000" dirty="0" smtClean="0"/>
              <a:t>Pickford, R. and Brown, S. (2006) </a:t>
            </a:r>
            <a:r>
              <a:rPr lang="en-GB" sz="2000" i="1" dirty="0" smtClean="0"/>
              <a:t>Assessing skills and practice,</a:t>
            </a:r>
            <a:r>
              <a:rPr lang="en-GB" sz="2000" dirty="0" smtClean="0"/>
              <a:t> London: Routledge. </a:t>
            </a:r>
          </a:p>
          <a:p>
            <a:pPr eaLnBrk="1" hangingPunct="1">
              <a:buNone/>
              <a:defRPr/>
            </a:pPr>
            <a:r>
              <a:rPr lang="en-GB" sz="2000" dirty="0" err="1" smtClean="0"/>
              <a:t>Rotheram</a:t>
            </a:r>
            <a:r>
              <a:rPr lang="en-GB" sz="2000" dirty="0" smtClean="0"/>
              <a:t>, B. (2009) </a:t>
            </a:r>
            <a:r>
              <a:rPr lang="en-GB" sz="2000" i="1" dirty="0" smtClean="0"/>
              <a:t>Sounds Good,</a:t>
            </a:r>
            <a:r>
              <a:rPr lang="en-GB" sz="2000" dirty="0" smtClean="0"/>
              <a:t> JISC project </a:t>
            </a:r>
            <a:r>
              <a:rPr lang="en-GB" sz="2000" dirty="0" smtClean="0">
                <a:hlinkClick r:id="rId4"/>
              </a:rPr>
              <a:t>http://www.jisc.ac.uk/whatwedo/programmes/usersandinnovation/soundsgood.aspx</a:t>
            </a:r>
            <a:r>
              <a:rPr lang="en-GB" sz="2000" dirty="0" smtClean="0"/>
              <a:t> </a:t>
            </a:r>
          </a:p>
          <a:p>
            <a:pPr eaLnBrk="1" hangingPunct="1">
              <a:buNone/>
              <a:defRPr/>
            </a:pPr>
            <a:endParaRPr lang="en-GB" sz="2000" dirty="0" smtClean="0"/>
          </a:p>
          <a:p>
            <a:pPr eaLnBrk="1" hangingPunct="1">
              <a:lnSpc>
                <a:spcPct val="90000"/>
              </a:lnSpc>
              <a:buFont typeface="Wingdings" pitchFamily="2" charset="2"/>
              <a:buNone/>
              <a:defRPr/>
            </a:pPr>
            <a:endParaRPr lang="en-GB" sz="2000" dirty="0" smtClean="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Useful references and further reading (4)</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2000" dirty="0" smtClean="0"/>
              <a:t>Race, P. (2001) </a:t>
            </a:r>
            <a:r>
              <a:rPr lang="en-GB" sz="2000" i="1" dirty="0" smtClean="0"/>
              <a:t>A Briefing on Self, Peer &amp; Group Assessment,</a:t>
            </a:r>
            <a:r>
              <a:rPr lang="en-GB" sz="2000" dirty="0" smtClean="0"/>
              <a:t> in LTSN Generic Centre Assessment Series No 9, LTSN York.</a:t>
            </a:r>
          </a:p>
          <a:p>
            <a:pPr eaLnBrk="1" hangingPunct="1">
              <a:buFont typeface="Wingdings" pitchFamily="2" charset="2"/>
              <a:buNone/>
            </a:pPr>
            <a:r>
              <a:rPr lang="en-GB" sz="2000" dirty="0" smtClean="0"/>
              <a:t>Race P. (2015) </a:t>
            </a:r>
            <a:r>
              <a:rPr lang="en-GB" sz="2000" i="1" dirty="0" smtClean="0"/>
              <a:t>The lecturer’s toolkit (4</a:t>
            </a:r>
            <a:r>
              <a:rPr lang="en-GB" sz="2000" i="1" baseline="30000" dirty="0" smtClean="0"/>
              <a:t>th</a:t>
            </a:r>
            <a:r>
              <a:rPr lang="en-GB" sz="2000" i="1" dirty="0" smtClean="0"/>
              <a:t> edition),</a:t>
            </a:r>
            <a:r>
              <a:rPr lang="en-GB" sz="2000" dirty="0" smtClean="0"/>
              <a:t> London: Routledge.</a:t>
            </a:r>
          </a:p>
          <a:p>
            <a:pPr eaLnBrk="1" hangingPunct="1">
              <a:buFont typeface="Wingdings" pitchFamily="2" charset="2"/>
              <a:buNone/>
            </a:pPr>
            <a:r>
              <a:rPr lang="en-GB" sz="2000" dirty="0" smtClean="0"/>
              <a:t>Rust, C., Price, M. and O’Donovan, B. (2003) Improving students’ learning by developing their understanding of assessment criteria and processes</a:t>
            </a:r>
            <a:r>
              <a:rPr lang="en-GB" sz="2000" i="1" dirty="0" smtClean="0"/>
              <a:t>, Assessment and Evaluation in Higher Education. 28 (2), 147-164.</a:t>
            </a:r>
          </a:p>
          <a:p>
            <a:pPr eaLnBrk="1" hangingPunct="1">
              <a:buFont typeface="Wingdings" pitchFamily="2" charset="2"/>
              <a:buNone/>
            </a:pPr>
            <a:r>
              <a:rPr lang="en-GB" sz="2000" dirty="0" smtClean="0"/>
              <a:t>Ryan, J. (2000) </a:t>
            </a:r>
            <a:r>
              <a:rPr lang="en-GB" sz="2000" i="1" dirty="0" smtClean="0"/>
              <a:t>A Guide to Teaching International Students,</a:t>
            </a:r>
            <a:r>
              <a:rPr lang="en-GB" sz="2000" dirty="0" smtClean="0"/>
              <a:t> Oxford Centre for Staff and Learning Development</a:t>
            </a:r>
          </a:p>
          <a:p>
            <a:pPr eaLnBrk="1" hangingPunct="1">
              <a:buFont typeface="Wingdings" pitchFamily="2" charset="2"/>
              <a:buNone/>
            </a:pPr>
            <a:r>
              <a:rPr lang="en-GB" sz="2000" dirty="0" smtClean="0"/>
              <a:t>Stefani, L. and Carroll, J. (2001) </a:t>
            </a:r>
            <a:r>
              <a:rPr lang="en-GB" sz="2000" i="1" dirty="0" smtClean="0"/>
              <a:t>A Briefing on Plagiarism </a:t>
            </a:r>
            <a:r>
              <a:rPr lang="en-GB" sz="2000" dirty="0" smtClean="0"/>
              <a:t>http://www.ltsn.ac.uk/application.asp?app=resources.asp&amp;process=full_record&amp;section=generic&amp;id=10</a:t>
            </a:r>
          </a:p>
          <a:p>
            <a:pPr eaLnBrk="1" hangingPunct="1">
              <a:buNone/>
            </a:pPr>
            <a:r>
              <a:rPr lang="en-GB" sz="2000" dirty="0" smtClean="0"/>
              <a:t>Sadler, D. Royce (2010) Beyond feedback: developing student capability in complex appraisal,</a:t>
            </a:r>
            <a:br>
              <a:rPr lang="en-GB" sz="2000" dirty="0" smtClean="0"/>
            </a:br>
            <a:r>
              <a:rPr lang="en-GB" sz="2000" i="1" dirty="0" smtClean="0"/>
              <a:t>Assessment &amp; Evaluation in Higher Education, 35: 5, 535-550</a:t>
            </a:r>
          </a:p>
          <a:p>
            <a:pPr eaLnBrk="1" hangingPunct="1">
              <a:buNone/>
            </a:pPr>
            <a:r>
              <a:rPr lang="en-GB" sz="2000" dirty="0" smtClean="0"/>
              <a:t>Yorke, M. (1999) </a:t>
            </a:r>
            <a:r>
              <a:rPr lang="en-GB" sz="2000" i="1" dirty="0" smtClean="0"/>
              <a:t>Leaving Early: Undergraduate Non-completion in Higher Education,</a:t>
            </a:r>
            <a:r>
              <a:rPr lang="en-GB" sz="2000" dirty="0" smtClean="0"/>
              <a:t> London: Routledge.</a:t>
            </a:r>
          </a:p>
          <a:p>
            <a:pPr eaLnBrk="1" hangingPunct="1">
              <a:buFont typeface="Wingdings" pitchFamily="2" charset="2"/>
              <a:buNone/>
            </a:pPr>
            <a:endParaRPr lang="en-GB" sz="2000" dirty="0" smtClean="0"/>
          </a:p>
          <a:p>
            <a:endParaRPr lang="en-GB" sz="20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smtClean="0">
                <a:solidFill>
                  <a:srgbClr val="002060"/>
                </a:solidFill>
              </a:rPr>
              <a:t>And the next five:</a:t>
            </a:r>
            <a:endParaRPr lang="en-GB" sz="3200" b="1" dirty="0">
              <a:solidFill>
                <a:srgbClr val="002060"/>
              </a:solidFill>
            </a:endParaRPr>
          </a:p>
        </p:txBody>
      </p:sp>
      <p:sp>
        <p:nvSpPr>
          <p:cNvPr id="19459" name="Content Placeholder 4"/>
          <p:cNvSpPr>
            <a:spLocks noGrp="1"/>
          </p:cNvSpPr>
          <p:nvPr>
            <p:ph idx="1"/>
          </p:nvPr>
        </p:nvSpPr>
        <p:spPr>
          <a:xfrm>
            <a:off x="457200" y="1371600"/>
            <a:ext cx="8229600" cy="4754563"/>
          </a:xfrm>
          <a:noFill/>
          <a:ln w="9525">
            <a:noFill/>
            <a:miter lim="800000"/>
            <a:headEnd/>
            <a:tailEnd/>
          </a:ln>
        </p:spPr>
        <p:txBody>
          <a:bodyPr vert="horz" wrap="square" lIns="91440" tIns="45720" rIns="91440" bIns="45720" numCol="1" anchor="t" anchorCtr="0" compatLnSpc="1">
            <a:prstTxWarp prst="textNoShape">
              <a:avLst/>
            </a:prstTxWarp>
            <a:normAutofit/>
          </a:bodyPr>
          <a:lstStyle/>
          <a:p>
            <a:pPr marL="457200" indent="-457200" fontAlgn="base">
              <a:spcBef>
                <a:spcPts val="600"/>
              </a:spcBef>
              <a:spcAft>
                <a:spcPct val="0"/>
              </a:spcAft>
              <a:buClr>
                <a:schemeClr val="tx2"/>
              </a:buClr>
              <a:buSzPct val="70000"/>
              <a:buNone/>
            </a:pPr>
            <a:r>
              <a:rPr lang="en-GB" sz="2400" b="1" dirty="0" smtClean="0"/>
              <a:t>6. 	Are </a:t>
            </a:r>
            <a:r>
              <a:rPr lang="en-GB" sz="2400" b="1" dirty="0"/>
              <a:t>students </a:t>
            </a:r>
            <a:r>
              <a:rPr lang="en-GB" sz="2400" b="1" dirty="0" smtClean="0"/>
              <a:t>over-assessed? </a:t>
            </a:r>
          </a:p>
          <a:p>
            <a:pPr marL="457200" indent="-457200" fontAlgn="base">
              <a:spcBef>
                <a:spcPts val="600"/>
              </a:spcBef>
              <a:spcAft>
                <a:spcPct val="0"/>
              </a:spcAft>
              <a:buClr>
                <a:schemeClr val="tx2"/>
              </a:buClr>
              <a:buSzPct val="70000"/>
              <a:buNone/>
            </a:pPr>
            <a:r>
              <a:rPr lang="en-GB" sz="2400" b="1" dirty="0" smtClean="0"/>
              <a:t>7. 	Do staff have time to mark the assessments in time for exam boards etc?</a:t>
            </a:r>
            <a:endParaRPr lang="en-GB" sz="2400" b="1" dirty="0"/>
          </a:p>
          <a:p>
            <a:pPr marL="457200" indent="-457200" fontAlgn="base">
              <a:spcBef>
                <a:spcPts val="600"/>
              </a:spcBef>
              <a:spcAft>
                <a:spcPct val="0"/>
              </a:spcAft>
              <a:buClr>
                <a:schemeClr val="tx2"/>
              </a:buClr>
              <a:buSzPct val="70000"/>
              <a:buNone/>
            </a:pPr>
            <a:r>
              <a:rPr lang="en-GB" sz="2400" b="1" dirty="0" smtClean="0"/>
              <a:t>8. 	When </a:t>
            </a:r>
            <a:r>
              <a:rPr lang="en-GB" sz="2400" b="1" dirty="0"/>
              <a:t>you have introduced innovative assignments, have they been introduced instead of existing ones or simply added to the assessment diet?</a:t>
            </a:r>
          </a:p>
          <a:p>
            <a:pPr marL="457200" indent="-457200" fontAlgn="base">
              <a:spcBef>
                <a:spcPts val="600"/>
              </a:spcBef>
              <a:spcAft>
                <a:spcPct val="0"/>
              </a:spcAft>
              <a:buClr>
                <a:schemeClr val="tx2"/>
              </a:buClr>
              <a:buSzPct val="70000"/>
              <a:buNone/>
            </a:pPr>
            <a:r>
              <a:rPr lang="en-GB" sz="2400" b="1" dirty="0" smtClean="0"/>
              <a:t>9. 	Are </a:t>
            </a:r>
            <a:r>
              <a:rPr lang="en-GB" sz="2400" b="1" dirty="0"/>
              <a:t>students encouraged to make good use of the feedback they receive</a:t>
            </a:r>
            <a:r>
              <a:rPr lang="en-GB" sz="2400" b="1" dirty="0" smtClean="0"/>
              <a:t>?</a:t>
            </a:r>
          </a:p>
          <a:p>
            <a:pPr marL="457200" indent="-457200" fontAlgn="base">
              <a:spcBef>
                <a:spcPts val="600"/>
              </a:spcBef>
              <a:spcAft>
                <a:spcPct val="0"/>
              </a:spcAft>
              <a:buClr>
                <a:schemeClr val="tx2"/>
              </a:buClr>
              <a:buSzPct val="70000"/>
              <a:buNone/>
            </a:pPr>
            <a:r>
              <a:rPr lang="en-GB" sz="2400" b="1" dirty="0" smtClean="0"/>
              <a:t>10. Do the students perceive your assessment diet to be fair and providing meaningful recognition of their achievements?</a:t>
            </a:r>
            <a:endParaRPr lang="en-GB" sz="24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a:solidFill>
                  <a:srgbClr val="002060"/>
                </a:solidFill>
              </a:rPr>
              <a:t>Why is assessment such a big issue?</a:t>
            </a:r>
          </a:p>
        </p:txBody>
      </p:sp>
      <p:sp>
        <p:nvSpPr>
          <p:cNvPr id="14339" name="Rectangle 3"/>
          <p:cNvSpPr>
            <a:spLocks noGrp="1" noChangeArrowheads="1"/>
          </p:cNvSpPr>
          <p:nvPr>
            <p:ph type="body" idx="4294967295"/>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dirty="0"/>
              <a:t>Good feedback and assessment practices are essential to student learning;</a:t>
            </a:r>
          </a:p>
          <a:p>
            <a:pPr fontAlgn="base">
              <a:spcBef>
                <a:spcPts val="600"/>
              </a:spcBef>
              <a:spcAft>
                <a:spcPct val="0"/>
              </a:spcAft>
              <a:buClr>
                <a:schemeClr val="tx2"/>
              </a:buClr>
              <a:buSzPct val="70000"/>
              <a:buFont typeface="Wingdings" pitchFamily="2" charset="2"/>
              <a:buChar char="l"/>
            </a:pPr>
            <a:r>
              <a:rPr lang="en-GB" sz="2400" b="1" dirty="0"/>
              <a:t>Student satisfaction surveys frequently highlight significant dissatisfaction around these issues;</a:t>
            </a:r>
          </a:p>
          <a:p>
            <a:pPr fontAlgn="base">
              <a:spcBef>
                <a:spcPts val="600"/>
              </a:spcBef>
              <a:spcAft>
                <a:spcPct val="0"/>
              </a:spcAft>
              <a:buClr>
                <a:schemeClr val="tx2"/>
              </a:buClr>
              <a:buSzPct val="70000"/>
              <a:buFont typeface="Wingdings" pitchFamily="2" charset="2"/>
              <a:buChar char="l"/>
            </a:pPr>
            <a:r>
              <a:rPr lang="en-GB" sz="2400" b="1" dirty="0"/>
              <a:t>In tough times, staff often find the pressure of achieving fast and formative feedback a heavy chore, especially when cohorts are large.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Two major UK and one Australian initiatives inform my work:</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dirty="0"/>
              <a:t>The HEA ‘A marked improvement’;</a:t>
            </a:r>
          </a:p>
          <a:p>
            <a:pPr fontAlgn="base">
              <a:spcBef>
                <a:spcPts val="600"/>
              </a:spcBef>
              <a:spcAft>
                <a:spcPct val="0"/>
              </a:spcAft>
              <a:buClr>
                <a:schemeClr val="tx2"/>
              </a:buClr>
              <a:buSzPct val="70000"/>
              <a:buFont typeface="Wingdings" pitchFamily="2" charset="2"/>
              <a:buChar char="l"/>
            </a:pPr>
            <a:r>
              <a:rPr lang="en-GB" sz="2400" b="1" dirty="0"/>
              <a:t>The QAA code of practice B6;</a:t>
            </a:r>
          </a:p>
          <a:p>
            <a:pPr fontAlgn="base">
              <a:spcBef>
                <a:spcPts val="600"/>
              </a:spcBef>
              <a:spcAft>
                <a:spcPct val="0"/>
              </a:spcAft>
              <a:buClr>
                <a:schemeClr val="tx2"/>
              </a:buClr>
              <a:buSzPct val="70000"/>
              <a:buFont typeface="Wingdings" pitchFamily="2" charset="2"/>
              <a:buChar char="l"/>
            </a:pPr>
            <a:r>
              <a:rPr lang="en-GB" sz="2400" b="1" dirty="0" err="1"/>
              <a:t>Boud</a:t>
            </a:r>
            <a:r>
              <a:rPr lang="en-GB" sz="2400" b="1" dirty="0"/>
              <a:t> et al (2010) ‘Assessment 2020’.</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From ‘A marked improvement’ (HEA, 2012)</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b="1" dirty="0"/>
              <a:t>Assessment of student learning is a fundamental function of higher education. It is the means by which we assure and express academic standards and has a vital impact on student behaviour, staff time, university reputations, league tables and, most of all, students’ future lives. The National Student Survey, despite its limitations, has made more visible what researchers in the field have known for many years: assessment in our universities is far from perfect. (p.7) </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4168</Words>
  <Application>Microsoft Office PowerPoint</Application>
  <PresentationFormat>On-screen Show (4:3)</PresentationFormat>
  <Paragraphs>264</Paragraphs>
  <Slides>52</Slides>
  <Notes>28</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52</vt:i4>
      </vt:variant>
    </vt:vector>
  </HeadingPairs>
  <TitlesOfParts>
    <vt:vector size="61" baseType="lpstr">
      <vt:lpstr>Arial</vt:lpstr>
      <vt:lpstr>Arial Rounded MT Bold</vt:lpstr>
      <vt:lpstr>Calibri</vt:lpstr>
      <vt:lpstr>Comic Sans MS</vt:lpstr>
      <vt:lpstr>Times New Roman</vt:lpstr>
      <vt:lpstr>Wingdings</vt:lpstr>
      <vt:lpstr>LeedsMet template</vt:lpstr>
      <vt:lpstr>101_Custom Design</vt:lpstr>
      <vt:lpstr>Office Theme</vt:lpstr>
      <vt:lpstr>Using assessment to support, aid and develop student learning: designing a programme assessment strategy</vt:lpstr>
      <vt:lpstr>Rationale</vt:lpstr>
      <vt:lpstr>PowerPoint Presentation</vt:lpstr>
      <vt:lpstr>Using assessment for learning</vt:lpstr>
      <vt:lpstr>Designing fit for purpose assessment methods &amp; approaches: 10 questions </vt:lpstr>
      <vt:lpstr>And the next five:</vt:lpstr>
      <vt:lpstr>Why is assessment such a big issue?</vt:lpstr>
      <vt:lpstr>Two major UK and one Australian initiatives inform my work:</vt:lpstr>
      <vt:lpstr>From ‘A marked improvement’ (HEA, 2012)</vt:lpstr>
      <vt:lpstr>Assessment is lagging</vt:lpstr>
      <vt:lpstr>Students are confused</vt:lpstr>
      <vt:lpstr>It’s time to change assessment</vt:lpstr>
      <vt:lpstr>Assessment for learning</vt:lpstr>
      <vt:lpstr>The necessity of dialogue </vt:lpstr>
      <vt:lpstr>Improving assessment improves learning</vt:lpstr>
      <vt:lpstr>We need more formative, less summative assessment</vt:lpstr>
      <vt:lpstr>Assessment is ‘resource heavy’</vt:lpstr>
      <vt:lpstr>High stakes assessment causes problems</vt:lpstr>
      <vt:lpstr>UK Quality Code for Higher Education </vt:lpstr>
      <vt:lpstr>QAA, continued...</vt:lpstr>
      <vt:lpstr>Extracts from the QAA Code of Practice B6</vt:lpstr>
      <vt:lpstr>PowerPoint Presentation</vt:lpstr>
      <vt:lpstr>PowerPoint Presentation</vt:lpstr>
      <vt:lpstr>Competent to assess?</vt:lpstr>
      <vt:lpstr>Appropriate development or training?</vt:lpstr>
      <vt:lpstr>Boud et al 2010: ‘Assessment 2020’</vt:lpstr>
      <vt:lpstr>‘Impact on learning’</vt:lpstr>
      <vt:lpstr>A rethink is needed</vt:lpstr>
      <vt:lpstr>Good feedback: </vt:lpstr>
      <vt:lpstr>Good feedback:</vt:lpstr>
      <vt:lpstr>Good feedback:</vt:lpstr>
      <vt:lpstr>Good feedback:</vt:lpstr>
      <vt:lpstr>Good feedback practice  (after Nicol et al):</vt:lpstr>
      <vt:lpstr>Students benefit if we can make feedback timely</vt:lpstr>
      <vt:lpstr>Making assessment work well</vt:lpstr>
      <vt:lpstr>Encouraging students to take assessment more seriously</vt:lpstr>
      <vt:lpstr>Can we provide opportunities for staged assessment?</vt:lpstr>
      <vt:lpstr>Using formative assessment to promote independence and learning</vt:lpstr>
      <vt:lpstr>Play fair by giving feedback to students with diverse abilities</vt:lpstr>
      <vt:lpstr>Sadler, the most cited author on formative assessment argues:</vt:lpstr>
      <vt:lpstr>Five things students really hate about feedback</vt:lpstr>
      <vt:lpstr>Five things students really hate about feedback</vt:lpstr>
      <vt:lpstr>Assessment literacy: students do better if they can: </vt:lpstr>
      <vt:lpstr>Making assessment work well</vt:lpstr>
      <vt:lpstr>Encouraging students to use the feedback we provide for them</vt:lpstr>
      <vt:lpstr>Planning to strategically enhance your assessment and feedback. Please identify some goals and specify: </vt:lpstr>
      <vt:lpstr>Conclusions</vt:lpstr>
      <vt:lpstr>These and other slides will be available on my website at http://sally-brown.net</vt:lpstr>
      <vt:lpstr>Useful references and further reading (1)</vt:lpstr>
      <vt:lpstr>Useful references and further reading (2)</vt:lpstr>
      <vt:lpstr>Useful references and further reading (3)</vt:lpstr>
      <vt:lpstr>Useful references and further reading (4)</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2015-06-29T08:28:43Z</dcterms:modified>
</cp:coreProperties>
</file>