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Lst>
  <p:notesMasterIdLst>
    <p:notesMasterId r:id="rId53"/>
  </p:notesMasterIdLst>
  <p:handoutMasterIdLst>
    <p:handoutMasterId r:id="rId54"/>
  </p:handoutMasterIdLst>
  <p:sldIdLst>
    <p:sldId id="420" r:id="rId6"/>
    <p:sldId id="530" r:id="rId7"/>
    <p:sldId id="613" r:id="rId8"/>
    <p:sldId id="614" r:id="rId9"/>
    <p:sldId id="535" r:id="rId10"/>
    <p:sldId id="605" r:id="rId11"/>
    <p:sldId id="597" r:id="rId12"/>
    <p:sldId id="601" r:id="rId13"/>
    <p:sldId id="610" r:id="rId14"/>
    <p:sldId id="532" r:id="rId15"/>
    <p:sldId id="576" r:id="rId16"/>
    <p:sldId id="609" r:id="rId17"/>
    <p:sldId id="569" r:id="rId18"/>
    <p:sldId id="567" r:id="rId19"/>
    <p:sldId id="580" r:id="rId20"/>
    <p:sldId id="579" r:id="rId21"/>
    <p:sldId id="581" r:id="rId22"/>
    <p:sldId id="595" r:id="rId23"/>
    <p:sldId id="571" r:id="rId24"/>
    <p:sldId id="612" r:id="rId25"/>
    <p:sldId id="592" r:id="rId26"/>
    <p:sldId id="588" r:id="rId27"/>
    <p:sldId id="589" r:id="rId28"/>
    <p:sldId id="572" r:id="rId29"/>
    <p:sldId id="574" r:id="rId30"/>
    <p:sldId id="549" r:id="rId31"/>
    <p:sldId id="591" r:id="rId32"/>
    <p:sldId id="603" r:id="rId33"/>
    <p:sldId id="552" r:id="rId34"/>
    <p:sldId id="611" r:id="rId35"/>
    <p:sldId id="553" r:id="rId36"/>
    <p:sldId id="554" r:id="rId37"/>
    <p:sldId id="555" r:id="rId38"/>
    <p:sldId id="556" r:id="rId39"/>
    <p:sldId id="538" r:id="rId40"/>
    <p:sldId id="539" r:id="rId41"/>
    <p:sldId id="541" r:id="rId42"/>
    <p:sldId id="542" r:id="rId43"/>
    <p:sldId id="568" r:id="rId44"/>
    <p:sldId id="598" r:id="rId45"/>
    <p:sldId id="575" r:id="rId46"/>
    <p:sldId id="606" r:id="rId47"/>
    <p:sldId id="382" r:id="rId48"/>
    <p:sldId id="270" r:id="rId49"/>
    <p:sldId id="271" r:id="rId50"/>
    <p:sldId id="272" r:id="rId51"/>
    <p:sldId id="317" r:id="rId5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68" d="100"/>
          <a:sy n="68" d="100"/>
        </p:scale>
        <p:origin x="135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26</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smtClean="0"/>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27</a:t>
            </a:fld>
            <a:endParaRPr lang="en-US" smtClean="0"/>
          </a:p>
        </p:txBody>
      </p:sp>
    </p:spTree>
    <p:extLst>
      <p:ext uri="{BB962C8B-B14F-4D97-AF65-F5344CB8AC3E}">
        <p14:creationId xmlns:p14="http://schemas.microsoft.com/office/powerpoint/2010/main" val="666733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29</a:t>
            </a:fld>
            <a:endParaRPr lang="en-GB"/>
          </a:p>
        </p:txBody>
      </p:sp>
    </p:spTree>
    <p:extLst>
      <p:ext uri="{BB962C8B-B14F-4D97-AF65-F5344CB8AC3E}">
        <p14:creationId xmlns:p14="http://schemas.microsoft.com/office/powerpoint/2010/main" val="3889102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31</a:t>
            </a:fld>
            <a:endParaRPr lang="en-GB"/>
          </a:p>
        </p:txBody>
      </p:sp>
    </p:spTree>
    <p:extLst>
      <p:ext uri="{BB962C8B-B14F-4D97-AF65-F5344CB8AC3E}">
        <p14:creationId xmlns:p14="http://schemas.microsoft.com/office/powerpoint/2010/main" val="3119164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32</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33</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34</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029B3523-13B5-4697-B543-5603E7D2F9C1}" type="slidenum">
              <a:rPr lang="en-US" smtClean="0"/>
              <a:pPr>
                <a:defRPr/>
              </a:pPr>
              <a:t>35</a:t>
            </a:fld>
            <a:endParaRPr lang="en-US" dirty="0" smtClean="0"/>
          </a:p>
        </p:txBody>
      </p:sp>
    </p:spTree>
    <p:extLst>
      <p:ext uri="{BB962C8B-B14F-4D97-AF65-F5344CB8AC3E}">
        <p14:creationId xmlns:p14="http://schemas.microsoft.com/office/powerpoint/2010/main" val="17353566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36</a:t>
            </a:fld>
            <a:endParaRPr lang="en-GB"/>
          </a:p>
        </p:txBody>
      </p:sp>
    </p:spTree>
    <p:extLst>
      <p:ext uri="{BB962C8B-B14F-4D97-AF65-F5344CB8AC3E}">
        <p14:creationId xmlns:p14="http://schemas.microsoft.com/office/powerpoint/2010/main" val="39890029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37</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5</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38</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40</a:t>
            </a:fld>
            <a:endParaRPr lang="en-US" smtClean="0">
              <a:solidFill>
                <a:srgbClr val="000000"/>
              </a:solidFill>
            </a:endParaRPr>
          </a:p>
        </p:txBody>
      </p:sp>
    </p:spTree>
    <p:extLst>
      <p:ext uri="{BB962C8B-B14F-4D97-AF65-F5344CB8AC3E}">
        <p14:creationId xmlns:p14="http://schemas.microsoft.com/office/powerpoint/2010/main" val="3984524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extLst>
      <p:ext uri="{BB962C8B-B14F-4D97-AF65-F5344CB8AC3E}">
        <p14:creationId xmlns:p14="http://schemas.microsoft.com/office/powerpoint/2010/main" val="15315342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7</a:t>
            </a:fld>
            <a:endParaRPr lang="en-US" smtClean="0">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8</a:t>
            </a:fld>
            <a:endParaRPr lang="en-US" dirty="0" smtClean="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11</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15</a:t>
            </a:fld>
            <a:endParaRPr lang="en-US" smtClean="0"/>
          </a:p>
        </p:txBody>
      </p:sp>
    </p:spTree>
    <p:extLst>
      <p:ext uri="{BB962C8B-B14F-4D97-AF65-F5344CB8AC3E}">
        <p14:creationId xmlns:p14="http://schemas.microsoft.com/office/powerpoint/2010/main" val="3442600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18</a:t>
            </a:fld>
            <a:endParaRPr lang="en-GB" smtClean="0">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a:spcBef>
                <a:spcPct val="0"/>
              </a:spcBef>
            </a:pPr>
            <a:endParaRPr lang="en-US" smtClean="0"/>
          </a:p>
        </p:txBody>
      </p:sp>
      <p:sp>
        <p:nvSpPr>
          <p:cNvPr id="62468" name="Slide Number Placeholder 3"/>
          <p:cNvSpPr>
            <a:spLocks noGrp="1"/>
          </p:cNvSpPr>
          <p:nvPr>
            <p:ph type="sldNum" sz="quarter" idx="5"/>
          </p:nvPr>
        </p:nvSpPr>
        <p:spPr>
          <a:noFill/>
        </p:spPr>
        <p:txBody>
          <a:bodyPr/>
          <a:lstStyle/>
          <a:p>
            <a:fld id="{345E3848-04E3-4D0B-9761-094455F0E5A7}" type="slidenum">
              <a:rPr lang="en-US" smtClean="0"/>
              <a:pPr/>
              <a:t>21</a:t>
            </a:fld>
            <a:endParaRPr lang="en-US" smtClean="0"/>
          </a:p>
        </p:txBody>
      </p:sp>
    </p:spTree>
    <p:extLst>
      <p:ext uri="{BB962C8B-B14F-4D97-AF65-F5344CB8AC3E}">
        <p14:creationId xmlns:p14="http://schemas.microsoft.com/office/powerpoint/2010/main" val="2764687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22</a:t>
            </a:fld>
            <a:endParaRPr lang="en-GB" smtClean="0"/>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55570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14/06/2015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14/06/2015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14/06/2015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14/06/2015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6/14/2015</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14/06/2015</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14/06/2015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14/06/2015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14/06/2015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14/06/2015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14/06/2015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14/06/2015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14/06/2015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14/06/2015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14/06/2015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14/06/2015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6/14/2015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14/06/2015</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812"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Engaging staff, engaging students</a:t>
            </a:r>
            <a:endParaRPr lang="en-GB" sz="3200" dirty="0"/>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smtClean="0">
                <a:solidFill>
                  <a:schemeClr val="tx2">
                    <a:lumMod val="60000"/>
                    <a:lumOff val="40000"/>
                  </a:schemeClr>
                </a:solidFill>
              </a:rPr>
              <a:t>University of South Wales</a:t>
            </a:r>
          </a:p>
          <a:p>
            <a:pPr algn="ctr" eaLnBrk="1" hangingPunct="1">
              <a:defRPr/>
            </a:pPr>
            <a:r>
              <a:rPr lang="en-GB" dirty="0" smtClean="0">
                <a:solidFill>
                  <a:schemeClr val="tx2">
                    <a:lumMod val="60000"/>
                    <a:lumOff val="40000"/>
                  </a:schemeClr>
                </a:solidFill>
              </a:rPr>
              <a:t>June 18 2015 </a:t>
            </a:r>
          </a:p>
          <a:p>
            <a:pPr algn="ctr" eaLnBrk="1" hangingPunct="1">
              <a:defRPr/>
            </a:pPr>
            <a:r>
              <a:rPr lang="en-GB" sz="2000" dirty="0" smtClean="0">
                <a:solidFill>
                  <a:schemeClr val="tx2">
                    <a:lumMod val="60000"/>
                    <a:lumOff val="40000"/>
                  </a:schemeClr>
                </a:solidFill>
              </a:rPr>
              <a:t>Please use </a:t>
            </a:r>
            <a:r>
              <a:rPr lang="en-GB" sz="2000" dirty="0" err="1" smtClean="0">
                <a:solidFill>
                  <a:schemeClr val="tx2">
                    <a:lumMod val="60000"/>
                    <a:lumOff val="40000"/>
                  </a:schemeClr>
                </a:solidFill>
              </a:rPr>
              <a:t>hashtag</a:t>
            </a:r>
            <a:r>
              <a:rPr lang="en-GB" sz="2000" dirty="0" smtClean="0">
                <a:solidFill>
                  <a:schemeClr val="tx2">
                    <a:lumMod val="60000"/>
                    <a:lumOff val="40000"/>
                  </a:schemeClr>
                </a:solidFill>
              </a:rPr>
              <a:t> #USWengage2015</a:t>
            </a:r>
            <a:endParaRPr lang="en-GB" sz="2000" b="1" dirty="0" smtClean="0"/>
          </a:p>
          <a:p>
            <a:pPr algn="ctr" eaLnBrk="1" hangingPunct="1">
              <a:defRPr/>
            </a:pPr>
            <a:r>
              <a:rPr lang="en-GB" sz="2400" b="1" dirty="0" smtClean="0"/>
              <a:t>Sally Brown @</a:t>
            </a:r>
            <a:r>
              <a:rPr lang="en-GB" sz="2400" b="1" dirty="0" err="1" smtClean="0"/>
              <a:t>ProfSallyBrown</a:t>
            </a:r>
            <a:endParaRPr lang="en-GB" sz="2400" b="1" dirty="0" smtClean="0"/>
          </a:p>
          <a:p>
            <a:pPr algn="ctr" eaLnBrk="1" hangingPunct="1">
              <a:defRPr/>
            </a:pPr>
            <a:r>
              <a:rPr lang="en-GB" sz="2400" dirty="0" smtClean="0"/>
              <a:t>sally@sally-brown.net</a:t>
            </a:r>
            <a:endParaRPr lang="en-GB" sz="2400" b="1" dirty="0" smtClean="0"/>
          </a:p>
          <a:p>
            <a:pPr algn="ctr" eaLnBrk="1" hangingPunct="1">
              <a:defRPr/>
            </a:pPr>
            <a:r>
              <a:rPr lang="en-GB" sz="1800" dirty="0" smtClean="0"/>
              <a:t>NTF, PFHEA</a:t>
            </a:r>
            <a:r>
              <a:rPr lang="en-GB" sz="1800" dirty="0" smtClean="0"/>
              <a:t>, SFSEDA</a:t>
            </a:r>
            <a:endParaRPr lang="en-GB" sz="1800" dirty="0" smtClean="0"/>
          </a:p>
          <a:p>
            <a:pPr algn="ctr" eaLnBrk="1" hangingPunct="1">
              <a:defRPr/>
            </a:pPr>
            <a:r>
              <a:rPr lang="en-GB" sz="1800" dirty="0" smtClean="0"/>
              <a:t>Emerita Professor, Leeds </a:t>
            </a:r>
            <a:r>
              <a:rPr lang="en-GB" sz="1800" dirty="0" smtClean="0"/>
              <a:t>Beckett University</a:t>
            </a:r>
            <a:endParaRPr lang="en-GB" sz="1800" dirty="0" smtClean="0"/>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an excellent teacher?</a:t>
            </a:r>
            <a:endParaRPr lang="en-GB" dirty="0"/>
          </a:p>
        </p:txBody>
      </p:sp>
      <p:sp>
        <p:nvSpPr>
          <p:cNvPr id="3" name="Content Placeholder 2"/>
          <p:cNvSpPr>
            <a:spLocks noGrp="1"/>
          </p:cNvSpPr>
          <p:nvPr>
            <p:ph idx="1"/>
          </p:nvPr>
        </p:nvSpPr>
        <p:spPr/>
        <p:txBody>
          <a:bodyPr/>
          <a:lstStyle/>
          <a:p>
            <a:pPr marL="0" indent="0">
              <a:buNone/>
            </a:pPr>
            <a:r>
              <a:rPr lang="en-GB" dirty="0" smtClean="0"/>
              <a:t>Talking to someone beside, above or below you, think about great teachers you know and identify some of their characteristics</a:t>
            </a:r>
          </a:p>
          <a:p>
            <a:pPr marL="0" indent="0">
              <a:buNone/>
            </a:pPr>
            <a:endParaRPr lang="en-GB" dirty="0"/>
          </a:p>
          <a:p>
            <a:pPr marL="0" indent="0">
              <a:buNone/>
            </a:pPr>
            <a:r>
              <a:rPr lang="en-GB" kern="1200" dirty="0"/>
              <a:t>Which of these characteristics </a:t>
            </a:r>
            <a:r>
              <a:rPr lang="en-GB" kern="1200" dirty="0" smtClean="0"/>
              <a:t>do </a:t>
            </a:r>
            <a:r>
              <a:rPr lang="en-GB" kern="1200" dirty="0"/>
              <a:t>you think are most crucial to high NSS scores, </a:t>
            </a:r>
            <a:r>
              <a:rPr lang="en-GB" kern="1200" dirty="0" smtClean="0"/>
              <a:t>and which </a:t>
            </a:r>
            <a:r>
              <a:rPr lang="en-GB" kern="1200" dirty="0"/>
              <a:t>to </a:t>
            </a:r>
            <a:r>
              <a:rPr lang="en-GB" kern="1200" dirty="0" smtClean="0"/>
              <a:t>real student engagement?</a:t>
            </a:r>
            <a:r>
              <a:rPr lang="en-GB" dirty="0" smtClean="0"/>
              <a:t> </a:t>
            </a:r>
            <a:endParaRPr lang="en-GB" dirty="0"/>
          </a:p>
        </p:txBody>
      </p:sp>
    </p:spTree>
    <p:extLst>
      <p:ext uri="{BB962C8B-B14F-4D97-AF65-F5344CB8AC3E}">
        <p14:creationId xmlns:p14="http://schemas.microsoft.com/office/powerpoint/2010/main" val="4638560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sz="2400" kern="1200" dirty="0" smtClean="0">
                <a:solidFill>
                  <a:srgbClr val="002060"/>
                </a:solidFill>
              </a:rPr>
              <a:t>Some characteristics of excellent teaching as described in the scholarly literature</a:t>
            </a:r>
            <a:endParaRPr lang="en-GB" sz="2400" kern="1200" dirty="0">
              <a:solidFill>
                <a:srgbClr val="002060"/>
              </a:solidFill>
            </a:endParaRP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 empathy and emotional intelligence</a:t>
            </a:r>
          </a:p>
          <a:p>
            <a:pPr marL="514350" indent="-514350">
              <a:buSzPct val="100000"/>
              <a:buFont typeface="Arial" charset="0"/>
              <a:buAutoNum type="arabicPeriod"/>
            </a:pPr>
            <a:endParaRPr lang="en-GB"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Students develop a range of competences they need including problem solving, working with others and self-management;</a:t>
            </a:r>
          </a:p>
          <a:p>
            <a:r>
              <a:rPr lang="en-GB" dirty="0" smtClean="0"/>
              <a:t>We as teachers are satisfied, motivated and find their workloads manageable;</a:t>
            </a:r>
          </a:p>
          <a:p>
            <a:r>
              <a:rPr lang="en-GB" dirty="0" smtClean="0"/>
              <a:t>Quality assurors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smtClean="0"/>
              <a:t>Maieutics</a:t>
            </a:r>
            <a:r>
              <a:rPr lang="en-US" sz="2400" dirty="0" smtClean="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smtClean="0"/>
              <a:t>ιευτικός</a:t>
            </a:r>
            <a:r>
              <a:rPr lang="en-US" sz="2400" dirty="0" smtClean="0"/>
              <a:t>," pertaining to midwifery.</a:t>
            </a:r>
            <a:r>
              <a:rPr lang="en-GB" sz="2400" dirty="0" smtClean="0"/>
              <a:t> </a:t>
            </a:r>
          </a:p>
          <a:p>
            <a:pPr>
              <a:lnSpc>
                <a:spcPct val="100000"/>
              </a:lnSpc>
              <a:buFont typeface="Wingdings" pitchFamily="2" charset="2"/>
              <a:buNone/>
            </a:pPr>
            <a:endParaRPr lang="en-GB"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Characteristics of an effective lecturer (the research suggests)</a:t>
            </a:r>
          </a:p>
        </p:txBody>
      </p:sp>
      <p:sp>
        <p:nvSpPr>
          <p:cNvPr id="25603" name="Content Placeholder 2"/>
          <p:cNvSpPr>
            <a:spLocks noGrp="1"/>
          </p:cNvSpPr>
          <p:nvPr>
            <p:ph idx="1"/>
          </p:nvPr>
        </p:nvSpPr>
        <p:spPr/>
        <p:txBody>
          <a:bodyPr/>
          <a:lstStyle/>
          <a:p>
            <a:pPr>
              <a:lnSpc>
                <a:spcPct val="100000"/>
              </a:lnSpc>
            </a:pPr>
            <a:r>
              <a:rPr lang="en-GB" sz="2400" smtClean="0"/>
              <a:t>Strong orientation towards student learning;</a:t>
            </a:r>
          </a:p>
          <a:p>
            <a:pPr>
              <a:lnSpc>
                <a:spcPct val="100000"/>
              </a:lnSpc>
            </a:pPr>
            <a:r>
              <a:rPr lang="en-GB" sz="2400" smtClean="0"/>
              <a:t>Well prepared;</a:t>
            </a:r>
          </a:p>
          <a:p>
            <a:pPr>
              <a:lnSpc>
                <a:spcPct val="100000"/>
              </a:lnSpc>
            </a:pPr>
            <a:r>
              <a:rPr lang="en-GB" sz="2400" smtClean="0"/>
              <a:t>Comfort with subject material;</a:t>
            </a:r>
          </a:p>
          <a:p>
            <a:pPr>
              <a:lnSpc>
                <a:spcPct val="100000"/>
              </a:lnSpc>
            </a:pPr>
            <a:r>
              <a:rPr lang="en-GB" sz="2400" smtClean="0"/>
              <a:t>Ability to perceive that some students find the subjects we love hard, and even uninteresting;</a:t>
            </a:r>
          </a:p>
          <a:p>
            <a:pPr>
              <a:lnSpc>
                <a:spcPct val="100000"/>
              </a:lnSpc>
            </a:pPr>
            <a:r>
              <a:rPr lang="en-GB" sz="2400" smtClean="0"/>
              <a:t>Passion (and sometimes quirkiness);</a:t>
            </a:r>
          </a:p>
          <a:p>
            <a:pPr>
              <a:lnSpc>
                <a:spcPct val="100000"/>
              </a:lnSpc>
            </a:pPr>
            <a:r>
              <a:rPr lang="en-GB" sz="2400" smtClean="0"/>
              <a:t>Ability to vary activities within a lecture to maximise student engagement.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r>
              <a:rPr lang="en-GB" sz="2800" b="1" dirty="0" smtClean="0">
                <a:solidFill>
                  <a:srgbClr val="FFFFFF"/>
                </a:solidFill>
                <a:latin typeface="Calibri" pitchFamily="34" charset="0"/>
              </a:rPr>
              <a:t>’</a:t>
            </a:r>
          </a:p>
          <a:p>
            <a:pPr algn="ctr"/>
            <a:r>
              <a:rPr lang="en-GB" sz="2800" b="1" dirty="0" smtClean="0">
                <a:solidFill>
                  <a:srgbClr val="FFFFFF"/>
                </a:solidFill>
                <a:latin typeface="Calibri" pitchFamily="34" charset="0"/>
              </a:rPr>
              <a:t>How would the lecturer be rated in the NSS?</a:t>
            </a:r>
            <a:endParaRPr lang="en-GB" sz="2800" b="1" dirty="0">
              <a:solidFill>
                <a:srgbClr val="FFFFFF"/>
              </a:solidFill>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 A tall order?</a:t>
            </a:r>
          </a:p>
        </p:txBody>
      </p:sp>
      <p:sp>
        <p:nvSpPr>
          <p:cNvPr id="3" name="Content Placeholder 2"/>
          <p:cNvSpPr>
            <a:spLocks noGrp="1"/>
          </p:cNvSpPr>
          <p:nvPr>
            <p:ph idx="1"/>
          </p:nvPr>
        </p:nvSpPr>
        <p:spPr/>
        <p:txBody>
          <a:bodyPr/>
          <a:lstStyle/>
          <a:p>
            <a:pPr>
              <a:buNone/>
            </a:pPr>
            <a:r>
              <a:rPr lang="en-GB" sz="2800"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buNone/>
            </a:pPr>
            <a:r>
              <a:rPr lang="en-GB" sz="2800" dirty="0" err="1" smtClean="0"/>
              <a:t>McKeachie</a:t>
            </a:r>
            <a:r>
              <a:rPr lang="en-GB" sz="2800" dirty="0" smtClean="0"/>
              <a:t> et al p.53</a:t>
            </a:r>
            <a:endParaRPr lang="en-GB"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357158" y="1214422"/>
            <a:ext cx="8429684" cy="4987941"/>
          </a:xfrm>
        </p:spPr>
        <p:txBody>
          <a:bodyPr/>
          <a:lstStyle/>
          <a:p>
            <a:pPr>
              <a:buNone/>
            </a:pPr>
            <a:r>
              <a:rPr lang="en-GB" sz="2800" dirty="0" smtClean="0"/>
              <a:t>Engaged students are more successful, tend not to drop-out and have more positive experiences of higher education than the disenchanted ones who are wholly strategic in their behaviours or who switch off altogether. They also tend to be more enjoyable and rewarding to teach. But it's not easy to motivate and inspire students if you yourself feel under pressure and over-burdened. In this keynote I aim to explore how we can foster a commitment to learn among our students and regenerate among ourselves the pleasures of teaching, using the best of educational innovations and scholarship to support us.</a:t>
            </a:r>
          </a:p>
          <a:p>
            <a:pPr>
              <a:buNone/>
            </a:pPr>
            <a:r>
              <a:rPr lang="en-GB" sz="2800" dirty="0" smtClean="0"/>
              <a:t/>
            </a:r>
            <a:br>
              <a:rPr lang="en-GB" sz="2800" dirty="0" smtClean="0"/>
            </a:br>
            <a:endParaRPr lang="en-GB"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212976"/>
            <a:ext cx="7772400" cy="1362075"/>
          </a:xfrm>
        </p:spPr>
        <p:txBody>
          <a:bodyPr/>
          <a:lstStyle/>
          <a:p>
            <a:r>
              <a:rPr lang="en-GB" cap="none" dirty="0"/>
              <a:t>S</a:t>
            </a:r>
            <a:r>
              <a:rPr lang="en-GB" cap="none" dirty="0" smtClean="0"/>
              <a:t>end me a message</a:t>
            </a:r>
            <a:endParaRPr lang="en-GB" cap="none" dirty="0"/>
          </a:p>
        </p:txBody>
      </p:sp>
      <p:sp>
        <p:nvSpPr>
          <p:cNvPr id="5" name="Text Placeholder 4"/>
          <p:cNvSpPr>
            <a:spLocks noGrp="1"/>
          </p:cNvSpPr>
          <p:nvPr>
            <p:ph type="body" idx="1"/>
          </p:nvPr>
        </p:nvSpPr>
        <p:spPr>
          <a:xfrm>
            <a:off x="539552" y="1340768"/>
            <a:ext cx="7772400" cy="1500187"/>
          </a:xfrm>
        </p:spPr>
        <p:txBody>
          <a:bodyPr/>
          <a:lstStyle/>
          <a:p>
            <a:r>
              <a:rPr lang="en-GB" sz="3600" dirty="0"/>
              <a:t>What do you wish you had known (that you know now) before you started working as a university teacher? </a:t>
            </a:r>
          </a:p>
        </p:txBody>
      </p:sp>
    </p:spTree>
    <p:extLst>
      <p:ext uri="{BB962C8B-B14F-4D97-AF65-F5344CB8AC3E}">
        <p14:creationId xmlns:p14="http://schemas.microsoft.com/office/powerpoint/2010/main" val="2730323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IMG_8270.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Things I wish I had known about effective teaching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smtClean="0"/>
              <a:t>Prepare diligently without being obsessive and be honest if you are asked questions you can’t immediately answer;</a:t>
            </a:r>
          </a:p>
          <a:p>
            <a:pPr>
              <a:lnSpc>
                <a:spcPct val="100000"/>
              </a:lnSpc>
            </a:pPr>
            <a:r>
              <a:rPr lang="en-GB" sz="2400" dirty="0" smtClean="0"/>
              <a:t>Spend as much time thinking about how you will structure learning activities within a teaching session as about the content of what is being taught;</a:t>
            </a:r>
          </a:p>
          <a:p>
            <a:pPr>
              <a:lnSpc>
                <a:spcPct val="100000"/>
              </a:lnSpc>
            </a:pPr>
            <a:r>
              <a:rPr lang="en-GB" dirty="0" smtClean="0"/>
              <a:t>Make convincing links between what you are teaching students today and what you have done previously, as well as signposting forward to future learning;</a:t>
            </a:r>
          </a:p>
          <a:p>
            <a:pPr>
              <a:lnSpc>
                <a:spcPct val="100000"/>
              </a:lnSpc>
            </a:pPr>
            <a:r>
              <a:rPr lang="en-GB" sz="2400" dirty="0" smtClean="0"/>
              <a:t>Build in flexibility so you finish on time;</a:t>
            </a:r>
          </a:p>
          <a:p>
            <a:pPr>
              <a:lnSpc>
                <a:spcPct val="100000"/>
              </a:lnSpc>
            </a:pPr>
            <a:r>
              <a:rPr lang="en-GB" sz="2400" dirty="0" smtClean="0"/>
              <a:t>On the days when you aren’t feeling inspired it is helpful to cultivate a convincing air of enthusiasm for your subject and student learning.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engage learners we can:</a:t>
            </a:r>
          </a:p>
        </p:txBody>
      </p:sp>
      <p:sp>
        <p:nvSpPr>
          <p:cNvPr id="44035" name="Content Placeholder 2"/>
          <p:cNvSpPr>
            <a:spLocks noGrp="1"/>
          </p:cNvSpPr>
          <p:nvPr>
            <p:ph idx="1"/>
          </p:nvPr>
        </p:nvSpPr>
        <p:spPr/>
        <p:txBody>
          <a:bodyPr/>
          <a:lstStyle/>
          <a:p>
            <a:pPr>
              <a:lnSpc>
                <a:spcPct val="100000"/>
              </a:lnSpc>
            </a:pPr>
            <a:r>
              <a:rPr lang="en-GB" sz="2400" dirty="0" smtClean="0"/>
              <a:t>Make use of real examples and hot-off-the-press data to keep content current;</a:t>
            </a:r>
          </a:p>
          <a:p>
            <a:r>
              <a:rPr lang="en-GB" dirty="0" smtClean="0"/>
              <a:t>Give added-value to person who bothers to turn up. </a:t>
            </a:r>
            <a:r>
              <a:rPr lang="en-GB" sz="2400" dirty="0" smtClean="0"/>
              <a:t>Provide resources and text on-line that back up classroom activities (including audio/video recordings</a:t>
            </a:r>
            <a:r>
              <a:rPr lang="en-GB" dirty="0" smtClean="0"/>
              <a:t> of your lectures) without ever letting it be perceived that this is a substitute for being there!</a:t>
            </a:r>
          </a:p>
          <a:p>
            <a:pPr>
              <a:lnSpc>
                <a:spcPct val="100000"/>
              </a:lnSpc>
            </a:pPr>
            <a:r>
              <a:rPr lang="en-GB" dirty="0" smtClean="0"/>
              <a:t>Provide c</a:t>
            </a:r>
            <a:r>
              <a:rPr lang="en-GB" sz="2400" dirty="0" smtClean="0"/>
              <a:t>hallenges to students’ thinking without letting individuals feel publicly exposed or humiliated</a:t>
            </a:r>
          </a:p>
          <a:p>
            <a:pPr>
              <a:lnSpc>
                <a:spcPct val="100000"/>
              </a:lnSpc>
            </a:pPr>
            <a:r>
              <a:rPr lang="en-GB" sz="2400" dirty="0" smtClean="0"/>
              <a:t>Relate their work to the forthcoming/ongoing assignment (without slavishly teaching to the exam)</a:t>
            </a:r>
          </a:p>
          <a:p>
            <a:pPr>
              <a:lnSpc>
                <a:spcPct val="100000"/>
              </a:lnSpc>
            </a:pPr>
            <a:r>
              <a:rPr lang="en-GB" sz="2400" dirty="0" smtClean="0"/>
              <a:t>Make spaces for dialogue, through clickers/ twitter/ whatever</a:t>
            </a:r>
            <a:r>
              <a:rPr lang="en-GB" dirty="0" smtClean="0"/>
              <a:t>, live and </a:t>
            </a:r>
            <a:r>
              <a:rPr lang="en-GB" sz="2400" dirty="0" smtClean="0"/>
              <a:t>after the session.</a:t>
            </a:r>
          </a:p>
          <a:p>
            <a:pPr>
              <a:lnSpc>
                <a:spcPct val="100000"/>
              </a:lnSpc>
            </a:pPr>
            <a:endParaRPr lang="en-GB" sz="2400" dirty="0" smtClean="0"/>
          </a:p>
          <a:p>
            <a:pPr>
              <a:lnSpc>
                <a:spcPct val="100000"/>
              </a:lnSpc>
            </a:pPr>
            <a:endParaRPr lang="en-GB"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Engagement </a:t>
            </a:r>
            <a:r>
              <a:rPr lang="en-GB" sz="3200" b="1" dirty="0">
                <a:solidFill>
                  <a:srgbClr val="002060"/>
                </a:solidFill>
              </a:rPr>
              <a:t>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r>
              <a:rPr lang="en-GB" sz="2400" b="1" dirty="0" smtClean="0"/>
              <a:t>?</a:t>
            </a:r>
          </a:p>
          <a:p>
            <a:pPr fontAlgn="base">
              <a:spcBef>
                <a:spcPts val="600"/>
              </a:spcBef>
              <a:spcAft>
                <a:spcPct val="0"/>
              </a:spcAft>
              <a:buClr>
                <a:schemeClr val="tx2"/>
              </a:buClr>
              <a:buSzPct val="70000"/>
              <a:buFont typeface="Wingdings" pitchFamily="2" charset="2"/>
              <a:buChar char="l"/>
            </a:pPr>
            <a:r>
              <a:rPr lang="en-GB" sz="2400" b="1" dirty="0"/>
              <a:t>Is the curriculum international is scope and content? Are examples and case studies global</a:t>
            </a:r>
            <a:r>
              <a:rPr lang="en-GB" sz="2400" b="1" dirty="0" smtClean="0"/>
              <a:t>?</a:t>
            </a:r>
            <a:endParaRPr lang="en-GB" sz="2400" b="1" dirty="0"/>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a:t>
            </a:r>
            <a:r>
              <a:rPr lang="en-GB" sz="2400" b="1" dirty="0" smtClean="0"/>
              <a:t>etc.)?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400" b="1" dirty="0"/>
              <a:t>Not engaging with fellow students;</a:t>
            </a:r>
          </a:p>
          <a:p>
            <a:pPr fontAlgn="base">
              <a:spcBef>
                <a:spcPts val="600"/>
              </a:spcBef>
              <a:spcAft>
                <a:spcPct val="0"/>
              </a:spcAft>
              <a:buClr>
                <a:schemeClr val="tx2"/>
              </a:buClr>
              <a:buSzPct val="70000"/>
              <a:buFont typeface="Wingdings" pitchFamily="2" charset="2"/>
              <a:buChar char="l"/>
            </a:pPr>
            <a:r>
              <a:rPr lang="en-GB" sz="2400" b="1" dirty="0"/>
              <a:t>Not participating in group tasks;</a:t>
            </a:r>
          </a:p>
          <a:p>
            <a:pPr fontAlgn="base">
              <a:spcBef>
                <a:spcPts val="600"/>
              </a:spcBef>
              <a:spcAft>
                <a:spcPct val="0"/>
              </a:spcAft>
              <a:buClr>
                <a:schemeClr val="tx2"/>
              </a:buClr>
              <a:buSzPct val="70000"/>
              <a:buFont typeface="Wingdings" pitchFamily="2" charset="2"/>
              <a:buChar char="l"/>
            </a:pPr>
            <a:r>
              <a:rPr lang="en-GB" sz="2400" b="1" dirty="0"/>
              <a:t>Not submitting work on time (or at all);</a:t>
            </a:r>
          </a:p>
          <a:p>
            <a:pPr fontAlgn="base">
              <a:spcBef>
                <a:spcPts val="600"/>
              </a:spcBef>
              <a:spcAft>
                <a:spcPct val="0"/>
              </a:spcAft>
              <a:buClr>
                <a:schemeClr val="tx2"/>
              </a:buClr>
              <a:buSzPct val="70000"/>
              <a:buFont typeface="Wingdings" pitchFamily="2" charset="2"/>
              <a:buChar char="l"/>
            </a:pPr>
            <a:r>
              <a:rPr lang="en-GB" sz="2400" b="1" dirty="0"/>
              <a:t>Poor marks on early assignments;</a:t>
            </a:r>
          </a:p>
          <a:p>
            <a:pPr fontAlgn="base">
              <a:spcBef>
                <a:spcPts val="600"/>
              </a:spcBef>
              <a:spcAft>
                <a:spcPct val="0"/>
              </a:spcAft>
              <a:buClr>
                <a:schemeClr val="tx2"/>
              </a:buClr>
              <a:buSzPct val="70000"/>
              <a:buFont typeface="Wingdings" pitchFamily="2" charset="2"/>
              <a:buChar char="l"/>
            </a:pPr>
            <a:r>
              <a:rPr lang="en-GB" sz="2400" b="1" dirty="0"/>
              <a:t>Not picking up or responding to assessed work;</a:t>
            </a:r>
          </a:p>
          <a:p>
            <a:pPr fontAlgn="base">
              <a:spcBef>
                <a:spcPts val="600"/>
              </a:spcBef>
              <a:spcAft>
                <a:spcPct val="0"/>
              </a:spcAft>
              <a:buClr>
                <a:schemeClr val="tx2"/>
              </a:buClr>
              <a:buSzPct val="70000"/>
              <a:buFont typeface="Wingdings" pitchFamily="2" charset="2"/>
              <a:buChar char="l"/>
            </a:pPr>
            <a:r>
              <a:rPr lang="en-GB" sz="2400" b="1" dirty="0"/>
              <a:t>Non attendance, or very poor or intermittent attendance.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400" b="1"/>
              <a:t>Reconsider the kinds so activities students engage with the maximum ‘learning by doing’;</a:t>
            </a:r>
          </a:p>
          <a:p>
            <a:pPr fontAlgn="base">
              <a:spcBef>
                <a:spcPts val="600"/>
              </a:spcBef>
              <a:spcAft>
                <a:spcPct val="0"/>
              </a:spcAft>
              <a:buClr>
                <a:schemeClr val="tx2"/>
              </a:buClr>
              <a:buSzPct val="70000"/>
              <a:buFont typeface="Wingdings" pitchFamily="2" charset="2"/>
              <a:buChar char="l"/>
            </a:pPr>
            <a:r>
              <a:rPr lang="en-GB" sz="2400" b="1"/>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a:t>Consider how we can best make use of technologies to support learning and engagment. </a:t>
            </a:r>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Waffle on for a bit about THE current HE context</a:t>
            </a:r>
            <a:endParaRPr lang="en-GB" dirty="0"/>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11560" y="1628800"/>
            <a:ext cx="8229600" cy="4525963"/>
          </a:xfrm>
        </p:spPr>
        <p:txBody>
          <a:bodyPr/>
          <a:lstStyle/>
          <a:p>
            <a:pPr marL="0" indent="0">
              <a:buNone/>
            </a:pPr>
            <a:r>
              <a:rPr lang="en-GB" dirty="0" smtClean="0"/>
              <a:t>Draw a diagram of what students actually do in the first six weeks of the first semester of the first year</a:t>
            </a:r>
            <a:endParaRPr lang="en-GB" dirty="0"/>
          </a:p>
        </p:txBody>
      </p:sp>
    </p:spTree>
    <p:extLst>
      <p:ext uri="{BB962C8B-B14F-4D97-AF65-F5344CB8AC3E}">
        <p14:creationId xmlns:p14="http://schemas.microsoft.com/office/powerpoint/2010/main" val="25412965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a:t>
            </a:r>
            <a:r>
              <a:rPr lang="en-GB" sz="2400" b="1" dirty="0" smtClean="0"/>
              <a:t>necessary</a:t>
            </a:r>
          </a:p>
          <a:p>
            <a:pPr fontAlgn="base">
              <a:spcBef>
                <a:spcPts val="600"/>
              </a:spcBef>
              <a:spcAft>
                <a:spcPct val="0"/>
              </a:spcAft>
              <a:buClr>
                <a:schemeClr val="tx2"/>
              </a:buClr>
              <a:buSzPct val="70000"/>
              <a:buFont typeface="Wingdings" pitchFamily="2" charset="2"/>
              <a:buChar char="l"/>
            </a:pPr>
            <a:r>
              <a:rPr lang="en-GB" sz="2400" b="1" dirty="0" smtClean="0"/>
              <a:t>Offer them immersive experiences.</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assessment</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Are summative assessments undertaken throughout the course, or is everything ‘sudden death’ end-point? </a:t>
            </a:r>
          </a:p>
          <a:p>
            <a:pPr fontAlgn="base">
              <a:spcBef>
                <a:spcPts val="600"/>
              </a:spcBef>
              <a:spcAft>
                <a:spcPct val="0"/>
              </a:spcAft>
              <a:buClr>
                <a:schemeClr val="tx2"/>
              </a:buClr>
              <a:buSzPct val="70000"/>
              <a:buFont typeface="Wingdings" pitchFamily="2" charset="2"/>
              <a:buChar char="l"/>
            </a:pPr>
            <a:r>
              <a:rPr lang="en-GB" sz="2400" b="1" dirty="0"/>
              <a:t>Is there excessive bunching of assignments in different modules that is highly stressful for students and unmanageable staff?</a:t>
            </a:r>
          </a:p>
          <a:p>
            <a:pPr fontAlgn="base">
              <a:spcBef>
                <a:spcPts val="600"/>
              </a:spcBef>
              <a:spcAft>
                <a:spcPct val="0"/>
              </a:spcAft>
              <a:buClr>
                <a:schemeClr val="tx2"/>
              </a:buClr>
              <a:buSzPct val="70000"/>
              <a:buFont typeface="Wingdings" pitchFamily="2" charset="2"/>
              <a:buChar char="l"/>
            </a:pPr>
            <a:r>
              <a:rPr lang="en-GB" sz="2400" b="1" dirty="0"/>
              <a:t>Are there plenty of opportunities for formative assessment, especially early on?</a:t>
            </a:r>
          </a:p>
          <a:p>
            <a:pPr fontAlgn="base">
              <a:spcBef>
                <a:spcPts val="600"/>
              </a:spcBef>
              <a:spcAft>
                <a:spcPct val="0"/>
              </a:spcAft>
              <a:buClr>
                <a:schemeClr val="tx2"/>
              </a:buClr>
              <a:buSzPct val="70000"/>
              <a:buFont typeface="Wingdings" pitchFamily="2" charset="2"/>
              <a:buChar char="l"/>
            </a:pPr>
            <a:r>
              <a:rPr lang="en-GB" sz="2400" b="1" dirty="0"/>
              <a:t>Are students over-assessed? </a:t>
            </a:r>
          </a:p>
          <a:p>
            <a:pPr fontAlgn="base">
              <a:spcBef>
                <a:spcPts val="600"/>
              </a:spcBef>
              <a:spcAft>
                <a:spcPct val="0"/>
              </a:spcAft>
              <a:buClr>
                <a:schemeClr val="tx2"/>
              </a:buClr>
              <a:buSzPct val="70000"/>
              <a:buFont typeface="Wingdings" pitchFamily="2" charset="2"/>
              <a:buChar char="l"/>
            </a:pPr>
            <a:r>
              <a:rPr lang="en-GB" sz="2400" b="1" dirty="0"/>
              <a:t>When you have introduced innovative assignments, have they been introduced instead of existing ones or simply added to the assessment diet?</a:t>
            </a:r>
          </a:p>
          <a:p>
            <a:pPr fontAlgn="base">
              <a:spcBef>
                <a:spcPts val="600"/>
              </a:spcBef>
              <a:spcAft>
                <a:spcPct val="0"/>
              </a:spcAft>
              <a:buClr>
                <a:schemeClr val="tx2"/>
              </a:buClr>
              <a:buSzPct val="70000"/>
              <a:buFont typeface="Wingdings" pitchFamily="2" charset="2"/>
              <a:buChar char="l"/>
            </a:pPr>
            <a:r>
              <a:rPr lang="en-GB" sz="2400" b="1" dirty="0"/>
              <a:t>Are students encouraged to make good use of the feedback they receive?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there a coherent model of progression across the student life-cycle from induction to ‘outduction’? </a:t>
            </a:r>
          </a:p>
          <a:p>
            <a:pPr fontAlgn="base">
              <a:spcBef>
                <a:spcPts val="600"/>
              </a:spcBef>
              <a:spcAft>
                <a:spcPct val="0"/>
              </a:spcAft>
              <a:buClr>
                <a:schemeClr val="tx2"/>
              </a:buClr>
              <a:buSzPct val="70000"/>
              <a:buFont typeface="Wingdings" pitchFamily="2" charset="2"/>
              <a:buChar char="l"/>
            </a:pPr>
            <a:r>
              <a:rPr lang="en-GB" sz="2400" b="1"/>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Teaching for learning</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dirty="0"/>
              <a:t>Is there a coherent model of progression across programmes? </a:t>
            </a:r>
          </a:p>
          <a:p>
            <a:pPr eaLnBrk="1" hangingPunct="1"/>
            <a:r>
              <a:rPr lang="en-GB" dirty="0"/>
              <a:t>Are there clearly way-marked sources of student support throughout their studies?</a:t>
            </a:r>
          </a:p>
          <a:p>
            <a:pPr eaLnBrk="1" hangingPunct="1"/>
            <a:r>
              <a:rPr lang="en-GB" dirty="0"/>
              <a:t>Are students using critical thinking and high levels of analytical </a:t>
            </a:r>
            <a:r>
              <a:rPr lang="en-GB" dirty="0" smtClean="0"/>
              <a:t>thought sufficiently at each level of a programme?</a:t>
            </a:r>
            <a:endParaRPr lang="en-GB" dirty="0"/>
          </a:p>
          <a:p>
            <a:pPr eaLnBrk="1" hangingPunct="1"/>
            <a:r>
              <a:rPr lang="en-GB" dirty="0"/>
              <a:t>Are students working </a:t>
            </a:r>
            <a:r>
              <a:rPr lang="en-GB" dirty="0" smtClean="0"/>
              <a:t>autonomously as well?</a:t>
            </a:r>
            <a:endParaRPr lang="en-GB" dirty="0"/>
          </a:p>
          <a:p>
            <a:pPr eaLnBrk="1" hangingPunct="1"/>
            <a:r>
              <a:rPr lang="en-GB" dirty="0"/>
              <a:t>Do students have </a:t>
            </a:r>
            <a:r>
              <a:rPr lang="en-GB" dirty="0" smtClean="0"/>
              <a:t>meaningful and purposeful opportunities </a:t>
            </a:r>
            <a:r>
              <a:rPr lang="en-GB" dirty="0"/>
              <a:t>of working together?</a:t>
            </a:r>
          </a:p>
          <a:p>
            <a:pPr eaLnBrk="1" hangingPunct="1"/>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Using assessment for learning and thereby easing transitions</a:t>
            </a: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Robust quality: </a:t>
            </a:r>
            <a:r>
              <a:rPr lang="en-GB" sz="3200" kern="1200" dirty="0" smtClean="0">
                <a:solidFill>
                  <a:srgbClr val="002060"/>
                </a:solidFill>
              </a:rPr>
              <a:t>I </a:t>
            </a:r>
            <a:r>
              <a:rPr lang="en-GB" sz="3200" kern="1200" dirty="0">
                <a:solidFill>
                  <a:srgbClr val="002060"/>
                </a:solidFill>
              </a:rPr>
              <a:t>argue </a:t>
            </a:r>
            <a:r>
              <a:rPr lang="en-GB" sz="3200" kern="1200" dirty="0" smtClean="0">
                <a:solidFill>
                  <a:srgbClr val="002060"/>
                </a:solidFill>
              </a:rPr>
              <a:t>that for engaged students we need</a:t>
            </a:r>
            <a:endParaRPr lang="en-GB" sz="3200" kern="1200" dirty="0">
              <a:solidFill>
                <a:srgbClr val="002060"/>
              </a:solidFill>
            </a:endParaRPr>
          </a:p>
        </p:txBody>
      </p:sp>
      <p:sp>
        <p:nvSpPr>
          <p:cNvPr id="23555" name="Content Placeholder 2"/>
          <p:cNvSpPr>
            <a:spLocks noGrp="1"/>
          </p:cNvSpPr>
          <p:nvPr>
            <p:ph idx="1"/>
          </p:nvPr>
        </p:nvSpPr>
        <p:spPr>
          <a:xfrm>
            <a:off x="228600" y="1066800"/>
            <a:ext cx="8469313" cy="5135563"/>
          </a:xfrm>
        </p:spPr>
        <p:txBody>
          <a:bodyPr/>
          <a:lstStyle/>
          <a:p>
            <a:r>
              <a:rPr lang="en-GB" sz="2400" b="1" smtClean="0"/>
              <a:t>Rapid turnaround of assignments with detailed and useful feedback;</a:t>
            </a:r>
          </a:p>
          <a:p>
            <a:r>
              <a:rPr lang="en-GB" sz="2400" b="1" smtClean="0"/>
              <a:t>Proactive and positive initial training for teaching staff and ongoing CPD;</a:t>
            </a:r>
          </a:p>
          <a:p>
            <a:r>
              <a:rPr lang="en-GB" sz="2400" b="1" smtClean="0"/>
              <a:t>Regular developmental Peer Observation;</a:t>
            </a:r>
          </a:p>
          <a:p>
            <a:r>
              <a:rPr lang="en-GB" sz="2400" b="1" smtClean="0"/>
              <a:t>Teaching based on a supportive / reflective model;</a:t>
            </a:r>
          </a:p>
          <a:p>
            <a:r>
              <a:rPr lang="en-GB" sz="2400" b="1" smtClean="0"/>
              <a:t>Clear and widely publicised mutual expectations for students and staff;</a:t>
            </a:r>
          </a:p>
          <a:p>
            <a:r>
              <a:rPr lang="en-GB" sz="2400" b="1" smtClean="0"/>
              <a:t>Recognising and rewarding good teaching and learning support, and having obvious career pathways for those who dedicate their lives to enhancing the student experience;</a:t>
            </a:r>
          </a:p>
          <a:p>
            <a:r>
              <a:rPr lang="en-GB" sz="2400" b="1" smtClean="0"/>
              <a:t>Taking student feedback very seriously, and publicising widely action take as a result of feedback.</a:t>
            </a:r>
          </a:p>
          <a:p>
            <a:endParaRPr lang="en-GB" sz="2400" b="1"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kinds of management interventions can foster engaging teaching?</a:t>
            </a:r>
          </a:p>
        </p:txBody>
      </p:sp>
      <p:sp>
        <p:nvSpPr>
          <p:cNvPr id="9219" name="Content Placeholder 2"/>
          <p:cNvSpPr>
            <a:spLocks noGrp="1"/>
          </p:cNvSpPr>
          <p:nvPr>
            <p:ph idx="1"/>
          </p:nvPr>
        </p:nvSpPr>
        <p:spPr/>
        <p:txBody>
          <a:bodyPr/>
          <a:lstStyle/>
          <a:p>
            <a:r>
              <a:rPr lang="en-GB" dirty="0" smtClean="0"/>
              <a:t>Promotion and reward systems that recognise the importance of teaching;</a:t>
            </a:r>
          </a:p>
          <a:p>
            <a:r>
              <a:rPr lang="en-GB" dirty="0" smtClean="0"/>
              <a:t>Identifying outstanding teachers and using them as advocates for commitment to teaching;</a:t>
            </a:r>
          </a:p>
          <a:p>
            <a:r>
              <a:rPr lang="en-GB" dirty="0" smtClean="0"/>
              <a:t>A culture of scholarship of teaching, that encourages evidence-based dissemination of good practice;</a:t>
            </a:r>
          </a:p>
          <a:p>
            <a:r>
              <a:rPr lang="en-GB" dirty="0" smtClean="0"/>
              <a:t>Dialogues around what makes for excellent teaching, particularly those associated with peer observation systems.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So what have you got to say about:</a:t>
            </a:r>
            <a:endParaRPr lang="en-GB" dirty="0"/>
          </a:p>
        </p:txBody>
      </p:sp>
      <p:sp>
        <p:nvSpPr>
          <p:cNvPr id="5" name="Content Placeholder 4"/>
          <p:cNvSpPr>
            <a:spLocks noGrp="1"/>
          </p:cNvSpPr>
          <p:nvPr>
            <p:ph idx="1"/>
          </p:nvPr>
        </p:nvSpPr>
        <p:spPr/>
        <p:txBody>
          <a:bodyPr/>
          <a:lstStyle/>
          <a:p>
            <a:r>
              <a:rPr lang="en-GB" dirty="0" smtClean="0"/>
              <a:t>Students;</a:t>
            </a:r>
          </a:p>
          <a:p>
            <a:r>
              <a:rPr lang="en-GB" dirty="0" smtClean="0"/>
              <a:t>Staffing;</a:t>
            </a:r>
          </a:p>
          <a:p>
            <a:r>
              <a:rPr lang="en-GB" dirty="0" smtClean="0"/>
              <a:t>University finances;</a:t>
            </a:r>
          </a:p>
          <a:p>
            <a:r>
              <a:rPr lang="en-GB" dirty="0" smtClean="0"/>
              <a:t>Technologies to support learning and admin;</a:t>
            </a:r>
          </a:p>
          <a:p>
            <a:r>
              <a:rPr lang="en-GB" dirty="0" smtClean="0"/>
              <a:t>Learning paradigms;</a:t>
            </a:r>
          </a:p>
          <a:p>
            <a:r>
              <a:rPr lang="en-GB" dirty="0" smtClean="0"/>
              <a:t>Students as consumers;</a:t>
            </a:r>
          </a:p>
          <a:p>
            <a:r>
              <a:rPr lang="en-GB" dirty="0" smtClean="0"/>
              <a:t>The NSS and other performance indicators e.g. a TEF</a:t>
            </a:r>
          </a:p>
          <a:p>
            <a:endParaRPr lang="en-GB" dirty="0" smtClean="0"/>
          </a:p>
          <a:p>
            <a:endParaRPr lang="en-GB" dirty="0" smtClean="0"/>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How can we make learning like this?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Bringing joy to the (live or virtual) classroom</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It helps if we are able to teach with pleasure;</a:t>
            </a:r>
          </a:p>
          <a:p>
            <a:pPr eaLnBrk="1" hangingPunct="1">
              <a:lnSpc>
                <a:spcPct val="100000"/>
              </a:lnSpc>
            </a:pPr>
            <a:r>
              <a:rPr lang="en-GB" sz="2600" dirty="0" smtClean="0"/>
              <a:t>There are no standard recipes by which we can cook up engaging teaching, but there are some features we can combine in imaginative ways to create tasty and satisfying outcomes;</a:t>
            </a:r>
          </a:p>
          <a:p>
            <a:pPr eaLnBrk="1" hangingPunct="1">
              <a:lnSpc>
                <a:spcPct val="100000"/>
              </a:lnSpc>
            </a:pPr>
            <a:r>
              <a:rPr lang="en-GB" sz="2600" dirty="0" smtClean="0"/>
              <a:t>Engaging teaching comes in many different forms, and inspiring teachers develop their own styles and approaches that suit them (and their learners) well.</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552" y="0"/>
            <a:ext cx="5143500" cy="6858000"/>
          </a:xfrm>
          <a:prstGeom prst="rect">
            <a:avLst/>
          </a:prstGeom>
        </p:spPr>
      </p:pic>
      <p:sp>
        <p:nvSpPr>
          <p:cNvPr id="3" name="TextBox 2"/>
          <p:cNvSpPr txBox="1"/>
          <p:nvPr/>
        </p:nvSpPr>
        <p:spPr>
          <a:xfrm>
            <a:off x="6542505" y="1367056"/>
            <a:ext cx="1701903" cy="1523494"/>
          </a:xfrm>
          <a:prstGeom prst="rect">
            <a:avLst/>
          </a:prstGeom>
          <a:noFill/>
        </p:spPr>
        <p:txBody>
          <a:bodyPr wrap="square" rtlCol="0">
            <a:spAutoFit/>
          </a:bodyPr>
          <a:lstStyle/>
          <a:p>
            <a:r>
              <a:rPr lang="en-GB" dirty="0" smtClean="0">
                <a:solidFill>
                  <a:srgbClr val="FFFFFF"/>
                </a:solidFill>
                <a:latin typeface="Calibri"/>
              </a:rPr>
              <a:t>Joyful</a:t>
            </a:r>
          </a:p>
          <a:p>
            <a:r>
              <a:rPr lang="en-GB" dirty="0" smtClean="0">
                <a:solidFill>
                  <a:srgbClr val="FFFFFF"/>
                </a:solidFill>
                <a:latin typeface="Calibri"/>
              </a:rPr>
              <a:t>Lucas Brown</a:t>
            </a:r>
            <a:endParaRPr lang="en-GB" dirty="0">
              <a:solidFill>
                <a:srgbClr val="FFFFFF"/>
              </a:solidFill>
              <a:latin typeface="Calibri"/>
            </a:endParaRPr>
          </a:p>
        </p:txBody>
      </p:sp>
    </p:spTree>
    <p:extLst>
      <p:ext uri="{BB962C8B-B14F-4D97-AF65-F5344CB8AC3E}">
        <p14:creationId xmlns:p14="http://schemas.microsoft.com/office/powerpoint/2010/main" val="12414552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http://sally-brown.net</a:t>
            </a:r>
            <a:endParaRPr lang="en-GB" kern="1200" dirty="0">
              <a:solidFill>
                <a:srgbClr val="002060"/>
              </a:solidFill>
            </a:endParaRP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“What the best College Teachers do” Cambridge Harvard University Press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Engagement: Why talk about it? Because:</a:t>
            </a:r>
          </a:p>
        </p:txBody>
      </p:sp>
      <p:sp>
        <p:nvSpPr>
          <p:cNvPr id="13315" name="Rectangle 3"/>
          <p:cNvSpPr>
            <a:spLocks noGrp="1"/>
          </p:cNvSpPr>
          <p:nvPr>
            <p:ph idx="1"/>
          </p:nvPr>
        </p:nvSpPr>
        <p:spPr/>
        <p:txBody>
          <a:bodyPr/>
          <a:lstStyle/>
          <a:p>
            <a:pPr eaLnBrk="1" hangingPunct="1"/>
            <a:r>
              <a:rPr lang="en-GB" sz="2400" b="1" dirty="0" smtClean="0"/>
              <a:t>Academics and learning support staff report increasing levels of disengagement by students of the ‘</a:t>
            </a:r>
            <a:r>
              <a:rPr lang="en-GB" sz="2400" b="1" dirty="0" err="1" smtClean="0"/>
              <a:t>iGeneration</a:t>
            </a:r>
            <a:r>
              <a:rPr lang="en-GB" sz="2400" b="1" dirty="0" smtClean="0"/>
              <a:t>’;</a:t>
            </a:r>
          </a:p>
          <a:p>
            <a:pPr eaLnBrk="1" hangingPunct="1"/>
            <a:r>
              <a:rPr lang="en-GB" dirty="0" smtClean="0"/>
              <a:t>The nature of the transaction seems to be changing in the light of high fees;</a:t>
            </a:r>
            <a:r>
              <a:rPr lang="en-GB" sz="2400" b="1" dirty="0" smtClean="0"/>
              <a:t> </a:t>
            </a:r>
          </a:p>
          <a:p>
            <a:pPr eaLnBrk="1" hangingPunct="1">
              <a:lnSpc>
                <a:spcPct val="90000"/>
              </a:lnSpc>
            </a:pPr>
            <a:r>
              <a:rPr lang="en-GB" sz="2400" b="1" dirty="0" smtClean="0"/>
              <a:t>Potentially the nature of student behaviour in higher education is changing radically in terms of academic and other literacies; </a:t>
            </a:r>
          </a:p>
          <a:p>
            <a:pPr eaLnBrk="1" hangingPunct="1">
              <a:lnSpc>
                <a:spcPct val="90000"/>
              </a:lnSpc>
            </a:pPr>
            <a:r>
              <a:rPr lang="en-GB" sz="2400" b="1" dirty="0" smtClean="0"/>
              <a:t>Institutions need to ensure that new students enter with, or have the opportunity to acquire, the skills needed for academic success;</a:t>
            </a:r>
          </a:p>
          <a:p>
            <a:pPr eaLnBrk="1" hangingPunct="1">
              <a:lnSpc>
                <a:spcPct val="90000"/>
              </a:lnSpc>
            </a:pPr>
            <a:r>
              <a:rPr lang="en-GB" sz="2400" b="1" dirty="0" smtClean="0"/>
              <a:t>HEIs must devise programmes in which the emphasis is on maximising students’ development.</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smtClean="0">
                <a:solidFill>
                  <a:schemeClr val="bg1"/>
                </a:solidFill>
              </a:rPr>
              <a:t>From Jason </a:t>
            </a:r>
            <a:r>
              <a:rPr lang="en-GB" sz="1800" b="1" dirty="0" err="1" smtClean="0">
                <a:solidFill>
                  <a:schemeClr val="bg1"/>
                </a:solidFill>
              </a:rPr>
              <a:t>Elsom</a:t>
            </a:r>
            <a:endParaRPr lang="en-GB" sz="1800" b="1" dirty="0" smtClean="0">
              <a:solidFill>
                <a:schemeClr val="bg1"/>
              </a:solidFill>
            </a:endParaRPr>
          </a:p>
          <a:p>
            <a:r>
              <a:rPr lang="en-GB" sz="1800" b="1" dirty="0" smtClean="0">
                <a:solidFill>
                  <a:schemeClr val="bg1"/>
                </a:solidFill>
              </a:rPr>
              <a:t>(@Jason </a:t>
            </a:r>
            <a:r>
              <a:rPr lang="en-GB" sz="1800" b="1" dirty="0" err="1" smtClean="0">
                <a:solidFill>
                  <a:schemeClr val="bg1"/>
                </a:solidFill>
              </a:rPr>
              <a:t>Elsom</a:t>
            </a:r>
            <a:r>
              <a:rPr lang="en-GB" sz="1800" b="1" dirty="0" smtClean="0">
                <a:solidFill>
                  <a:schemeClr val="bg1"/>
                </a:solidFill>
              </a:rPr>
              <a:t>)</a:t>
            </a:r>
            <a:endParaRPr lang="en-GB" sz="1800" b="1"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Do these students look engaged?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Great teachers have a holistic approach to curriculum design, delivery and assessment</a:t>
            </a:r>
            <a:endParaRPr lang="en-GB" dirty="0"/>
          </a:p>
        </p:txBody>
      </p:sp>
      <p:sp>
        <p:nvSpPr>
          <p:cNvPr id="3" name="Content Placeholder 2"/>
          <p:cNvSpPr>
            <a:spLocks noGrp="1"/>
          </p:cNvSpPr>
          <p:nvPr>
            <p:ph idx="1"/>
          </p:nvPr>
        </p:nvSpPr>
        <p:spPr/>
        <p:txBody>
          <a:bodyPr/>
          <a:lstStyle/>
          <a:p>
            <a:pPr marL="0" indent="0">
              <a:buNone/>
            </a:pPr>
            <a:r>
              <a:rPr lang="en-GB" dirty="0" smtClean="0"/>
              <a:t>Look at the next slide, and thinking of a module you are involved in, as an individual, think about which areas of this module need most work</a:t>
            </a:r>
            <a:endParaRPr lang="en-GB" dirty="0"/>
          </a:p>
        </p:txBody>
      </p:sp>
    </p:spTree>
    <p:extLst>
      <p:ext uri="{BB962C8B-B14F-4D97-AF65-F5344CB8AC3E}">
        <p14:creationId xmlns:p14="http://schemas.microsoft.com/office/powerpoint/2010/main" val="1512999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3134</Words>
  <Application>Microsoft Office PowerPoint</Application>
  <PresentationFormat>On-screen Show (4:3)</PresentationFormat>
  <Paragraphs>251</Paragraphs>
  <Slides>47</Slides>
  <Notes>27</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47</vt:i4>
      </vt:variant>
    </vt:vector>
  </HeadingPairs>
  <TitlesOfParts>
    <vt:vector size="58" baseType="lpstr">
      <vt:lpstr>Arial</vt:lpstr>
      <vt:lpstr>Arial Rounded MT Bold</vt:lpstr>
      <vt:lpstr>Calibri</vt:lpstr>
      <vt:lpstr>Comic Sans MS</vt:lpstr>
      <vt:lpstr>Times New Roman</vt:lpstr>
      <vt:lpstr>Wingdings</vt:lpstr>
      <vt:lpstr>LeedsMet template</vt:lpstr>
      <vt:lpstr>101_Custom Design</vt:lpstr>
      <vt:lpstr>Office Theme</vt:lpstr>
      <vt:lpstr>1_Office Theme</vt:lpstr>
      <vt:lpstr>1_LeedsMet template</vt:lpstr>
      <vt:lpstr>Engaging staff, engaging students</vt:lpstr>
      <vt:lpstr>Rationale</vt:lpstr>
      <vt:lpstr>Waffle on for a bit about THE current HE context</vt:lpstr>
      <vt:lpstr>So what have you got to say about:</vt:lpstr>
      <vt:lpstr>Engagement: Why talk about it? Because:</vt:lpstr>
      <vt:lpstr>PowerPoint Presentation</vt:lpstr>
      <vt:lpstr>PowerPoint Presentation</vt:lpstr>
      <vt:lpstr>PowerPoint Presentation</vt:lpstr>
      <vt:lpstr>Great teachers have a holistic approach to curriculum design, delivery and assessment</vt:lpstr>
      <vt:lpstr>PowerPoint Presentation</vt:lpstr>
      <vt:lpstr>PowerPoint Presentation</vt:lpstr>
      <vt:lpstr>What is an excellent teacher?</vt:lpstr>
      <vt:lpstr>Some characteristics of excellent teaching as described in the scholarly literature</vt:lpstr>
      <vt:lpstr>How do we know if we are offering excellent teaching?</vt:lpstr>
      <vt:lpstr>Delivering content…..</vt:lpstr>
      <vt:lpstr>The Maieutic model</vt:lpstr>
      <vt:lpstr>Characteristics of an effective lecturer (the research suggests)</vt:lpstr>
      <vt:lpstr>PowerPoint Presentation</vt:lpstr>
      <vt:lpstr> A tall order?</vt:lpstr>
      <vt:lpstr>Send me a message</vt:lpstr>
      <vt:lpstr>PowerPoint Presentation</vt:lpstr>
      <vt:lpstr>Things I wish I had known about effective teaching when I started doing it. It helps to:</vt:lpstr>
      <vt:lpstr>To engage learners we can:</vt:lpstr>
      <vt:lpstr>How can we get students to fully engage? Some suggestions</vt:lpstr>
      <vt:lpstr>High quality teaching…</vt:lpstr>
      <vt:lpstr>Engagement of international students: some important considerations</vt:lpstr>
      <vt:lpstr>PowerPoint Presentation</vt:lpstr>
      <vt:lpstr>What kinds of behaviours offer warning signs of risk of drop-out</vt:lpstr>
      <vt:lpstr>Enhancements to curriculum design and delivery: we can:</vt:lpstr>
      <vt:lpstr>PowerPoint Presentation</vt:lpstr>
      <vt:lpstr>What can we do in the first six weeks?</vt:lpstr>
      <vt:lpstr>Mapping out the programme as a whole: some questions</vt:lpstr>
      <vt:lpstr>Mapping assessment</vt:lpstr>
      <vt:lpstr>Mapping progression</vt:lpstr>
      <vt:lpstr>Teaching for learning</vt:lpstr>
      <vt:lpstr>Supportiveness: we must</vt:lpstr>
      <vt:lpstr>Using assessment for learning and thereby easing transitions</vt:lpstr>
      <vt:lpstr>Robust quality: I argue that for engaged students we need</vt:lpstr>
      <vt:lpstr>What kinds of management interventions can foster engaging teaching?</vt:lpstr>
      <vt:lpstr>PowerPoint Presentation</vt:lpstr>
      <vt:lpstr>Bringing joy to the (live or virtual) classroom</vt:lpstr>
      <vt:lpstr>PowerPoint Presentation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2015-06-14T10:54:39Z</dcterms:modified>
</cp:coreProperties>
</file>