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9"/>
  </p:notesMasterIdLst>
  <p:handoutMasterIdLst>
    <p:handoutMasterId r:id="rId30"/>
  </p:handoutMasterIdLst>
  <p:sldIdLst>
    <p:sldId id="256" r:id="rId2"/>
    <p:sldId id="276" r:id="rId3"/>
    <p:sldId id="283" r:id="rId4"/>
    <p:sldId id="284" r:id="rId5"/>
    <p:sldId id="259" r:id="rId6"/>
    <p:sldId id="260" r:id="rId7"/>
    <p:sldId id="277" r:id="rId8"/>
    <p:sldId id="278" r:id="rId9"/>
    <p:sldId id="261" r:id="rId10"/>
    <p:sldId id="266" r:id="rId11"/>
    <p:sldId id="262" r:id="rId12"/>
    <p:sldId id="257" r:id="rId13"/>
    <p:sldId id="279" r:id="rId14"/>
    <p:sldId id="280" r:id="rId15"/>
    <p:sldId id="281" r:id="rId16"/>
    <p:sldId id="282" r:id="rId17"/>
    <p:sldId id="265" r:id="rId18"/>
    <p:sldId id="263" r:id="rId19"/>
    <p:sldId id="264" r:id="rId20"/>
    <p:sldId id="269" r:id="rId21"/>
    <p:sldId id="270" r:id="rId22"/>
    <p:sldId id="271" r:id="rId23"/>
    <p:sldId id="267" r:id="rId24"/>
    <p:sldId id="272" r:id="rId25"/>
    <p:sldId id="268" r:id="rId26"/>
    <p:sldId id="273" r:id="rId27"/>
    <p:sldId id="275" r:id="rId28"/>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8" d="100"/>
          <a:sy n="68" d="100"/>
        </p:scale>
        <p:origin x="1362" y="66"/>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310105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24779106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343619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19</a:t>
            </a:fld>
            <a:endParaRPr lang="en-US"/>
          </a:p>
        </p:txBody>
      </p:sp>
    </p:spTree>
    <p:extLst>
      <p:ext uri="{BB962C8B-B14F-4D97-AF65-F5344CB8AC3E}">
        <p14:creationId xmlns:p14="http://schemas.microsoft.com/office/powerpoint/2010/main" val="4199091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20</a:t>
            </a:fld>
            <a:endParaRPr lang="en-US"/>
          </a:p>
        </p:txBody>
      </p:sp>
    </p:spTree>
    <p:extLst>
      <p:ext uri="{BB962C8B-B14F-4D97-AF65-F5344CB8AC3E}">
        <p14:creationId xmlns:p14="http://schemas.microsoft.com/office/powerpoint/2010/main" val="1579294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21</a:t>
            </a:fld>
            <a:endParaRPr lang="en-US"/>
          </a:p>
        </p:txBody>
      </p:sp>
    </p:spTree>
    <p:extLst>
      <p:ext uri="{BB962C8B-B14F-4D97-AF65-F5344CB8AC3E}">
        <p14:creationId xmlns:p14="http://schemas.microsoft.com/office/powerpoint/2010/main" val="1361659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22</a:t>
            </a:fld>
            <a:endParaRPr lang="en-US"/>
          </a:p>
        </p:txBody>
      </p:sp>
    </p:spTree>
    <p:extLst>
      <p:ext uri="{BB962C8B-B14F-4D97-AF65-F5344CB8AC3E}">
        <p14:creationId xmlns:p14="http://schemas.microsoft.com/office/powerpoint/2010/main" val="34333586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23</a:t>
            </a:fld>
            <a:endParaRPr lang="en-US"/>
          </a:p>
        </p:txBody>
      </p:sp>
    </p:spTree>
    <p:extLst>
      <p:ext uri="{BB962C8B-B14F-4D97-AF65-F5344CB8AC3E}">
        <p14:creationId xmlns:p14="http://schemas.microsoft.com/office/powerpoint/2010/main" val="4103657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24</a:t>
            </a:fld>
            <a:endParaRPr lang="en-US"/>
          </a:p>
        </p:txBody>
      </p:sp>
    </p:spTree>
    <p:extLst>
      <p:ext uri="{BB962C8B-B14F-4D97-AF65-F5344CB8AC3E}">
        <p14:creationId xmlns:p14="http://schemas.microsoft.com/office/powerpoint/2010/main" val="15565816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25</a:t>
            </a:fld>
            <a:endParaRPr lang="en-US"/>
          </a:p>
        </p:txBody>
      </p:sp>
    </p:spTree>
    <p:extLst>
      <p:ext uri="{BB962C8B-B14F-4D97-AF65-F5344CB8AC3E}">
        <p14:creationId xmlns:p14="http://schemas.microsoft.com/office/powerpoint/2010/main" val="3848990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26</a:t>
            </a:fld>
            <a:endParaRPr lang="en-US"/>
          </a:p>
        </p:txBody>
      </p:sp>
    </p:spTree>
    <p:extLst>
      <p:ext uri="{BB962C8B-B14F-4D97-AF65-F5344CB8AC3E}">
        <p14:creationId xmlns:p14="http://schemas.microsoft.com/office/powerpoint/2010/main" val="2856260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27</a:t>
            </a:fld>
            <a:endParaRPr lang="en-US" smtClean="0">
              <a:solidFill>
                <a:srgbClr val="000000"/>
              </a:solidFill>
            </a:endParaRPr>
          </a:p>
        </p:txBody>
      </p:sp>
    </p:spTree>
    <p:extLst>
      <p:ext uri="{BB962C8B-B14F-4D97-AF65-F5344CB8AC3E}">
        <p14:creationId xmlns:p14="http://schemas.microsoft.com/office/powerpoint/2010/main" val="827073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extLst>
      <p:ext uri="{BB962C8B-B14F-4D97-AF65-F5344CB8AC3E}">
        <p14:creationId xmlns:p14="http://schemas.microsoft.com/office/powerpoint/2010/main" val="3785215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extLst>
      <p:ext uri="{BB962C8B-B14F-4D97-AF65-F5344CB8AC3E}">
        <p14:creationId xmlns:p14="http://schemas.microsoft.com/office/powerpoint/2010/main" val="176558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extLst>
      <p:ext uri="{BB962C8B-B14F-4D97-AF65-F5344CB8AC3E}">
        <p14:creationId xmlns:p14="http://schemas.microsoft.com/office/powerpoint/2010/main" val="3894821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extLst>
      <p:ext uri="{BB962C8B-B14F-4D97-AF65-F5344CB8AC3E}">
        <p14:creationId xmlns:p14="http://schemas.microsoft.com/office/powerpoint/2010/main" val="1939176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extLst>
      <p:ext uri="{BB962C8B-B14F-4D97-AF65-F5344CB8AC3E}">
        <p14:creationId xmlns:p14="http://schemas.microsoft.com/office/powerpoint/2010/main" val="1283322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extLst>
      <p:ext uri="{BB962C8B-B14F-4D97-AF65-F5344CB8AC3E}">
        <p14:creationId xmlns:p14="http://schemas.microsoft.com/office/powerpoint/2010/main" val="3073090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17</a:t>
            </a:fld>
            <a:endParaRPr lang="en-US"/>
          </a:p>
        </p:txBody>
      </p:sp>
    </p:spTree>
    <p:extLst>
      <p:ext uri="{BB962C8B-B14F-4D97-AF65-F5344CB8AC3E}">
        <p14:creationId xmlns:p14="http://schemas.microsoft.com/office/powerpoint/2010/main" val="1591285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18</a:t>
            </a:fld>
            <a:endParaRPr lang="en-US"/>
          </a:p>
        </p:txBody>
      </p:sp>
    </p:spTree>
    <p:extLst>
      <p:ext uri="{BB962C8B-B14F-4D97-AF65-F5344CB8AC3E}">
        <p14:creationId xmlns:p14="http://schemas.microsoft.com/office/powerpoint/2010/main" val="3768002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12/06/2015</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12/06/2015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12/06/2015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12/06/2015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12/06/2015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12/06/2015</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12/06/2015</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12/06/2015</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12/06/2015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12/06/2015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12/06/2015</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Thinking about applying for a National Teaching Fellowship?</a:t>
            </a:r>
            <a:br>
              <a:rPr lang="en-GB" sz="3200" dirty="0" smtClean="0"/>
            </a:br>
            <a:r>
              <a:rPr lang="en-GB" sz="3200" dirty="0" smtClean="0"/>
              <a:t/>
            </a:r>
            <a:br>
              <a:rPr lang="en-GB" sz="3200" dirty="0" smtClean="0"/>
            </a:br>
            <a:r>
              <a:rPr lang="en-GB" sz="2800" dirty="0" smtClean="0"/>
              <a:t>Anglia Ruskin University</a:t>
            </a:r>
            <a:br>
              <a:rPr lang="en-GB" sz="2800" dirty="0" smtClean="0"/>
            </a:br>
            <a:r>
              <a:rPr lang="en-GB" sz="2800" dirty="0" smtClean="0"/>
              <a:t>June 2015</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1951303"/>
          </a:xfrm>
          <a:prstGeom prst="rect">
            <a:avLst/>
          </a:prstGeom>
          <a:noFill/>
          <a:ln w="9525">
            <a:noFill/>
            <a:miter lim="800000"/>
            <a:headEnd/>
            <a:tailEnd/>
          </a:ln>
        </p:spPr>
        <p:txBody>
          <a:bodyPr>
            <a:spAutoFit/>
          </a:bodyPr>
          <a:lstStyle/>
          <a:p>
            <a:pPr>
              <a:lnSpc>
                <a:spcPct val="80000"/>
              </a:lnSpc>
            </a:pPr>
            <a:r>
              <a:rPr lang="en-GB" sz="2800" b="1" dirty="0">
                <a:latin typeface="+mj-lt"/>
              </a:rPr>
              <a:t>Professor Sally </a:t>
            </a:r>
            <a:r>
              <a:rPr lang="en-GB" sz="2800" b="1" dirty="0" smtClean="0">
                <a:latin typeface="+mj-lt"/>
              </a:rPr>
              <a:t>Brown</a:t>
            </a:r>
          </a:p>
          <a:p>
            <a:pPr>
              <a:lnSpc>
                <a:spcPct val="80000"/>
              </a:lnSpc>
            </a:pPr>
            <a:endParaRPr lang="en-GB" sz="2400" b="1" dirty="0" smtClean="0">
              <a:latin typeface="+mj-lt"/>
            </a:endParaRPr>
          </a:p>
          <a:p>
            <a:pPr>
              <a:lnSpc>
                <a:spcPct val="80000"/>
              </a:lnSpc>
            </a:pPr>
            <a:r>
              <a:rPr lang="en-GB" sz="2400" b="1" dirty="0" smtClean="0">
                <a:latin typeface="+mj-lt"/>
              </a:rPr>
              <a:t>NTF, PFHEA, SFSEDA</a:t>
            </a:r>
            <a:endParaRPr lang="en-GB" sz="2400" b="1" dirty="0">
              <a:latin typeface="+mj-lt"/>
            </a:endParaRPr>
          </a:p>
          <a:p>
            <a:r>
              <a:rPr lang="en-GB" sz="2000" b="1" dirty="0">
                <a:latin typeface="+mj-lt"/>
              </a:rPr>
              <a:t>Emerita Professor, Leeds </a:t>
            </a:r>
            <a:r>
              <a:rPr lang="en-GB" sz="2000" b="1" dirty="0" smtClean="0">
                <a:latin typeface="+mj-lt"/>
              </a:rPr>
              <a:t>Beckett University</a:t>
            </a:r>
          </a:p>
          <a:p>
            <a:r>
              <a:rPr lang="en-GB" sz="2000" b="1" dirty="0" smtClean="0">
                <a:latin typeface="+mj-lt"/>
              </a:rPr>
              <a:t>Visiting Professor, University </a:t>
            </a:r>
            <a:r>
              <a:rPr lang="en-GB" sz="2000" b="1" dirty="0">
                <a:latin typeface="+mj-lt"/>
              </a:rPr>
              <a:t>of Plymouth and Liverpool John Moores </a:t>
            </a:r>
            <a:r>
              <a:rPr lang="en-GB" sz="2000" b="1" dirty="0" smtClean="0">
                <a:latin typeface="+mj-lt"/>
              </a:rPr>
              <a:t>University</a:t>
            </a:r>
            <a:endParaRPr lang="en-GB" sz="2000" b="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They’ve put a lot of work in and achieved nothing (although many NTFS award holders have achieved it on the second or subsequent submission);</a:t>
            </a:r>
          </a:p>
          <a:p>
            <a:r>
              <a:rPr lang="en-GB" sz="2800" b="1" dirty="0"/>
              <a:t>They've wasted one of the three institutional chances (but the individual doesn’t make the final choice of applicants);</a:t>
            </a:r>
          </a:p>
          <a:p>
            <a:r>
              <a:rPr lang="en-GB" sz="2800" b="1" dirty="0"/>
              <a:t>They've put themselves in the firing line and feel a bit embarrassed not to get it (but the actual process of submission is often very empowering even if an award isn’t achieved).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How does NTFS applicant selection work at ARU?</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On a rolling programme, potential ARU applicants are supported in the preparation of draft applications from which up to three people will be submitted in 2015 and each year subsequently;</a:t>
            </a:r>
          </a:p>
          <a:p>
            <a:r>
              <a:rPr lang="en-US" sz="2800" b="1" dirty="0"/>
              <a:t>High levels of support will be provided in selecting and evaluating evidence of achievement;</a:t>
            </a:r>
          </a:p>
          <a:p>
            <a:r>
              <a:rPr lang="en-US" sz="2800" b="1" dirty="0"/>
              <a:t>Draft final applications will receive supportive and </a:t>
            </a:r>
            <a:r>
              <a:rPr lang="en-US" sz="2800" b="1" dirty="0" smtClean="0"/>
              <a:t>detailed formative </a:t>
            </a:r>
            <a:r>
              <a:rPr lang="en-US" sz="2800" b="1" dirty="0"/>
              <a:t>comments;</a:t>
            </a:r>
          </a:p>
          <a:p>
            <a:r>
              <a:rPr lang="en-US" sz="2800" b="1" dirty="0"/>
              <a:t>Internal colleagues will draft the institutional statement for signature by the Vice Chancellor</a:t>
            </a:r>
          </a:p>
          <a:p>
            <a:endParaRPr lang="en-US"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800" b="1" dirty="0" smtClean="0">
                <a:solidFill>
                  <a:srgbClr val="800080"/>
                </a:solidFill>
              </a:rPr>
              <a:t>Individual excellence</a:t>
            </a:r>
            <a:r>
              <a:rPr lang="en-GB" sz="28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800" b="1" dirty="0" smtClean="0">
                <a:solidFill>
                  <a:srgbClr val="800080"/>
                </a:solidFill>
              </a:rPr>
              <a:t>Raising the profile of excellence</a:t>
            </a:r>
            <a:r>
              <a:rPr lang="en-GB" sz="28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800" b="1" dirty="0" smtClean="0">
                <a:solidFill>
                  <a:srgbClr val="800080"/>
                </a:solidFill>
              </a:rPr>
              <a:t>Developing excellence</a:t>
            </a:r>
            <a:r>
              <a:rPr lang="en-GB" sz="28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8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one </a:t>
            </a:r>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smtClean="0"/>
              <a:t>Successful nominations were able to clearly demonstrate </a:t>
            </a:r>
            <a:r>
              <a:rPr lang="en-GB" sz="2800" b="1" dirty="0" smtClean="0">
                <a:solidFill>
                  <a:schemeClr val="tx2">
                    <a:lumMod val="60000"/>
                    <a:lumOff val="40000"/>
                  </a:schemeClr>
                </a:solidFill>
              </a:rPr>
              <a:t>engagement of students </a:t>
            </a:r>
            <a:r>
              <a:rPr lang="en-GB" sz="2800" b="1" dirty="0" smtClean="0"/>
              <a:t>and a </a:t>
            </a:r>
            <a:r>
              <a:rPr lang="en-GB" sz="2800" b="1" dirty="0" smtClean="0">
                <a:solidFill>
                  <a:schemeClr val="tx2">
                    <a:lumMod val="60000"/>
                    <a:lumOff val="40000"/>
                  </a:schemeClr>
                </a:solidFill>
              </a:rPr>
              <a:t>transformative impact </a:t>
            </a:r>
            <a:r>
              <a:rPr lang="en-GB" sz="2800" b="1" dirty="0" smtClean="0"/>
              <a:t>on their learning, the evidence to support this criterion was </a:t>
            </a:r>
            <a:r>
              <a:rPr lang="en-GB" sz="2800" b="1" dirty="0" smtClean="0">
                <a:solidFill>
                  <a:schemeClr val="tx2">
                    <a:lumMod val="60000"/>
                    <a:lumOff val="40000"/>
                  </a:schemeClr>
                </a:solidFill>
              </a:rPr>
              <a:t>wide ranging </a:t>
            </a:r>
            <a:r>
              <a:rPr lang="en-GB" sz="2800" b="1" dirty="0" smtClean="0"/>
              <a:t>and </a:t>
            </a:r>
            <a:r>
              <a:rPr lang="en-GB" sz="2800" b="1" dirty="0" smtClean="0">
                <a:solidFill>
                  <a:schemeClr val="tx2">
                    <a:lumMod val="60000"/>
                    <a:lumOff val="40000"/>
                  </a:schemeClr>
                </a:solidFill>
              </a:rPr>
              <a:t>outstanding</a:t>
            </a:r>
            <a:r>
              <a:rPr lang="en-GB" sz="2800" b="1" dirty="0" smtClean="0"/>
              <a:t>, and it was clear that the nominees’ teaching was not only </a:t>
            </a:r>
            <a:r>
              <a:rPr lang="en-GB" sz="2800" b="1" dirty="0" smtClean="0">
                <a:solidFill>
                  <a:schemeClr val="tx2">
                    <a:lumMod val="60000"/>
                    <a:lumOff val="40000"/>
                  </a:schemeClr>
                </a:solidFill>
              </a:rPr>
              <a:t>informed by pedagogy</a:t>
            </a:r>
            <a:r>
              <a:rPr lang="en-GB" sz="2800" b="1" dirty="0" smtClean="0"/>
              <a:t> but that they further shaped these theories with their </a:t>
            </a:r>
            <a:r>
              <a:rPr lang="en-GB" sz="2800" b="1" dirty="0" smtClean="0">
                <a:solidFill>
                  <a:schemeClr val="tx2">
                    <a:lumMod val="60000"/>
                    <a:lumOff val="40000"/>
                  </a:schemeClr>
                </a:solidFill>
              </a:rPr>
              <a:t>own research</a:t>
            </a:r>
            <a:r>
              <a:rPr lang="en-GB" sz="2800" b="1" dirty="0" smtClean="0"/>
              <a:t>. The key words most often used by reviewers when describing successful nominees/nominations in this criterion were: </a:t>
            </a:r>
            <a:r>
              <a:rPr lang="en-GB" sz="2800" b="1" dirty="0" smtClean="0">
                <a:solidFill>
                  <a:schemeClr val="tx2">
                    <a:lumMod val="60000"/>
                    <a:lumOff val="40000"/>
                  </a:schemeClr>
                </a:solidFill>
              </a:rPr>
              <a:t>innovative, creative, impact, transformative, and inclusive. </a:t>
            </a:r>
            <a:endParaRPr lang="en-GB" sz="2800" b="1" dirty="0">
              <a:solidFill>
                <a:schemeClr val="tx2">
                  <a:lumMod val="60000"/>
                  <a:lumOff val="4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two</a:t>
            </a:r>
          </a:p>
        </p:txBody>
      </p:sp>
      <p:sp>
        <p:nvSpPr>
          <p:cNvPr id="3" name="Content Placeholder 2"/>
          <p:cNvSpPr>
            <a:spLocks noGrp="1"/>
          </p:cNvSpPr>
          <p:nvPr>
            <p:ph idx="1"/>
          </p:nvPr>
        </p:nvSpPr>
        <p:spPr>
          <a:xfrm>
            <a:off x="214282" y="1196975"/>
            <a:ext cx="8715435" cy="5005388"/>
          </a:xfrm>
        </p:spPr>
        <p:txBody>
          <a:bodyPr/>
          <a:lstStyle/>
          <a:p>
            <a:pPr>
              <a:buNone/>
            </a:pPr>
            <a:r>
              <a:rPr lang="en-GB" sz="2400" b="1" dirty="0" smtClean="0"/>
              <a:t>Reviewers commented on successful nominees being able to evidence how they have </a:t>
            </a:r>
            <a:r>
              <a:rPr lang="en-GB" sz="2400" b="1" dirty="0" smtClean="0">
                <a:solidFill>
                  <a:schemeClr val="tx2">
                    <a:lumMod val="60000"/>
                    <a:lumOff val="40000"/>
                  </a:schemeClr>
                </a:solidFill>
              </a:rPr>
              <a:t>supported student learning </a:t>
            </a:r>
            <a:r>
              <a:rPr lang="en-GB" sz="2400" b="1" dirty="0" smtClean="0"/>
              <a:t>and </a:t>
            </a:r>
            <a:r>
              <a:rPr lang="en-GB" sz="2400" b="1" dirty="0" smtClean="0">
                <a:solidFill>
                  <a:schemeClr val="tx2">
                    <a:lumMod val="60000"/>
                    <a:lumOff val="40000"/>
                  </a:schemeClr>
                </a:solidFill>
              </a:rPr>
              <a:t>influenced change </a:t>
            </a:r>
            <a:r>
              <a:rPr lang="en-GB" sz="2400" b="1" dirty="0" smtClean="0"/>
              <a:t>not only amongst colleagues within their institution but also nationally and internationally, and even within their local communities. The examples given by successful nominees were </a:t>
            </a:r>
            <a:r>
              <a:rPr lang="en-GB" sz="2400" b="1" dirty="0" smtClean="0">
                <a:solidFill>
                  <a:schemeClr val="tx2">
                    <a:lumMod val="60000"/>
                    <a:lumOff val="40000"/>
                  </a:schemeClr>
                </a:solidFill>
              </a:rPr>
              <a:t>well evidenced </a:t>
            </a:r>
            <a:r>
              <a:rPr lang="en-GB" sz="2400" b="1" dirty="0" smtClean="0"/>
              <a:t>and underpinned by </a:t>
            </a:r>
            <a:r>
              <a:rPr lang="en-GB" sz="2400" b="1" dirty="0" smtClean="0">
                <a:solidFill>
                  <a:schemeClr val="tx2">
                    <a:lumMod val="60000"/>
                    <a:lumOff val="40000"/>
                  </a:schemeClr>
                </a:solidFill>
              </a:rPr>
              <a:t>scholarship</a:t>
            </a:r>
            <a:r>
              <a:rPr lang="en-GB" sz="2400" b="1" dirty="0" smtClean="0"/>
              <a:t>. The initiatives they put in place within their institutions were </a:t>
            </a:r>
            <a:r>
              <a:rPr lang="en-GB" sz="2400" b="1" dirty="0" smtClean="0">
                <a:solidFill>
                  <a:schemeClr val="tx2">
                    <a:lumMod val="60000"/>
                    <a:lumOff val="40000"/>
                  </a:schemeClr>
                </a:solidFill>
              </a:rPr>
              <a:t>well-developed</a:t>
            </a:r>
            <a:r>
              <a:rPr lang="en-GB" sz="2400" b="1" dirty="0" smtClean="0"/>
              <a:t> and </a:t>
            </a:r>
            <a:r>
              <a:rPr lang="en-GB" sz="2400" b="1" dirty="0" smtClean="0">
                <a:solidFill>
                  <a:schemeClr val="tx2">
                    <a:lumMod val="60000"/>
                    <a:lumOff val="40000"/>
                  </a:schemeClr>
                </a:solidFill>
              </a:rPr>
              <a:t>evaluated</a:t>
            </a:r>
            <a:r>
              <a:rPr lang="en-GB" sz="2400" b="1" dirty="0" smtClean="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400" b="1" dirty="0" smtClean="0">
                <a:solidFill>
                  <a:schemeClr val="tx2">
                    <a:lumMod val="60000"/>
                    <a:lumOff val="40000"/>
                  </a:schemeClr>
                </a:solidFill>
              </a:rPr>
              <a:t>leadership, mentor, influence, impact, and national and international dissemination of practice.</a:t>
            </a:r>
            <a:endParaRPr lang="en-GB" sz="2400" b="1" dirty="0">
              <a:solidFill>
                <a:schemeClr val="tx2">
                  <a:lumMod val="60000"/>
                  <a:lumOff val="4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three</a:t>
            </a:r>
          </a:p>
        </p:txBody>
      </p:sp>
      <p:sp>
        <p:nvSpPr>
          <p:cNvPr id="3" name="Content Placeholder 2"/>
          <p:cNvSpPr>
            <a:spLocks noGrp="1"/>
          </p:cNvSpPr>
          <p:nvPr>
            <p:ph idx="1"/>
          </p:nvPr>
        </p:nvSpPr>
        <p:spPr/>
        <p:txBody>
          <a:bodyPr/>
          <a:lstStyle/>
          <a:p>
            <a:pPr>
              <a:buNone/>
            </a:pPr>
            <a:r>
              <a:rPr lang="en-GB" sz="2400" b="1" dirty="0" smtClean="0"/>
              <a:t>Successful nominees demonstrated a </a:t>
            </a:r>
            <a:r>
              <a:rPr lang="en-GB" sz="2400" b="1" dirty="0" smtClean="0">
                <a:solidFill>
                  <a:schemeClr val="tx2">
                    <a:lumMod val="60000"/>
                    <a:lumOff val="40000"/>
                  </a:schemeClr>
                </a:solidFill>
              </a:rPr>
              <a:t>continuous development of personal and professional practice</a:t>
            </a:r>
            <a:r>
              <a:rPr lang="en-GB" sz="2400" b="1" dirty="0" smtClean="0"/>
              <a:t> and looked to the future as well as the past, using a </a:t>
            </a:r>
            <a:r>
              <a:rPr lang="en-GB" sz="2400" b="1" dirty="0" smtClean="0">
                <a:solidFill>
                  <a:schemeClr val="tx2">
                    <a:lumMod val="60000"/>
                    <a:lumOff val="40000"/>
                  </a:schemeClr>
                </a:solidFill>
              </a:rPr>
              <a:t>wide range of evidence </a:t>
            </a:r>
            <a:r>
              <a:rPr lang="en-GB" sz="2400" b="1" dirty="0" smtClean="0"/>
              <a:t>to underpin their claims. Moreover, these nominees also </a:t>
            </a:r>
            <a:r>
              <a:rPr lang="en-GB" sz="2400" b="1" dirty="0" smtClean="0">
                <a:solidFill>
                  <a:schemeClr val="tx2">
                    <a:lumMod val="60000"/>
                    <a:lumOff val="40000"/>
                  </a:schemeClr>
                </a:solidFill>
              </a:rPr>
              <a:t>linked</a:t>
            </a:r>
            <a:r>
              <a:rPr lang="en-GB" sz="2400" b="1" dirty="0" smtClean="0"/>
              <a:t> this development </a:t>
            </a:r>
            <a:r>
              <a:rPr lang="en-GB" sz="2400" b="1" dirty="0" smtClean="0">
                <a:solidFill>
                  <a:schemeClr val="tx2">
                    <a:lumMod val="60000"/>
                    <a:lumOff val="40000"/>
                  </a:schemeClr>
                </a:solidFill>
              </a:rPr>
              <a:t>to their practice </a:t>
            </a:r>
            <a:r>
              <a:rPr lang="en-GB" sz="2400" b="1" dirty="0" smtClean="0"/>
              <a:t>in the classroom/learning environment. It is difficult to identify any key words associated with this section of the nomination as each submission is very personal. However, reviewers did comment that successful nominees were </a:t>
            </a:r>
            <a:r>
              <a:rPr lang="en-GB" sz="2400" b="1" dirty="0" smtClean="0">
                <a:solidFill>
                  <a:schemeClr val="tx2">
                    <a:lumMod val="60000"/>
                    <a:lumOff val="40000"/>
                  </a:schemeClr>
                </a:solidFill>
              </a:rPr>
              <a:t>engaged in reflective practice</a:t>
            </a:r>
            <a:r>
              <a:rPr lang="en-GB" sz="2400" b="1" dirty="0" smtClean="0"/>
              <a:t>, demonstrated a </a:t>
            </a:r>
            <a:r>
              <a:rPr lang="en-GB" sz="2400" b="1" dirty="0" smtClean="0">
                <a:solidFill>
                  <a:schemeClr val="tx2">
                    <a:lumMod val="60000"/>
                    <a:lumOff val="40000"/>
                  </a:schemeClr>
                </a:solidFill>
              </a:rPr>
              <a:t>breadth and depth </a:t>
            </a:r>
            <a:r>
              <a:rPr lang="en-GB" sz="2400" b="1" dirty="0" smtClean="0"/>
              <a:t>of engagement with CPD and often took advantage of both </a:t>
            </a:r>
            <a:r>
              <a:rPr lang="en-GB" sz="2400" b="1" dirty="0" smtClean="0">
                <a:solidFill>
                  <a:schemeClr val="tx2">
                    <a:lumMod val="60000"/>
                    <a:lumOff val="40000"/>
                  </a:schemeClr>
                </a:solidFill>
              </a:rPr>
              <a:t>formal and informal </a:t>
            </a:r>
            <a:r>
              <a:rPr lang="en-GB" sz="2400" b="1" dirty="0" smtClean="0"/>
              <a:t>learning and development opportunities.</a:t>
            </a:r>
            <a:endParaRPr lang="en-GB"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t>
            </a:r>
            <a:r>
              <a:rPr lang="en-GB" sz="3600" dirty="0"/>
              <a:t>nominations often:</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Each year the scheme remains broadly the same with some variations. You must submit:</a:t>
            </a:r>
          </a:p>
        </p:txBody>
      </p:sp>
      <p:sp>
        <p:nvSpPr>
          <p:cNvPr id="11267" name="Content Placeholder 2"/>
          <p:cNvSpPr>
            <a:spLocks noGrp="1"/>
          </p:cNvSpPr>
          <p:nvPr>
            <p:ph idx="1"/>
          </p:nvPr>
        </p:nvSpPr>
        <p:spPr>
          <a:xfrm>
            <a:off x="179512" y="1196752"/>
            <a:ext cx="8712968" cy="500561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A claim for NT Fellowship: a statement of how the individual demonstrates excellence relevant to each of the three headline individual award criteria (maximum 5000 words).</a:t>
            </a:r>
          </a:p>
          <a:p>
            <a:r>
              <a:rPr lang="en-GB" sz="2800" b="1" dirty="0"/>
              <a:t>A signed Statement of Support from the institution’s senior manager (maximum 1,000 words).</a:t>
            </a:r>
          </a:p>
          <a:p>
            <a:r>
              <a:rPr lang="en-GB" sz="2800" b="1" dirty="0"/>
              <a:t>A brief Curriculum Vitae (maximum 1,500 words).</a:t>
            </a:r>
          </a:p>
          <a:p>
            <a:r>
              <a:rPr lang="en-GB" sz="2800" b="1" dirty="0"/>
              <a:t>The </a:t>
            </a:r>
            <a:r>
              <a:rPr lang="en-GB" sz="2800" b="1" dirty="0">
                <a:hlinkClick r:id="rId3" action="ppaction://hlinkfile" tooltip="Application form"/>
              </a:rPr>
              <a:t>Application Form</a:t>
            </a:r>
            <a:r>
              <a:rPr lang="en-GB" sz="2800" b="1" dirty="0"/>
              <a:t> including 350 word personal profile (for internal administration only).</a:t>
            </a:r>
          </a:p>
          <a:p>
            <a:r>
              <a:rPr lang="en-GB" sz="2800" b="1" dirty="0"/>
              <a:t>The equal opportunities form.</a:t>
            </a:r>
          </a:p>
          <a:p>
            <a:r>
              <a:rPr lang="en-GB" sz="2800" b="1" dirty="0"/>
              <a:t>There is a strict format for each of these: see </a:t>
            </a:r>
            <a:r>
              <a:rPr lang="en-GB" sz="2800" b="1" dirty="0">
                <a:hlinkClick r:id="rId4"/>
              </a:rPr>
              <a:t>http://www.heacademy.ac.uk/ntfs/submitting-nomination</a:t>
            </a:r>
            <a:endParaRPr lang="en-GB" sz="2800" b="1" dirty="0"/>
          </a:p>
          <a:p>
            <a:endParaRPr lang="en-GB" sz="2800" b="1" dirty="0"/>
          </a:p>
          <a:p>
            <a:endParaRPr lang="en-GB" sz="2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Choose from those who put themselves forward the approved candidates for that year;</a:t>
            </a:r>
          </a:p>
          <a:p>
            <a:r>
              <a:rPr lang="en-US" sz="2800" b="1" dirty="0"/>
              <a:t>Provide a supportive institutional statement that helps to make the case for the submission.</a:t>
            </a:r>
          </a:p>
          <a:p>
            <a:r>
              <a:rPr lang="en-US" sz="2800" b="1" dirty="0"/>
              <a:t>Many HEIs also provide support for applicants to get the most out of the process.</a:t>
            </a:r>
          </a:p>
          <a:p>
            <a:endParaRPr lang="en-US"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ARU is offering support to those with potential to achieve NTF status</a:t>
            </a:r>
            <a:endParaRPr lang="en-GB" sz="3200" dirty="0"/>
          </a:p>
        </p:txBody>
      </p:sp>
      <p:sp>
        <p:nvSpPr>
          <p:cNvPr id="3" name="Content Placeholder 2"/>
          <p:cNvSpPr>
            <a:spLocks noGrp="1"/>
          </p:cNvSpPr>
          <p:nvPr>
            <p:ph idx="1"/>
          </p:nvPr>
        </p:nvSpPr>
        <p:spPr/>
        <p:txBody>
          <a:bodyPr/>
          <a:lstStyle/>
          <a:p>
            <a:r>
              <a:rPr lang="en-GB" sz="2800" b="1" dirty="0" smtClean="0"/>
              <a:t>This session is about helping people who are thinking of applying this year, next year or some time down the line to position themselves to apply for NTFS;</a:t>
            </a:r>
          </a:p>
          <a:p>
            <a:r>
              <a:rPr lang="en-GB" sz="2800" b="1" dirty="0" smtClean="0"/>
              <a:t>Anglia Ruskin is committed to offering colleagues support not only in completing their applications, but also in building the kind of profile that will enable successful applications.</a:t>
            </a:r>
            <a:endParaRPr lang="en-GB" sz="28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a:t>
            </a:r>
          </a:p>
        </p:txBody>
      </p:sp>
      <p:sp>
        <p:nvSpPr>
          <p:cNvPr id="1433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Qualitative data can be really useful: it’s helpful to include statements such as ‘Over the past five years my student evaluations have averaged 80+ who said I was good or excellent, and this is higher than average within my department’;</a:t>
            </a:r>
          </a:p>
          <a:p>
            <a:r>
              <a:rPr lang="en-US" sz="2800" b="1" dirty="0"/>
              <a:t>You are not expected (or allowed) to provide supporting documentation but your own HEI is expected to assure the validity of your application;</a:t>
            </a:r>
          </a:p>
          <a:p>
            <a:r>
              <a:rPr lang="en-US" sz="2800" b="1" dirty="0"/>
              <a:t>You should aim to match your evidence with the three criteria, so you can add quotes and data to each section.</a:t>
            </a:r>
          </a:p>
          <a:p>
            <a:endParaRPr lang="en-GB"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In particular, you (and the supplier of your institutional statement of support) must stick strictly to the word limits, formatting, deadlines etc;</a:t>
            </a:r>
          </a:p>
          <a:p>
            <a:r>
              <a:rPr lang="en-GB" sz="2800" b="1" dirty="0"/>
              <a:t>All references must be included in your word counts; </a:t>
            </a:r>
          </a:p>
          <a:p>
            <a:r>
              <a:rPr lang="en-GB" sz="2800" b="1" dirty="0"/>
              <a:t>You may not supply any additional information;</a:t>
            </a:r>
          </a:p>
          <a:p>
            <a:r>
              <a:rPr lang="en-GB" sz="2800" b="1" dirty="0"/>
              <a:t>Don’t refer the reviewers to websites to view examples of your work: they won’t go!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
            </a:r>
            <a:br>
              <a:rPr lang="en-GB" sz="3600" dirty="0"/>
            </a:br>
            <a:r>
              <a:rPr lang="en-GB" sz="3600" dirty="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Why not keep a diary or a personal blog so you can practice saying nice things about yourself?</a:t>
            </a:r>
          </a:p>
          <a:p>
            <a:r>
              <a:rPr lang="en-GB" sz="2800" b="1" dirty="0"/>
              <a:t>Getting the tone right can be hard: you need to confidently assert your strengths without sounding arrogant or self-satisfied;</a:t>
            </a:r>
          </a:p>
          <a:p>
            <a:r>
              <a:rPr lang="en-GB" sz="2800" b="1" dirty="0"/>
              <a:t>Expressions such as ‘colleagues describe me as..’ and ‘I am known for my…’ can be helpful.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‘Being a National Teaching Fellow has changed my life, my career, everything!’</a:t>
            </a:r>
          </a:p>
          <a:p>
            <a:r>
              <a:rPr lang="en-GB" sz="2800" b="1" dirty="0"/>
              <a:t>‘I am certain my NTFS directly contributed to me getting my promotion and my professorship!’</a:t>
            </a:r>
          </a:p>
          <a:p>
            <a:r>
              <a:rPr lang="en-GB" sz="2800" b="1" dirty="0"/>
              <a:t>‘I’ve just loved the travel, the networking and the opportunities being an NTFS has given me!’</a:t>
            </a:r>
          </a:p>
          <a:p>
            <a:r>
              <a:rPr lang="en-GB" sz="2800" b="1" dirty="0"/>
              <a:t>‘[The celebratory dinner was] the best occasion (other than my wedding) in my life!’ </a:t>
            </a:r>
          </a:p>
          <a:p>
            <a:r>
              <a:rPr lang="en-GB" sz="2800" b="1" dirty="0"/>
              <a:t>‘It’s been fantastic to have my teaching recognised as much as my research!’</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dirty="0" smtClean="0"/>
              <a:t>Why not give it a go! Good luck!</a:t>
            </a:r>
            <a:br>
              <a:rPr lang="en-GB" sz="3200" dirty="0" smtClean="0"/>
            </a:br>
            <a:r>
              <a:rPr lang="en-GB" sz="2800" dirty="0" smtClean="0"/>
              <a:t>http://sally-brown.net</a:t>
            </a:r>
          </a:p>
        </p:txBody>
      </p:sp>
      <p:pic>
        <p:nvPicPr>
          <p:cNvPr id="21507" name="Picture 2" descr="sally new photo.jpg"/>
          <p:cNvPicPr>
            <a:picLocks noChangeAspect="1"/>
          </p:cNvPicPr>
          <p:nvPr/>
        </p:nvPicPr>
        <p:blipFill rotWithShape="1">
          <a:blip r:embed="rId3" cstate="print"/>
          <a:srcRect l="24660" t="7974" r="17335" b="20359"/>
          <a:stretch/>
        </p:blipFill>
        <p:spPr bwMode="auto">
          <a:xfrm>
            <a:off x="3275857" y="2276873"/>
            <a:ext cx="2160240" cy="345638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Anglia Ruskin Teacher Fellow scheme:</a:t>
            </a:r>
            <a:endParaRPr lang="en-GB" dirty="0"/>
          </a:p>
        </p:txBody>
      </p:sp>
      <p:sp>
        <p:nvSpPr>
          <p:cNvPr id="3" name="Content Placeholder 2"/>
          <p:cNvSpPr>
            <a:spLocks noGrp="1"/>
          </p:cNvSpPr>
          <p:nvPr>
            <p:ph idx="1"/>
          </p:nvPr>
        </p:nvSpPr>
        <p:spPr/>
        <p:txBody>
          <a:bodyPr/>
          <a:lstStyle/>
          <a:p>
            <a:r>
              <a:rPr lang="en-GB" b="1" dirty="0" smtClean="0"/>
              <a:t>Is modelled on the NTFS scheme and uses the same criteria;</a:t>
            </a:r>
          </a:p>
          <a:p>
            <a:r>
              <a:rPr lang="en-GB" b="1" dirty="0" smtClean="0"/>
              <a:t>Offers opportunities for Fellows to bid for funding for projects of up to £5,000;</a:t>
            </a:r>
          </a:p>
          <a:p>
            <a:r>
              <a:rPr lang="en-GB" b="1" dirty="0" smtClean="0"/>
              <a:t>Provides networking, publication and dissemination opportunities to enable a good case to be made for a national fellowship application.</a:t>
            </a:r>
          </a:p>
          <a:p>
            <a:pPr>
              <a:buNone/>
            </a:pPr>
            <a:r>
              <a:rPr lang="en-GB" b="1" dirty="0" smtClean="0"/>
              <a:t>Anglia Teaching and Learning also offers other funding and support opportunities</a:t>
            </a:r>
            <a:endParaRPr lang="en-GB"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Anglia Teaching and Learning also offers other funding and support opportunities. You can:</a:t>
            </a:r>
            <a:endParaRPr lang="en-GB" sz="2800" dirty="0"/>
          </a:p>
        </p:txBody>
      </p:sp>
      <p:sp>
        <p:nvSpPr>
          <p:cNvPr id="3" name="Content Placeholder 2"/>
          <p:cNvSpPr>
            <a:spLocks noGrp="1"/>
          </p:cNvSpPr>
          <p:nvPr>
            <p:ph idx="1"/>
          </p:nvPr>
        </p:nvSpPr>
        <p:spPr>
          <a:xfrm>
            <a:off x="214282" y="1412875"/>
            <a:ext cx="8483631" cy="4789488"/>
          </a:xfrm>
        </p:spPr>
        <p:txBody>
          <a:bodyPr/>
          <a:lstStyle/>
          <a:p>
            <a:r>
              <a:rPr lang="en-GB" b="1" dirty="0" smtClean="0"/>
              <a:t>bid for development funding for learning and teaching projects up to £3,500;</a:t>
            </a:r>
          </a:p>
          <a:p>
            <a:r>
              <a:rPr lang="en-GB" b="1" dirty="0" smtClean="0"/>
              <a:t>attend CPD sessions, but also offer workshops, seminars, presentations etc. throughout the year including at the </a:t>
            </a:r>
            <a:r>
              <a:rPr lang="en-GB" b="1" dirty="0"/>
              <a:t>annual </a:t>
            </a:r>
            <a:r>
              <a:rPr lang="en-GB" b="1" dirty="0" smtClean="0"/>
              <a:t>learning, </a:t>
            </a:r>
            <a:r>
              <a:rPr lang="en-GB" b="1" dirty="0"/>
              <a:t>teaching </a:t>
            </a:r>
            <a:r>
              <a:rPr lang="en-GB" b="1" dirty="0" smtClean="0"/>
              <a:t>and assessment conference;</a:t>
            </a:r>
          </a:p>
          <a:p>
            <a:r>
              <a:rPr lang="en-GB" b="1" dirty="0" smtClean="0"/>
              <a:t>get support for publications about learning and teaching;</a:t>
            </a:r>
          </a:p>
          <a:p>
            <a:r>
              <a:rPr lang="en-GB" b="1" dirty="0" smtClean="0"/>
              <a:t>get involved in internal networks and find out more about national and international networks.</a:t>
            </a:r>
            <a:endParaRPr lang="en-GB"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Why might anyone want to do it?</a:t>
            </a:r>
          </a:p>
        </p:txBody>
      </p:sp>
      <p:sp>
        <p:nvSpPr>
          <p:cNvPr id="512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Your institution gains benefits from being able to boast of successful National Teaching Fellowship Scheme award holders;</a:t>
            </a:r>
          </a:p>
          <a:p>
            <a:r>
              <a:rPr lang="en-US" sz="2800" b="1" dirty="0"/>
              <a:t>Your students are likely to be pleased to be taught by a nationally-recognized outstanding teacher;</a:t>
            </a:r>
          </a:p>
          <a:p>
            <a:r>
              <a:rPr lang="en-US" sz="2800" b="1" dirty="0"/>
              <a:t>It’s a chance to gain recognition for all the work you do teaching and supporting students;</a:t>
            </a:r>
          </a:p>
          <a:p>
            <a:r>
              <a:rPr lang="en-US" sz="2800" b="1" dirty="0"/>
              <a:t>The teaching elements of your profession merits equal recognition and esteem c.f. research.</a:t>
            </a:r>
          </a:p>
          <a:p>
            <a:endParaRPr lang="en-US"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Being an NTFS may have benefits in terms of career advancement and professional development;</a:t>
            </a:r>
          </a:p>
          <a:p>
            <a:r>
              <a:rPr lang="en-US" sz="2800" b="1" dirty="0"/>
              <a:t>The ANTF network is a fantastically supportive community of learning and their annual symposium is an enjoyable networking event;</a:t>
            </a:r>
          </a:p>
          <a:p>
            <a:r>
              <a:rPr lang="en-US" sz="2800" b="1" dirty="0"/>
              <a:t>The cash element can give you the flexibility to attend conferences and to travel where institutional budgets are constrained.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kinds of things can an NTF spend their money on?</a:t>
            </a:r>
            <a:endParaRPr lang="en-GB" sz="3600" dirty="0"/>
          </a:p>
        </p:txBody>
      </p:sp>
      <p:sp>
        <p:nvSpPr>
          <p:cNvPr id="3" name="Content Placeholder 2"/>
          <p:cNvSpPr>
            <a:spLocks noGrp="1"/>
          </p:cNvSpPr>
          <p:nvPr>
            <p:ph idx="1"/>
          </p:nvPr>
        </p:nvSpPr>
        <p:spPr>
          <a:xfrm>
            <a:off x="214282" y="1214422"/>
            <a:ext cx="8786874" cy="4987941"/>
          </a:xfrm>
        </p:spPr>
        <p:txBody>
          <a:bodyPr/>
          <a:lstStyle/>
          <a:p>
            <a:pPr>
              <a:buNone/>
            </a:pPr>
            <a:r>
              <a:rPr lang="en-GB" sz="1800" b="1" dirty="0" smtClean="0"/>
              <a:t>“Your funds are to support your professional development in teaching and learning or aspects of pedagogy. These should be additional to, and not a substitute for, how your existing development needs are being supported. The following suggestions are not intended to be prescriptive but give an idea of how the award could be spent, to support your development needs in learning and teaching: </a:t>
            </a:r>
          </a:p>
          <a:p>
            <a:pPr lvl="0"/>
            <a:r>
              <a:rPr lang="en-GB" sz="1800" b="1" dirty="0" smtClean="0"/>
              <a:t>support for relevant teaching and/or research-related projects;</a:t>
            </a:r>
          </a:p>
          <a:p>
            <a:pPr lvl="0"/>
            <a:r>
              <a:rPr lang="en-GB" sz="1800" b="1" dirty="0" smtClean="0"/>
              <a:t>the buying out of a National Teaching Fellow’s time; </a:t>
            </a:r>
          </a:p>
          <a:p>
            <a:pPr lvl="0"/>
            <a:r>
              <a:rPr lang="en-GB" sz="1800" b="1" dirty="0" smtClean="0"/>
              <a:t>the buying in of expertise (e.g. consultants) to support professional responsibilities;</a:t>
            </a:r>
          </a:p>
          <a:p>
            <a:pPr lvl="0"/>
            <a:r>
              <a:rPr lang="en-GB" sz="1800" b="1" dirty="0" smtClean="0"/>
              <a:t>the appointment of assistants (e.g. teaching, research, administrative assistants) in connection with your professional responsibilities;</a:t>
            </a:r>
          </a:p>
          <a:p>
            <a:pPr lvl="0"/>
            <a:r>
              <a:rPr lang="en-GB" sz="1800" b="1" dirty="0" smtClean="0"/>
              <a:t>specific payments for individual travel to national and international events; </a:t>
            </a:r>
          </a:p>
          <a:p>
            <a:pPr lvl="0"/>
            <a:r>
              <a:rPr lang="en-GB" sz="1800" b="1" dirty="0" smtClean="0"/>
              <a:t>course and/or conference fees that would not otherwise be covered by staff development funds;</a:t>
            </a:r>
          </a:p>
          <a:p>
            <a:pPr lvl="0"/>
            <a:r>
              <a:rPr lang="en-GB" sz="1800" b="1" dirty="0" smtClean="0"/>
              <a:t>covering costs of hosting events;</a:t>
            </a:r>
          </a:p>
          <a:p>
            <a:pPr lvl="0"/>
            <a:r>
              <a:rPr lang="en-GB" sz="1800" b="1" dirty="0" smtClean="0"/>
              <a:t>covering costs for student trips/attendance at events;</a:t>
            </a:r>
          </a:p>
          <a:p>
            <a:pPr lvl="0"/>
            <a:r>
              <a:rPr lang="en-GB" sz="1800" b="1" dirty="0" smtClean="0"/>
              <a:t>when student(s) are working in partnership with an NTF, then costs for student trips/attendance at events may be covered.”</a:t>
            </a:r>
          </a:p>
          <a:p>
            <a:endParaRPr lang="en-GB"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And what reporting mechanisms are there?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800" b="1" dirty="0"/>
              <a:t>You will be required to submit a brief interim report each year and a final evaluative report at the end of the term of your award outlining how the award has been spent and the impact the award has had primarily on the </a:t>
            </a:r>
            <a:r>
              <a:rPr lang="en-GB" sz="2800" b="1" dirty="0" err="1"/>
              <a:t>NTF’s</a:t>
            </a:r>
            <a:r>
              <a:rPr lang="en-GB" sz="2800" b="1" dirty="0"/>
              <a:t> professional development but also taking into account the wider sphere of influence of the award.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Some successful NTFS applicants get disappointed when:</a:t>
            </a:r>
          </a:p>
          <a:p>
            <a:r>
              <a:rPr lang="en-US" sz="2800" b="1" dirty="0"/>
              <a:t>Their institution fails to recognize the achievement;</a:t>
            </a:r>
          </a:p>
          <a:p>
            <a:r>
              <a:rPr lang="en-US" sz="2800" b="1" dirty="0"/>
              <a:t>Or, conversely, when their HEI thinks that they can now (over) delegate responsibility for T&amp;L to the NTFS award holder;</a:t>
            </a:r>
          </a:p>
          <a:p>
            <a:r>
              <a:rPr lang="en-US" sz="2800" b="1" dirty="0"/>
              <a:t>Colleagues are envious or snippy, or see the NTFS as an alternative career path to research.</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2298</Words>
  <Application>Microsoft Office PowerPoint</Application>
  <PresentationFormat>On-screen Show (4:3)</PresentationFormat>
  <Paragraphs>141</Paragraphs>
  <Slides>27</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Wingdings</vt:lpstr>
      <vt:lpstr>LeedsMet template</vt:lpstr>
      <vt:lpstr>Thinking about applying for a National Teaching Fellowship?  Anglia Ruskin University June 2015</vt:lpstr>
      <vt:lpstr>ARU is offering support to those with potential to achieve NTF status</vt:lpstr>
      <vt:lpstr>The Anglia Ruskin Teacher Fellow scheme:</vt:lpstr>
      <vt:lpstr>Anglia Teaching and Learning also offers other funding and support opportunities. You can:</vt:lpstr>
      <vt:lpstr>Why might anyone want to do it?</vt:lpstr>
      <vt:lpstr>What are the benefits?</vt:lpstr>
      <vt:lpstr>What kinds of things can an NTF spend their money on?</vt:lpstr>
      <vt:lpstr>And what reporting mechanisms are there?</vt:lpstr>
      <vt:lpstr>Are there any negatives?</vt:lpstr>
      <vt:lpstr>Unsuccessful applicants may feel:</vt:lpstr>
      <vt:lpstr>How does NTFS applicant selection work at ARU?</vt:lpstr>
      <vt:lpstr>The 3 (equally weighted) criteria (section 3 is often the least well done)</vt:lpstr>
      <vt:lpstr>Characteristics of successful nominations: Criterion one </vt:lpstr>
      <vt:lpstr>Characteristics of successful nominations: Criterion two</vt:lpstr>
      <vt:lpstr>Characteristics of successful nominations: Criterion three</vt:lpstr>
      <vt:lpstr>Unsuccessful nominations often:</vt:lpstr>
      <vt:lpstr>Each year the scheme remains broadly the same with some variations. You must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Why not give it a go! Good luck! http://sally-brown.net</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90</cp:revision>
  <dcterms:created xsi:type="dcterms:W3CDTF">2007-03-06T12:05:28Z</dcterms:created>
  <dcterms:modified xsi:type="dcterms:W3CDTF">2015-06-12T10:10:35Z</dcterms:modified>
</cp:coreProperties>
</file>