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9"/>
  </p:notesMasterIdLst>
  <p:handoutMasterIdLst>
    <p:handoutMasterId r:id="rId80"/>
  </p:handoutMasterIdLst>
  <p:sldIdLst>
    <p:sldId id="420" r:id="rId3"/>
    <p:sldId id="529" r:id="rId4"/>
    <p:sldId id="540" r:id="rId5"/>
    <p:sldId id="541" r:id="rId6"/>
    <p:sldId id="588" r:id="rId7"/>
    <p:sldId id="554" r:id="rId8"/>
    <p:sldId id="555" r:id="rId9"/>
    <p:sldId id="556" r:id="rId10"/>
    <p:sldId id="557" r:id="rId11"/>
    <p:sldId id="558" r:id="rId12"/>
    <p:sldId id="559" r:id="rId13"/>
    <p:sldId id="561" r:id="rId14"/>
    <p:sldId id="562" r:id="rId15"/>
    <p:sldId id="564" r:id="rId16"/>
    <p:sldId id="565" r:id="rId17"/>
    <p:sldId id="566" r:id="rId18"/>
    <p:sldId id="567" r:id="rId19"/>
    <p:sldId id="571" r:id="rId20"/>
    <p:sldId id="572" r:id="rId21"/>
    <p:sldId id="460" r:id="rId22"/>
    <p:sldId id="462" r:id="rId23"/>
    <p:sldId id="464" r:id="rId24"/>
    <p:sldId id="583" r:id="rId25"/>
    <p:sldId id="584" r:id="rId26"/>
    <p:sldId id="574" r:id="rId27"/>
    <p:sldId id="568" r:id="rId28"/>
    <p:sldId id="569" r:id="rId29"/>
    <p:sldId id="570" r:id="rId30"/>
    <p:sldId id="542" r:id="rId31"/>
    <p:sldId id="429" r:id="rId32"/>
    <p:sldId id="544" r:id="rId33"/>
    <p:sldId id="441" r:id="rId34"/>
    <p:sldId id="501" r:id="rId35"/>
    <p:sldId id="589" r:id="rId36"/>
    <p:sldId id="590" r:id="rId37"/>
    <p:sldId id="591" r:id="rId38"/>
    <p:sldId id="592" r:id="rId39"/>
    <p:sldId id="593" r:id="rId40"/>
    <p:sldId id="594" r:id="rId41"/>
    <p:sldId id="595" r:id="rId42"/>
    <p:sldId id="596" r:id="rId43"/>
    <p:sldId id="597" r:id="rId44"/>
    <p:sldId id="598" r:id="rId45"/>
    <p:sldId id="599" r:id="rId46"/>
    <p:sldId id="600" r:id="rId47"/>
    <p:sldId id="601" r:id="rId48"/>
    <p:sldId id="543" r:id="rId49"/>
    <p:sldId id="545" r:id="rId50"/>
    <p:sldId id="546" r:id="rId51"/>
    <p:sldId id="547" r:id="rId52"/>
    <p:sldId id="548" r:id="rId53"/>
    <p:sldId id="549" r:id="rId54"/>
    <p:sldId id="550" r:id="rId55"/>
    <p:sldId id="551" r:id="rId56"/>
    <p:sldId id="532" r:id="rId57"/>
    <p:sldId id="533" r:id="rId58"/>
    <p:sldId id="474" r:id="rId59"/>
    <p:sldId id="475" r:id="rId60"/>
    <p:sldId id="535" r:id="rId61"/>
    <p:sldId id="536" r:id="rId62"/>
    <p:sldId id="531" r:id="rId63"/>
    <p:sldId id="539" r:id="rId64"/>
    <p:sldId id="448" r:id="rId65"/>
    <p:sldId id="517" r:id="rId66"/>
    <p:sldId id="504" r:id="rId67"/>
    <p:sldId id="538" r:id="rId68"/>
    <p:sldId id="537" r:id="rId69"/>
    <p:sldId id="552" r:id="rId70"/>
    <p:sldId id="382" r:id="rId71"/>
    <p:sldId id="270" r:id="rId72"/>
    <p:sldId id="271" r:id="rId73"/>
    <p:sldId id="272" r:id="rId74"/>
    <p:sldId id="317" r:id="rId75"/>
    <p:sldId id="587" r:id="rId76"/>
    <p:sldId id="553" r:id="rId77"/>
    <p:sldId id="575" r:id="rId7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45" d="100"/>
          <a:sy n="45" d="100"/>
        </p:scale>
        <p:origin x="-1152" y="-10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954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presProps" Target="pres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handoutMaster" Target="handoutMasters/handoutMaster1.xml"/><Relationship Id="rId85"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411629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3377745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434821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27</a:t>
            </a:fld>
            <a:endParaRPr lang="en-GB"/>
          </a:p>
        </p:txBody>
      </p:sp>
    </p:spTree>
    <p:extLst>
      <p:ext uri="{BB962C8B-B14F-4D97-AF65-F5344CB8AC3E}">
        <p14:creationId xmlns:p14="http://schemas.microsoft.com/office/powerpoint/2010/main" xmlns="" val="2703655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28</a:t>
            </a:fld>
            <a:endParaRPr lang="en-GB"/>
          </a:p>
        </p:txBody>
      </p:sp>
    </p:spTree>
    <p:extLst>
      <p:ext uri="{BB962C8B-B14F-4D97-AF65-F5344CB8AC3E}">
        <p14:creationId xmlns:p14="http://schemas.microsoft.com/office/powerpoint/2010/main" xmlns="" val="1859563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AFAB5AEF-57C1-41C3-865E-1E17512D3975}" type="slidenum">
              <a:rPr lang="en-US" smtClean="0"/>
              <a:pPr/>
              <a:t>29</a:t>
            </a:fld>
            <a:endParaRPr lang="en-US" smtClean="0"/>
          </a:p>
        </p:txBody>
      </p:sp>
    </p:spTree>
    <p:extLst>
      <p:ext uri="{BB962C8B-B14F-4D97-AF65-F5344CB8AC3E}">
        <p14:creationId xmlns:p14="http://schemas.microsoft.com/office/powerpoint/2010/main" xmlns="" val="416133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30</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xmlns="" val="2905835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81FE0BC9-5BEA-4693-B320-E9EC31A39C34}" type="slidenum">
              <a:rPr lang="en-US" smtClean="0"/>
              <a:pPr/>
              <a:t>31</a:t>
            </a:fld>
            <a:endParaRPr lang="en-US" smtClean="0"/>
          </a:p>
        </p:txBody>
      </p:sp>
    </p:spTree>
    <p:extLst>
      <p:ext uri="{BB962C8B-B14F-4D97-AF65-F5344CB8AC3E}">
        <p14:creationId xmlns:p14="http://schemas.microsoft.com/office/powerpoint/2010/main" xmlns="" val="4100025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xmlns="" val="275633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33</a:t>
            </a:fld>
            <a:endParaRPr lang="en-US" smtClean="0"/>
          </a:p>
        </p:txBody>
      </p:sp>
    </p:spTree>
    <p:extLst>
      <p:ext uri="{BB962C8B-B14F-4D97-AF65-F5344CB8AC3E}">
        <p14:creationId xmlns:p14="http://schemas.microsoft.com/office/powerpoint/2010/main" xmlns="" val="255080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34</a:t>
            </a:fld>
            <a:endParaRPr lang="en-US" smtClean="0"/>
          </a:p>
        </p:txBody>
      </p:sp>
    </p:spTree>
    <p:extLst>
      <p:ext uri="{BB962C8B-B14F-4D97-AF65-F5344CB8AC3E}">
        <p14:creationId xmlns:p14="http://schemas.microsoft.com/office/powerpoint/2010/main" xmlns="" val="1450367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35</a:t>
            </a:fld>
            <a:endParaRPr lang="en-US" smtClean="0"/>
          </a:p>
        </p:txBody>
      </p:sp>
    </p:spTree>
    <p:extLst>
      <p:ext uri="{BB962C8B-B14F-4D97-AF65-F5344CB8AC3E}">
        <p14:creationId xmlns:p14="http://schemas.microsoft.com/office/powerpoint/2010/main" xmlns="" val="4220465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36</a:t>
            </a:fld>
            <a:endParaRPr lang="en-US" smtClean="0"/>
          </a:p>
        </p:txBody>
      </p:sp>
    </p:spTree>
    <p:extLst>
      <p:ext uri="{BB962C8B-B14F-4D97-AF65-F5344CB8AC3E}">
        <p14:creationId xmlns:p14="http://schemas.microsoft.com/office/powerpoint/2010/main" xmlns="" val="336352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18</a:t>
            </a:fld>
            <a:endParaRPr lang="en-GB"/>
          </a:p>
        </p:txBody>
      </p:sp>
    </p:spTree>
    <p:extLst>
      <p:ext uri="{BB962C8B-B14F-4D97-AF65-F5344CB8AC3E}">
        <p14:creationId xmlns:p14="http://schemas.microsoft.com/office/powerpoint/2010/main" xmlns="" val="2982993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37</a:t>
            </a:fld>
            <a:endParaRPr lang="en-US" smtClean="0"/>
          </a:p>
        </p:txBody>
      </p:sp>
    </p:spTree>
    <p:extLst>
      <p:ext uri="{BB962C8B-B14F-4D97-AF65-F5344CB8AC3E}">
        <p14:creationId xmlns:p14="http://schemas.microsoft.com/office/powerpoint/2010/main" xmlns="" val="3285735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38</a:t>
            </a:fld>
            <a:endParaRPr lang="en-US" smtClean="0"/>
          </a:p>
        </p:txBody>
      </p:sp>
    </p:spTree>
    <p:extLst>
      <p:ext uri="{BB962C8B-B14F-4D97-AF65-F5344CB8AC3E}">
        <p14:creationId xmlns:p14="http://schemas.microsoft.com/office/powerpoint/2010/main" xmlns="" val="3509382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39</a:t>
            </a:fld>
            <a:endParaRPr lang="en-US" smtClean="0"/>
          </a:p>
        </p:txBody>
      </p:sp>
    </p:spTree>
    <p:extLst>
      <p:ext uri="{BB962C8B-B14F-4D97-AF65-F5344CB8AC3E}">
        <p14:creationId xmlns:p14="http://schemas.microsoft.com/office/powerpoint/2010/main" xmlns="" val="2802263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40</a:t>
            </a:fld>
            <a:endParaRPr lang="en-US" smtClean="0"/>
          </a:p>
        </p:txBody>
      </p:sp>
    </p:spTree>
    <p:extLst>
      <p:ext uri="{BB962C8B-B14F-4D97-AF65-F5344CB8AC3E}">
        <p14:creationId xmlns:p14="http://schemas.microsoft.com/office/powerpoint/2010/main" xmlns="" val="6583155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41</a:t>
            </a:fld>
            <a:endParaRPr lang="en-US" smtClean="0"/>
          </a:p>
        </p:txBody>
      </p:sp>
    </p:spTree>
    <p:extLst>
      <p:ext uri="{BB962C8B-B14F-4D97-AF65-F5344CB8AC3E}">
        <p14:creationId xmlns:p14="http://schemas.microsoft.com/office/powerpoint/2010/main" xmlns="" val="14541411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42</a:t>
            </a:fld>
            <a:endParaRPr lang="en-US" dirty="0"/>
          </a:p>
        </p:txBody>
      </p:sp>
    </p:spTree>
    <p:extLst>
      <p:ext uri="{BB962C8B-B14F-4D97-AF65-F5344CB8AC3E}">
        <p14:creationId xmlns:p14="http://schemas.microsoft.com/office/powerpoint/2010/main" xmlns="" val="170347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43</a:t>
            </a:fld>
            <a:endParaRPr lang="en-US" smtClean="0"/>
          </a:p>
        </p:txBody>
      </p:sp>
    </p:spTree>
    <p:extLst>
      <p:ext uri="{BB962C8B-B14F-4D97-AF65-F5344CB8AC3E}">
        <p14:creationId xmlns:p14="http://schemas.microsoft.com/office/powerpoint/2010/main" xmlns="" val="3464694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44</a:t>
            </a:fld>
            <a:endParaRPr lang="en-US" smtClean="0"/>
          </a:p>
        </p:txBody>
      </p:sp>
    </p:spTree>
    <p:extLst>
      <p:ext uri="{BB962C8B-B14F-4D97-AF65-F5344CB8AC3E}">
        <p14:creationId xmlns:p14="http://schemas.microsoft.com/office/powerpoint/2010/main" xmlns="" val="7411579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45</a:t>
            </a:fld>
            <a:endParaRPr lang="en-US" smtClean="0"/>
          </a:p>
        </p:txBody>
      </p:sp>
    </p:spTree>
    <p:extLst>
      <p:ext uri="{BB962C8B-B14F-4D97-AF65-F5344CB8AC3E}">
        <p14:creationId xmlns:p14="http://schemas.microsoft.com/office/powerpoint/2010/main" xmlns="" val="2033334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46</a:t>
            </a:fld>
            <a:endParaRPr lang="en-US" smtClean="0"/>
          </a:p>
        </p:txBody>
      </p:sp>
    </p:spTree>
    <p:extLst>
      <p:ext uri="{BB962C8B-B14F-4D97-AF65-F5344CB8AC3E}">
        <p14:creationId xmlns:p14="http://schemas.microsoft.com/office/powerpoint/2010/main" xmlns="" val="273092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extLst>
      <p:ext uri="{BB962C8B-B14F-4D97-AF65-F5344CB8AC3E}">
        <p14:creationId xmlns:p14="http://schemas.microsoft.com/office/powerpoint/2010/main" xmlns="" val="612371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48</a:t>
            </a:fld>
            <a:endParaRPr lang="en-US" smtClean="0"/>
          </a:p>
        </p:txBody>
      </p:sp>
    </p:spTree>
    <p:extLst>
      <p:ext uri="{BB962C8B-B14F-4D97-AF65-F5344CB8AC3E}">
        <p14:creationId xmlns:p14="http://schemas.microsoft.com/office/powerpoint/2010/main" xmlns="" val="3404544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49</a:t>
            </a:fld>
            <a:endParaRPr lang="en-US" smtClean="0"/>
          </a:p>
        </p:txBody>
      </p:sp>
    </p:spTree>
    <p:extLst>
      <p:ext uri="{BB962C8B-B14F-4D97-AF65-F5344CB8AC3E}">
        <p14:creationId xmlns:p14="http://schemas.microsoft.com/office/powerpoint/2010/main" xmlns="" val="4035243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50</a:t>
            </a:fld>
            <a:endParaRPr lang="en-US" smtClean="0"/>
          </a:p>
        </p:txBody>
      </p:sp>
    </p:spTree>
    <p:extLst>
      <p:ext uri="{BB962C8B-B14F-4D97-AF65-F5344CB8AC3E}">
        <p14:creationId xmlns:p14="http://schemas.microsoft.com/office/powerpoint/2010/main" xmlns="" val="2745900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51</a:t>
            </a:fld>
            <a:endParaRPr lang="en-US" smtClean="0"/>
          </a:p>
        </p:txBody>
      </p:sp>
    </p:spTree>
    <p:extLst>
      <p:ext uri="{BB962C8B-B14F-4D97-AF65-F5344CB8AC3E}">
        <p14:creationId xmlns:p14="http://schemas.microsoft.com/office/powerpoint/2010/main" xmlns="" val="19219753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52</a:t>
            </a:fld>
            <a:endParaRPr lang="en-US" smtClean="0"/>
          </a:p>
        </p:txBody>
      </p:sp>
    </p:spTree>
    <p:extLst>
      <p:ext uri="{BB962C8B-B14F-4D97-AF65-F5344CB8AC3E}">
        <p14:creationId xmlns:p14="http://schemas.microsoft.com/office/powerpoint/2010/main" xmlns="" val="2157266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62AFE418-723B-417A-8BEF-630E366E7068}" type="slidenum">
              <a:rPr lang="en-US" smtClean="0"/>
              <a:pPr/>
              <a:t>53</a:t>
            </a:fld>
            <a:endParaRPr lang="en-US" smtClean="0"/>
          </a:p>
        </p:txBody>
      </p:sp>
    </p:spTree>
    <p:extLst>
      <p:ext uri="{BB962C8B-B14F-4D97-AF65-F5344CB8AC3E}">
        <p14:creationId xmlns:p14="http://schemas.microsoft.com/office/powerpoint/2010/main" xmlns="" val="26931396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54</a:t>
            </a:fld>
            <a:endParaRPr lang="en-US" smtClean="0"/>
          </a:p>
        </p:txBody>
      </p:sp>
    </p:spTree>
    <p:extLst>
      <p:ext uri="{BB962C8B-B14F-4D97-AF65-F5344CB8AC3E}">
        <p14:creationId xmlns:p14="http://schemas.microsoft.com/office/powerpoint/2010/main" xmlns="" val="2159167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dirty="0"/>
          </a:p>
        </p:txBody>
      </p:sp>
    </p:spTree>
    <p:extLst>
      <p:ext uri="{BB962C8B-B14F-4D97-AF65-F5344CB8AC3E}">
        <p14:creationId xmlns:p14="http://schemas.microsoft.com/office/powerpoint/2010/main" xmlns="" val="926359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58</a:t>
            </a:fld>
            <a:endParaRPr lang="en-US" dirty="0"/>
          </a:p>
        </p:txBody>
      </p:sp>
    </p:spTree>
    <p:extLst>
      <p:ext uri="{BB962C8B-B14F-4D97-AF65-F5344CB8AC3E}">
        <p14:creationId xmlns:p14="http://schemas.microsoft.com/office/powerpoint/2010/main" xmlns="" val="3416589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63</a:t>
            </a:fld>
            <a:endParaRPr lang="en-US" dirty="0"/>
          </a:p>
        </p:txBody>
      </p:sp>
    </p:spTree>
    <p:extLst>
      <p:ext uri="{BB962C8B-B14F-4D97-AF65-F5344CB8AC3E}">
        <p14:creationId xmlns:p14="http://schemas.microsoft.com/office/powerpoint/2010/main" xmlns="" val="688188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extLst>
      <p:ext uri="{BB962C8B-B14F-4D97-AF65-F5344CB8AC3E}">
        <p14:creationId xmlns:p14="http://schemas.microsoft.com/office/powerpoint/2010/main" xmlns="" val="19727634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64</a:t>
            </a:fld>
            <a:endParaRPr lang="en-US" smtClean="0"/>
          </a:p>
        </p:txBody>
      </p:sp>
    </p:spTree>
    <p:extLst>
      <p:ext uri="{BB962C8B-B14F-4D97-AF65-F5344CB8AC3E}">
        <p14:creationId xmlns:p14="http://schemas.microsoft.com/office/powerpoint/2010/main" xmlns="" val="4438011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65</a:t>
            </a:fld>
            <a:endParaRPr lang="en-US" smtClean="0"/>
          </a:p>
        </p:txBody>
      </p:sp>
    </p:spTree>
    <p:extLst>
      <p:ext uri="{BB962C8B-B14F-4D97-AF65-F5344CB8AC3E}">
        <p14:creationId xmlns:p14="http://schemas.microsoft.com/office/powerpoint/2010/main" xmlns="" val="26016251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68</a:t>
            </a:fld>
            <a:endParaRPr lang="en-US" smtClean="0"/>
          </a:p>
        </p:txBody>
      </p:sp>
    </p:spTree>
    <p:extLst>
      <p:ext uri="{BB962C8B-B14F-4D97-AF65-F5344CB8AC3E}">
        <p14:creationId xmlns:p14="http://schemas.microsoft.com/office/powerpoint/2010/main" xmlns="" val="22114246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extLst>
      <p:ext uri="{BB962C8B-B14F-4D97-AF65-F5344CB8AC3E}">
        <p14:creationId xmlns:p14="http://schemas.microsoft.com/office/powerpoint/2010/main" xmlns="" val="6032054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extLst>
      <p:ext uri="{BB962C8B-B14F-4D97-AF65-F5344CB8AC3E}">
        <p14:creationId xmlns:p14="http://schemas.microsoft.com/office/powerpoint/2010/main" xmlns="" val="40083882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xmlns="" val="35370386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xmlns="" val="1938834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extLst>
      <p:ext uri="{BB962C8B-B14F-4D97-AF65-F5344CB8AC3E}">
        <p14:creationId xmlns:p14="http://schemas.microsoft.com/office/powerpoint/2010/main" xmlns="" val="13492613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76</a:t>
            </a:fld>
            <a:endParaRPr lang="en-GB" dirty="0">
              <a:solidFill>
                <a:srgbClr val="000000"/>
              </a:solidFill>
            </a:endParaRPr>
          </a:p>
        </p:txBody>
      </p:sp>
    </p:spTree>
    <p:extLst>
      <p:ext uri="{BB962C8B-B14F-4D97-AF65-F5344CB8AC3E}">
        <p14:creationId xmlns:p14="http://schemas.microsoft.com/office/powerpoint/2010/main" xmlns="" val="22327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extLst>
      <p:ext uri="{BB962C8B-B14F-4D97-AF65-F5344CB8AC3E}">
        <p14:creationId xmlns:p14="http://schemas.microsoft.com/office/powerpoint/2010/main" xmlns="" val="142480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extLst>
      <p:ext uri="{BB962C8B-B14F-4D97-AF65-F5344CB8AC3E}">
        <p14:creationId xmlns:p14="http://schemas.microsoft.com/office/powerpoint/2010/main" xmlns="" val="176937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23</a:t>
            </a:fld>
            <a:endParaRPr lang="en-GB"/>
          </a:p>
        </p:txBody>
      </p:sp>
    </p:spTree>
    <p:extLst>
      <p:ext uri="{BB962C8B-B14F-4D97-AF65-F5344CB8AC3E}">
        <p14:creationId xmlns:p14="http://schemas.microsoft.com/office/powerpoint/2010/main" xmlns="" val="2756012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24</a:t>
            </a:fld>
            <a:endParaRPr lang="en-GB"/>
          </a:p>
        </p:txBody>
      </p:sp>
    </p:spTree>
    <p:extLst>
      <p:ext uri="{BB962C8B-B14F-4D97-AF65-F5344CB8AC3E}">
        <p14:creationId xmlns:p14="http://schemas.microsoft.com/office/powerpoint/2010/main" xmlns="" val="4125926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25</a:t>
            </a:fld>
            <a:endParaRPr lang="en-GB" dirty="0">
              <a:solidFill>
                <a:srgbClr val="000000"/>
              </a:solidFill>
            </a:endParaRPr>
          </a:p>
        </p:txBody>
      </p:sp>
    </p:spTree>
    <p:extLst>
      <p:ext uri="{BB962C8B-B14F-4D97-AF65-F5344CB8AC3E}">
        <p14:creationId xmlns:p14="http://schemas.microsoft.com/office/powerpoint/2010/main" xmlns="" val="66588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21/05/2015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21/05/2015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21/05/2015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21/05/2015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21/05/2015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21/05/2015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21/05/2015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21/05/2015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21/05/2015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21/05/2015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21/05/2015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21/05/2015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nusconnect.org.uk/asset/news/6010/FeedbackCharter-toview.pdf"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hyperlink" Target="http://www.qaa.ac.uk/" TargetMode="External"/><Relationship Id="rId4" Type="http://schemas.openxmlformats.org/officeDocument/2006/relationships/hyperlink" Target="http://www.pass.brad.ac.uk/" TargetMode="Externa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Assessing students in large groups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Cork Institute of Technology</a:t>
            </a:r>
          </a:p>
          <a:p>
            <a:pPr algn="ctr" eaLnBrk="1" hangingPunct="1">
              <a:defRPr/>
            </a:pPr>
            <a:r>
              <a:rPr lang="en-GB" sz="2000" smtClean="0">
                <a:solidFill>
                  <a:srgbClr val="0070C0"/>
                </a:solidFill>
              </a:rPr>
              <a:t>21</a:t>
            </a:r>
            <a:r>
              <a:rPr lang="en-GB" sz="2000" baseline="30000" smtClean="0">
                <a:solidFill>
                  <a:srgbClr val="0070C0"/>
                </a:solidFill>
              </a:rPr>
              <a:t>st</a:t>
            </a:r>
            <a:r>
              <a:rPr lang="en-GB" sz="2000" smtClean="0">
                <a:solidFill>
                  <a:srgbClr val="0070C0"/>
                </a:solidFill>
              </a:rPr>
              <a:t> May </a:t>
            </a:r>
            <a:r>
              <a:rPr lang="en-GB" sz="2000" dirty="0" smtClean="0">
                <a:solidFill>
                  <a:srgbClr val="0070C0"/>
                </a:solidFill>
              </a:rPr>
              <a:t>2015</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Modularisation has caused trouble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Modularisation has created a significant growth in summative assessment, with its negative backwash effect on student learning and its excessive appetite for resources to deliver the concomitant increase in marking, internal and external moderation, administration and quality assurance. (p.7)</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necessity of dialogue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assessment has benefits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While the use of peer assessment may cause alarm in some external examiners and those focusing on academic standards, the ability to assess self and others is an essential graduate attribute. Studies consistently report positive outcomes for well-designed peer marking, including claims from students that it makes them think more, become more critical, learn more and gain in confidence.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‘resource heavy’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High stakes assessment causes problems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QAA, continued...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a:xfrm>
            <a:off x="214282" y="1412875"/>
            <a:ext cx="8483631" cy="4789488"/>
          </a:xfrm>
        </p:spPr>
        <p:txBody>
          <a:bodyPr/>
          <a:lstStyle/>
          <a:p>
            <a:r>
              <a:rPr lang="en-GB" sz="2600" dirty="0" smtClean="0"/>
              <a:t>Assessment and feedback are crucial for engaging students fully in their own learning; </a:t>
            </a:r>
          </a:p>
          <a:p>
            <a:r>
              <a:rPr lang="en-GB" sz="2600" dirty="0" smtClean="0"/>
              <a:t>The NSS is regarded in UK universities as of high importance, while assessment and feedback normally score worse than other areas;</a:t>
            </a:r>
          </a:p>
          <a:p>
            <a:r>
              <a:rPr lang="en-GB" sz="2600" dirty="0" smtClean="0"/>
              <a:t>Academics are keen to find ways not only of giving feedback efficiently and effectively, but also to ensure students do something positive with the feedback made available to them. </a:t>
            </a:r>
          </a:p>
          <a:p>
            <a:r>
              <a:rPr lang="en-GB" sz="2600" dirty="0" smtClean="0"/>
              <a:t>Too often it is the mark alone that seems to engage their attention.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Extracts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600" dirty="0" smtClean="0"/>
              <a:t> Indicator 5 </a:t>
            </a:r>
          </a:p>
          <a:p>
            <a:pPr marL="0" indent="0">
              <a:buNone/>
            </a:pPr>
            <a:r>
              <a:rPr lang="en-GB" sz="2600" dirty="0" smtClean="0"/>
              <a:t>Assessment and feedback practices are </a:t>
            </a:r>
            <a:r>
              <a:rPr lang="en-GB" sz="2600" dirty="0" smtClean="0">
                <a:solidFill>
                  <a:srgbClr val="7030A0"/>
                </a:solidFill>
              </a:rPr>
              <a:t>informed </a:t>
            </a:r>
            <a:r>
              <a:rPr lang="en-GB" sz="2600" dirty="0" smtClean="0"/>
              <a:t>by reflection, consideration of professional practice, and subject-specific and educational scholarship.</a:t>
            </a:r>
          </a:p>
          <a:p>
            <a:pPr marL="0" indent="0">
              <a:buNone/>
            </a:pPr>
            <a:endParaRPr lang="en-GB" sz="2600" dirty="0" smtClean="0"/>
          </a:p>
          <a:p>
            <a:pPr marL="0" indent="0">
              <a:buNone/>
            </a:pPr>
            <a:r>
              <a:rPr lang="en-GB" sz="2600" dirty="0" smtClean="0"/>
              <a:t>Indicator 6 </a:t>
            </a:r>
          </a:p>
          <a:p>
            <a:pPr>
              <a:buNone/>
            </a:pPr>
            <a:r>
              <a:rPr lang="en-GB" sz="2600" dirty="0" smtClean="0"/>
              <a:t>Staff and students engage in </a:t>
            </a:r>
            <a:r>
              <a:rPr lang="en-GB" sz="2600" dirty="0" smtClean="0">
                <a:solidFill>
                  <a:srgbClr val="7030A0"/>
                </a:solidFill>
              </a:rPr>
              <a:t>dialogue </a:t>
            </a:r>
            <a:r>
              <a:rPr lang="en-GB" sz="2600" dirty="0" smtClean="0"/>
              <a:t>to promote a </a:t>
            </a:r>
            <a:r>
              <a:rPr lang="en-GB" sz="2600" dirty="0" smtClean="0">
                <a:solidFill>
                  <a:srgbClr val="7030A0"/>
                </a:solidFill>
              </a:rPr>
              <a:t>shared understanding</a:t>
            </a:r>
            <a:r>
              <a:rPr lang="en-GB" sz="2600" dirty="0" smtClean="0"/>
              <a:t> of the basis on which academic judgements are made.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600" b="1" dirty="0" smtClean="0">
                <a:latin typeface="+mn-lt"/>
              </a:rPr>
              <a:t>Indicator 8 </a:t>
            </a:r>
          </a:p>
          <a:p>
            <a:r>
              <a:rPr lang="en-GB" sz="2600" b="1" dirty="0" smtClean="0">
                <a:latin typeface="+mn-lt"/>
              </a:rPr>
              <a:t>The </a:t>
            </a:r>
            <a:r>
              <a:rPr lang="en-GB" sz="2600" b="1" dirty="0" smtClean="0">
                <a:solidFill>
                  <a:srgbClr val="7030A0"/>
                </a:solidFill>
                <a:latin typeface="+mn-lt"/>
              </a:rPr>
              <a:t>volum</a:t>
            </a:r>
            <a:r>
              <a:rPr lang="en-GB" sz="2600" b="1" dirty="0" smtClean="0">
                <a:latin typeface="+mn-lt"/>
              </a:rPr>
              <a:t>e, </a:t>
            </a:r>
            <a:r>
              <a:rPr lang="en-GB" sz="2600" b="1" dirty="0" smtClean="0">
                <a:solidFill>
                  <a:srgbClr val="7030A0"/>
                </a:solidFill>
                <a:latin typeface="+mn-lt"/>
              </a:rPr>
              <a:t>timing</a:t>
            </a:r>
            <a:r>
              <a:rPr lang="en-GB" sz="2600" b="1" dirty="0" smtClean="0">
                <a:latin typeface="+mn-lt"/>
              </a:rPr>
              <a:t> and </a:t>
            </a:r>
            <a:r>
              <a:rPr lang="en-GB" sz="2600" b="1" dirty="0" smtClean="0">
                <a:solidFill>
                  <a:srgbClr val="7030A0"/>
                </a:solidFill>
                <a:latin typeface="+mn-lt"/>
              </a:rPr>
              <a:t>nature </a:t>
            </a:r>
            <a:r>
              <a:rPr lang="en-GB" sz="2600" b="1" dirty="0" smtClean="0">
                <a:latin typeface="+mn-lt"/>
              </a:rPr>
              <a:t>of assessment enable students to demonstrate the extent to which they have </a:t>
            </a:r>
            <a:r>
              <a:rPr lang="en-GB" sz="2600" b="1" dirty="0" smtClean="0">
                <a:solidFill>
                  <a:srgbClr val="7030A0"/>
                </a:solidFill>
                <a:latin typeface="+mn-lt"/>
              </a:rPr>
              <a:t>achieved</a:t>
            </a:r>
            <a:r>
              <a:rPr lang="en-GB" sz="2600" b="1" dirty="0" smtClean="0">
                <a:latin typeface="+mn-lt"/>
              </a:rPr>
              <a:t> the intended learning outcomes.</a:t>
            </a:r>
          </a:p>
          <a:p>
            <a:r>
              <a:rPr lang="en-GB" sz="2600" b="1" dirty="0" smtClean="0">
                <a:latin typeface="+mn-lt"/>
              </a:rPr>
              <a:t> </a:t>
            </a:r>
          </a:p>
          <a:p>
            <a:r>
              <a:rPr lang="en-GB" sz="2600" b="1" dirty="0" smtClean="0">
                <a:latin typeface="+mn-lt"/>
              </a:rPr>
              <a:t>Indicator 9 </a:t>
            </a:r>
          </a:p>
          <a:p>
            <a:r>
              <a:rPr lang="en-GB" sz="2600" b="1" dirty="0" smtClean="0">
                <a:latin typeface="+mn-lt"/>
              </a:rPr>
              <a:t>Feedback on assessment is </a:t>
            </a:r>
            <a:r>
              <a:rPr lang="en-GB" sz="2600" b="1" dirty="0" smtClean="0">
                <a:solidFill>
                  <a:srgbClr val="7030A0"/>
                </a:solidFill>
                <a:latin typeface="+mn-lt"/>
              </a:rPr>
              <a:t>timely, constructive and developmental.</a:t>
            </a:r>
          </a:p>
          <a:p>
            <a:r>
              <a:rPr lang="en-GB" sz="2600" b="1" dirty="0" smtClean="0">
                <a:latin typeface="+mn-lt"/>
              </a:rPr>
              <a:t> </a:t>
            </a:r>
          </a:p>
          <a:p>
            <a:r>
              <a:rPr lang="en-GB" sz="2600" b="1" dirty="0" smtClean="0">
                <a:latin typeface="+mn-lt"/>
              </a:rPr>
              <a:t>Indicator 10 </a:t>
            </a:r>
          </a:p>
          <a:p>
            <a:r>
              <a:rPr lang="en-GB" sz="2600" b="1" dirty="0" smtClean="0">
                <a:latin typeface="+mn-lt"/>
              </a:rPr>
              <a:t>Through </a:t>
            </a:r>
            <a:r>
              <a:rPr lang="en-GB" sz="2600" b="1" dirty="0" smtClean="0">
                <a:solidFill>
                  <a:srgbClr val="7030A0"/>
                </a:solidFill>
                <a:latin typeface="+mn-lt"/>
              </a:rPr>
              <a:t>inclusive</a:t>
            </a:r>
            <a:r>
              <a:rPr lang="en-GB" sz="2600" b="1" dirty="0" smtClean="0">
                <a:latin typeface="+mn-lt"/>
              </a:rPr>
              <a:t> design wherever possible, and through individual reasonable adjustments wherever required, assessment tasks provide every student with an </a:t>
            </a:r>
            <a:r>
              <a:rPr lang="en-GB" sz="2600" b="1" dirty="0" smtClean="0">
                <a:solidFill>
                  <a:srgbClr val="7030A0"/>
                </a:solidFill>
                <a:latin typeface="+mn-lt"/>
              </a:rPr>
              <a:t>equal opportunity</a:t>
            </a:r>
            <a:r>
              <a:rPr lang="en-GB" sz="2600" b="1" dirty="0" smtClean="0">
                <a:latin typeface="+mn-lt"/>
              </a:rPr>
              <a:t> to demonstrate their achievement.</a:t>
            </a:r>
            <a:endParaRPr lang="en-GB" sz="2600" b="1" dirty="0">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84302"/>
            <a:ext cx="8610600" cy="6096000"/>
          </a:xfrm>
          <a:prstGeom prst="rect">
            <a:avLst/>
          </a:prstGeom>
        </p:spPr>
        <p:txBody>
          <a:bodyPr>
            <a:noAutofit/>
          </a:bodyPr>
          <a:lstStyle/>
          <a:p>
            <a:r>
              <a:rPr lang="en-GB" sz="2600" b="1" dirty="0" smtClean="0">
                <a:latin typeface="+mn-lt"/>
              </a:rPr>
              <a:t>Indicator 13 </a:t>
            </a:r>
          </a:p>
          <a:p>
            <a:r>
              <a:rPr lang="en-GB" sz="2600" b="1" dirty="0" smtClean="0">
                <a:latin typeface="+mn-lt"/>
              </a:rPr>
              <a:t>Processes for marking assessments and for moderating marks are </a:t>
            </a:r>
            <a:r>
              <a:rPr lang="en-GB" sz="2600" b="1" dirty="0" smtClean="0">
                <a:solidFill>
                  <a:srgbClr val="7030A0"/>
                </a:solidFill>
                <a:latin typeface="+mn-lt"/>
              </a:rPr>
              <a:t>clearly articulated and consistently operated </a:t>
            </a:r>
            <a:r>
              <a:rPr lang="en-GB" sz="2600" b="1" dirty="0" smtClean="0">
                <a:latin typeface="+mn-lt"/>
              </a:rPr>
              <a:t>by those involved in the assessment process.</a:t>
            </a:r>
          </a:p>
          <a:p>
            <a:r>
              <a:rPr lang="en-GB" sz="2600" b="1" dirty="0" smtClean="0">
                <a:latin typeface="+mn-lt"/>
              </a:rPr>
              <a:t> </a:t>
            </a:r>
          </a:p>
          <a:p>
            <a:r>
              <a:rPr lang="en-GB" sz="2600" b="1" dirty="0" smtClean="0">
                <a:latin typeface="+mn-lt"/>
              </a:rPr>
              <a:t>Indicator 14 </a:t>
            </a:r>
          </a:p>
          <a:p>
            <a:r>
              <a:rPr lang="en-GB" sz="2600" b="1" dirty="0" smtClean="0">
                <a:latin typeface="+mn-lt"/>
              </a:rPr>
              <a:t>Higher education providers operate processes for preventing, identifying, investigating and responding to </a:t>
            </a:r>
            <a:r>
              <a:rPr lang="en-GB" sz="2600" b="1" dirty="0" smtClean="0">
                <a:solidFill>
                  <a:srgbClr val="7030A0"/>
                </a:solidFill>
                <a:latin typeface="+mn-lt"/>
              </a:rPr>
              <a:t>unacceptable academic practice</a:t>
            </a:r>
            <a:r>
              <a:rPr lang="en-GB" sz="26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600" b="1" i="0" u="none" strike="noStrike" kern="120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Competent to assess?</a:t>
            </a:r>
          </a:p>
        </p:txBody>
      </p:sp>
      <p:sp>
        <p:nvSpPr>
          <p:cNvPr id="3" name="Content Placeholder 2"/>
          <p:cNvSpPr>
            <a:spLocks noGrp="1"/>
          </p:cNvSpPr>
          <p:nvPr>
            <p:ph idx="1"/>
          </p:nvPr>
        </p:nvSpPr>
        <p:spPr/>
        <p:txBody>
          <a:bodyPr/>
          <a:lstStyle/>
          <a:p>
            <a:pPr marL="0" indent="0">
              <a:buNone/>
            </a:pPr>
            <a:r>
              <a:rPr lang="en-GB" sz="2600" dirty="0" smtClean="0"/>
              <a:t>Higher education providers assure themselves that everyone involved in the assessment of student work, including prior learning, and associated assessment processes is competent to undertake their roles and responsibilities’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Appropriate development or training?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smtClean="0"/>
              <a:t>Assessment has most effect when...:</a:t>
            </a:r>
          </a:p>
          <a:p>
            <a:pPr>
              <a:lnSpc>
                <a:spcPct val="100000"/>
              </a:lnSpc>
              <a:buSzPct val="100000"/>
              <a:buFont typeface="+mj-lt"/>
              <a:buAutoNum type="arabicPeriod"/>
            </a:pPr>
            <a:r>
              <a:rPr lang="en-GB" sz="2400" dirty="0" smtClean="0"/>
              <a:t>It is used to engage students in learning that is productive.</a:t>
            </a:r>
          </a:p>
          <a:p>
            <a:pPr>
              <a:lnSpc>
                <a:spcPct val="100000"/>
              </a:lnSpc>
              <a:buSzPct val="100000"/>
              <a:buFont typeface="+mj-lt"/>
              <a:buAutoNum type="arabicPeriod"/>
            </a:pPr>
            <a:r>
              <a:rPr lang="en-GB" sz="2400" dirty="0" smtClean="0"/>
              <a:t>Feedback is used to actively improve student learning.</a:t>
            </a:r>
          </a:p>
          <a:p>
            <a:pPr>
              <a:lnSpc>
                <a:spcPct val="100000"/>
              </a:lnSpc>
              <a:buSzPct val="100000"/>
              <a:buFont typeface="+mj-lt"/>
              <a:buAutoNum type="arabicPeriod"/>
            </a:pPr>
            <a:r>
              <a:rPr lang="en-US" sz="2400" dirty="0" smtClean="0"/>
              <a:t>Students and teachers become responsible partners in learning and assessment.</a:t>
            </a:r>
          </a:p>
          <a:p>
            <a:pPr>
              <a:lnSpc>
                <a:spcPct val="100000"/>
              </a:lnSpc>
              <a:buSzPct val="100000"/>
              <a:buFont typeface="+mj-lt"/>
              <a:buAutoNum type="arabicPeriod"/>
            </a:pPr>
            <a:r>
              <a:rPr lang="en-US" sz="2400" dirty="0" smtClean="0"/>
              <a:t>Students are inducted into the assessment practices and cultures of higher education.</a:t>
            </a:r>
          </a:p>
          <a:p>
            <a:pPr>
              <a:lnSpc>
                <a:spcPct val="100000"/>
              </a:lnSpc>
              <a:buSzPct val="100000"/>
              <a:buFont typeface="+mj-lt"/>
              <a:buAutoNum type="arabicPeriod"/>
            </a:pPr>
            <a:r>
              <a:rPr lang="en-US" sz="2400" dirty="0" smtClean="0"/>
              <a:t>Assessment for learning is placed at the centre of subject and program design.</a:t>
            </a:r>
          </a:p>
          <a:p>
            <a:pPr>
              <a:lnSpc>
                <a:spcPct val="100000"/>
              </a:lnSpc>
              <a:buSzPct val="100000"/>
              <a:buFont typeface="+mj-lt"/>
              <a:buAutoNum type="arabicPeriod"/>
            </a:pPr>
            <a:r>
              <a:rPr lang="en-US" sz="2400" dirty="0" smtClean="0"/>
              <a:t>Assessment for learning is a focus for staff and institutional development.</a:t>
            </a:r>
          </a:p>
          <a:p>
            <a:pPr>
              <a:lnSpc>
                <a:spcPct val="100000"/>
              </a:lnSpc>
              <a:buSzPct val="100000"/>
              <a:buFont typeface="+mj-lt"/>
              <a:buAutoNum type="arabicPeriod"/>
            </a:pPr>
            <a:r>
              <a:rPr lang="en-US" sz="2400"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Learning from </a:t>
            </a:r>
            <a:r>
              <a:rPr lang="en-GB" sz="3200" dirty="0" err="1"/>
              <a:t>Boud</a:t>
            </a:r>
            <a:r>
              <a:rPr lang="en-GB" sz="3200" dirty="0"/>
              <a:t> et al: Better assessment can save money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r>
              <a:rPr lang="en-GB" sz="2600" dirty="0"/>
              <a:t>In the next section we will consider how to streamline assessment to make it more effective and efficient.</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Why would we wish to streamline assessment?</a:t>
            </a:r>
          </a:p>
        </p:txBody>
      </p:sp>
      <p:sp>
        <p:nvSpPr>
          <p:cNvPr id="1536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Huge pressure on resources in higher education;</a:t>
            </a:r>
          </a:p>
          <a:p>
            <a:r>
              <a:rPr lang="en-GB" sz="2600"/>
              <a:t>Larger numbers of students in cohorts;</a:t>
            </a:r>
          </a:p>
          <a:p>
            <a:r>
              <a:rPr lang="en-GB" sz="2600"/>
              <a:t>Ever-increasing demands on staff time;</a:t>
            </a:r>
          </a:p>
          <a:p>
            <a:r>
              <a:rPr lang="en-GB" sz="2600"/>
              <a:t>Staff indicate they spend a disproportionate time on assessment drudgery;</a:t>
            </a:r>
          </a:p>
          <a:p>
            <a:r>
              <a:rPr lang="en-GB" sz="2600"/>
              <a:t>The means exist nowadays to undertake some aspects of assessment more effectively and efficiently.</a:t>
            </a:r>
          </a:p>
          <a:p>
            <a:endParaRPr lang="en-GB" sz="2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This workshop is designed to enable participants to:</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Discuss some of the challenges of assessing large groups of students;</a:t>
            </a:r>
          </a:p>
          <a:p>
            <a:r>
              <a:rPr lang="en-GB" sz="2600" dirty="0"/>
              <a:t>Review the importance of good assessment to promote student learning;</a:t>
            </a:r>
          </a:p>
          <a:p>
            <a:r>
              <a:rPr lang="en-GB" sz="2600" dirty="0"/>
              <a:t>Consider a range of means by which to assess efficiently and effectively.</a:t>
            </a:r>
          </a:p>
          <a:p>
            <a:r>
              <a:rPr lang="en-GB" sz="2600" dirty="0"/>
              <a:t>Explore how best to improve the student experience of assessment and feedback, without exhaustion.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dirty="0"/>
              <a:t>Formative assessment is primarily concerned with feedback aimed at prompting improvement, is often continuous and usually involves words.</a:t>
            </a:r>
          </a:p>
          <a:p>
            <a:r>
              <a:rPr lang="en-US" sz="2600" dirty="0"/>
              <a:t>Summative assessment is concerned with making evaluative judgments, is often end point and involves numbers.</a:t>
            </a:r>
          </a:p>
          <a:p>
            <a:endParaRPr lang="en-GB" sz="2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Looking at the alternatives</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Each of the following methods aims to make giving feedback to students more effective and efficient.</a:t>
            </a:r>
          </a:p>
          <a:p>
            <a:r>
              <a:rPr lang="en-GB" sz="2600"/>
              <a:t>Any single method used exclusively is unlikely to be acceptable to students;</a:t>
            </a:r>
          </a:p>
          <a:p>
            <a:r>
              <a:rPr lang="en-GB" sz="2600"/>
              <a:t>Ring the changes so that your means of assessment provides a variety of different kinds of feedback.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Giving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to each others’ work;</a:t>
            </a:r>
          </a:p>
          <a:p>
            <a:r>
              <a:rPr lang="en-GB" sz="2600" dirty="0"/>
              <a:t>Students can ask questions;</a:t>
            </a:r>
          </a:p>
          <a:p>
            <a:r>
              <a:rPr lang="en-GB" sz="2600" dirty="0"/>
              <a:t>Makes feedback a shared experience.</a:t>
            </a:r>
          </a:p>
          <a:p>
            <a:endParaRPr lang="en-GB" sz="2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a:t>
            </a:r>
            <a:r>
              <a:rPr lang="en-GB" sz="2600" dirty="0" err="1"/>
              <a:t>remediates</a:t>
            </a:r>
            <a:r>
              <a:rPr lang="en-GB" sz="2600" dirty="0"/>
              <a:t>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Good feedback practice (after </a:t>
            </a:r>
            <a:r>
              <a:rPr lang="en-GB" dirty="0" err="1"/>
              <a:t>Nicol</a:t>
            </a:r>
            <a:r>
              <a:rPr lang="en-GB" dirty="0"/>
              <a:t> et al):</a:t>
            </a:r>
            <a:endParaRPr lang="en-US" dirty="0"/>
          </a:p>
        </p:txBody>
      </p:sp>
      <p:sp>
        <p:nvSpPr>
          <p:cNvPr id="17411" name="Rectangle 3"/>
          <p:cNvSpPr>
            <a:spLocks noGrp="1" noChangeArrowheads="1"/>
          </p:cNvSpPr>
          <p:nvPr>
            <p:ph type="body" idx="4294967295"/>
          </p:nvPr>
        </p:nvSpPr>
        <p:spPr>
          <a:xfrm>
            <a:off x="468313" y="1412875"/>
            <a:ext cx="8229600" cy="5111750"/>
          </a:xfrm>
        </p:spPr>
        <p:txBody>
          <a:bodyPr/>
          <a:lstStyle/>
          <a:p>
            <a:pPr marL="446088" indent="-446088">
              <a:lnSpc>
                <a:spcPct val="80000"/>
              </a:lnSpc>
              <a:buFont typeface="Wingdings" pitchFamily="2" charset="2"/>
              <a:buNone/>
            </a:pPr>
            <a:r>
              <a:rPr lang="en-US" sz="2400" dirty="0" smtClean="0"/>
              <a:t>1. </a:t>
            </a:r>
            <a:r>
              <a:rPr lang="en-US" sz="2400" dirty="0"/>
              <a:t>	</a:t>
            </a:r>
            <a:r>
              <a:rPr lang="en-US" sz="2400" dirty="0" smtClean="0"/>
              <a:t>Helps clarify what good performance is (goals, criteria, expected standards);</a:t>
            </a:r>
          </a:p>
          <a:p>
            <a:pPr marL="446088" indent="-446088">
              <a:spcBef>
                <a:spcPct val="0"/>
              </a:spcBef>
              <a:buFont typeface="Wingdings" pitchFamily="2" charset="2"/>
              <a:buNone/>
            </a:pPr>
            <a:r>
              <a:rPr lang="en-US" sz="2400" dirty="0" smtClean="0"/>
              <a:t>2. 	Facilitates the development of self-assessment (reflection) in learning;</a:t>
            </a:r>
          </a:p>
          <a:p>
            <a:pPr marL="446088" indent="-446088">
              <a:spcBef>
                <a:spcPct val="0"/>
              </a:spcBef>
              <a:buFont typeface="Wingdings" pitchFamily="2" charset="2"/>
              <a:buNone/>
            </a:pPr>
            <a:r>
              <a:rPr lang="en-US" sz="2400" dirty="0" smtClean="0"/>
              <a:t>3. 	Delivers high quality information to students about their learning;</a:t>
            </a:r>
          </a:p>
          <a:p>
            <a:pPr marL="446088" indent="-446088">
              <a:spcBef>
                <a:spcPct val="0"/>
              </a:spcBef>
              <a:buFont typeface="Wingdings" pitchFamily="2" charset="2"/>
              <a:buNone/>
            </a:pPr>
            <a:r>
              <a:rPr lang="en-US" sz="2400" dirty="0" smtClean="0"/>
              <a:t>4. 	Encourages teacher and peer dialogue around learning;</a:t>
            </a:r>
          </a:p>
          <a:p>
            <a:pPr marL="446088" indent="-446088">
              <a:spcBef>
                <a:spcPct val="0"/>
              </a:spcBef>
              <a:buFont typeface="Wingdings" pitchFamily="2" charset="2"/>
              <a:buNone/>
            </a:pPr>
            <a:r>
              <a:rPr lang="en-US" sz="2400" dirty="0" smtClean="0"/>
              <a:t>5. 	Encourages positive motivational beliefs and self-esteem;</a:t>
            </a:r>
          </a:p>
          <a:p>
            <a:pPr marL="446088" indent="-446088">
              <a:spcBef>
                <a:spcPct val="0"/>
              </a:spcBef>
              <a:buFont typeface="Wingdings" pitchFamily="2" charset="2"/>
              <a:buNone/>
            </a:pPr>
            <a:r>
              <a:rPr lang="en-US" sz="2400" dirty="0" smtClean="0"/>
              <a:t>6. 	Provides opportunities to close the gap between current and desired performance;</a:t>
            </a:r>
          </a:p>
          <a:p>
            <a:pPr marL="446088" indent="-446088">
              <a:spcBef>
                <a:spcPct val="0"/>
              </a:spcBef>
              <a:buFont typeface="Wingdings" pitchFamily="2" charset="2"/>
              <a:buNone/>
            </a:pPr>
            <a:r>
              <a:rPr lang="en-US" sz="2400" dirty="0" smtClean="0"/>
              <a:t>7. 	Provides information to teachers that can be used to help shape the teaching.</a:t>
            </a:r>
            <a:endParaRPr lang="en-GB" sz="2400" dirty="0" smtClean="0"/>
          </a:p>
          <a:p>
            <a:pPr marL="361950" indent="-361950">
              <a:lnSpc>
                <a:spcPct val="80000"/>
              </a:lnSpc>
            </a:pPr>
            <a:endParaRPr lang="en-US" sz="19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Aim to get feedback on work back to students very quickly, while they still care and while there is till time for them to do something with it. </a:t>
            </a:r>
          </a:p>
          <a:p>
            <a:r>
              <a:rPr lang="en-GB" sz="2600" dirty="0"/>
              <a:t>The longer students have to wait to get work back, especially if they have moved into another semester by the time they receive their returned scripts, the less likely it is that they will do something constructive with lecturer’s hard-written comments.</a:t>
            </a:r>
          </a:p>
          <a:p>
            <a:endParaRPr lang="en-GB" sz="2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Intra-tutor and Inter-tutor reliability need to be assured;</a:t>
            </a:r>
          </a:p>
          <a:p>
            <a:r>
              <a:rPr lang="en-GB" sz="2600"/>
              <a:t>Practices and processes need to be transparently fair to all students;</a:t>
            </a:r>
          </a:p>
          <a:p>
            <a:r>
              <a:rPr lang="en-GB" sz="2600"/>
              <a:t>Cheat and plagiarisers need to be deterred/punished;</a:t>
            </a:r>
          </a:p>
          <a:p>
            <a:r>
              <a:rPr lang="en-GB" sz="2600"/>
              <a:t>Assessment needs to be manageable for both staff and students;</a:t>
            </a:r>
          </a:p>
          <a:p>
            <a:r>
              <a:rPr lang="en-GB" sz="2600"/>
              <a:t>Assignments should assess what has been taught/learned not what it is easy to assess.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 HEA ‘A marked improvement’;</a:t>
            </a:r>
          </a:p>
          <a:p>
            <a:r>
              <a:rPr lang="en-GB" sz="2600" dirty="0"/>
              <a:t>The QAA code of practice B6;</a:t>
            </a:r>
          </a:p>
          <a:p>
            <a:r>
              <a:rPr lang="en-GB" sz="2600" dirty="0" err="1"/>
              <a:t>Boud</a:t>
            </a:r>
            <a:r>
              <a:rPr lang="en-GB" sz="2600" dirty="0"/>
              <a:t> et al (2010) ‘Assessment 2020’.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All assessment needs to be seen to be fair, consistent, reliable, valid and manageable;</a:t>
            </a:r>
          </a:p>
          <a:p>
            <a:r>
              <a:rPr lang="en-GB" sz="2600" dirty="0"/>
              <a:t>Many assessment systems fail to clarify for students the purposes of different kinds of assessment activity;</a:t>
            </a:r>
          </a:p>
          <a:p>
            <a:r>
              <a:rPr lang="en-GB" sz="2600" dirty="0"/>
              <a:t>Low-stakes early formative assessment helps students, especially those from disadvantaged backgrounds, understand the rules of the game.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Can we provide opportunities for multiple assessment?</a:t>
            </a:r>
          </a:p>
        </p:txBody>
      </p:sp>
      <p:sp>
        <p:nvSpPr>
          <p:cNvPr id="46083"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Consider allowing resubmissions of work as part of a planned programme;</a:t>
            </a:r>
          </a:p>
          <a:p>
            <a:r>
              <a:rPr lang="en-GB" sz="2600"/>
              <a:t>Students often feel they could do better once they have seen the formative feedback and would like the chance to have another go; </a:t>
            </a:r>
          </a:p>
          <a:p>
            <a:r>
              <a:rPr lang="en-GB" sz="2600"/>
              <a:t>Particularly at the early stages of a programme, we can consider offering them the chance to use formative feedback productively; </a:t>
            </a:r>
          </a:p>
          <a:p>
            <a:r>
              <a:rPr lang="en-GB" sz="2600"/>
              <a:t>Feedback often involves a change of orientation, not just the remediation of errors.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7107" name="Rectangle 3"/>
          <p:cNvSpPr>
            <a:spLocks noGrp="1" noChangeArrowheads="1"/>
          </p:cNvSpPr>
          <p:nvPr>
            <p:ph type="body" idx="1"/>
          </p:nvPr>
        </p:nvSpPr>
        <p:spPr>
          <a:xfrm>
            <a:off x="457200" y="1357313"/>
            <a:ext cx="8229600" cy="502443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Investigate how learning can be advanced in small steps using a ‘scaffolding’ approach;</a:t>
            </a:r>
          </a:p>
          <a:p>
            <a:r>
              <a:rPr lang="en-GB" sz="2600"/>
              <a:t>Provide lots of support in the early stages when students don’t understand the ‘rules of the game’ and may lack confidence;</a:t>
            </a:r>
          </a:p>
          <a:p>
            <a:r>
              <a:rPr lang="en-GB" sz="2600"/>
              <a:t>This can then be progressively removed as students become more confident in their own abilities.</a:t>
            </a:r>
          </a:p>
          <a:p>
            <a:endParaRPr lang="en-GB" sz="26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Avoid destructive criticism of the person rather than the work being assessed.</a:t>
            </a:r>
          </a:p>
          <a:p>
            <a:r>
              <a:rPr lang="en-GB" sz="2600" dirty="0"/>
              <a:t>Try not to use language that is judgmental to the point of leaving students nowhere to go.</a:t>
            </a:r>
          </a:p>
          <a:p>
            <a:r>
              <a:rPr lang="en-GB" sz="2600" dirty="0"/>
              <a:t>Words like “appalling”, “disastrous” and “incompetent” give students no room to manoeuvre.</a:t>
            </a:r>
          </a:p>
          <a:p>
            <a:r>
              <a:rPr lang="en-GB" sz="2600" dirty="0"/>
              <a:t>However, words like “incomparable” and “</a:t>
            </a:r>
            <a:r>
              <a:rPr lang="en-GB" sz="2600" dirty="0" err="1"/>
              <a:t>unimprovable</a:t>
            </a:r>
            <a:r>
              <a:rPr lang="en-GB" sz="2600" dirty="0"/>
              <a:t>” don’t help outstanding students to develop </a:t>
            </a:r>
            <a:r>
              <a:rPr lang="en-GB" sz="2600" dirty="0" err="1"/>
              <a:t>ipsatively</a:t>
            </a:r>
            <a:r>
              <a:rPr lang="en-GB" sz="2600" dirty="0"/>
              <a:t> either.</a:t>
            </a:r>
          </a:p>
          <a:p>
            <a:endParaRPr lang="en-GB" sz="2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Play fair by giving feedback to students with diverse abilities</a:t>
            </a:r>
          </a:p>
        </p:txBody>
      </p:sp>
      <p:sp>
        <p:nvSpPr>
          <p:cNvPr id="49155" name="Rectangle 3"/>
          <p:cNvSpPr>
            <a:spLocks noGrp="1" noChangeArrowheads="1"/>
          </p:cNvSpPr>
          <p:nvPr>
            <p:ph type="body" idx="1"/>
          </p:nvPr>
        </p:nvSpPr>
        <p:spPr>
          <a:xfrm>
            <a:off x="179388" y="1340769"/>
            <a:ext cx="8785225" cy="504098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Students at the top end of the ability range sometimes feel short changed by minimal feedback;</a:t>
            </a:r>
          </a:p>
          <a:p>
            <a:r>
              <a:rPr lang="en-GB" sz="2600"/>
              <a:t>Students with many weaknesses easily become dispirited if there is too much negative feedback;</a:t>
            </a:r>
          </a:p>
          <a:p>
            <a:r>
              <a:rPr lang="en-GB" sz="2600"/>
              <a:t>Consider giving an assessment sandwich. Start with something positive, go into the detailed critique and find something nice to say at the end (to motivate them to keep reading!);</a:t>
            </a:r>
          </a:p>
          <a:p>
            <a:r>
              <a:rPr lang="en-GB" sz="2600"/>
              <a:t>Explore ways to incentivise reading of feedback;</a:t>
            </a:r>
          </a:p>
          <a:p>
            <a:r>
              <a:rPr lang="en-GB" sz="2600"/>
              <a:t>Consider which medium to use for students with disabilities (e.g. don’t use bad handwriting for those with visual impairments or dyslexia!).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6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continues…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6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600" dirty="0" smtClean="0"/>
              <a:t>Sadler, (2010)</a:t>
            </a:r>
            <a:endParaRPr lang="en-GB" sz="2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dirty="0" err="1" smtClean="0"/>
              <a:t>Hounsell</a:t>
            </a:r>
            <a:r>
              <a:rPr lang="en-GB" sz="2600" dirty="0" smtClean="0"/>
              <a:t>, 2008, p. 5).</a:t>
            </a:r>
          </a:p>
          <a:p>
            <a:pPr lvl="0">
              <a:buSzPct val="100000"/>
              <a:buFont typeface="+mj-lt"/>
              <a:buAutoNum type="arabicPeriod" startAt="6"/>
            </a:pPr>
            <a:r>
              <a:rPr lang="en-GB" sz="26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600" dirty="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p:txBody>
          <a:bodyPr/>
          <a:lstStyle/>
          <a:p>
            <a:r>
              <a:rPr lang="en-GB" sz="2600" dirty="0" smtClean="0"/>
              <a:t>Whether these are short medium or long term?</a:t>
            </a:r>
          </a:p>
          <a:p>
            <a:r>
              <a:rPr lang="en-GB" sz="2600" dirty="0" smtClean="0"/>
              <a:t>What your timescale/milestones might be?</a:t>
            </a:r>
          </a:p>
          <a:p>
            <a:r>
              <a:rPr lang="en-GB" sz="2600" dirty="0" smtClean="0"/>
              <a:t>Who will take a lead on making them happen?</a:t>
            </a:r>
          </a:p>
          <a:p>
            <a:r>
              <a:rPr lang="en-GB" sz="2600" dirty="0" smtClean="0"/>
              <a:t>How you might involve students in making these changes?</a:t>
            </a:r>
          </a:p>
          <a:p>
            <a:r>
              <a:rPr lang="en-GB" sz="2600" dirty="0" smtClean="0"/>
              <a:t>What resources and support you need to make them happen?</a:t>
            </a:r>
          </a:p>
          <a:p>
            <a:r>
              <a:rPr lang="en-GB" sz="2600" dirty="0" smtClean="0"/>
              <a:t>What might get in the way of you achieving this, and what you can do to mitigate these problems?</a:t>
            </a:r>
          </a:p>
          <a:p>
            <a:r>
              <a:rPr lang="en-GB" sz="2600" dirty="0" smtClean="0"/>
              <a:t>How you will know when you have achieved them successfully?</a:t>
            </a:r>
          </a:p>
          <a:p>
            <a:endParaRPr lang="en-GB" sz="26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Conclusions</a:t>
            </a:r>
            <a:endParaRPr lang="en-US" sz="3200"/>
          </a:p>
        </p:txBody>
      </p:sp>
      <p:sp>
        <p:nvSpPr>
          <p:cNvPr id="50179" name="Content Placeholder 2"/>
          <p:cNvSpPr>
            <a:spLocks noGrp="1"/>
          </p:cNvSpPr>
          <p:nvPr>
            <p:ph idx="1"/>
          </p:nvPr>
        </p:nvSpPr>
        <p:spPr>
          <a:xfrm>
            <a:off x="357158" y="1124744"/>
            <a:ext cx="8340755" cy="5077619"/>
          </a:xfrm>
        </p:spPr>
        <p:txBody>
          <a:bodyPr/>
          <a:lstStyle/>
          <a:p>
            <a:pPr eaLnBrk="1" hangingPunct="1"/>
            <a:r>
              <a:rPr lang="en-GB" dirty="0" smtClean="0"/>
              <a:t>Assessment impacts highly on student learning so we need to rethink how we can best do this, taking account of new contexts, new technologies and new opportunities;</a:t>
            </a:r>
          </a:p>
          <a:p>
            <a:pPr eaLnBrk="1" hangingPunct="1"/>
            <a:r>
              <a:rPr lang="en-GB" dirty="0" smtClean="0"/>
              <a:t>Efficient and effective feedback is just about the most important thing we do to enhance student learning, progression and success.</a:t>
            </a:r>
            <a:r>
              <a:rPr lang="en-US" dirty="0" smtClean="0"/>
              <a:t> </a:t>
            </a:r>
          </a:p>
          <a:p>
            <a:pPr eaLnBrk="1" hangingPunct="1"/>
            <a:r>
              <a:rPr lang="en-US" dirty="0" smtClean="0"/>
              <a:t>To make a marked improvement, we need to focus on giving feedback that is directed towards fostering productive dialogues and engagement;</a:t>
            </a:r>
          </a:p>
          <a:p>
            <a:pPr eaLnBrk="1" hangingPunct="1"/>
            <a:r>
              <a:rPr lang="en-US" dirty="0" smtClean="0"/>
              <a:t>This is time consuming but incredibly worthwhile, so we need to be strategic about how we do use feedback;</a:t>
            </a:r>
          </a:p>
          <a:p>
            <a:pPr eaLnBrk="1" hangingPunct="1"/>
            <a:r>
              <a:rPr lang="en-US" dirty="0" smtClean="0"/>
              <a:t>We can make assessment really 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hlinkClick r:id="rId3"/>
              </a:rPr>
              <a:t>http://sally-brown.net</a:t>
            </a:r>
            <a:r>
              <a:rPr lang="en-GB" sz="2800" dirty="0" smtClean="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lagging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None/>
              <a:defRPr/>
            </a:pPr>
            <a:r>
              <a:rPr lang="en-GB" sz="2000" dirty="0" err="1" smtClean="0"/>
              <a:t>Boud</a:t>
            </a:r>
            <a:r>
              <a:rPr lang="en-GB" sz="2000" dirty="0" smtClean="0"/>
              <a:t>, D. and Associates (2010) </a:t>
            </a:r>
            <a:r>
              <a:rPr lang="en-GB" sz="2000" i="1" dirty="0" smtClean="0"/>
              <a:t>Assessment 2020: seven propositions for assessment reform in higher education </a:t>
            </a:r>
            <a:r>
              <a:rPr lang="en-GB" sz="2000" dirty="0" smtClean="0"/>
              <a:t>Sydney: Australian Learning and Teaching Council.</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eaLnBrk="1" hangingPunct="1">
              <a:buNone/>
              <a:defRPr/>
            </a:pPr>
            <a:r>
              <a:rPr lang="en-GB" sz="2000" dirty="0" smtClean="0"/>
              <a:t>Brown, S. (2015) </a:t>
            </a:r>
            <a:r>
              <a:rPr lang="en-GB" sz="2000" i="1" dirty="0" smtClean="0"/>
              <a:t>Learning, teaching and assessment in higher education: global perspectives, </a:t>
            </a:r>
            <a:r>
              <a:rPr lang="en-GB" sz="2000" dirty="0" smtClean="0"/>
              <a:t>London: Palgrave-</a:t>
            </a:r>
            <a:r>
              <a:rPr lang="en-GB" sz="2000" dirty="0" err="1" smtClean="0"/>
              <a:t>MacMillan</a:t>
            </a:r>
            <a:r>
              <a:rPr lang="en-GB" sz="2000" dirty="0" smtClean="0"/>
              <a:t>.</a:t>
            </a:r>
          </a:p>
          <a:p>
            <a:pPr eaLnBrk="1" hangingPunct="1">
              <a:buFont typeface="Wingdings" pitchFamily="2" charset="2"/>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Mentkowski,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NUS (2010) </a:t>
            </a:r>
            <a:r>
              <a:rPr lang="en-GB" sz="2000" i="1" dirty="0" smtClean="0"/>
              <a:t>NUS Charter on Assessment and Feedback,</a:t>
            </a:r>
            <a:r>
              <a:rPr lang="en-GB" sz="2000" dirty="0" smtClean="0"/>
              <a:t> </a:t>
            </a:r>
            <a:r>
              <a:rPr lang="en-GB" sz="2000" u="sng" dirty="0" smtClean="0">
                <a:hlinkClick r:id="rId3"/>
              </a:rPr>
              <a:t>http://www.nusconnect.org.uk/asset/news/6010/FeedbackCharter-toview.pdf</a:t>
            </a:r>
            <a:r>
              <a:rPr lang="en-GB" sz="2000" dirty="0" smtClean="0"/>
              <a:t>).</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pPr>
            <a:r>
              <a:rPr lang="en-GB" sz="2000" dirty="0" smtClean="0"/>
              <a:t>QAA (2013) UK Quality Code for Higher Education: Part B: Assuring and enhancing academic quality, accessed at </a:t>
            </a:r>
            <a:r>
              <a:rPr lang="en-GB" sz="2000" u="sng" dirty="0" err="1" smtClean="0">
                <a:hlinkClick r:id="rId5"/>
              </a:rPr>
              <a:t>www.qaa.ac.uk</a:t>
            </a:r>
            <a:r>
              <a:rPr lang="en-GB" sz="2000" dirty="0" smtClean="0"/>
              <a:t> (June 2014)</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endParaRPr lang="en-GB" sz="2000" dirty="0" smtClean="0"/>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620688"/>
            <a:ext cx="8605838" cy="5246713"/>
          </a:xfrm>
        </p:spPr>
        <p:txBody>
          <a:bodyPr/>
          <a:lstStyle/>
          <a:p>
            <a:pPr eaLnBrk="1" hangingPunct="1">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Sadler, D. R. (2010a). Beyond feedback: Developing student capability in complex appraisal. </a:t>
            </a:r>
            <a:r>
              <a:rPr lang="en-GB" sz="2000" i="1" dirty="0" smtClean="0"/>
              <a:t>Assessment &amp; Evaluation in Higher Education, 35</a:t>
            </a:r>
            <a:r>
              <a:rPr lang="en-GB" sz="2000" dirty="0" smtClean="0"/>
              <a:t>(5), 535-550.</a:t>
            </a:r>
          </a:p>
          <a:p>
            <a:pPr>
              <a:buNone/>
            </a:pPr>
            <a:r>
              <a:rPr lang="en-AU" sz="2000" dirty="0" smtClean="0"/>
              <a:t>Sadler, D. R. (2010b) Fidelity as a precondition for integrity in grading academic achievement. </a:t>
            </a:r>
            <a:r>
              <a:rPr lang="en-AU" sz="2000" i="1" dirty="0" smtClean="0"/>
              <a:t>Assessment and Evaluation in Higher Education</a:t>
            </a:r>
            <a:r>
              <a:rPr lang="en-AU" sz="2000" dirty="0" smtClean="0"/>
              <a:t>, 35, 727‑743.</a:t>
            </a:r>
            <a:endParaRPr lang="en-GB" sz="2000" dirty="0" smtClean="0"/>
          </a:p>
          <a:p>
            <a:pPr>
              <a:buNone/>
            </a:pPr>
            <a:r>
              <a:rPr lang="en-GB" sz="2000" dirty="0" smtClean="0"/>
              <a:t>Sadler, D. R. (2010c). Assessment in higher education. In P. Peterson, E. Baker, &amp; B. </a:t>
            </a:r>
            <a:r>
              <a:rPr lang="en-GB" sz="2000" dirty="0" err="1" smtClean="0"/>
              <a:t>McGaw</a:t>
            </a:r>
            <a:r>
              <a:rPr lang="en-GB" sz="2000" dirty="0" smtClean="0"/>
              <a:t> (</a:t>
            </a:r>
            <a:r>
              <a:rPr lang="en-GB" sz="2000" dirty="0" err="1" smtClean="0"/>
              <a:t>eds</a:t>
            </a:r>
            <a:r>
              <a:rPr lang="en-GB" sz="2000" dirty="0" smtClean="0"/>
              <a:t>). </a:t>
            </a:r>
            <a:r>
              <a:rPr lang="en-GB" sz="2000" i="1" dirty="0" smtClean="0"/>
              <a:t>International </a:t>
            </a:r>
            <a:r>
              <a:rPr lang="en-GB" sz="2000" i="1" dirty="0" err="1" smtClean="0"/>
              <a:t>encyclopedia</a:t>
            </a:r>
            <a:r>
              <a:rPr lang="en-GB" sz="2000" i="1" dirty="0" smtClean="0"/>
              <a:t> of education. </a:t>
            </a:r>
            <a:r>
              <a:rPr lang="en-GB" sz="2000" dirty="0" smtClean="0"/>
              <a:t>Vol. 3, 249‑255. Oxford: Elsevier. </a:t>
            </a:r>
          </a:p>
          <a:p>
            <a:pPr>
              <a:buNone/>
            </a:pPr>
            <a:r>
              <a:rPr lang="en-GB" sz="2000" dirty="0" smtClean="0"/>
              <a:t>Sadler, D. R. (2013b). Opening up feedback: Teaching learners to see. In Merry, S., Price, M., </a:t>
            </a:r>
            <a:r>
              <a:rPr lang="en-GB" sz="2000" dirty="0" err="1" smtClean="0"/>
              <a:t>Carless</a:t>
            </a:r>
            <a:r>
              <a:rPr lang="en-GB" sz="2000" dirty="0" smtClean="0"/>
              <a:t>, D., &amp; </a:t>
            </a:r>
            <a:r>
              <a:rPr lang="en-GB" sz="2000" dirty="0" err="1" smtClean="0"/>
              <a:t>Taras</a:t>
            </a:r>
            <a:r>
              <a:rPr lang="en-GB" sz="2000" dirty="0" smtClean="0"/>
              <a:t>, M. (Eds.) </a:t>
            </a:r>
            <a:r>
              <a:rPr lang="en-GB" sz="2000" i="1" dirty="0" err="1" smtClean="0"/>
              <a:t>Reconceptualising</a:t>
            </a:r>
            <a:r>
              <a:rPr lang="en-GB" sz="2000" i="1" dirty="0" smtClean="0"/>
              <a:t> feedback in higher education: Developing </a:t>
            </a:r>
            <a:r>
              <a:rPr lang="en-GB" sz="2000" dirty="0" smtClean="0"/>
              <a:t>Yorke, M. (1999) </a:t>
            </a:r>
            <a:r>
              <a:rPr lang="en-GB" sz="2000" i="1" dirty="0" smtClean="0"/>
              <a:t>Leaving Early: Undergraduate Non-completion in Higher Education,</a:t>
            </a:r>
            <a:r>
              <a:rPr lang="en-GB" sz="2000" dirty="0" smtClean="0"/>
              <a:t> London: Routledge.</a:t>
            </a:r>
          </a:p>
          <a:p>
            <a:pPr>
              <a:buNone/>
            </a:pPr>
            <a:endParaRPr lang="en-GB" sz="2200" dirty="0">
              <a:solidFill>
                <a:schemeClr val="tx1"/>
              </a:solidFill>
            </a:endParaRPr>
          </a:p>
        </p:txBody>
      </p:sp>
      <p:sp>
        <p:nvSpPr>
          <p:cNvPr id="4" name="Title 1"/>
          <p:cNvSpPr>
            <a:spLocks noGrp="1"/>
          </p:cNvSpPr>
          <p:nvPr>
            <p:ph type="title"/>
          </p:nvPr>
        </p:nvSpPr>
        <p:spPr>
          <a:xfrm>
            <a:off x="250825" y="1"/>
            <a:ext cx="8713788" cy="69269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5</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188913"/>
            <a:ext cx="8713788" cy="4317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marked improvement: HEA, 2012</a:t>
            </a:r>
          </a:p>
        </p:txBody>
      </p:sp>
      <p:sp>
        <p:nvSpPr>
          <p:cNvPr id="5" name="Content Placeholder 4"/>
          <p:cNvSpPr>
            <a:spLocks noGrp="1"/>
          </p:cNvSpPr>
          <p:nvPr>
            <p:ph idx="1"/>
          </p:nvPr>
        </p:nvSpPr>
        <p:spPr>
          <a:xfrm>
            <a:off x="358775" y="836711"/>
            <a:ext cx="8605838" cy="5030689"/>
          </a:xfrm>
        </p:spPr>
        <p:txBody>
          <a:bodyPr/>
          <a:lstStyle/>
          <a:p>
            <a:pPr marL="0" indent="0">
              <a:lnSpc>
                <a:spcPct val="100000"/>
              </a:lnSpc>
              <a:buNone/>
            </a:pPr>
            <a:r>
              <a:rPr lang="en-US" sz="2400" dirty="0" smtClean="0"/>
              <a:t>This publication was developed through collaborative working and writing involving a group of experts in the field of higher education: Dr Simon Ball (JISC </a:t>
            </a:r>
            <a:r>
              <a:rPr lang="en-US" sz="2400" dirty="0" err="1" smtClean="0"/>
              <a:t>TechDis</a:t>
            </a:r>
            <a:r>
              <a:rPr lang="en-US" sz="2400" dirty="0" smtClean="0"/>
              <a:t>), Carolyn </a:t>
            </a:r>
            <a:r>
              <a:rPr lang="en-US" sz="2400" dirty="0" err="1" smtClean="0"/>
              <a:t>Bew</a:t>
            </a:r>
            <a:r>
              <a:rPr lang="en-US" sz="2400" dirty="0" smtClean="0"/>
              <a:t> (Higher Education Academy), Professor Sue </a:t>
            </a:r>
            <a:r>
              <a:rPr lang="en-US" sz="2400" dirty="0" err="1" smtClean="0"/>
              <a:t>Bloxham</a:t>
            </a:r>
            <a:r>
              <a:rPr lang="en-US" sz="2400" dirty="0" smtClean="0"/>
              <a:t> (University of </a:t>
            </a:r>
            <a:r>
              <a:rPr lang="en-US" sz="2400" dirty="0" err="1" smtClean="0"/>
              <a:t>Cumbria</a:t>
            </a:r>
            <a:r>
              <a:rPr lang="en-US" sz="2400" dirty="0" smtClean="0"/>
              <a:t>), Professor Sally Brown (Independent Consultant), Dr Paul </a:t>
            </a:r>
            <a:r>
              <a:rPr lang="en-US" sz="2400" dirty="0" err="1" smtClean="0"/>
              <a:t>Kleiman</a:t>
            </a:r>
            <a:r>
              <a:rPr lang="en-US" sz="2400" dirty="0" smtClean="0"/>
              <a:t> (Higher Education Academy), Dr Helen May (Higher Education Academy), Professor Liz McDowell (</a:t>
            </a:r>
            <a:r>
              <a:rPr lang="en-US" sz="2400" dirty="0" err="1" smtClean="0"/>
              <a:t>Northumbria</a:t>
            </a:r>
            <a:r>
              <a:rPr lang="en-US" sz="2400" dirty="0" smtClean="0"/>
              <a:t> University), Dr Erica Morris (Higher Education Academy), Professor Susan Orr (Sheffield </a:t>
            </a:r>
            <a:r>
              <a:rPr lang="en-US" sz="2400" dirty="0" err="1" smtClean="0"/>
              <a:t>Hallam</a:t>
            </a:r>
            <a:r>
              <a:rPr lang="en-US" sz="2400" dirty="0" smtClean="0"/>
              <a:t> University), Elaine Payne (Higher Education Academy), Professor Margaret Price (Oxford Brookes University), Professor Chris Rust (Oxford Brookes University), Professor Brenda Smith (Independent Consultant) and Judith </a:t>
            </a:r>
            <a:r>
              <a:rPr lang="en-US" sz="2400" dirty="0" err="1" smtClean="0"/>
              <a:t>Waterfield</a:t>
            </a:r>
            <a:r>
              <a:rPr lang="en-US" sz="2400" dirty="0" smtClean="0"/>
              <a:t> (Independent Consultant).</a:t>
            </a:r>
            <a:endParaRPr lang="en-GB" sz="24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96881"/>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a:t>
            </a:r>
            <a:endParaRPr lang="en-US" sz="3200" dirty="0"/>
          </a:p>
        </p:txBody>
      </p:sp>
      <p:sp>
        <p:nvSpPr>
          <p:cNvPr id="3" name="Content Placeholder 2"/>
          <p:cNvSpPr>
            <a:spLocks noGrp="1"/>
          </p:cNvSpPr>
          <p:nvPr>
            <p:ph idx="1"/>
          </p:nvPr>
        </p:nvSpPr>
        <p:spPr>
          <a:xfrm>
            <a:off x="358775" y="785795"/>
            <a:ext cx="8605838" cy="5857916"/>
          </a:xfrm>
          <a:ln>
            <a:solidFill>
              <a:schemeClr val="tx1"/>
            </a:solidFill>
          </a:ln>
        </p:spPr>
        <p:txBody>
          <a:bodyPr/>
          <a:lstStyle/>
          <a:p>
            <a:pPr marL="0" indent="0">
              <a:lnSpc>
                <a:spcPct val="100000"/>
              </a:lnSpc>
              <a:buNone/>
            </a:pPr>
            <a:r>
              <a:rPr lang="en-US" sz="1600" dirty="0" smtClean="0">
                <a:solidFill>
                  <a:schemeClr val="tx1"/>
                </a:solidFill>
              </a:rPr>
              <a:t>David </a:t>
            </a:r>
            <a:r>
              <a:rPr lang="en-US" sz="1600" dirty="0" err="1" smtClean="0">
                <a:solidFill>
                  <a:schemeClr val="tx1"/>
                </a:solidFill>
              </a:rPr>
              <a:t>Boud</a:t>
            </a:r>
            <a:r>
              <a:rPr lang="en-US" sz="1600" dirty="0" smtClean="0">
                <a:solidFill>
                  <a:schemeClr val="tx1"/>
                </a:solidFill>
              </a:rPr>
              <a:t> (University of Technology, Sydney), Royce Sadler (Griffith University), Gordon </a:t>
            </a:r>
            <a:r>
              <a:rPr lang="en-US" sz="1600" dirty="0" err="1" smtClean="0">
                <a:solidFill>
                  <a:schemeClr val="tx1"/>
                </a:solidFill>
              </a:rPr>
              <a:t>Joughin</a:t>
            </a:r>
            <a:r>
              <a:rPr lang="en-US" sz="1600" dirty="0" smtClean="0">
                <a:solidFill>
                  <a:schemeClr val="tx1"/>
                </a:solidFill>
              </a:rPr>
              <a:t> (University of Wollongong), Richard James (University of Melbourne), Mark Freeman (University of Sydney), Sally </a:t>
            </a:r>
            <a:r>
              <a:rPr lang="en-US" sz="1600" dirty="0" err="1" smtClean="0">
                <a:solidFill>
                  <a:schemeClr val="tx1"/>
                </a:solidFill>
              </a:rPr>
              <a:t>Kift</a:t>
            </a:r>
            <a:r>
              <a:rPr lang="en-US" sz="1600" dirty="0" smtClean="0">
                <a:solidFill>
                  <a:schemeClr val="tx1"/>
                </a:solidFill>
              </a:rPr>
              <a:t> (Queensland University of Technology), </a:t>
            </a:r>
            <a:r>
              <a:rPr lang="en-US" sz="1600" dirty="0" err="1" smtClean="0">
                <a:solidFill>
                  <a:schemeClr val="tx1"/>
                </a:solidFill>
              </a:rPr>
              <a:t>Filip</a:t>
            </a:r>
            <a:r>
              <a:rPr lang="en-US" sz="1600" dirty="0" smtClean="0">
                <a:solidFill>
                  <a:schemeClr val="tx1"/>
                </a:solidFill>
              </a:rPr>
              <a:t> </a:t>
            </a:r>
            <a:r>
              <a:rPr lang="en-US" sz="1600" dirty="0" err="1" smtClean="0">
                <a:solidFill>
                  <a:schemeClr val="tx1"/>
                </a:solidFill>
              </a:rPr>
              <a:t>Dochy</a:t>
            </a:r>
            <a:r>
              <a:rPr lang="en-US" sz="1600" dirty="0" smtClean="0">
                <a:solidFill>
                  <a:schemeClr val="tx1"/>
                </a:solidFill>
              </a:rPr>
              <a:t> (University of Leuven), Dai </a:t>
            </a:r>
            <a:r>
              <a:rPr lang="en-US" sz="1600" dirty="0" err="1" smtClean="0">
                <a:solidFill>
                  <a:schemeClr val="tx1"/>
                </a:solidFill>
              </a:rPr>
              <a:t>Hounsell</a:t>
            </a:r>
            <a:r>
              <a:rPr lang="en-US" sz="1600" dirty="0" smtClean="0">
                <a:solidFill>
                  <a:schemeClr val="tx1"/>
                </a:solidFill>
              </a:rPr>
              <a:t> (University of Edinburgh), Margaret Price (Oxford Brookes University), Tom Angelo (La Trobe University), Angela Brew (Macquarie University), Ian Cameron (University of Queensland), Denise Chalmers (University of Western Australia), Paul Hager (University of Technology, Sydney), Kerri-Lee Harris (University of Melbourne), Claire Hughes (University of Queensland), Peter Hutchings (Australian Learning and Teaching Council), Kerri-Lee Krause (Griffith University), Duncan </a:t>
            </a:r>
            <a:r>
              <a:rPr lang="en-US" sz="1600" dirty="0" err="1" smtClean="0">
                <a:solidFill>
                  <a:schemeClr val="tx1"/>
                </a:solidFill>
              </a:rPr>
              <a:t>Nulty</a:t>
            </a:r>
            <a:r>
              <a:rPr lang="en-US" sz="1600" dirty="0" smtClean="0">
                <a:solidFill>
                  <a:schemeClr val="tx1"/>
                </a:solidFill>
              </a:rPr>
              <a:t> (Griffith University), Ron Oliver (Edith Cowan University), Jon </a:t>
            </a:r>
            <a:r>
              <a:rPr lang="en-US" sz="1600" dirty="0" err="1" smtClean="0">
                <a:solidFill>
                  <a:schemeClr val="tx1"/>
                </a:solidFill>
              </a:rPr>
              <a:t>Yorke</a:t>
            </a:r>
            <a:r>
              <a:rPr lang="en-US" sz="1600" dirty="0" smtClean="0">
                <a:solidFill>
                  <a:schemeClr val="tx1"/>
                </a:solidFill>
              </a:rPr>
              <a:t> (Curtin University), </a:t>
            </a:r>
            <a:r>
              <a:rPr lang="en-US" sz="1600" dirty="0" err="1" smtClean="0">
                <a:solidFill>
                  <a:schemeClr val="tx1"/>
                </a:solidFill>
              </a:rPr>
              <a:t>Iouri</a:t>
            </a:r>
            <a:r>
              <a:rPr lang="en-US" sz="1600" dirty="0" smtClean="0">
                <a:solidFill>
                  <a:schemeClr val="tx1"/>
                </a:solidFill>
              </a:rPr>
              <a:t> </a:t>
            </a:r>
            <a:r>
              <a:rPr lang="en-US" sz="1600" dirty="0" err="1" smtClean="0">
                <a:solidFill>
                  <a:schemeClr val="tx1"/>
                </a:solidFill>
              </a:rPr>
              <a:t>Belski</a:t>
            </a:r>
            <a:r>
              <a:rPr lang="en-US" sz="1600" dirty="0" smtClean="0">
                <a:solidFill>
                  <a:schemeClr val="tx1"/>
                </a:solidFill>
              </a:rPr>
              <a:t> (RMIT University), Ben Bradley (Charles </a:t>
            </a:r>
            <a:r>
              <a:rPr lang="en-US" sz="1600" dirty="0" err="1" smtClean="0">
                <a:solidFill>
                  <a:schemeClr val="tx1"/>
                </a:solidFill>
              </a:rPr>
              <a:t>Sturt</a:t>
            </a:r>
            <a:r>
              <a:rPr lang="en-US" sz="1600" dirty="0" smtClean="0">
                <a:solidFill>
                  <a:schemeClr val="tx1"/>
                </a:solidFill>
              </a:rPr>
              <a:t> University), Simone </a:t>
            </a:r>
            <a:r>
              <a:rPr lang="en-US" sz="1600" dirty="0" err="1" smtClean="0">
                <a:solidFill>
                  <a:schemeClr val="tx1"/>
                </a:solidFill>
              </a:rPr>
              <a:t>Buzwell</a:t>
            </a:r>
            <a:r>
              <a:rPr lang="en-US" sz="1600" dirty="0" smtClean="0">
                <a:solidFill>
                  <a:schemeClr val="tx1"/>
                </a:solidFill>
              </a:rPr>
              <a:t> (Swinburne University of Technology), Stuart Campbell (University of Western Sydney), Philip Candy (University of Southern Queensland), Peter Cherry (Central Queensland University), Rick Cummings (Murdoch University), Anne Cummins (Australian Catholic University), Elizabeth Deane (Australian National University), Marcia Devlin (</a:t>
            </a:r>
            <a:r>
              <a:rPr lang="en-US" sz="1600" dirty="0" err="1" smtClean="0">
                <a:solidFill>
                  <a:schemeClr val="tx1"/>
                </a:solidFill>
              </a:rPr>
              <a:t>Deakin</a:t>
            </a:r>
            <a:r>
              <a:rPr lang="en-US" sz="1600" dirty="0" smtClean="0">
                <a:solidFill>
                  <a:schemeClr val="tx1"/>
                </a:solidFill>
              </a:rPr>
              <a:t> University), Christine Ewan (Australian Learning and Teaching Council), Paul </a:t>
            </a:r>
            <a:r>
              <a:rPr lang="en-US" sz="1600" dirty="0" err="1" smtClean="0">
                <a:solidFill>
                  <a:schemeClr val="tx1"/>
                </a:solidFill>
              </a:rPr>
              <a:t>Gadek</a:t>
            </a:r>
            <a:r>
              <a:rPr lang="en-US" sz="1600" dirty="0" smtClean="0">
                <a:solidFill>
                  <a:schemeClr val="tx1"/>
                </a:solidFill>
              </a:rPr>
              <a:t> (James Cook University), Susan Hamilton (University of Queensland), Margaret Hicks (University of South Australia), </a:t>
            </a:r>
            <a:r>
              <a:rPr lang="en-US" sz="1600" dirty="0" err="1" smtClean="0">
                <a:solidFill>
                  <a:schemeClr val="tx1"/>
                </a:solidFill>
              </a:rPr>
              <a:t>Marnie</a:t>
            </a:r>
            <a:r>
              <a:rPr lang="en-US" sz="1600" dirty="0" smtClean="0">
                <a:solidFill>
                  <a:schemeClr val="tx1"/>
                </a:solidFill>
              </a:rPr>
              <a:t> Hughes-Warrington (</a:t>
            </a:r>
            <a:r>
              <a:rPr lang="en-US" sz="1600" dirty="0" err="1" smtClean="0">
                <a:solidFill>
                  <a:schemeClr val="tx1"/>
                </a:solidFill>
              </a:rPr>
              <a:t>Monash</a:t>
            </a:r>
            <a:r>
              <a:rPr lang="en-US" sz="1600" dirty="0" smtClean="0">
                <a:solidFill>
                  <a:schemeClr val="tx1"/>
                </a:solidFill>
              </a:rPr>
              <a:t> University), Gail </a:t>
            </a:r>
            <a:r>
              <a:rPr lang="en-US" sz="1600" dirty="0" err="1" smtClean="0">
                <a:solidFill>
                  <a:schemeClr val="tx1"/>
                </a:solidFill>
              </a:rPr>
              <a:t>Huon</a:t>
            </a:r>
            <a:r>
              <a:rPr lang="en-US" sz="1600" dirty="0" smtClean="0">
                <a:solidFill>
                  <a:schemeClr val="tx1"/>
                </a:solidFill>
              </a:rPr>
              <a:t> (University of Newcastle), Margot Kearns (University of Notre Dame, Sydney), Don </a:t>
            </a:r>
            <a:r>
              <a:rPr lang="en-US" sz="1600" dirty="0" err="1" smtClean="0">
                <a:solidFill>
                  <a:schemeClr val="tx1"/>
                </a:solidFill>
              </a:rPr>
              <a:t>Maconachie</a:t>
            </a:r>
            <a:r>
              <a:rPr lang="en-US" sz="1600" dirty="0" smtClean="0">
                <a:solidFill>
                  <a:schemeClr val="tx1"/>
                </a:solidFill>
              </a:rPr>
              <a:t> (University of the Sunshine Coast), Vi McLean (Queensland University of Technology,) </a:t>
            </a:r>
            <a:r>
              <a:rPr lang="en-US" sz="1600" dirty="0" err="1" smtClean="0">
                <a:solidFill>
                  <a:schemeClr val="tx1"/>
                </a:solidFill>
              </a:rPr>
              <a:t>Raoul</a:t>
            </a:r>
            <a:r>
              <a:rPr lang="en-US" sz="1600" dirty="0" smtClean="0">
                <a:solidFill>
                  <a:schemeClr val="tx1"/>
                </a:solidFill>
              </a:rPr>
              <a:t> </a:t>
            </a:r>
            <a:r>
              <a:rPr lang="en-US" sz="1600" dirty="0" err="1" smtClean="0">
                <a:solidFill>
                  <a:schemeClr val="tx1"/>
                </a:solidFill>
              </a:rPr>
              <a:t>Mortley</a:t>
            </a:r>
            <a:r>
              <a:rPr lang="en-US" sz="1600" dirty="0" smtClean="0">
                <a:solidFill>
                  <a:schemeClr val="tx1"/>
                </a:solidFill>
              </a:rPr>
              <a:t> (Bond University), Kylie O’Brien (Victoria University), Gary O’Donovan (University of Tasmania), Beverley Oliver (Curtin University), Simon </a:t>
            </a:r>
            <a:r>
              <a:rPr lang="en-US" sz="1600" dirty="0" err="1" smtClean="0">
                <a:solidFill>
                  <a:schemeClr val="tx1"/>
                </a:solidFill>
              </a:rPr>
              <a:t>Pyke</a:t>
            </a:r>
            <a:r>
              <a:rPr lang="en-US" sz="1600" dirty="0" smtClean="0">
                <a:solidFill>
                  <a:schemeClr val="tx1"/>
                </a:solidFill>
              </a:rPr>
              <a:t> (University of Adelaide), Heather </a:t>
            </a:r>
            <a:r>
              <a:rPr lang="en-US" sz="1600" dirty="0" err="1" smtClean="0">
                <a:solidFill>
                  <a:schemeClr val="tx1"/>
                </a:solidFill>
              </a:rPr>
              <a:t>Smigiel</a:t>
            </a:r>
            <a:r>
              <a:rPr lang="en-US" sz="1600" dirty="0" smtClean="0">
                <a:solidFill>
                  <a:schemeClr val="tx1"/>
                </a:solidFill>
              </a:rPr>
              <a:t> (Flinders University), Janet Taylor (Southern Cross University), Keith </a:t>
            </a:r>
            <a:r>
              <a:rPr lang="en-US" sz="1600" dirty="0" err="1" smtClean="0">
                <a:solidFill>
                  <a:schemeClr val="tx1"/>
                </a:solidFill>
              </a:rPr>
              <a:t>Trigwell</a:t>
            </a:r>
            <a:r>
              <a:rPr lang="en-US" sz="1600" dirty="0" smtClean="0">
                <a:solidFill>
                  <a:schemeClr val="tx1"/>
                </a:solidFill>
              </a:rPr>
              <a:t> (University of Sydney), Neil </a:t>
            </a:r>
            <a:r>
              <a:rPr lang="en-US" sz="1600" dirty="0" err="1" smtClean="0">
                <a:solidFill>
                  <a:schemeClr val="tx1"/>
                </a:solidFill>
              </a:rPr>
              <a:t>Trivett</a:t>
            </a:r>
            <a:r>
              <a:rPr lang="en-US" sz="1600" dirty="0" smtClean="0">
                <a:solidFill>
                  <a:schemeClr val="tx1"/>
                </a:solidFill>
              </a:rPr>
              <a:t> (University of </a:t>
            </a:r>
            <a:r>
              <a:rPr lang="en-US" sz="1600" dirty="0" err="1" smtClean="0">
                <a:solidFill>
                  <a:schemeClr val="tx1"/>
                </a:solidFill>
              </a:rPr>
              <a:t>Ballarat</a:t>
            </a:r>
            <a:r>
              <a:rPr lang="en-US" sz="1600" dirty="0" smtClean="0">
                <a:solidFill>
                  <a:schemeClr val="tx1"/>
                </a:solidFill>
              </a:rPr>
              <a:t>), Graham Webb (University of New England). </a:t>
            </a:r>
          </a:p>
          <a:p>
            <a:pPr>
              <a:buNone/>
            </a:pP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Students are confused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In a massified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rising demands of fee-paying students [in England] ,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6338</Words>
  <Application>Microsoft Office PowerPoint</Application>
  <PresentationFormat>On-screen Show (4:3)</PresentationFormat>
  <Paragraphs>403</Paragraphs>
  <Slides>76</Slides>
  <Notes>48</Notes>
  <HiddenSlides>0</HiddenSlides>
  <MMClips>0</MMClips>
  <ScaleCrop>false</ScaleCrop>
  <HeadingPairs>
    <vt:vector size="4" baseType="variant">
      <vt:variant>
        <vt:lpstr>Theme</vt:lpstr>
      </vt:variant>
      <vt:variant>
        <vt:i4>2</vt:i4>
      </vt:variant>
      <vt:variant>
        <vt:lpstr>Slide Titles</vt:lpstr>
      </vt:variant>
      <vt:variant>
        <vt:i4>76</vt:i4>
      </vt:variant>
    </vt:vector>
  </HeadingPairs>
  <TitlesOfParts>
    <vt:vector size="78" baseType="lpstr">
      <vt:lpstr>LeedsMet template</vt:lpstr>
      <vt:lpstr>101_Custom Design</vt:lpstr>
      <vt:lpstr>Assessing students in large groups</vt:lpstr>
      <vt:lpstr>Rationale</vt:lpstr>
      <vt:lpstr>This workshop is designed to enable participants to:</vt:lpstr>
      <vt:lpstr>Why is assessment such a big issue?</vt:lpstr>
      <vt:lpstr>Two major UK and one Australian initiatives inform my work:</vt:lpstr>
      <vt:lpstr>From ‘A marked improvement’ (HEA, 2012)</vt:lpstr>
      <vt:lpstr>Assessment is lagging</vt:lpstr>
      <vt:lpstr>Students are confused</vt:lpstr>
      <vt:lpstr>It’s time to change assessment</vt:lpstr>
      <vt:lpstr>Modularisation has caused trouble</vt:lpstr>
      <vt:lpstr>Assessment for learning</vt:lpstr>
      <vt:lpstr>The necessity of dialogue </vt:lpstr>
      <vt:lpstr>Improving assessment improves learning</vt:lpstr>
      <vt:lpstr>We need more formative, less summative</vt:lpstr>
      <vt:lpstr>Peer assessment has benefits</vt:lpstr>
      <vt:lpstr>Assessment is ‘resource heavy’</vt:lpstr>
      <vt:lpstr>High stakes assessment causes problems</vt:lpstr>
      <vt:lpstr>UK Quality Code for Higher Education </vt:lpstr>
      <vt:lpstr>QAA, continued...</vt:lpstr>
      <vt:lpstr>Extracts from the QAA Code of Practice B6</vt:lpstr>
      <vt:lpstr>Slide 21</vt:lpstr>
      <vt:lpstr>Slide 22</vt:lpstr>
      <vt:lpstr>Competent to assess?</vt:lpstr>
      <vt:lpstr>Appropriate development or training?</vt:lpstr>
      <vt:lpstr>Boud et al 2010: ‘Assessment 2020’</vt:lpstr>
      <vt:lpstr>Learning from Boud et al: Better assessment can save money</vt:lpstr>
      <vt:lpstr>‘Impact on learning’</vt:lpstr>
      <vt:lpstr>A rethink is needed</vt:lpstr>
      <vt:lpstr>Why would we wish to streamline assessment?</vt:lpstr>
      <vt:lpstr>Formative and summative assessment</vt:lpstr>
      <vt:lpstr>Looking at the alternatives</vt:lpstr>
      <vt:lpstr>Efficient assessment; we need to:</vt:lpstr>
      <vt:lpstr>Giving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Good feedback practice (after Nicol et al):</vt:lpstr>
      <vt:lpstr>Students benefit if we can make feedback timely</vt:lpstr>
      <vt:lpstr>Making assessment work well</vt:lpstr>
      <vt:lpstr>Encouraging students to take assessment more seriously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Good feedback: </vt:lpstr>
      <vt:lpstr>Good feedback:</vt:lpstr>
      <vt:lpstr>Sadler, the most cited author on formative assessment argues:</vt:lpstr>
      <vt:lpstr>Sadler continues…</vt:lpstr>
      <vt:lpstr>Good feedback:</vt:lpstr>
      <vt:lpstr>Good feedback:</vt:lpstr>
      <vt:lpstr>Five things students really hate about feedback</vt:lpstr>
      <vt:lpstr>Five things students really hate about feedback</vt:lpstr>
      <vt:lpstr>Assessment literacy: students do better if they can: </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 </vt:lpstr>
      <vt:lpstr>Useful references: 1</vt:lpstr>
      <vt:lpstr>Useful references: 2</vt:lpstr>
      <vt:lpstr>Useful references: 3</vt:lpstr>
      <vt:lpstr>Useful references: 4</vt:lpstr>
      <vt:lpstr>Useful references: 5</vt:lpstr>
      <vt:lpstr>A marked improvement: HEA, 2012</vt:lpstr>
      <vt:lpstr>Boud et al, 2010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2015-05-21T06:26:49Z</dcterms:modified>
</cp:coreProperties>
</file>