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2"/>
  </p:notesMasterIdLst>
  <p:handoutMasterIdLst>
    <p:handoutMasterId r:id="rId33"/>
  </p:handoutMasterIdLst>
  <p:sldIdLst>
    <p:sldId id="257" r:id="rId2"/>
    <p:sldId id="423" r:id="rId3"/>
    <p:sldId id="424" r:id="rId4"/>
    <p:sldId id="425" r:id="rId5"/>
    <p:sldId id="426" r:id="rId6"/>
    <p:sldId id="427" r:id="rId7"/>
    <p:sldId id="428" r:id="rId8"/>
    <p:sldId id="429" r:id="rId9"/>
    <p:sldId id="430" r:id="rId10"/>
    <p:sldId id="431" r:id="rId11"/>
    <p:sldId id="432" r:id="rId12"/>
    <p:sldId id="433" r:id="rId13"/>
    <p:sldId id="394" r:id="rId14"/>
    <p:sldId id="397" r:id="rId15"/>
    <p:sldId id="398" r:id="rId16"/>
    <p:sldId id="421" r:id="rId17"/>
    <p:sldId id="420" r:id="rId18"/>
    <p:sldId id="385" r:id="rId19"/>
    <p:sldId id="383" r:id="rId20"/>
    <p:sldId id="422" r:id="rId21"/>
    <p:sldId id="386" r:id="rId22"/>
    <p:sldId id="387" r:id="rId23"/>
    <p:sldId id="388" r:id="rId24"/>
    <p:sldId id="389" r:id="rId25"/>
    <p:sldId id="390" r:id="rId26"/>
    <p:sldId id="391" r:id="rId27"/>
    <p:sldId id="393" r:id="rId28"/>
    <p:sldId id="382" r:id="rId29"/>
    <p:sldId id="270" r:id="rId30"/>
    <p:sldId id="272"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99" autoAdjust="0"/>
    <p:restoredTop sz="99000" autoAdjust="0"/>
  </p:normalViewPr>
  <p:slideViewPr>
    <p:cSldViewPr>
      <p:cViewPr>
        <p:scale>
          <a:sx n="60" d="100"/>
          <a:sy n="60" d="100"/>
        </p:scale>
        <p:origin x="-702" y="204"/>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4B6D3128-BF9F-41B8-A041-14E1AF26D2A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458CBE65-C67E-4E8A-922F-44FAA771ABF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FB04FD39-E340-4768-9835-A6BC6C28B551}"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p:txBody>
          <a:bodyPr/>
          <a:lstStyle/>
          <a:p>
            <a:pPr>
              <a:defRPr/>
            </a:pPr>
            <a:fld id="{8B2C0436-2390-4D3F-BCEF-B5F060293E4E}" type="slidenum">
              <a:rPr lang="en-US" smtClean="0"/>
              <a:pPr>
                <a:defRPr/>
              </a:pPr>
              <a:t>11</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p:txBody>
          <a:bodyPr/>
          <a:lstStyle/>
          <a:p>
            <a:pPr>
              <a:defRPr/>
            </a:pPr>
            <a:fld id="{E47606E7-E5D6-44DC-80AB-245BF1BEAFBE}" type="slidenum">
              <a:rPr lang="en-US" smtClean="0"/>
              <a:pPr>
                <a:defRPr/>
              </a:pPr>
              <a:t>12</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p:txBody>
          <a:bodyPr/>
          <a:lstStyle/>
          <a:p>
            <a:pPr>
              <a:defRPr/>
            </a:pPr>
            <a:fld id="{48E43AE2-AD64-40F0-8743-BCAA5EAB7C3F}" type="slidenum">
              <a:rPr lang="en-US" smtClean="0"/>
              <a:pPr>
                <a:defRPr/>
              </a:pPr>
              <a:t>13</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p:txBody>
          <a:bodyPr/>
          <a:lstStyle/>
          <a:p>
            <a:pPr>
              <a:defRPr/>
            </a:pPr>
            <a:fld id="{3D45D60E-D7D3-4855-A2CC-C19A261E8C4A}" type="slidenum">
              <a:rPr lang="en-US" smtClean="0"/>
              <a:pPr>
                <a:defRPr/>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p:txBody>
          <a:bodyPr/>
          <a:lstStyle/>
          <a:p>
            <a:pPr>
              <a:defRPr/>
            </a:pPr>
            <a:fld id="{F04F17BF-9EEB-4775-B5BF-1730D3349B14}" type="slidenum">
              <a:rPr lang="en-US" smtClean="0"/>
              <a:pPr>
                <a:defRPr/>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p:txBody>
          <a:bodyPr/>
          <a:lstStyle/>
          <a:p>
            <a:pPr>
              <a:defRPr/>
            </a:pPr>
            <a:fld id="{E28E03BB-EF20-47D0-B0D0-667FFD6C34FF}" type="slidenum">
              <a:rPr lang="en-US" smtClean="0"/>
              <a:pPr>
                <a:defRPr/>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2BC48EF4-52C0-4F7A-A5F9-4B1B0DB6F0D4}" type="slidenum">
              <a:rPr lang="en-US" smtClean="0"/>
              <a:pPr>
                <a:defRPr/>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p:txBody>
          <a:bodyPr/>
          <a:lstStyle/>
          <a:p>
            <a:pPr>
              <a:defRPr/>
            </a:pPr>
            <a:fld id="{02F222D1-2983-45DC-9EC4-BDBCBFEF31CC}" type="slidenum">
              <a:rPr lang="en-US" smtClean="0"/>
              <a:pPr>
                <a:defRPr/>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p:txBody>
          <a:bodyPr/>
          <a:lstStyle/>
          <a:p>
            <a:pPr>
              <a:defRPr/>
            </a:pPr>
            <a:fld id="{4BF152F1-4CF9-4393-BF77-65FE01443C09}" type="slidenum">
              <a:rPr lang="en-US" smtClean="0"/>
              <a:pPr>
                <a:defRPr/>
              </a:pPr>
              <a:t>21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908CD648-E8C2-4A8F-99BF-6523F857B336}" type="slidenum">
              <a:rPr lang="en-US" smtClean="0"/>
              <a:pPr>
                <a:defRPr/>
              </a:pPr>
              <a:t>22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p:txBody>
          <a:bodyPr/>
          <a:lstStyle/>
          <a:p>
            <a:pPr>
              <a:defRPr/>
            </a:pPr>
            <a:fld id="{738FF56F-1102-43B2-9FE7-F0DC43F0764C}" type="slidenum">
              <a:rPr lang="en-US" smtClean="0"/>
              <a:pPr>
                <a:defRPr/>
              </a:pPr>
              <a:t>3</a:t>
            </a:fld>
            <a:endParaRPr lang="en-US" smtClean="0"/>
          </a:p>
        </p:txBody>
      </p:sp>
      <p:sp>
        <p:nvSpPr>
          <p:cNvPr id="35843" name="Slide Image Placeholder 1"/>
          <p:cNvSpPr>
            <a:spLocks noGrp="1" noRot="1" noChangeAspect="1" noTextEdit="1"/>
          </p:cNvSpPr>
          <p:nvPr>
            <p:ph type="sldImg"/>
          </p:nvPr>
        </p:nvSpPr>
        <p:spPr>
          <a:ln/>
        </p:spPr>
      </p:sp>
      <p:sp>
        <p:nvSpPr>
          <p:cNvPr id="35844" name="Notes Placeholder 2"/>
          <p:cNvSpPr>
            <a:spLocks noGrp="1"/>
          </p:cNvSpPr>
          <p:nvPr>
            <p:ph type="body" idx="1"/>
          </p:nvPr>
        </p:nvSpPr>
        <p:spPr>
          <a:noFill/>
          <a:ln/>
        </p:spPr>
        <p:txBody>
          <a:bodyPr/>
          <a:lstStyle/>
          <a:p>
            <a:pPr eaLnBrk="1" hangingPunct="1"/>
            <a:endParaRPr lang="en-US" smtClean="0"/>
          </a:p>
        </p:txBody>
      </p:sp>
      <p:sp>
        <p:nvSpPr>
          <p:cNvPr id="358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1123276-C946-4980-9A1A-530414E7EFFF}" type="slidenum">
              <a:rPr lang="en-US" sz="1200"/>
              <a:pPr algn="r"/>
              <a:t>3</a:t>
            </a:fld>
            <a:endParaRPr 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BB2EAE15-2403-4602-8D0C-0BC4FD2C4080}" type="slidenum">
              <a:rPr lang="en-US" smtClean="0"/>
              <a:pPr>
                <a:defRPr/>
              </a:pPr>
              <a:t>23</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p:txBody>
          <a:bodyPr/>
          <a:lstStyle/>
          <a:p>
            <a:pPr>
              <a:defRPr/>
            </a:pPr>
            <a:fld id="{CF788336-7806-4BE9-B2FD-29834163D6D0}" type="slidenum">
              <a:rPr lang="en-US" smtClean="0"/>
              <a:pPr>
                <a:defRPr/>
              </a:pPr>
              <a:t>24</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E3D9EECB-D52A-47A4-B72C-1F443D264550}" type="slidenum">
              <a:rPr lang="en-US" smtClean="0"/>
              <a:pPr>
                <a:defRPr/>
              </a:pPr>
              <a:t>25</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14FF0A84-C320-44EC-9C4D-2A3CC85AFBC1}" type="slidenum">
              <a:rPr lang="en-US" smtClean="0"/>
              <a:pPr>
                <a:defRPr/>
              </a:pPr>
              <a:t>26</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p:txBody>
          <a:bodyPr/>
          <a:lstStyle/>
          <a:p>
            <a:pPr>
              <a:defRPr/>
            </a:pPr>
            <a:fld id="{824F2600-78EC-4DFF-A7B9-02DBB265694D}" type="slidenum">
              <a:rPr lang="en-US" smtClean="0"/>
              <a:pPr>
                <a:defRPr/>
              </a:pPr>
              <a:t>27</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8A20A242-FCF4-4809-B28D-95BB2267D2BB}" type="slidenum">
              <a:rPr lang="en-US" smtClean="0"/>
              <a:pPr>
                <a:defRPr/>
              </a:pPr>
              <a:t>28</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p:txBody>
          <a:bodyPr/>
          <a:lstStyle/>
          <a:p>
            <a:pPr>
              <a:defRPr/>
            </a:pPr>
            <a:fld id="{A306821B-AF4B-4AF4-95AC-FD8ACDE61D3B}" type="slidenum">
              <a:rPr lang="en-US" smtClean="0"/>
              <a:pPr>
                <a:defRPr/>
              </a:pPr>
              <a:t>29</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p:txBody>
          <a:bodyPr/>
          <a:lstStyle/>
          <a:p>
            <a:pPr>
              <a:defRPr/>
            </a:pPr>
            <a:fld id="{3C2AC796-453D-4102-A429-4EFDFE616908}" type="slidenum">
              <a:rPr lang="en-US" smtClean="0"/>
              <a:pPr>
                <a:defRPr/>
              </a:pPr>
              <a:t>30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p:txBody>
          <a:bodyPr/>
          <a:lstStyle/>
          <a:p>
            <a:pPr>
              <a:defRPr/>
            </a:pPr>
            <a:fld id="{2E6822D3-88F4-487E-856B-261552E31566}" type="slidenum">
              <a:rPr lang="en-US" smtClean="0"/>
              <a:pPr>
                <a:defRPr/>
              </a:pPr>
              <a:t>4</a:t>
            </a:fld>
            <a:endParaRPr lang="en-US" smtClean="0"/>
          </a:p>
        </p:txBody>
      </p:sp>
      <p:sp>
        <p:nvSpPr>
          <p:cNvPr id="36867" name="Slide Image Placeholder 1"/>
          <p:cNvSpPr>
            <a:spLocks noGrp="1" noRot="1" noChangeAspect="1" noTextEdit="1"/>
          </p:cNvSpPr>
          <p:nvPr>
            <p:ph type="sldImg"/>
          </p:nvPr>
        </p:nvSpPr>
        <p:spPr>
          <a:ln/>
        </p:spPr>
      </p:sp>
      <p:sp>
        <p:nvSpPr>
          <p:cNvPr id="36868" name="Notes Placeholder 2"/>
          <p:cNvSpPr>
            <a:spLocks noGrp="1"/>
          </p:cNvSpPr>
          <p:nvPr>
            <p:ph type="body" idx="1"/>
          </p:nvPr>
        </p:nvSpPr>
        <p:spPr>
          <a:noFill/>
          <a:ln/>
        </p:spPr>
        <p:txBody>
          <a:bodyPr/>
          <a:lstStyle/>
          <a:p>
            <a:pPr eaLnBrk="1" hangingPunct="1"/>
            <a:endParaRPr lang="en-US" smtClean="0"/>
          </a:p>
        </p:txBody>
      </p:sp>
      <p:sp>
        <p:nvSpPr>
          <p:cNvPr id="368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45DD8B5-D51B-4CF3-AE86-5609F08730DF}" type="slidenum">
              <a:rPr lang="en-US" sz="1200"/>
              <a:pPr algn="r"/>
              <a:t>4</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p:txBody>
          <a:bodyPr/>
          <a:lstStyle/>
          <a:p>
            <a:pPr>
              <a:defRPr/>
            </a:pPr>
            <a:fld id="{75C92506-DCD0-4416-A372-2A3A89E55A4D}" type="slidenum">
              <a:rPr lang="en-US" smtClean="0"/>
              <a:pPr>
                <a:defRPr/>
              </a:pPr>
              <a:t>5</a:t>
            </a:fld>
            <a:endParaRPr lang="en-US" smtClean="0"/>
          </a:p>
        </p:txBody>
      </p:sp>
      <p:sp>
        <p:nvSpPr>
          <p:cNvPr id="37891" name="Slide Image Placeholder 1"/>
          <p:cNvSpPr>
            <a:spLocks noGrp="1" noRot="1" noChangeAspect="1" noTextEdit="1"/>
          </p:cNvSpPr>
          <p:nvPr>
            <p:ph type="sldImg"/>
          </p:nvPr>
        </p:nvSpPr>
        <p:spPr>
          <a:ln/>
        </p:spPr>
      </p:sp>
      <p:sp>
        <p:nvSpPr>
          <p:cNvPr id="37892" name="Notes Placeholder 2"/>
          <p:cNvSpPr>
            <a:spLocks noGrp="1"/>
          </p:cNvSpPr>
          <p:nvPr>
            <p:ph type="body" idx="1"/>
          </p:nvPr>
        </p:nvSpPr>
        <p:spPr>
          <a:noFill/>
          <a:ln/>
        </p:spPr>
        <p:txBody>
          <a:bodyPr/>
          <a:lstStyle/>
          <a:p>
            <a:pPr eaLnBrk="1" hangingPunct="1"/>
            <a:endParaRPr lang="en-US" smtClean="0"/>
          </a:p>
        </p:txBody>
      </p:sp>
      <p:sp>
        <p:nvSpPr>
          <p:cNvPr id="378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8DDE7DF-4C66-4230-8B21-EE7AA64C1975}" type="slidenum">
              <a:rPr lang="en-US" sz="1200"/>
              <a:pPr algn="r"/>
              <a:t>5</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48EF8CAF-15A0-4337-94F0-9C4CB942F6C6}" type="slidenum">
              <a:rPr lang="en-US" smtClean="0"/>
              <a:pPr>
                <a:defRPr/>
              </a:pPr>
              <a:t>6</a:t>
            </a:fld>
            <a:endParaRPr lang="en-US" smtClean="0"/>
          </a:p>
        </p:txBody>
      </p:sp>
      <p:sp>
        <p:nvSpPr>
          <p:cNvPr id="38915" name="Slide Image Placeholder 1"/>
          <p:cNvSpPr>
            <a:spLocks noGrp="1" noRot="1" noChangeAspect="1" noTextEdit="1"/>
          </p:cNvSpPr>
          <p:nvPr>
            <p:ph type="sldImg"/>
          </p:nvPr>
        </p:nvSpPr>
        <p:spPr>
          <a:ln/>
        </p:spPr>
      </p:sp>
      <p:sp>
        <p:nvSpPr>
          <p:cNvPr id="38916" name="Notes Placeholder 2"/>
          <p:cNvSpPr>
            <a:spLocks noGrp="1"/>
          </p:cNvSpPr>
          <p:nvPr>
            <p:ph type="body" idx="1"/>
          </p:nvPr>
        </p:nvSpPr>
        <p:spPr>
          <a:noFill/>
          <a:ln/>
        </p:spPr>
        <p:txBody>
          <a:bodyPr/>
          <a:lstStyle/>
          <a:p>
            <a:pPr eaLnBrk="1" hangingPunct="1"/>
            <a:endParaRPr lang="en-US" smtClean="0"/>
          </a:p>
        </p:txBody>
      </p:sp>
      <p:sp>
        <p:nvSpPr>
          <p:cNvPr id="389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788127C-0D55-4294-BABA-860EFA093507}" type="slidenum">
              <a:rPr lang="en-US" sz="1200"/>
              <a:pPr algn="r"/>
              <a:t>6</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BCE159D9-1082-4D93-9741-2A5B6DD3BFCC}" type="slidenum">
              <a:rPr lang="en-US" smtClean="0"/>
              <a:pPr>
                <a:defRPr/>
              </a:pPr>
              <a:t>7</a:t>
            </a:fld>
            <a:endParaRPr lang="en-US" smtClean="0"/>
          </a:p>
        </p:txBody>
      </p:sp>
      <p:sp>
        <p:nvSpPr>
          <p:cNvPr id="39939" name="Slide Image Placeholder 1"/>
          <p:cNvSpPr>
            <a:spLocks noGrp="1" noRot="1" noChangeAspect="1" noTextEdit="1"/>
          </p:cNvSpPr>
          <p:nvPr>
            <p:ph type="sldImg"/>
          </p:nvPr>
        </p:nvSpPr>
        <p:spPr>
          <a:ln/>
        </p:spPr>
      </p:sp>
      <p:sp>
        <p:nvSpPr>
          <p:cNvPr id="39940" name="Notes Placeholder 2"/>
          <p:cNvSpPr>
            <a:spLocks noGrp="1"/>
          </p:cNvSpPr>
          <p:nvPr>
            <p:ph type="body" idx="1"/>
          </p:nvPr>
        </p:nvSpPr>
        <p:spPr>
          <a:noFill/>
          <a:ln/>
        </p:spPr>
        <p:txBody>
          <a:bodyPr/>
          <a:lstStyle/>
          <a:p>
            <a:pPr eaLnBrk="1" hangingPunct="1"/>
            <a:endParaRPr lang="en-US" smtClean="0"/>
          </a:p>
        </p:txBody>
      </p:sp>
      <p:sp>
        <p:nvSpPr>
          <p:cNvPr id="399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2B2EA21-A5E1-48C0-AC09-05098258218B}" type="slidenum">
              <a:rPr lang="en-US" sz="1200"/>
              <a:pPr algn="r"/>
              <a:t>7</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pPr>
              <a:defRPr/>
            </a:pPr>
            <a:fld id="{23A5DECC-01EA-418F-AF5A-8B3103C8BE7B}" type="slidenum">
              <a:rPr lang="en-US" smtClean="0"/>
              <a:pPr>
                <a:defRPr/>
              </a:pPr>
              <a:t>8</a:t>
            </a:fld>
            <a:endParaRPr lang="en-US" smtClean="0"/>
          </a:p>
        </p:txBody>
      </p:sp>
      <p:sp>
        <p:nvSpPr>
          <p:cNvPr id="40963" name="Slide Image Placeholder 1"/>
          <p:cNvSpPr>
            <a:spLocks noGrp="1" noRot="1" noChangeAspect="1" noTextEdit="1"/>
          </p:cNvSpPr>
          <p:nvPr>
            <p:ph type="sldImg"/>
          </p:nvPr>
        </p:nvSpPr>
        <p:spPr>
          <a:ln/>
        </p:spPr>
      </p:sp>
      <p:sp>
        <p:nvSpPr>
          <p:cNvPr id="40964" name="Notes Placeholder 2"/>
          <p:cNvSpPr>
            <a:spLocks noGrp="1"/>
          </p:cNvSpPr>
          <p:nvPr>
            <p:ph type="body" idx="1"/>
          </p:nvPr>
        </p:nvSpPr>
        <p:spPr>
          <a:noFill/>
          <a:ln/>
        </p:spPr>
        <p:txBody>
          <a:bodyPr/>
          <a:lstStyle/>
          <a:p>
            <a:pPr eaLnBrk="1" hangingPunct="1"/>
            <a:endParaRPr lang="en-US" smtClean="0"/>
          </a:p>
        </p:txBody>
      </p:sp>
      <p:sp>
        <p:nvSpPr>
          <p:cNvPr id="4096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43C3FED5-0611-4FBD-A14A-04E84767D2F2}" type="slidenum">
              <a:rPr lang="en-US" sz="1200"/>
              <a:pPr algn="r"/>
              <a:t>8</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p:txBody>
          <a:bodyPr/>
          <a:lstStyle/>
          <a:p>
            <a:pPr>
              <a:defRPr/>
            </a:pPr>
            <a:fld id="{22B9F369-4472-4187-8F63-3D33B6CA4D7F}" type="slidenum">
              <a:rPr lang="en-US" smtClean="0"/>
              <a:pPr>
                <a:defRPr/>
              </a:pPr>
              <a:t>9</a:t>
            </a:fld>
            <a:endParaRPr lang="en-US" smtClean="0"/>
          </a:p>
        </p:txBody>
      </p:sp>
      <p:sp>
        <p:nvSpPr>
          <p:cNvPr id="41987" name="Slide Image Placeholder 1"/>
          <p:cNvSpPr>
            <a:spLocks noGrp="1" noRot="1" noChangeAspect="1" noTextEdit="1"/>
          </p:cNvSpPr>
          <p:nvPr>
            <p:ph type="sldImg"/>
          </p:nvPr>
        </p:nvSpPr>
        <p:spPr>
          <a:ln/>
        </p:spPr>
      </p:sp>
      <p:sp>
        <p:nvSpPr>
          <p:cNvPr id="41988" name="Notes Placeholder 2"/>
          <p:cNvSpPr>
            <a:spLocks noGrp="1"/>
          </p:cNvSpPr>
          <p:nvPr>
            <p:ph type="body" idx="1"/>
          </p:nvPr>
        </p:nvSpPr>
        <p:spPr>
          <a:noFill/>
          <a:ln/>
        </p:spPr>
        <p:txBody>
          <a:bodyPr/>
          <a:lstStyle/>
          <a:p>
            <a:pPr eaLnBrk="1" hangingPunct="1"/>
            <a:endParaRPr lang="en-US" smtClean="0"/>
          </a:p>
        </p:txBody>
      </p:sp>
      <p:sp>
        <p:nvSpPr>
          <p:cNvPr id="419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2E01F109-2A1C-410F-A0AE-888C00901DEB}" type="slidenum">
              <a:rPr lang="en-US" sz="1200"/>
              <a:pPr algn="r"/>
              <a:t>9</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p>
            <a:pPr>
              <a:defRPr/>
            </a:pPr>
            <a:fld id="{E750894C-3AEE-448E-9B24-C13DF60CDAC6}" type="slidenum">
              <a:rPr lang="en-US" smtClean="0"/>
              <a:pPr>
                <a:defRPr/>
              </a:pPr>
              <a:t>10</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FCB5A354-047D-42DA-9022-85F8B17C0367}" type="datetime1">
              <a:rPr lang="en-GB"/>
              <a:pPr>
                <a:defRPr/>
              </a:pPr>
              <a:t>21/05/2015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D4A1A194-407A-4251-8CA6-EFC0967E577F}"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3796742-4F7A-49AA-BA82-8C3649D47247}" type="datetime1">
              <a:rPr lang="en-GB"/>
              <a:pPr>
                <a:defRPr/>
              </a:pPr>
              <a:t>21/05/2015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39FC1897-6AF5-4B65-B197-F68A133E53F7}" type="datetime1">
              <a:rPr lang="en-GB"/>
              <a:pPr>
                <a:defRPr/>
              </a:pPr>
              <a:t>21/05/2015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A13B8C30-0915-4DC3-84F4-4DDFF71803AA}" type="datetime1">
              <a:rPr lang="en-GB"/>
              <a:pPr>
                <a:defRPr/>
              </a:pPr>
              <a:t>21/05/2015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2DD95DC-3267-400F-8EDB-DFFC3E3928FB}" type="datetime1">
              <a:rPr lang="en-GB"/>
              <a:pPr>
                <a:defRPr/>
              </a:pPr>
              <a:t>21/05/2015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7AC12EF1-EE1A-46BD-A753-7C6545B63F4C}" type="datetime1">
              <a:rPr lang="en-GB"/>
              <a:pPr>
                <a:defRPr/>
              </a:pPr>
              <a:t>21/05/2015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C11B4DFF-75E0-4E84-962F-5A2A82DCE9F8}" type="datetime1">
              <a:rPr lang="en-GB"/>
              <a:pPr>
                <a:defRPr/>
              </a:pPr>
              <a:t>21/05/2015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365C4C16-8593-4113-8E74-EA8B34C29D60}" type="datetime1">
              <a:rPr lang="en-GB"/>
              <a:pPr>
                <a:defRPr/>
              </a:pPr>
              <a:t>21/05/2015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8CD20EE4-824C-4455-AE22-6EEC6EE539B6}" type="datetime1">
              <a:rPr lang="en-GB"/>
              <a:pPr>
                <a:defRPr/>
              </a:pPr>
              <a:t>21/05/2015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363BB22-E1F8-481E-AA5C-68A8889B7890}" type="datetime1">
              <a:rPr lang="en-GB"/>
              <a:pPr>
                <a:defRPr/>
              </a:pPr>
              <a:t>21/05/2015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7C202F7-5360-4BDE-918D-E62CC71BC0C7}" type="datetime1">
              <a:rPr lang="en-GB"/>
              <a:pPr>
                <a:defRPr/>
              </a:pPr>
              <a:t>21/05/2015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ED872791-43D6-46A0-BE07-972AA0FFC53D}" type="datetime1">
              <a:rPr lang="en-GB"/>
              <a:pPr>
                <a:defRPr/>
              </a:pPr>
              <a:t>21/05/2015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52"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eaLnBrk="1" hangingPunct="1"/>
            <a:r>
              <a:rPr lang="en-GB" sz="4400" smtClean="0"/>
              <a:t>Assessing group projects</a:t>
            </a:r>
            <a:endParaRPr lang="en-GB" sz="4000" b="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Cork Institute of Technology</a:t>
            </a:r>
          </a:p>
          <a:p>
            <a:pPr algn="ctr" eaLnBrk="1" hangingPunct="1">
              <a:defRPr/>
            </a:pPr>
            <a:r>
              <a:rPr lang="en-GB" sz="1800" dirty="0" smtClean="0"/>
              <a:t>May 21</a:t>
            </a:r>
            <a:r>
              <a:rPr lang="en-GB" sz="1800" baseline="30000" dirty="0" smtClean="0"/>
              <a:t>st</a:t>
            </a:r>
            <a:r>
              <a:rPr lang="en-GB" sz="1800" dirty="0" smtClean="0"/>
              <a:t> 2015</a:t>
            </a:r>
          </a:p>
          <a:p>
            <a:pPr algn="ctr" eaLnBrk="1" hangingPunct="1">
              <a:defRPr/>
            </a:pPr>
            <a:r>
              <a:rPr lang="en-GB" sz="2400" dirty="0" smtClean="0"/>
              <a:t>Sally Brown</a:t>
            </a:r>
          </a:p>
          <a:p>
            <a:pPr algn="ctr" eaLnBrk="1" hangingPunct="1">
              <a:defRPr/>
            </a:pPr>
            <a:r>
              <a:rPr lang="en-GB" sz="2000" dirty="0" smtClean="0"/>
              <a:t>@</a:t>
            </a:r>
            <a:r>
              <a:rPr lang="en-GB" sz="2000" dirty="0" err="1" smtClean="0"/>
              <a:t>ProfSallyBrown</a:t>
            </a:r>
            <a:endParaRPr lang="en-GB" sz="2000" dirty="0" smtClean="0"/>
          </a:p>
          <a:p>
            <a:pPr algn="ctr" eaLnBrk="1" hangingPunct="1">
              <a:defRPr/>
            </a:pPr>
            <a:r>
              <a:rPr lang="en-GB" sz="2000" dirty="0" smtClean="0"/>
              <a:t>NTF, PFHEA, 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smtClean="0"/>
              <a:t>Sound and frequent assessment </a:t>
            </a:r>
          </a:p>
        </p:txBody>
      </p:sp>
      <p:sp>
        <p:nvSpPr>
          <p:cNvPr id="12291" name="Rectangle 3"/>
          <p:cNvSpPr>
            <a:spLocks noGrp="1" noChangeArrowheads="1"/>
          </p:cNvSpPr>
          <p:nvPr>
            <p:ph type="body" idx="1"/>
          </p:nvPr>
        </p:nvSpPr>
        <p:spPr/>
        <p:txBody>
          <a:bodyPr/>
          <a:lstStyle/>
          <a:p>
            <a:pPr marL="609600" indent="-609600"/>
            <a:r>
              <a:rPr lang="en-GB" sz="2800" smtClean="0"/>
              <a:t>Good assessment is valid, reliable, practical, developmental, manageable, cost-effective, fit for purpose, relevant, authentic, inclusive, closely linked to learning outcomes and fair.</a:t>
            </a:r>
          </a:p>
          <a:p>
            <a:pPr marL="609600" indent="-609600"/>
            <a:r>
              <a:rPr lang="en-GB" sz="2800" smtClean="0"/>
              <a:t>Is it possible also to make it enjoyable for staff and students?</a:t>
            </a:r>
          </a:p>
          <a:p>
            <a:pPr marL="609600" indent="-609600"/>
            <a:r>
              <a:rPr lang="en-GB" sz="2800" smtClean="0"/>
              <a:t>Incremental assessment has more value in promoting student learning than end-point ‘sudden death’ approaches.</a:t>
            </a:r>
          </a:p>
          <a:p>
            <a:pPr marL="609600" indent="-609600"/>
            <a:endParaRPr lang="en-GB" sz="21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8"/>
            <a:ext cx="7543800" cy="642937"/>
          </a:xfrm>
        </p:spPr>
        <p:txBody>
          <a:bodyPr/>
          <a:lstStyle/>
          <a:p>
            <a:r>
              <a:rPr lang="en-GB" smtClean="0"/>
              <a:t>Assessment </a:t>
            </a:r>
            <a:r>
              <a:rPr lang="en-GB" i="1" smtClean="0"/>
              <a:t>for</a:t>
            </a:r>
            <a:r>
              <a:rPr lang="en-GB" smtClean="0"/>
              <a:t> learning</a:t>
            </a:r>
          </a:p>
        </p:txBody>
      </p:sp>
      <p:sp>
        <p:nvSpPr>
          <p:cNvPr id="3" name="Content Placeholder 2"/>
          <p:cNvSpPr>
            <a:spLocks noGrp="1"/>
          </p:cNvSpPr>
          <p:nvPr>
            <p:ph idx="1"/>
          </p:nvPr>
        </p:nvSpPr>
        <p:spPr>
          <a:xfrm>
            <a:off x="468313" y="836613"/>
            <a:ext cx="8229600" cy="5365750"/>
          </a:xfrm>
        </p:spPr>
        <p:txBody>
          <a:bodyPr/>
          <a:lstStyle/>
          <a:p>
            <a:pPr marL="438150" indent="-438150" eaLnBrk="1" hangingPunct="1">
              <a:buFont typeface="Wingdings" pitchFamily="2" charset="2"/>
              <a:buNone/>
              <a:defRPr/>
            </a:pPr>
            <a:r>
              <a:rPr lang="en-GB" sz="2300" dirty="0" smtClean="0"/>
              <a:t>1.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22238"/>
            <a:ext cx="7543800" cy="785812"/>
          </a:xfrm>
        </p:spPr>
        <p:txBody>
          <a:bodyPr/>
          <a:lstStyle/>
          <a:p>
            <a:pPr eaLnBrk="1" hangingPunct="1"/>
            <a:r>
              <a:rPr lang="en-GB" smtClean="0"/>
              <a:t>Assessment for learning</a:t>
            </a:r>
          </a:p>
        </p:txBody>
      </p:sp>
      <p:sp>
        <p:nvSpPr>
          <p:cNvPr id="34820" name="Rectangle 3"/>
          <p:cNvSpPr>
            <a:spLocks noGrp="1" noChangeArrowheads="1"/>
          </p:cNvSpPr>
          <p:nvPr>
            <p:ph type="body" idx="1"/>
          </p:nvPr>
        </p:nvSpPr>
        <p:spPr>
          <a:xfrm>
            <a:off x="468313" y="1052513"/>
            <a:ext cx="8229600" cy="5149850"/>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mtClean="0"/>
              <a:t>Assessing group work </a:t>
            </a:r>
          </a:p>
        </p:txBody>
      </p:sp>
      <p:sp>
        <p:nvSpPr>
          <p:cNvPr id="15363" name="Content Placeholder 2"/>
          <p:cNvSpPr>
            <a:spLocks noGrp="1"/>
          </p:cNvSpPr>
          <p:nvPr>
            <p:ph idx="1"/>
          </p:nvPr>
        </p:nvSpPr>
        <p:spPr/>
        <p:txBody>
          <a:bodyPr/>
          <a:lstStyle/>
          <a:p>
            <a:r>
              <a:rPr lang="en-GB" smtClean="0"/>
              <a:t>Group work is a necessary approach in Higher Education nowadays and has many benefits for students in relation to personal development and employability;</a:t>
            </a:r>
          </a:p>
          <a:p>
            <a:r>
              <a:rPr lang="en-GB" smtClean="0"/>
              <a:t>However, it is the locus of much student dissatisfaction and complaints;</a:t>
            </a:r>
          </a:p>
          <a:p>
            <a:r>
              <a:rPr lang="en-GB" smtClean="0"/>
              <a:t>As with other pedagogic issues, fairness, transparency, inclusivity and equity are prerequisites for successful group work and assessment.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mtClean="0"/>
              <a:t>Why get students working in small groups?</a:t>
            </a:r>
          </a:p>
        </p:txBody>
      </p:sp>
      <p:sp>
        <p:nvSpPr>
          <p:cNvPr id="16387" name="Content Placeholder 2"/>
          <p:cNvSpPr>
            <a:spLocks noGrp="1"/>
          </p:cNvSpPr>
          <p:nvPr>
            <p:ph idx="1"/>
          </p:nvPr>
        </p:nvSpPr>
        <p:spPr/>
        <p:txBody>
          <a:bodyPr/>
          <a:lstStyle/>
          <a:p>
            <a:pPr eaLnBrk="1" fontAlgn="t" hangingPunct="1"/>
            <a:r>
              <a:rPr lang="en-US"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hangingPunct="1"/>
            <a:r>
              <a:rPr lang="en-US" smtClean="0"/>
              <a:t>Effective tutoring can engender positive student behaviours and study habits, to ensure that all students are well prepared as learners.</a:t>
            </a:r>
          </a:p>
          <a:p>
            <a:pPr eaLnBrk="1" hangingPunct="1"/>
            <a:r>
              <a:rPr lang="en-US" smtClean="0"/>
              <a:t>Most employers expect graduates to be able to perform well in team situations, and so effective in-course support for skills development is key.</a:t>
            </a:r>
          </a:p>
          <a:p>
            <a:endParaRPr lang="en-GB"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mtClean="0"/>
              <a:t>Group work to encourage learning</a:t>
            </a:r>
          </a:p>
        </p:txBody>
      </p:sp>
      <p:sp>
        <p:nvSpPr>
          <p:cNvPr id="17411" name="Content Placeholder 2"/>
          <p:cNvSpPr>
            <a:spLocks noGrp="1"/>
          </p:cNvSpPr>
          <p:nvPr>
            <p:ph idx="1"/>
          </p:nvPr>
        </p:nvSpPr>
        <p:spPr/>
        <p:txBody>
          <a:bodyPr/>
          <a:lstStyle/>
          <a:p>
            <a:r>
              <a:rPr lang="en-GB" smtClean="0"/>
              <a:t>Working in small groups can be a highly effective means of engendering learning particularly when purposeful and systematic approaches are used;</a:t>
            </a:r>
          </a:p>
          <a:p>
            <a:r>
              <a:rPr lang="en-GB" smtClean="0"/>
              <a:t>Students frequently quite like being involved in group tasks, but often don’t like being assessed as a member of a group as they often see it as unfair;</a:t>
            </a:r>
          </a:p>
          <a:p>
            <a:r>
              <a:rPr lang="en-GB" smtClean="0"/>
              <a:t>When you ask students years after they have finished university what they found their most memorable experiences, group work often features in both positive and negative comments.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mtClean="0"/>
              <a:t>What kinds of things cause students to complain? If:</a:t>
            </a:r>
          </a:p>
        </p:txBody>
      </p:sp>
      <p:sp>
        <p:nvSpPr>
          <p:cNvPr id="18435" name="Content Placeholder 2"/>
          <p:cNvSpPr>
            <a:spLocks noGrp="1"/>
          </p:cNvSpPr>
          <p:nvPr>
            <p:ph idx="1"/>
          </p:nvPr>
        </p:nvSpPr>
        <p:spPr>
          <a:xfrm>
            <a:off x="214313" y="1412875"/>
            <a:ext cx="8643937" cy="4789488"/>
          </a:xfrm>
        </p:spPr>
        <p:txBody>
          <a:bodyPr/>
          <a:lstStyle/>
          <a:p>
            <a:r>
              <a:rPr lang="en-GB" smtClean="0"/>
              <a:t>They feel the workload is unfairly shared out;</a:t>
            </a:r>
          </a:p>
          <a:p>
            <a:r>
              <a:rPr lang="en-GB" smtClean="0"/>
              <a:t>‘Freeloaders’ and those with poor attendance get the same kinds of marks as the students who work really hard;</a:t>
            </a:r>
          </a:p>
          <a:p>
            <a:r>
              <a:rPr lang="en-GB" smtClean="0"/>
              <a:t>They feel their grades are being unfairly brought down by their peers not taking the tasks seriously enough;</a:t>
            </a:r>
          </a:p>
          <a:p>
            <a:r>
              <a:rPr lang="en-GB" smtClean="0"/>
              <a:t>They don’t see the value of participating in group work;</a:t>
            </a:r>
          </a:p>
          <a:p>
            <a:r>
              <a:rPr lang="en-GB" smtClean="0"/>
              <a:t>The organisation of group activities seems to them to be chaotic and disorganised; </a:t>
            </a:r>
          </a:p>
          <a:p>
            <a:r>
              <a:rPr lang="en-GB" smtClean="0"/>
              <a:t>Hard work and good team work isn’t properly recognised within marks awarded.</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mtClean="0"/>
              <a:t>Potential cultural issues related to group work:</a:t>
            </a:r>
          </a:p>
        </p:txBody>
      </p:sp>
      <p:sp>
        <p:nvSpPr>
          <p:cNvPr id="19459" name="Content Placeholder 2"/>
          <p:cNvSpPr>
            <a:spLocks noGrp="1"/>
          </p:cNvSpPr>
          <p:nvPr>
            <p:ph idx="1"/>
          </p:nvPr>
        </p:nvSpPr>
        <p:spPr/>
        <p:txBody>
          <a:bodyPr/>
          <a:lstStyle/>
          <a:p>
            <a:r>
              <a:rPr lang="en-GB" smtClean="0"/>
              <a:t>Students from cultures where the genders are usually strictly segregated may find activities like group work and presentations challenging initially;</a:t>
            </a:r>
          </a:p>
          <a:p>
            <a:r>
              <a:rPr lang="en-GB" smtClean="0"/>
              <a:t>There can be issues around students who are not prepared to ask questions in class or seek support, for fear of ‘losing face’, or causing the teacher to ‘lose face’ ;</a:t>
            </a:r>
          </a:p>
          <a:p>
            <a:r>
              <a:rPr lang="en-GB" smtClean="0"/>
              <a:t>There is diversity in the extent to which robust discussion is valued, with students from some cultures preferring to focus on the importance of harmony and co-operation within the group rather the interests of the individual within it (Ryan </a:t>
            </a:r>
            <a:r>
              <a:rPr lang="en-GB" i="1" smtClean="0"/>
              <a:t>op cit</a:t>
            </a:r>
            <a:r>
              <a:rPr lang="en-GB" smtClean="0"/>
              <a:t> 2000).</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mtClean="0"/>
              <a:t>Group work and employability</a:t>
            </a:r>
          </a:p>
        </p:txBody>
      </p:sp>
      <p:sp>
        <p:nvSpPr>
          <p:cNvPr id="20483" name="Content Placeholder 2"/>
          <p:cNvSpPr>
            <a:spLocks noGrp="1"/>
          </p:cNvSpPr>
          <p:nvPr>
            <p:ph idx="1"/>
          </p:nvPr>
        </p:nvSpPr>
        <p:spPr/>
        <p:txBody>
          <a:bodyPr/>
          <a:lstStyle/>
          <a:p>
            <a:r>
              <a:rPr lang="en-GB" smtClean="0"/>
              <a:t>Students on graduation will usually work in teams and so employers expect graduates to have enhanced group work skills;</a:t>
            </a:r>
          </a:p>
          <a:p>
            <a:r>
              <a:rPr lang="en-GB" smtClean="0"/>
              <a:t>Such skills need to be developed and honed, with students able to make good judgments about their own group work skills;</a:t>
            </a:r>
          </a:p>
          <a:p>
            <a:r>
              <a:rPr lang="en-GB" smtClean="0"/>
              <a:t> Assessed group tasks in the curriculum provide opportunities for rehearsal and learning through experience about balancing personal contribution with facilitating others’ participation.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8"/>
            <a:ext cx="7543800" cy="806450"/>
          </a:xfrm>
        </p:spPr>
        <p:txBody>
          <a:bodyPr/>
          <a:lstStyle/>
          <a:p>
            <a:r>
              <a:rPr lang="en-GB" smtClean="0"/>
              <a:t>Ten steps for effective assessed group work</a:t>
            </a:r>
          </a:p>
        </p:txBody>
      </p:sp>
      <p:sp>
        <p:nvSpPr>
          <p:cNvPr id="3" name="Content Placeholder 2"/>
          <p:cNvSpPr>
            <a:spLocks noGrp="1"/>
          </p:cNvSpPr>
          <p:nvPr>
            <p:ph idx="1"/>
          </p:nvPr>
        </p:nvSpPr>
        <p:spPr>
          <a:xfrm>
            <a:off x="468313" y="1071563"/>
            <a:ext cx="8229600" cy="5130800"/>
          </a:xfrm>
        </p:spPr>
        <p:txBody>
          <a:bodyPr/>
          <a:lstStyle/>
          <a:p>
            <a:pPr marL="457200" indent="-457200">
              <a:buSzPct val="100000"/>
              <a:buFont typeface="+mj-lt"/>
              <a:buAutoNum type="arabicPeriod"/>
              <a:defRPr/>
            </a:pPr>
            <a:r>
              <a:rPr lang="en-GB" dirty="0" smtClean="0"/>
              <a:t>In the initial briefings, e</a:t>
            </a:r>
            <a:r>
              <a:rPr lang="en-GB" b="0" dirty="0" smtClean="0"/>
              <a:t>m</a:t>
            </a:r>
            <a:r>
              <a:rPr lang="en-GB" dirty="0" smtClean="0"/>
              <a:t>phasise not just what is to be achieved and how it is to be assessed, but also the rationale for both doing group work and assessing it;</a:t>
            </a:r>
          </a:p>
          <a:p>
            <a:pPr marL="457200" indent="-457200">
              <a:buSzPct val="100000"/>
              <a:buFont typeface="+mj-lt"/>
              <a:buAutoNum type="arabicPeriod"/>
              <a:defRPr/>
            </a:pPr>
            <a:r>
              <a:rPr lang="en-GB" dirty="0" smtClean="0"/>
              <a:t>Provide references to research literature on the value placed on group work by employers and graduates;</a:t>
            </a:r>
          </a:p>
          <a:p>
            <a:pPr marL="457200" indent="-457200">
              <a:buSzPct val="100000"/>
              <a:buFont typeface="+mj-lt"/>
              <a:buAutoNum type="arabicPeriod"/>
              <a:defRPr/>
            </a:pPr>
            <a:r>
              <a:rPr lang="en-GB" dirty="0" smtClean="0"/>
              <a:t>Ensure that the criteria for assessment are transparent, logical, constructively aligned and reward good group behaviour;</a:t>
            </a:r>
          </a:p>
          <a:p>
            <a:pPr marL="457200" indent="-457200">
              <a:buSzPct val="100000"/>
              <a:buFont typeface="+mj-lt"/>
              <a:buAutoNum type="arabicPeriod"/>
              <a:defRPr/>
            </a:pPr>
            <a:r>
              <a:rPr lang="en-GB" dirty="0" smtClean="0"/>
              <a:t>Ensure the tasks you give them are authentic and meaningful;</a:t>
            </a:r>
          </a:p>
          <a:p>
            <a:pPr marL="457200" indent="-457200">
              <a:buSzPct val="100000"/>
              <a:buFont typeface="+mj-lt"/>
              <a:buAutoNum type="arabicPeriod"/>
              <a:defRPr/>
            </a:pPr>
            <a:endParaRPr lang="en-GB" dirty="0" smtClean="0"/>
          </a:p>
          <a:p>
            <a:pPr marL="457200" indent="-457200">
              <a:buSzPct val="100000"/>
              <a:buFont typeface="+mj-lt"/>
              <a:buAutoNum type="arabicPeriod"/>
              <a:defRPr/>
            </a:pPr>
            <a:endParaRPr lang="en-GB" dirty="0" smtClean="0"/>
          </a:p>
          <a:p>
            <a:pPr>
              <a:buSzPct val="100000"/>
              <a:defRPr/>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smtClean="0"/>
              <a:t>Assessment for Learning </a:t>
            </a:r>
            <a:br>
              <a:rPr lang="en-GB" smtClean="0"/>
            </a:br>
            <a:endParaRPr lang="en-GB" smtClean="0"/>
          </a:p>
        </p:txBody>
      </p:sp>
      <p:sp>
        <p:nvSpPr>
          <p:cNvPr id="4099" name="Content Placeholder 2"/>
          <p:cNvSpPr>
            <a:spLocks noGrp="1"/>
          </p:cNvSpPr>
          <p:nvPr>
            <p:ph idx="1"/>
          </p:nvPr>
        </p:nvSpPr>
        <p:spPr>
          <a:xfrm>
            <a:off x="285750" y="1071563"/>
            <a:ext cx="8412163" cy="5130800"/>
          </a:xfrm>
        </p:spPr>
        <p:txBody>
          <a:bodyPr/>
          <a:lstStyle/>
          <a:p>
            <a:pPr>
              <a:buFont typeface="Wingdings" pitchFamily="2" charset="2"/>
              <a:buNone/>
            </a:pPr>
            <a:r>
              <a:rPr lang="en-GB" smtClean="0"/>
              <a:t>How we can use appropriate and fit-for-purpose methods and approaches to ensure that assessment is fit-for-purpose and is integrated with student learning to maximise student achievement, while assuring standards. In this session, participants will be encouraged to adopt a holistic approach to assessment design, considering five key questions to ensure that assessment works effectively to promote learning:</a:t>
            </a:r>
          </a:p>
          <a:p>
            <a:r>
              <a:rPr lang="en-US" smtClean="0"/>
              <a:t>Why are we assessing?</a:t>
            </a:r>
            <a:endParaRPr lang="en-GB" smtClean="0"/>
          </a:p>
          <a:p>
            <a:r>
              <a:rPr lang="en-US" smtClean="0"/>
              <a:t>What is it we are actually assessing?</a:t>
            </a:r>
            <a:endParaRPr lang="en-GB" smtClean="0"/>
          </a:p>
          <a:p>
            <a:r>
              <a:rPr lang="en-US" smtClean="0"/>
              <a:t>How are we assessing?</a:t>
            </a:r>
            <a:endParaRPr lang="en-GB" smtClean="0"/>
          </a:p>
          <a:p>
            <a:r>
              <a:rPr lang="en-US" smtClean="0"/>
              <a:t>Who is best placed to assess?</a:t>
            </a:r>
            <a:endParaRPr lang="en-GB" smtClean="0"/>
          </a:p>
          <a:p>
            <a:r>
              <a:rPr lang="en-US" smtClean="0"/>
              <a:t>When should we assess?</a:t>
            </a:r>
            <a:endParaRPr lang="en-GB" smtClean="0"/>
          </a:p>
          <a:p>
            <a:endParaRPr lang="en-GB"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mtClean="0"/>
              <a:t>Seven stages of effective assessed group work (continued)</a:t>
            </a:r>
          </a:p>
        </p:txBody>
      </p:sp>
      <p:sp>
        <p:nvSpPr>
          <p:cNvPr id="22531" name="Content Placeholder 2"/>
          <p:cNvSpPr>
            <a:spLocks noGrp="1"/>
          </p:cNvSpPr>
          <p:nvPr>
            <p:ph idx="1"/>
          </p:nvPr>
        </p:nvSpPr>
        <p:spPr/>
        <p:txBody>
          <a:bodyPr/>
          <a:lstStyle/>
          <a:p>
            <a:pPr marL="457200" indent="-457200">
              <a:buSzPct val="100000"/>
              <a:buFont typeface="Arial" charset="0"/>
              <a:buAutoNum type="arabicPeriod" startAt="5"/>
            </a:pPr>
            <a:r>
              <a:rPr lang="en-GB" smtClean="0"/>
              <a:t>Provide risk-free rehearsal opportunities so that students can make mistakes in a safe environment;</a:t>
            </a:r>
          </a:p>
          <a:p>
            <a:pPr marL="457200" indent="-457200">
              <a:buSzPct val="100000"/>
              <a:buFont typeface="Arial" charset="0"/>
              <a:buAutoNum type="arabicPeriod" startAt="5"/>
            </a:pPr>
            <a:r>
              <a:rPr lang="en-GB" smtClean="0"/>
              <a:t>Offer dialogic opportunities for students to ask questions and clarify potential misunderstandings;</a:t>
            </a:r>
          </a:p>
          <a:p>
            <a:pPr marL="457200" indent="-457200">
              <a:buSzPct val="100000"/>
              <a:buFont typeface="Arial" charset="0"/>
              <a:buAutoNum type="arabicPeriod" startAt="5"/>
            </a:pPr>
            <a:r>
              <a:rPr lang="en-GB" smtClean="0"/>
              <a:t>Make it clear that sorting out group dysfunction is part of the task;</a:t>
            </a:r>
          </a:p>
          <a:p>
            <a:pPr marL="457200" indent="-457200">
              <a:buSzPct val="100000"/>
              <a:buFont typeface="Arial" charset="0"/>
              <a:buAutoNum type="arabicPeriod" startAt="5"/>
            </a:pPr>
            <a:r>
              <a:rPr lang="en-GB" smtClean="0"/>
              <a:t>Offer the services of an ‘ombudsperson’ to provide arbitration as necessary;</a:t>
            </a:r>
          </a:p>
          <a:p>
            <a:pPr marL="457200" indent="-457200">
              <a:buSzPct val="100000"/>
              <a:buFont typeface="Arial" charset="0"/>
              <a:buAutoNum type="arabicPeriod" startAt="5"/>
            </a:pPr>
            <a:r>
              <a:rPr lang="en-GB" smtClean="0"/>
              <a:t>Debrief at the end of the task and the assessment process so students recognise how the marks have been achieved.</a:t>
            </a:r>
          </a:p>
          <a:p>
            <a:pPr marL="457200" indent="-457200">
              <a:buSzPct val="100000"/>
              <a:buFont typeface="Arial" charset="0"/>
              <a:buAutoNum type="arabicPeriod" startAt="5"/>
            </a:pPr>
            <a:r>
              <a:rPr lang="en-GB" smtClean="0"/>
              <a:t>Clarify what are the values that underpin your group assessment process</a:t>
            </a:r>
          </a:p>
          <a:p>
            <a:pPr marL="457200" indent="-457200">
              <a:buSzPct val="100000"/>
              <a:buFont typeface="Arial" charset="0"/>
              <a:buAutoNum type="arabicPeriod" startAt="5"/>
            </a:pPr>
            <a:endParaRPr lang="en-GB"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smtClean="0"/>
              <a:t>Implicit values in group work</a:t>
            </a:r>
            <a:br>
              <a:rPr lang="en-GB" smtClean="0"/>
            </a:br>
            <a:endParaRPr lang="en-GB" smtClean="0"/>
          </a:p>
        </p:txBody>
      </p:sp>
      <p:sp>
        <p:nvSpPr>
          <p:cNvPr id="23555" name="Content Placeholder 2"/>
          <p:cNvSpPr>
            <a:spLocks noGrp="1"/>
          </p:cNvSpPr>
          <p:nvPr>
            <p:ph idx="1"/>
          </p:nvPr>
        </p:nvSpPr>
        <p:spPr>
          <a:xfrm>
            <a:off x="214313" y="1285875"/>
            <a:ext cx="8643937" cy="4916488"/>
          </a:xfrm>
        </p:spPr>
        <p:txBody>
          <a:bodyPr/>
          <a:lstStyle/>
          <a:p>
            <a:r>
              <a:rPr lang="en-GB" smtClean="0"/>
              <a:t>Respect for the opinions and viewpoints of others, listening and responding appropriately;</a:t>
            </a:r>
          </a:p>
          <a:p>
            <a:r>
              <a:rPr lang="en-GB" smtClean="0"/>
              <a:t>Respect for valid reasoning. The ability to detect poor argument and to engage in respectful dialogue;</a:t>
            </a:r>
          </a:p>
          <a:p>
            <a:r>
              <a:rPr lang="en-GB" smtClean="0"/>
              <a:t>A commitment to regular attendance and to cooperation with others in independent group work involving debate and dialogue;</a:t>
            </a:r>
          </a:p>
          <a:p>
            <a:r>
              <a:rPr lang="en-GB" smtClean="0"/>
              <a:t>Active use of concepts and modes of reasoning introduced in the module content;</a:t>
            </a:r>
          </a:p>
          <a:p>
            <a:r>
              <a:rPr lang="en-GB" smtClean="0"/>
              <a:t>A commitment to shared reflection on course processes.</a:t>
            </a:r>
          </a:p>
          <a:p>
            <a:pPr>
              <a:buFont typeface="Wingdings" pitchFamily="2" charset="2"/>
              <a:buNone/>
            </a:pPr>
            <a:r>
              <a:rPr lang="en-GB" smtClean="0"/>
              <a:t>(Foreman-Peck and Winch, 2010)</a:t>
            </a:r>
          </a:p>
          <a:p>
            <a:endParaRPr lang="en-GB"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mtClean="0"/>
              <a:t>Strategies for assessing students in groups (1)</a:t>
            </a:r>
          </a:p>
        </p:txBody>
      </p:sp>
      <p:sp>
        <p:nvSpPr>
          <p:cNvPr id="24579" name="Content Placeholder 2"/>
          <p:cNvSpPr>
            <a:spLocks noGrp="1"/>
          </p:cNvSpPr>
          <p:nvPr>
            <p:ph idx="1"/>
          </p:nvPr>
        </p:nvSpPr>
        <p:spPr/>
        <p:txBody>
          <a:bodyPr/>
          <a:lstStyle/>
          <a:p>
            <a:r>
              <a:rPr lang="en-GB" smtClean="0"/>
              <a:t>If the task is small and early and the weighting of marks in relation to the overall module mark is minor, give the students a group mark with no differentiation (but then talk to them about the implications of this);</a:t>
            </a:r>
          </a:p>
          <a:p>
            <a:r>
              <a:rPr lang="en-GB" smtClean="0"/>
              <a:t>Break up the group task into separate equivalent elements and assess students individually on these tasks;</a:t>
            </a:r>
          </a:p>
          <a:p>
            <a:r>
              <a:rPr lang="en-GB" smtClean="0"/>
              <a:t>Give an overall mark to the group assignment, but give each student an additional individual task (for example, a reflection) to differentiate effort;...</a:t>
            </a:r>
          </a:p>
          <a:p>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smtClean="0"/>
              <a:t>Strategies for assessing students in groups (2)</a:t>
            </a:r>
          </a:p>
        </p:txBody>
      </p:sp>
      <p:sp>
        <p:nvSpPr>
          <p:cNvPr id="25603"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viva the students individually on their learning from the task;</a:t>
            </a:r>
          </a:p>
          <a:p>
            <a:r>
              <a:rPr lang="en-GB" smtClean="0"/>
              <a:t>Give an overall mark to the group assignment outcome, and then set an exam question at the end of the module to enable students individually to demonstrate their learning from the group task.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mtClean="0"/>
              <a:t>Strategies for assessing students in groups (3)</a:t>
            </a:r>
          </a:p>
        </p:txBody>
      </p:sp>
      <p:sp>
        <p:nvSpPr>
          <p:cNvPr id="26627"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smtClean="0"/>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itchFamily="2" charset="2"/>
              <a:buNone/>
            </a:pPr>
            <a:r>
              <a:rPr lang="en-GB" sz="1800" i="1" smtClean="0"/>
              <a:t>(Brown, Rust and Gibbs, (1994) Strategies for Diversifying Assessment)</a:t>
            </a:r>
          </a:p>
          <a:p>
            <a:endParaRPr lang="en-GB" smtClean="0"/>
          </a:p>
          <a:p>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4800" y="609600"/>
            <a:ext cx="8458200" cy="1143000"/>
          </a:xfrm>
        </p:spPr>
        <p:txBody>
          <a:bodyPr/>
          <a:lstStyle/>
          <a:p>
            <a:r>
              <a:rPr lang="en-GB" smtClean="0"/>
              <a:t>Involving students in assessing </a:t>
            </a:r>
            <a:br>
              <a:rPr lang="en-GB" smtClean="0"/>
            </a:br>
            <a:r>
              <a:rPr lang="en-GB" smtClean="0"/>
              <a:t>peers in groups. Why?</a:t>
            </a:r>
          </a:p>
        </p:txBody>
      </p:sp>
      <p:sp>
        <p:nvSpPr>
          <p:cNvPr id="27651" name="Rectangle 3"/>
          <p:cNvSpPr>
            <a:spLocks noGrp="1" noChangeArrowheads="1"/>
          </p:cNvSpPr>
          <p:nvPr>
            <p:ph type="body" idx="1"/>
          </p:nvPr>
        </p:nvSpPr>
        <p:spPr>
          <a:xfrm>
            <a:off x="304800" y="1916113"/>
            <a:ext cx="8534400" cy="4179887"/>
          </a:xfrm>
        </p:spPr>
        <p:txBody>
          <a:bodyPr/>
          <a:lstStyle/>
          <a:p>
            <a:pPr eaLnBrk="1" hangingPunct="1"/>
            <a:r>
              <a:rPr lang="en-GB" smtClean="0"/>
              <a:t>Available research indicates that involving students in their own assessment makes them better learners (deep not surface learning);</a:t>
            </a:r>
          </a:p>
          <a:p>
            <a:pPr eaLnBrk="1" hangingPunct="1"/>
            <a:r>
              <a:rPr lang="en-GB" smtClean="0"/>
              <a:t>If students feel they can get away with a free ride, then engagement may be harder to promote;</a:t>
            </a:r>
          </a:p>
          <a:p>
            <a:pPr eaLnBrk="1" hangingPunct="1"/>
            <a:r>
              <a:rPr lang="en-GB" smtClean="0"/>
              <a:t>Assessing group participation really needs the involvement of peers to be meaningful;</a:t>
            </a:r>
          </a:p>
          <a:p>
            <a:pPr eaLnBrk="1" hangingPunct="1"/>
            <a:r>
              <a:rPr lang="en-GB" smtClean="0"/>
              <a:t>Students can get inside the criteria and start to work out what they really mean in practice. </a:t>
            </a:r>
          </a:p>
          <a:p>
            <a:pPr eaLnBrk="1" hangingPunct="1"/>
            <a:endParaRPr lang="en-GB"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381000"/>
            <a:ext cx="7772400" cy="1143000"/>
          </a:xfrm>
        </p:spPr>
        <p:txBody>
          <a:bodyPr/>
          <a:lstStyle/>
          <a:p>
            <a:r>
              <a:rPr lang="en-GB" smtClean="0"/>
              <a:t>However:</a:t>
            </a:r>
          </a:p>
        </p:txBody>
      </p:sp>
      <p:sp>
        <p:nvSpPr>
          <p:cNvPr id="28675" name="Rectangle 3"/>
          <p:cNvSpPr>
            <a:spLocks noGrp="1" noChangeArrowheads="1"/>
          </p:cNvSpPr>
          <p:nvPr>
            <p:ph type="body" idx="1"/>
          </p:nvPr>
        </p:nvSpPr>
        <p:spPr>
          <a:xfrm>
            <a:off x="457200" y="1524000"/>
            <a:ext cx="8305800" cy="4267200"/>
          </a:xfrm>
        </p:spPr>
        <p:txBody>
          <a:bodyPr/>
          <a:lstStyle/>
          <a:p>
            <a:pPr eaLnBrk="1" hangingPunct="1"/>
            <a:r>
              <a:rPr lang="en-GB" smtClean="0"/>
              <a:t>Criteria need to be explicit and clear to all concerned from the outset;</a:t>
            </a:r>
          </a:p>
          <a:p>
            <a:pPr eaLnBrk="1" hangingPunct="1"/>
            <a:r>
              <a:rPr lang="en-GB" smtClean="0"/>
              <a:t>Assessment must use evidence matched against the criteria;</a:t>
            </a:r>
          </a:p>
          <a:p>
            <a:pPr eaLnBrk="1" hangingPunct="1"/>
            <a:r>
              <a:rPr lang="en-GB" smtClean="0"/>
              <a:t>Students and staff need training and rehearsal before it is implemented ‘for real’;</a:t>
            </a:r>
          </a:p>
          <a:p>
            <a:pPr eaLnBrk="1" hangingPunct="1"/>
            <a:r>
              <a:rPr lang="en-GB" smtClean="0"/>
              <a:t>Rehearsal implies having the opportunity to practice giving marks and feedback in a non-threatening and supportive environment where issues can be raised and discussed freely and productively.</a:t>
            </a:r>
          </a:p>
          <a:p>
            <a:pPr eaLnBrk="1" hangingPunct="1">
              <a:buFontTx/>
              <a:buNone/>
            </a:pPr>
            <a:r>
              <a:rPr lang="en-GB" smtClean="0">
                <a:cs typeface="Times New Roman" pitchFamily="18" charset="0"/>
              </a:rPr>
              <a:t>	</a:t>
            </a:r>
            <a:endParaRPr lang="en-GB"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mtClean="0"/>
              <a:t>Planning to maximize the effectiveness of small group work</a:t>
            </a:r>
          </a:p>
        </p:txBody>
      </p:sp>
      <p:sp>
        <p:nvSpPr>
          <p:cNvPr id="29699" name="Content Placeholder 2"/>
          <p:cNvSpPr>
            <a:spLocks noGrp="1"/>
          </p:cNvSpPr>
          <p:nvPr>
            <p:ph idx="1"/>
          </p:nvPr>
        </p:nvSpPr>
        <p:spPr/>
        <p:txBody>
          <a:bodyPr/>
          <a:lstStyle/>
          <a:p>
            <a:r>
              <a:rPr lang="en-GB" smtClean="0"/>
              <a:t>Which of the ideas you have discussed today would you like to implement in your practice?</a:t>
            </a:r>
          </a:p>
          <a:p>
            <a:r>
              <a:rPr lang="en-GB" smtClean="0"/>
              <a:t>Are these likely to be individual or course team activities?</a:t>
            </a:r>
          </a:p>
          <a:p>
            <a:r>
              <a:rPr lang="en-GB" smtClean="0"/>
              <a:t>What support might you need to make this happen? (Timetable flexibility, space swap, financial support?)</a:t>
            </a:r>
          </a:p>
          <a:p>
            <a:r>
              <a:rPr lang="en-GB" smtClean="0"/>
              <a:t>How will you know if you have been successful? </a:t>
            </a:r>
          </a:p>
          <a:p>
            <a:r>
              <a:rPr lang="en-GB" smtClean="0"/>
              <a:t>How can you share your success?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p:txBody>
          <a:bodyPr/>
          <a:lstStyle/>
          <a:p>
            <a:r>
              <a:rPr lang="en-GB" sz="2800" smtClean="0"/>
              <a:t>These and other slides will be available on my website at www.sally-brown.net</a:t>
            </a:r>
          </a:p>
        </p:txBody>
      </p:sp>
      <p:pic>
        <p:nvPicPr>
          <p:cNvPr id="30723" name="Picture 2" descr="sally new photo.jpg"/>
          <p:cNvPicPr>
            <a:picLocks noChangeAspect="1"/>
          </p:cNvPicPr>
          <p:nvPr/>
        </p:nvPicPr>
        <p:blipFill>
          <a:blip r:embed="rId3" cstate="print"/>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22238"/>
            <a:ext cx="7543800" cy="800100"/>
          </a:xfrm>
        </p:spPr>
        <p:txBody>
          <a:bodyPr/>
          <a:lstStyle/>
          <a:p>
            <a:r>
              <a:rPr lang="en-GB" smtClean="0"/>
              <a:t>Useful references: 1</a:t>
            </a:r>
          </a:p>
        </p:txBody>
      </p:sp>
      <p:sp>
        <p:nvSpPr>
          <p:cNvPr id="207875" name="Rectangle 3"/>
          <p:cNvSpPr>
            <a:spLocks noGrp="1" noChangeArrowheads="1"/>
          </p:cNvSpPr>
          <p:nvPr>
            <p:ph type="body" idx="1"/>
          </p:nvPr>
        </p:nvSpPr>
        <p:spPr>
          <a:xfrm>
            <a:off x="142875" y="981075"/>
            <a:ext cx="8713788" cy="5876925"/>
          </a:xfrm>
        </p:spPr>
        <p:txBody>
          <a:bodyPr/>
          <a:lstStyle/>
          <a:p>
            <a:pPr marL="609600" indent="-609600" eaLnBrk="1" hangingPunct="1">
              <a:buFont typeface="Wingdings" pitchFamily="2" charset="2"/>
              <a:buNone/>
              <a:defRPr/>
            </a:pPr>
            <a:r>
              <a:rPr lang="en-GB" sz="1800" dirty="0" smtClean="0"/>
              <a:t>Biggs</a:t>
            </a:r>
            <a:r>
              <a:rPr lang="en-GB" sz="1800" dirty="0"/>
              <a:t>,  J. 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r>
              <a:rPr lang="en-GB" sz="1800" dirty="0" smtClean="0"/>
              <a:t>.</a:t>
            </a:r>
            <a:endParaRPr lang="en-GB" sz="1800" dirty="0" smtClean="0">
              <a:cs typeface="Times New Roman" pitchFamily="18" charset="0"/>
            </a:endParaRPr>
          </a:p>
          <a:p>
            <a:pPr eaLnBrk="1" hangingPunct="1">
              <a:buFont typeface="Wingdings" pitchFamily="2" charset="2"/>
              <a:buNone/>
              <a:defRPr/>
            </a:pPr>
            <a:r>
              <a:rPr lang="en-GB" sz="1800" dirty="0" smtClean="0"/>
              <a:t>Brown, S. (September 2006 and January 2007) ‘The art of small group teaching’ in the ‘New Academic’, Birmingham: SEDA</a:t>
            </a:r>
          </a:p>
          <a:p>
            <a:pPr eaLnBrk="1" hangingPunct="1">
              <a:buFont typeface="Wingdings" pitchFamily="2" charset="2"/>
              <a:buNone/>
              <a:defRPr/>
            </a:pPr>
            <a:r>
              <a:rPr lang="en-GB" sz="1800" dirty="0" smtClean="0"/>
              <a:t>Brown, S. (2001) </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(eds. Edwards, H., Smith, B. and Webb, G.) London: Kogan Page. </a:t>
            </a:r>
          </a:p>
          <a:p>
            <a:pPr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defRPr/>
            </a:pPr>
            <a:r>
              <a:rPr lang="en-GB" sz="1800" dirty="0"/>
              <a:t> Brown, S. (2015) </a:t>
            </a:r>
            <a:r>
              <a:rPr lang="en-GB" sz="1800" i="1" dirty="0"/>
              <a:t>Learning, teaching and assessment in higher education: global perspectives, </a:t>
            </a:r>
            <a:r>
              <a:rPr lang="en-GB" sz="1800" dirty="0"/>
              <a:t>London: Palgrave-MacMillan</a:t>
            </a:r>
            <a:r>
              <a:rPr lang="en-GB" sz="1800" dirty="0" smtClean="0"/>
              <a:t>.</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endParaRPr lang="en-GB" sz="1800" i="1"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685800" y="304800"/>
            <a:ext cx="7848600" cy="1123950"/>
          </a:xfrm>
        </p:spPr>
        <p:txBody>
          <a:bodyPr lIns="92075" tIns="46038" rIns="92075" bIns="46038"/>
          <a:lstStyle/>
          <a:p>
            <a:pPr eaLnBrk="1" hangingPunct="1"/>
            <a:r>
              <a:rPr lang="en-US" sz="2800" smtClean="0">
                <a:solidFill>
                  <a:srgbClr val="002060"/>
                </a:solidFill>
              </a:rPr>
              <a:t>Purposes: the reasons for assessment: </a:t>
            </a:r>
            <a:br>
              <a:rPr lang="en-US" sz="2800" smtClean="0">
                <a:solidFill>
                  <a:srgbClr val="002060"/>
                </a:solidFill>
              </a:rPr>
            </a:br>
            <a:r>
              <a:rPr lang="en-US" sz="2800" smtClean="0">
                <a:solidFill>
                  <a:srgbClr val="002060"/>
                </a:solidFill>
              </a:rPr>
              <a:t>may include:</a:t>
            </a:r>
            <a:br>
              <a:rPr lang="en-US" sz="2800" smtClean="0">
                <a:solidFill>
                  <a:srgbClr val="002060"/>
                </a:solidFill>
              </a:rPr>
            </a:br>
            <a:endParaRPr lang="en-US" sz="2800" b="0" smtClean="0">
              <a:solidFill>
                <a:srgbClr val="002060"/>
              </a:solidFill>
            </a:endParaRPr>
          </a:p>
        </p:txBody>
      </p:sp>
      <p:sp>
        <p:nvSpPr>
          <p:cNvPr id="5123" name="Rectangle 3"/>
          <p:cNvSpPr>
            <a:spLocks noGrp="1" noChangeArrowheads="1"/>
          </p:cNvSpPr>
          <p:nvPr>
            <p:ph type="body" idx="4294967295"/>
          </p:nvPr>
        </p:nvSpPr>
        <p:spPr>
          <a:xfrm>
            <a:off x="914400" y="1484313"/>
            <a:ext cx="7239000" cy="4992687"/>
          </a:xfrm>
        </p:spPr>
        <p:txBody>
          <a:bodyPr lIns="92075" tIns="46038" rIns="92075" bIns="46038"/>
          <a:lstStyle/>
          <a:p>
            <a:pPr eaLnBrk="1" hangingPunct="1"/>
            <a:r>
              <a:rPr lang="en-US" sz="2600" smtClean="0"/>
              <a:t>Enabling students to get the measure of their achievement; </a:t>
            </a:r>
          </a:p>
          <a:p>
            <a:pPr eaLnBrk="1" hangingPunct="1"/>
            <a:r>
              <a:rPr lang="en-US" sz="2600" smtClean="0"/>
              <a:t>Helping them consolidate their learning;</a:t>
            </a:r>
          </a:p>
          <a:p>
            <a:pPr eaLnBrk="1" hangingPunct="1"/>
            <a:r>
              <a:rPr lang="en-US" sz="2600" smtClean="0"/>
              <a:t>Providing feedback so they can improve and remedy any deficiencies;</a:t>
            </a:r>
          </a:p>
          <a:p>
            <a:pPr eaLnBrk="1" hangingPunct="1"/>
            <a:r>
              <a:rPr lang="en-US" sz="2600" smtClean="0"/>
              <a:t>motivating students to engage in their learning;</a:t>
            </a:r>
          </a:p>
          <a:p>
            <a:pPr eaLnBrk="1" hangingPunct="1"/>
            <a:r>
              <a:rPr lang="en-US" sz="2600" smtClean="0"/>
              <a:t>providing them with opportunities to relate theory and practice, especially in HE and FE.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60350"/>
            <a:ext cx="7543800" cy="720725"/>
          </a:xfrm>
        </p:spPr>
        <p:txBody>
          <a:bodyPr/>
          <a:lstStyle/>
          <a:p>
            <a:r>
              <a:rPr lang="en-GB" smtClean="0"/>
              <a:t>Useful references 2</a:t>
            </a:r>
          </a:p>
        </p:txBody>
      </p:sp>
      <p:sp>
        <p:nvSpPr>
          <p:cNvPr id="43011" name="Rectangle 3"/>
          <p:cNvSpPr>
            <a:spLocks noGrp="1" noChangeArrowheads="1"/>
          </p:cNvSpPr>
          <p:nvPr>
            <p:ph type="body" idx="1"/>
          </p:nvPr>
        </p:nvSpPr>
        <p:spPr>
          <a:xfrm>
            <a:off x="323850" y="1052513"/>
            <a:ext cx="8569325" cy="5329237"/>
          </a:xfrm>
        </p:spPr>
        <p:txBody>
          <a:bodyPr/>
          <a:lstStyle/>
          <a:p>
            <a:pPr>
              <a:buFont typeface="Wingdings" pitchFamily="2" charset="2"/>
              <a:buNone/>
              <a:defRPr/>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Font typeface="Wingdings" pitchFamily="2" charset="2"/>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Font typeface="Wingdings" pitchFamily="2" charset="2"/>
              <a:buNone/>
              <a:defRPr/>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Font typeface="Wingdings" pitchFamily="2" charset="2"/>
              <a:buNone/>
              <a:defRPr/>
            </a:pPr>
            <a:r>
              <a:rPr lang="en-GB" sz="1800" dirty="0" smtClean="0"/>
              <a:t>Race, P. (2006) </a:t>
            </a:r>
            <a:r>
              <a:rPr lang="en-GB" sz="1800" i="1" dirty="0" smtClean="0"/>
              <a:t>The lecturer’s toolkit (3rd edition),</a:t>
            </a:r>
            <a:r>
              <a:rPr lang="en-GB" sz="1800" dirty="0" smtClean="0"/>
              <a:t> London: Routledge. </a:t>
            </a:r>
          </a:p>
          <a:p>
            <a:pPr eaLnBrk="1" hangingPunct="1">
              <a:buFont typeface="Wingdings" pitchFamily="2" charset="2"/>
              <a:buNone/>
              <a:defRPr/>
            </a:pPr>
            <a:r>
              <a:rPr lang="en-GB" sz="1800" dirty="0"/>
              <a:t>Race, P. (2014) </a:t>
            </a:r>
            <a:r>
              <a:rPr lang="en-GB" sz="1800" i="1" dirty="0"/>
              <a:t>Making learning happen, 3</a:t>
            </a:r>
            <a:r>
              <a:rPr lang="en-GB" sz="1800" i="1" baseline="30000" dirty="0"/>
              <a:t>rd</a:t>
            </a:r>
            <a:r>
              <a:rPr lang="en-GB" sz="1800" i="1" dirty="0"/>
              <a:t> edition, </a:t>
            </a:r>
            <a:r>
              <a:rPr lang="en-GB" sz="1800" dirty="0"/>
              <a:t>London: Sage. </a:t>
            </a:r>
            <a:endParaRPr lang="en-GB" sz="1800" dirty="0" smtClean="0">
              <a:solidFill>
                <a:schemeClr val="tx2">
                  <a:lumMod val="40000"/>
                  <a:lumOff val="60000"/>
                </a:schemeClr>
              </a:solidFill>
            </a:endParaRPr>
          </a:p>
          <a:p>
            <a:pPr eaLnBrk="1" hangingPunct="1">
              <a:buFont typeface="Wingdings" pitchFamily="2" charset="2"/>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lIns="92075" tIns="46038" rIns="92075" bIns="46038"/>
          <a:lstStyle/>
          <a:p>
            <a:pPr eaLnBrk="1" hangingPunct="1"/>
            <a:r>
              <a:rPr lang="en-US" sz="2800" smtClean="0"/>
              <a:t>more purposes...</a:t>
            </a:r>
          </a:p>
        </p:txBody>
      </p:sp>
      <p:sp>
        <p:nvSpPr>
          <p:cNvPr id="6147" name="Rectangle 3"/>
          <p:cNvSpPr>
            <a:spLocks noGrp="1" noChangeArrowheads="1"/>
          </p:cNvSpPr>
          <p:nvPr>
            <p:ph type="body" idx="4294967295"/>
          </p:nvPr>
        </p:nvSpPr>
        <p:spPr>
          <a:xfrm>
            <a:off x="642938" y="1285875"/>
            <a:ext cx="8001000" cy="4217988"/>
          </a:xfrm>
        </p:spPr>
        <p:txBody>
          <a:bodyPr lIns="92075" tIns="46038" rIns="92075" bIns="46038"/>
          <a:lstStyle/>
          <a:p>
            <a:pPr eaLnBrk="1" hangingPunct="1"/>
            <a:r>
              <a:rPr lang="en-US" sz="2600" smtClean="0"/>
              <a:t>Helping students make sensible choices about option alternatives and directions for further study;</a:t>
            </a:r>
          </a:p>
          <a:p>
            <a:pPr eaLnBrk="1" hangingPunct="1"/>
            <a:r>
              <a:rPr lang="en-US" sz="2600" smtClean="0"/>
              <a:t>demonstrating student employability;</a:t>
            </a:r>
          </a:p>
          <a:p>
            <a:pPr eaLnBrk="1" hangingPunct="1"/>
            <a:r>
              <a:rPr lang="en-US" sz="2600" smtClean="0"/>
              <a:t>providing assurance of fitness to practice (in HE);</a:t>
            </a:r>
          </a:p>
          <a:p>
            <a:pPr eaLnBrk="1" hangingPunct="1"/>
            <a:r>
              <a:rPr lang="en-US" sz="2600" smtClean="0"/>
              <a:t>giving feedback to teachers on effectiveness;</a:t>
            </a:r>
          </a:p>
          <a:p>
            <a:pPr eaLnBrk="1" hangingPunct="1"/>
            <a:r>
              <a:rPr lang="en-US" sz="2600" smtClean="0"/>
              <a:t>providing statistics for internal and external agencies.</a:t>
            </a:r>
          </a:p>
          <a:p>
            <a:pPr eaLnBrk="1" hangingPunct="1"/>
            <a:endParaRPr lang="en-US" sz="26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eaLnBrk="1" hangingPunct="1"/>
            <a:r>
              <a:rPr lang="en-US" smtClean="0"/>
              <a:t>Orientation: choosing what we assess</a:t>
            </a:r>
          </a:p>
        </p:txBody>
      </p:sp>
      <p:sp>
        <p:nvSpPr>
          <p:cNvPr id="7171" name="Rectangle 3"/>
          <p:cNvSpPr>
            <a:spLocks noGrp="1" noChangeArrowheads="1"/>
          </p:cNvSpPr>
          <p:nvPr>
            <p:ph type="body" idx="4294967295"/>
          </p:nvPr>
        </p:nvSpPr>
        <p:spPr/>
        <p:txBody>
          <a:bodyPr/>
          <a:lstStyle/>
          <a:p>
            <a:pPr eaLnBrk="1" hangingPunct="1"/>
            <a:r>
              <a:rPr lang="en-US" smtClean="0"/>
              <a:t>product or process?</a:t>
            </a:r>
          </a:p>
          <a:p>
            <a:pPr eaLnBrk="1" hangingPunct="1"/>
            <a:r>
              <a:rPr lang="en-US" smtClean="0"/>
              <a:t>theory or practice (HE particularly); </a:t>
            </a:r>
          </a:p>
          <a:p>
            <a:pPr eaLnBrk="1" hangingPunct="1"/>
            <a:r>
              <a:rPr lang="en-US" smtClean="0"/>
              <a:t>knowledge, skills and attitude (all sectors)?</a:t>
            </a:r>
          </a:p>
          <a:p>
            <a:pPr eaLnBrk="1" hangingPunct="1"/>
            <a:r>
              <a:rPr lang="en-US" smtClean="0"/>
              <a:t>subject knowledge or application?</a:t>
            </a:r>
          </a:p>
          <a:p>
            <a:pPr eaLnBrk="1" hangingPunct="1"/>
            <a:r>
              <a:rPr lang="en-US" smtClean="0"/>
              <a:t>what we’ve always assessed?</a:t>
            </a:r>
          </a:p>
          <a:p>
            <a:pPr eaLnBrk="1" hangingPunct="1"/>
            <a:r>
              <a:rPr lang="en-US" smtClean="0"/>
              <a:t>what it’s easy to assess?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eaLnBrk="1" hangingPunct="1"/>
            <a:r>
              <a:rPr lang="en-US" sz="2800" smtClean="0"/>
              <a:t>Methodology: being imaginative by choosing diverse assessments</a:t>
            </a:r>
          </a:p>
        </p:txBody>
      </p:sp>
      <p:sp>
        <p:nvSpPr>
          <p:cNvPr id="8195" name="Rectangle 3"/>
          <p:cNvSpPr>
            <a:spLocks noGrp="1" noChangeArrowheads="1"/>
          </p:cNvSpPr>
          <p:nvPr>
            <p:ph type="body" idx="4294967295"/>
          </p:nvPr>
        </p:nvSpPr>
        <p:spPr/>
        <p:txBody>
          <a:bodyPr lIns="92075" tIns="46038" rIns="92075" bIns="46038"/>
          <a:lstStyle/>
          <a:p>
            <a:pPr eaLnBrk="1" hangingPunct="1"/>
            <a:r>
              <a:rPr lang="en-US" smtClean="0"/>
              <a:t>essays, unseen written exams, reports</a:t>
            </a:r>
          </a:p>
          <a:p>
            <a:pPr eaLnBrk="1" hangingPunct="1"/>
            <a:r>
              <a:rPr lang="en-US" smtClean="0"/>
              <a:t>artefacts, critiques, exhibitions, displays, portfolios, projects, vivas, assessed seminars, poster presentations, annotated bibliographies, blogs, diaries, reflective journals, critical incident accounts, productions, case studies, field studies, theses…….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a:lstStyle/>
          <a:p>
            <a:pPr eaLnBrk="1" hangingPunct="1"/>
            <a:r>
              <a:rPr lang="en-US" smtClean="0"/>
              <a:t>Alternatives to traditional exams</a:t>
            </a:r>
          </a:p>
        </p:txBody>
      </p:sp>
      <p:sp>
        <p:nvSpPr>
          <p:cNvPr id="921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smtClean="0"/>
              <a:t>Open-book exams 	Take-away papers</a:t>
            </a:r>
          </a:p>
          <a:p>
            <a:pPr eaLnBrk="1" hangingPunct="1">
              <a:buFontTx/>
              <a:buNone/>
            </a:pPr>
            <a:r>
              <a:rPr lang="en-US" sz="2600" smtClean="0"/>
              <a:t>Case studies		Simulations</a:t>
            </a:r>
          </a:p>
          <a:p>
            <a:pPr eaLnBrk="1" hangingPunct="1">
              <a:buFontTx/>
              <a:buNone/>
            </a:pPr>
            <a:r>
              <a:rPr lang="en-US" sz="2600" smtClean="0"/>
              <a:t>Objective Structured </a:t>
            </a:r>
          </a:p>
          <a:p>
            <a:pPr eaLnBrk="1" hangingPunct="1">
              <a:buFontTx/>
              <a:buNone/>
            </a:pPr>
            <a:r>
              <a:rPr lang="en-US" sz="2600" smtClean="0"/>
              <a:t>Clinical Examinations (OSCEs)</a:t>
            </a:r>
          </a:p>
          <a:p>
            <a:pPr eaLnBrk="1" hangingPunct="1">
              <a:buFontTx/>
              <a:buNone/>
            </a:pPr>
            <a:r>
              <a:rPr lang="en-US" sz="2600" smtClean="0"/>
              <a:t>Short answer questions</a:t>
            </a:r>
          </a:p>
          <a:p>
            <a:pPr eaLnBrk="1" hangingPunct="1">
              <a:buFontTx/>
              <a:buNone/>
            </a:pPr>
            <a:r>
              <a:rPr lang="en-US" sz="2600" smtClean="0"/>
              <a:t>In-tray exercises		Live assignments</a:t>
            </a:r>
          </a:p>
          <a:p>
            <a:pPr eaLnBrk="1" hangingPunct="1">
              <a:buFont typeface="Wingdings" pitchFamily="2" charset="2"/>
              <a:buNone/>
            </a:pPr>
            <a:r>
              <a:rPr lang="en-US" sz="2600" smtClean="0"/>
              <a:t>Computer-based assessment including but not exclusively multiple choice questions</a:t>
            </a:r>
          </a:p>
          <a:p>
            <a:pPr eaLnBrk="1" hangingPunct="1">
              <a:buFont typeface="Wingdings" pitchFamily="2" charset="2"/>
              <a:buNone/>
            </a:pPr>
            <a:endParaRPr lang="en-US" sz="26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p:txBody>
          <a:bodyPr lIns="92075" tIns="46038" rIns="92075" bIns="46038"/>
          <a:lstStyle/>
          <a:p>
            <a:pPr eaLnBrk="1" hangingPunct="1"/>
            <a:r>
              <a:rPr lang="en-US" smtClean="0"/>
              <a:t>Agency: choosing who is best placed to assess</a:t>
            </a:r>
          </a:p>
        </p:txBody>
      </p:sp>
      <p:sp>
        <p:nvSpPr>
          <p:cNvPr id="10243" name="Rectangle 3"/>
          <p:cNvSpPr>
            <a:spLocks noGrp="1" noChangeArrowheads="1"/>
          </p:cNvSpPr>
          <p:nvPr>
            <p:ph type="body" idx="4294967295"/>
          </p:nvPr>
        </p:nvSpPr>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lIns="92075" tIns="46038" rIns="92075" bIns="46038"/>
          <a:lstStyle/>
          <a:p>
            <a:pPr eaLnBrk="1" hangingPunct="1"/>
            <a:r>
              <a:rPr lang="en-US" smtClean="0"/>
              <a:t>Timing: when should assessment take place?</a:t>
            </a:r>
          </a:p>
        </p:txBody>
      </p:sp>
      <p:sp>
        <p:nvSpPr>
          <p:cNvPr id="11267" name="Rectangle 3"/>
          <p:cNvSpPr>
            <a:spLocks noGrp="1" noChangeArrowheads="1"/>
          </p:cNvSpPr>
          <p:nvPr>
            <p:ph type="body" idx="4294967295"/>
          </p:nvPr>
        </p:nvSpPr>
        <p:spPr/>
        <p:txBody>
          <a:bodyPr lIns="92075" tIns="46038" rIns="92075" bIns="46038"/>
          <a:lstStyle/>
          <a:p>
            <a:pPr eaLnBrk="1" hangingPunct="1"/>
            <a:r>
              <a:rPr lang="en-US" smtClean="0"/>
              <a:t>No ‘sudden death’!</a:t>
            </a:r>
          </a:p>
          <a:p>
            <a:pPr eaLnBrk="1" hangingPunct="1"/>
            <a:r>
              <a:rPr lang="en-US" smtClean="0"/>
              <a:t>end point or incrementally?</a:t>
            </a:r>
          </a:p>
          <a:p>
            <a:pPr eaLnBrk="1" hangingPunct="1"/>
            <a:r>
              <a:rPr lang="en-US" smtClean="0"/>
              <a:t>when students have finished learning or when there is still time for improvement?</a:t>
            </a:r>
          </a:p>
          <a:p>
            <a:pPr eaLnBrk="1" hangingPunct="1"/>
            <a:r>
              <a:rPr lang="en-US" smtClean="0"/>
              <a:t>when it is convenient to our systems?</a:t>
            </a:r>
          </a:p>
          <a:p>
            <a:pPr eaLnBrk="1" hangingPunct="1"/>
            <a:r>
              <a:rPr lang="en-US" smtClean="0"/>
              <a:t>when it is manageable for students? (avoiding assessment log jams).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2354</Words>
  <Application>Microsoft Office PowerPoint</Application>
  <PresentationFormat>On-screen Show (4:3)</PresentationFormat>
  <Paragraphs>206</Paragraphs>
  <Slides>30</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Wingdings</vt:lpstr>
      <vt:lpstr>Times New Roman</vt:lpstr>
      <vt:lpstr>LeedsMet template</vt:lpstr>
      <vt:lpstr>Assessing group projects</vt:lpstr>
      <vt:lpstr>Assessment for Learning  </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Sound and frequent assessment </vt:lpstr>
      <vt:lpstr>Assessment for learning</vt:lpstr>
      <vt:lpstr>Assessment for learning</vt:lpstr>
      <vt:lpstr>Assessing group work </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Ten steps for effective assessed group work</vt:lpstr>
      <vt:lpstr>Seven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Planning to maximize the effectiveness of small group work</vt:lpstr>
      <vt:lpstr>These and other slides will be available on my website at www.sally-brown.net</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2015-05-21T06:26:07Z</dcterms:modified>
</cp:coreProperties>
</file>