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Lst>
  <p:notesMasterIdLst>
    <p:notesMasterId r:id="rId50"/>
  </p:notesMasterIdLst>
  <p:handoutMasterIdLst>
    <p:handoutMasterId r:id="rId51"/>
  </p:handoutMasterIdLst>
  <p:sldIdLst>
    <p:sldId id="261" r:id="rId3"/>
    <p:sldId id="311" r:id="rId4"/>
    <p:sldId id="262" r:id="rId5"/>
    <p:sldId id="263" r:id="rId6"/>
    <p:sldId id="264" r:id="rId7"/>
    <p:sldId id="270" r:id="rId8"/>
    <p:sldId id="286" r:id="rId9"/>
    <p:sldId id="271" r:id="rId10"/>
    <p:sldId id="285" r:id="rId11"/>
    <p:sldId id="287" r:id="rId12"/>
    <p:sldId id="290" r:id="rId13"/>
    <p:sldId id="313" r:id="rId14"/>
    <p:sldId id="289" r:id="rId15"/>
    <p:sldId id="294" r:id="rId16"/>
    <p:sldId id="295" r:id="rId17"/>
    <p:sldId id="281" r:id="rId18"/>
    <p:sldId id="296" r:id="rId19"/>
    <p:sldId id="265" r:id="rId20"/>
    <p:sldId id="291" r:id="rId21"/>
    <p:sldId id="301" r:id="rId22"/>
    <p:sldId id="300" r:id="rId23"/>
    <p:sldId id="293" r:id="rId24"/>
    <p:sldId id="279" r:id="rId25"/>
    <p:sldId id="292" r:id="rId26"/>
    <p:sldId id="266" r:id="rId27"/>
    <p:sldId id="277" r:id="rId28"/>
    <p:sldId id="297" r:id="rId29"/>
    <p:sldId id="315" r:id="rId30"/>
    <p:sldId id="309" r:id="rId31"/>
    <p:sldId id="278" r:id="rId32"/>
    <p:sldId id="299" r:id="rId33"/>
    <p:sldId id="312" r:id="rId34"/>
    <p:sldId id="298" r:id="rId35"/>
    <p:sldId id="307" r:id="rId36"/>
    <p:sldId id="302" r:id="rId37"/>
    <p:sldId id="303" r:id="rId38"/>
    <p:sldId id="304" r:id="rId39"/>
    <p:sldId id="305" r:id="rId40"/>
    <p:sldId id="306" r:id="rId41"/>
    <p:sldId id="274" r:id="rId42"/>
    <p:sldId id="268" r:id="rId43"/>
    <p:sldId id="272" r:id="rId44"/>
    <p:sldId id="283" r:id="rId45"/>
    <p:sldId id="310" r:id="rId46"/>
    <p:sldId id="284" r:id="rId47"/>
    <p:sldId id="316" r:id="rId48"/>
    <p:sldId id="267" r:id="rId49"/>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varScale="1">
        <p:scale>
          <a:sx n="47" d="100"/>
          <a:sy n="47" d="100"/>
        </p:scale>
        <p:origin x="-1086" y="-8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varScale="1">
      <p:scale>
        <a:sx n="1" d="1"/>
        <a:sy n="1" d="1"/>
      </p:scale>
      <p:origin x="0" y="-1076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extLst>
      <p:ext uri="{BB962C8B-B14F-4D97-AF65-F5344CB8AC3E}">
        <p14:creationId xmlns="" xmlns:p14="http://schemas.microsoft.com/office/powerpoint/2010/main" val="980695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66B565-F9F5-4969-8675-03BFE73C82D3}" type="datetimeFigureOut">
              <a:rPr lang="en-GB" smtClean="0">
                <a:solidFill>
                  <a:prstClr val="black">
                    <a:tint val="75000"/>
                  </a:prstClr>
                </a:solidFill>
              </a:rPr>
              <a:pPr/>
              <a:t>15/05/2015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7E9541E-2419-4EC9-8814-62335B5133DF}"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 xmlns:p14="http://schemas.microsoft.com/office/powerpoint/2010/main" val="4143943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auto">
              <a:spcBef>
                <a:spcPts val="0"/>
              </a:spcBef>
              <a:spcAft>
                <a:spcPts val="0"/>
              </a:spcAft>
            </a:pPr>
            <a:fld id="{5966B565-F9F5-4969-8675-03BFE73C82D3}" type="datetimeFigureOut">
              <a:rPr lang="en-GB" smtClean="0">
                <a:solidFill>
                  <a:prstClr val="black">
                    <a:tint val="75000"/>
                  </a:prstClr>
                </a:solidFill>
                <a:latin typeface="Calibri" panose="020F0502020204030204"/>
              </a:rPr>
              <a:pPr fontAlgn="auto">
                <a:spcBef>
                  <a:spcPts val="0"/>
                </a:spcBef>
                <a:spcAft>
                  <a:spcPts val="0"/>
                </a:spcAft>
              </a:pPr>
              <a:t>15/05/2015</a:t>
            </a:fld>
            <a:endParaRPr lang="en-GB">
              <a:solidFill>
                <a:prstClr val="black">
                  <a:tint val="75000"/>
                </a:prstClr>
              </a:solidFill>
              <a:latin typeface="Calibri" panose="020F0502020204030204"/>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panose="020F0502020204030204"/>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auto">
              <a:spcBef>
                <a:spcPts val="0"/>
              </a:spcBef>
              <a:spcAft>
                <a:spcPts val="0"/>
              </a:spcAft>
            </a:pPr>
            <a:fld id="{17E9541E-2419-4EC9-8814-62335B5133DF}" type="slidenum">
              <a:rPr lang="en-GB" smtClean="0">
                <a:solidFill>
                  <a:prstClr val="black">
                    <a:tint val="75000"/>
                  </a:prstClr>
                </a:solidFill>
                <a:latin typeface="Calibri" panose="020F0502020204030204"/>
              </a:rPr>
              <a:pPr fontAlgn="auto">
                <a:spcBef>
                  <a:spcPts val="0"/>
                </a:spcBef>
                <a:spcAft>
                  <a:spcPts val="0"/>
                </a:spcAft>
              </a:pPr>
              <a:t>‹#›</a:t>
            </a:fld>
            <a:endParaRPr lang="en-GB">
              <a:solidFill>
                <a:prstClr val="black">
                  <a:tint val="75000"/>
                </a:prstClr>
              </a:solidFill>
              <a:latin typeface="Calibri" panose="020F0502020204030204"/>
            </a:endParaRPr>
          </a:p>
        </p:txBody>
      </p:sp>
    </p:spTree>
    <p:extLst>
      <p:ext uri="{BB962C8B-B14F-4D97-AF65-F5344CB8AC3E}">
        <p14:creationId xmlns="" xmlns:p14="http://schemas.microsoft.com/office/powerpoint/2010/main" val="2618131161"/>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storify.com/public/templates/card/index.html?src=//storify.com/LTHEchat/lthechat-21-learning-and-teaching-in-higher-ed-cha"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smtClean="0"/>
              <a:t>Global perspectives on learning, teaching and assessment: avoiding unpleasant surprises and encouraging the love of learning </a:t>
            </a:r>
            <a:br>
              <a:rPr lang="en-GB" sz="3600" dirty="0" smtClean="0"/>
            </a:br>
            <a:r>
              <a:rPr lang="en-GB" sz="3600" dirty="0" smtClean="0"/>
              <a:t/>
            </a:r>
            <a:br>
              <a:rPr lang="en-GB" sz="3600" dirty="0" smtClean="0"/>
            </a:br>
            <a:r>
              <a:rPr lang="en-GB" sz="2000" dirty="0" smtClean="0"/>
              <a:t>SEDA conference : 15th May 2015</a:t>
            </a:r>
            <a:endParaRPr lang="en-GB" sz="2800" dirty="0" smtClean="0"/>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smtClean="0"/>
              <a:t>Sally Brown: NTF, PFHEA, SFSEDA</a:t>
            </a:r>
          </a:p>
          <a:p>
            <a:pPr algn="ctr" eaLnBrk="1" hangingPunct="1"/>
            <a:r>
              <a:rPr lang="en-GB" sz="2400" dirty="0" smtClean="0">
                <a:hlinkClick r:id="rId3"/>
              </a:rPr>
              <a:t>http://sally-brown.net</a:t>
            </a:r>
            <a:endParaRPr lang="en-GB" sz="2400" dirty="0" smtClean="0"/>
          </a:p>
          <a:p>
            <a:pPr algn="ctr" eaLnBrk="1" hangingPunct="1"/>
            <a:r>
              <a:rPr lang="en-GB" sz="1800" dirty="0" smtClean="0"/>
              <a:t>@</a:t>
            </a:r>
            <a:r>
              <a:rPr lang="en-GB" sz="1800" dirty="0" err="1" smtClean="0"/>
              <a:t>ProfSallyBrown</a:t>
            </a:r>
            <a:endParaRPr lang="en-GB" sz="18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What about the toilet arrangements?</a:t>
            </a:r>
            <a:br>
              <a:rPr lang="en-GB" sz="2400" dirty="0" smtClean="0"/>
            </a:br>
            <a:r>
              <a:rPr lang="en-US" sz="2400" dirty="0" err="1" smtClean="0"/>
              <a:t>Kalyan</a:t>
            </a:r>
            <a:r>
              <a:rPr lang="en-US" sz="2400" dirty="0" smtClean="0"/>
              <a:t> </a:t>
            </a:r>
            <a:r>
              <a:rPr lang="en-US" sz="2400" dirty="0" err="1" smtClean="0"/>
              <a:t>Banerjee</a:t>
            </a:r>
            <a:r>
              <a:rPr lang="en-US" sz="2400" dirty="0" smtClean="0"/>
              <a:t>, Centurion University of Technology &amp; Management, India</a:t>
            </a:r>
            <a:endParaRPr lang="en-GB" sz="2400" dirty="0"/>
          </a:p>
        </p:txBody>
      </p:sp>
      <p:sp>
        <p:nvSpPr>
          <p:cNvPr id="3" name="Content Placeholder 2"/>
          <p:cNvSpPr>
            <a:spLocks noGrp="1"/>
          </p:cNvSpPr>
          <p:nvPr>
            <p:ph idx="1"/>
          </p:nvPr>
        </p:nvSpPr>
        <p:spPr/>
        <p:txBody>
          <a:bodyPr/>
          <a:lstStyle/>
          <a:p>
            <a:pPr>
              <a:buNone/>
            </a:pPr>
            <a:r>
              <a:rPr lang="en-GB" dirty="0" smtClean="0"/>
              <a:t>Centurion University also aims to create employability for young people from under-privileged sections of society offering not just training for skills but on cultural aspects of living an unknown society who study free, alongside students from privileged backgrounds pursuing sought-after professions. We take a holistic view of education, exploring, for example, big-city living, coping with long commutes, working in corporate environments with potentially impatient and sometimes insensitive managers, dealing with unfamiliar food issues and even getting acquainted with urban toilets. These lessons in inclusion are critical enablers to their success as professionals and in building responsible citizenship (from LT&amp;A in HE)</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 it safe for me to come to university?</a:t>
            </a:r>
            <a:endParaRPr lang="en-GB" dirty="0"/>
          </a:p>
        </p:txBody>
      </p:sp>
      <p:sp>
        <p:nvSpPr>
          <p:cNvPr id="3" name="Content Placeholder 2"/>
          <p:cNvSpPr>
            <a:spLocks noGrp="1"/>
          </p:cNvSpPr>
          <p:nvPr>
            <p:ph idx="1"/>
          </p:nvPr>
        </p:nvSpPr>
        <p:spPr>
          <a:xfrm>
            <a:off x="285720" y="1142984"/>
            <a:ext cx="8412193" cy="5186379"/>
          </a:xfrm>
        </p:spPr>
        <p:txBody>
          <a:bodyPr/>
          <a:lstStyle/>
          <a:p>
            <a:pPr>
              <a:buNone/>
            </a:pPr>
            <a:r>
              <a:rPr lang="en-GB" dirty="0" smtClean="0"/>
              <a:t>The problems for staff and students in working together is compounded by political and civil unrest, where political parties resort to </a:t>
            </a:r>
            <a:r>
              <a:rPr lang="en-GB" i="1" dirty="0" err="1" smtClean="0"/>
              <a:t>hartals</a:t>
            </a:r>
            <a:r>
              <a:rPr lang="en-GB" dirty="0" smtClean="0"/>
              <a:t> (general strikes), which cause havoc with the timetable and class scheduling, and 75% of classes can be lost. </a:t>
            </a:r>
            <a:r>
              <a:rPr lang="en-GB" i="1" dirty="0" err="1" smtClean="0"/>
              <a:t>Hartals</a:t>
            </a:r>
            <a:r>
              <a:rPr lang="en-GB" dirty="0" smtClean="0"/>
              <a:t> are dangerous times and lives are frequently lost to violent action. ULAB cannot demand that its staff and students attend, as it is deemed too dangerous to be on the streets or to take public transport. Consequently the University has developed a comprehensive rescheduling strategy with catch-up classes conducted on every available free day, including weekends</a:t>
            </a:r>
          </a:p>
          <a:p>
            <a:pPr>
              <a:buNone/>
            </a:pPr>
            <a:r>
              <a:rPr lang="en-GB" sz="1800" dirty="0" err="1" smtClean="0"/>
              <a:t>Jahirul</a:t>
            </a:r>
            <a:r>
              <a:rPr lang="en-GB" sz="1800" dirty="0" smtClean="0"/>
              <a:t> </a:t>
            </a:r>
            <a:r>
              <a:rPr lang="en-GB" sz="1800" dirty="0" err="1" smtClean="0"/>
              <a:t>Haque</a:t>
            </a:r>
            <a:r>
              <a:rPr lang="en-GB" sz="1800" baseline="30000" dirty="0" smtClean="0"/>
              <a:t>, </a:t>
            </a:r>
            <a:r>
              <a:rPr lang="en-GB" sz="1800" dirty="0" smtClean="0"/>
              <a:t>University of Liberal Arts Bangladesh (ULAB), Bangladesh, Carolyn Roberts University of Oxford, UK and Brian </a:t>
            </a:r>
            <a:r>
              <a:rPr lang="en-GB" sz="1800" dirty="0" err="1" smtClean="0"/>
              <a:t>Shoesmith</a:t>
            </a:r>
            <a:r>
              <a:rPr lang="en-GB" sz="1800" dirty="0" smtClean="0"/>
              <a:t> ULAB, Bangladesh. Also discussed by </a:t>
            </a:r>
            <a:r>
              <a:rPr lang="en-GB" sz="1800" dirty="0" err="1" smtClean="0"/>
              <a:t>Hala</a:t>
            </a:r>
            <a:r>
              <a:rPr lang="en-GB" sz="1800" dirty="0" smtClean="0"/>
              <a:t> Mansour (now at university of Northampton) re Egypt. (from LT&amp;A in HE)</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46277" y="404665"/>
            <a:ext cx="9129151" cy="6120680"/>
          </a:xfrm>
          <a:prstGeom prst="rect">
            <a:avLst/>
          </a:prstGeom>
        </p:spPr>
      </p:pic>
      <p:sp>
        <p:nvSpPr>
          <p:cNvPr id="5" name="TextBox 4"/>
          <p:cNvSpPr txBox="1"/>
          <p:nvPr/>
        </p:nvSpPr>
        <p:spPr>
          <a:xfrm>
            <a:off x="5421506" y="332656"/>
            <a:ext cx="2329484" cy="569387"/>
          </a:xfrm>
          <a:prstGeom prst="rect">
            <a:avLst/>
          </a:prstGeom>
          <a:solidFill>
            <a:schemeClr val="bg1">
              <a:lumMod val="85000"/>
            </a:schemeClr>
          </a:solidFill>
        </p:spPr>
        <p:txBody>
          <a:bodyPr wrap="none" rtlCol="0">
            <a:spAutoFit/>
          </a:bodyPr>
          <a:lstStyle/>
          <a:p>
            <a:r>
              <a:rPr lang="en-GB" dirty="0" smtClean="0"/>
              <a:t>Jude Carroll</a:t>
            </a:r>
            <a:endParaRPr lang="en-GB" dirty="0"/>
          </a:p>
        </p:txBody>
      </p:sp>
    </p:spTree>
    <p:extLst>
      <p:ext uri="{BB962C8B-B14F-4D97-AF65-F5344CB8AC3E}">
        <p14:creationId xmlns="" xmlns:p14="http://schemas.microsoft.com/office/powerpoint/2010/main" val="287496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long will you stay to talk to me after the class?</a:t>
            </a:r>
            <a:endParaRPr lang="en-GB" dirty="0"/>
          </a:p>
        </p:txBody>
      </p:sp>
      <p:sp>
        <p:nvSpPr>
          <p:cNvPr id="3" name="Content Placeholder 2"/>
          <p:cNvSpPr>
            <a:spLocks noGrp="1"/>
          </p:cNvSpPr>
          <p:nvPr>
            <p:ph idx="1"/>
          </p:nvPr>
        </p:nvSpPr>
        <p:spPr/>
        <p:txBody>
          <a:bodyPr/>
          <a:lstStyle/>
          <a:p>
            <a:pPr>
              <a:buNone/>
            </a:pPr>
            <a:r>
              <a:rPr lang="en-GB" dirty="0" smtClean="0"/>
              <a:t>Jude Carroll describes the experiences of working with students from Confucian heritage nations, who find UK lecturers incredibly abrupt in how long they are prepared to stay after lectures and discuss work. She found out that ‘back home’ lecturers were often timetabled for up to an hour after the lecture to stay and talk informally, clarifying questions not answered in class</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time should I get to the classroom?</a:t>
            </a:r>
            <a:endParaRPr lang="en-GB" dirty="0"/>
          </a:p>
        </p:txBody>
      </p:sp>
      <p:sp>
        <p:nvSpPr>
          <p:cNvPr id="3" name="Content Placeholder 2"/>
          <p:cNvSpPr>
            <a:spLocks noGrp="1"/>
          </p:cNvSpPr>
          <p:nvPr>
            <p:ph idx="1"/>
          </p:nvPr>
        </p:nvSpPr>
        <p:spPr/>
        <p:txBody>
          <a:bodyPr/>
          <a:lstStyle/>
          <a:p>
            <a:pPr>
              <a:buNone/>
            </a:pPr>
            <a:r>
              <a:rPr lang="en-GB" dirty="0" smtClean="0"/>
              <a:t>Ten minutes beforehand? On the dot? Anytime within the first half hour of the scheduled time? It depends on the local context</a:t>
            </a:r>
          </a:p>
          <a:p>
            <a:pPr>
              <a:buNone/>
            </a:pPr>
            <a:r>
              <a:rPr lang="en-GB" dirty="0" smtClean="0"/>
              <a:t>Lots of variables were reported by colleagues.</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shall I wear?</a:t>
            </a:r>
            <a:endParaRPr lang="en-GB" dirty="0"/>
          </a:p>
        </p:txBody>
      </p:sp>
      <p:sp>
        <p:nvSpPr>
          <p:cNvPr id="3" name="Content Placeholder 2"/>
          <p:cNvSpPr>
            <a:spLocks noGrp="1"/>
          </p:cNvSpPr>
          <p:nvPr>
            <p:ph idx="1"/>
          </p:nvPr>
        </p:nvSpPr>
        <p:spPr/>
        <p:txBody>
          <a:bodyPr/>
          <a:lstStyle/>
          <a:p>
            <a:pPr>
              <a:buNone/>
            </a:pPr>
            <a:r>
              <a:rPr lang="en-GB" dirty="0" smtClean="0"/>
              <a:t>As described by Caroline Walker-</a:t>
            </a:r>
            <a:r>
              <a:rPr lang="en-GB" dirty="0" err="1" smtClean="0"/>
              <a:t>Gleaves</a:t>
            </a:r>
            <a:r>
              <a:rPr lang="en-GB" dirty="0" smtClean="0"/>
              <a:t>, University of Sunderland… The Business school student who turns up on day one for classes dressed in a suit and tie, embarrassed to find he is the only person formally dressed, because he had seen what students from the business school dressed like that in the prospectus and though that was what he had to wear.</a:t>
            </a:r>
          </a:p>
          <a:p>
            <a:pPr>
              <a:buNone/>
            </a:pPr>
            <a:endParaRPr lang="en-GB" dirty="0" smtClean="0"/>
          </a:p>
          <a:p>
            <a:pPr>
              <a:buNone/>
            </a:pPr>
            <a:r>
              <a:rPr lang="en-GB" dirty="0" smtClean="0"/>
              <a:t>As experienced by many correspondents: students from hot climates who come to the UK to study with no idea how cold it will be and arrive with a completely inadequate coat (or none at all).</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1475656" y="116632"/>
            <a:ext cx="6408712" cy="6408712"/>
          </a:xfrm>
          <a:prstGeom prst="rect">
            <a:avLst/>
          </a:prstGeom>
        </p:spPr>
      </p:pic>
      <p:sp>
        <p:nvSpPr>
          <p:cNvPr id="3" name="TextBox 2"/>
          <p:cNvSpPr txBox="1"/>
          <p:nvPr/>
        </p:nvSpPr>
        <p:spPr>
          <a:xfrm>
            <a:off x="1495182" y="2751601"/>
            <a:ext cx="3323346" cy="569387"/>
          </a:xfrm>
          <a:prstGeom prst="rect">
            <a:avLst/>
          </a:prstGeom>
          <a:solidFill>
            <a:schemeClr val="bg1">
              <a:lumMod val="85000"/>
            </a:schemeClr>
          </a:solidFill>
        </p:spPr>
        <p:txBody>
          <a:bodyPr wrap="none" rtlCol="0">
            <a:spAutoFit/>
          </a:bodyPr>
          <a:lstStyle/>
          <a:p>
            <a:r>
              <a:rPr lang="en-GB" dirty="0" err="1" smtClean="0"/>
              <a:t>Shamini</a:t>
            </a:r>
            <a:r>
              <a:rPr lang="en-GB" dirty="0" smtClean="0"/>
              <a:t> </a:t>
            </a:r>
            <a:r>
              <a:rPr lang="en-GB" dirty="0" err="1" smtClean="0"/>
              <a:t>Ragavan</a:t>
            </a:r>
            <a:endParaRPr lang="en-GB" dirty="0"/>
          </a:p>
        </p:txBody>
      </p:sp>
    </p:spTree>
    <p:extLst>
      <p:ext uri="{BB962C8B-B14F-4D97-AF65-F5344CB8AC3E}">
        <p14:creationId xmlns="" xmlns:p14="http://schemas.microsoft.com/office/powerpoint/2010/main" val="1638380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this applies to staff too</a:t>
            </a:r>
            <a:endParaRPr lang="en-GB" dirty="0"/>
          </a:p>
        </p:txBody>
      </p:sp>
      <p:sp>
        <p:nvSpPr>
          <p:cNvPr id="3" name="Content Placeholder 2"/>
          <p:cNvSpPr>
            <a:spLocks noGrp="1"/>
          </p:cNvSpPr>
          <p:nvPr>
            <p:ph idx="1"/>
          </p:nvPr>
        </p:nvSpPr>
        <p:spPr/>
        <p:txBody>
          <a:bodyPr/>
          <a:lstStyle/>
          <a:p>
            <a:pPr>
              <a:buNone/>
            </a:pPr>
            <a:r>
              <a:rPr lang="en-GB" dirty="0" smtClean="0"/>
              <a:t>I am a Visiting lecturer for the Marine Science School at Newcastle University and teach in Dubai and Singapore on an MSc programme that consist of 30 hours of intensive teaching run over a week and assessment takes place at the end of the week. The students are qualified marine engineers and so, teaching them has been a very pleasant experience, including invitations to have lunch with them. The students are also very keen to ask personal questions. Perhaps, they perceive me to be approachable. An example of this is how I was able to wear a jacket in that climate!</a:t>
            </a:r>
          </a:p>
          <a:p>
            <a:pPr>
              <a:buNone/>
            </a:pPr>
            <a:r>
              <a:rPr lang="en-GB" dirty="0" err="1" smtClean="0"/>
              <a:t>Shamini</a:t>
            </a:r>
            <a:r>
              <a:rPr lang="en-GB" dirty="0" smtClean="0"/>
              <a:t> </a:t>
            </a:r>
            <a:r>
              <a:rPr lang="en-GB" dirty="0" err="1" smtClean="0"/>
              <a:t>Ragavan</a:t>
            </a:r>
            <a:r>
              <a:rPr lang="en-GB" dirty="0" smtClean="0"/>
              <a:t> </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questions: assessment</a:t>
            </a:r>
            <a:endParaRPr lang="en-GB" dirty="0"/>
          </a:p>
        </p:txBody>
      </p:sp>
      <p:sp>
        <p:nvSpPr>
          <p:cNvPr id="3" name="Content Placeholder 2"/>
          <p:cNvSpPr>
            <a:spLocks noGrp="1"/>
          </p:cNvSpPr>
          <p:nvPr>
            <p:ph idx="1"/>
          </p:nvPr>
        </p:nvSpPr>
        <p:spPr/>
        <p:txBody>
          <a:bodyPr/>
          <a:lstStyle/>
          <a:p>
            <a:r>
              <a:rPr lang="en-GB" dirty="0" smtClean="0"/>
              <a:t>Can my family come along to the final assessment session?</a:t>
            </a:r>
          </a:p>
          <a:p>
            <a:r>
              <a:rPr lang="en-GB" dirty="0" smtClean="0"/>
              <a:t>How can this work possibly just merit a C+?</a:t>
            </a:r>
          </a:p>
          <a:p>
            <a:r>
              <a:rPr lang="en-GB" dirty="0" smtClean="0"/>
              <a:t>How can my peers be in a position to judge my assignment?</a:t>
            </a:r>
          </a:p>
          <a:p>
            <a:r>
              <a:rPr lang="en-GB" dirty="0" smtClean="0"/>
              <a:t>What’s the problem with completion?</a:t>
            </a:r>
          </a:p>
          <a:p>
            <a:r>
              <a:rPr lang="en-GB" dirty="0" smtClean="0"/>
              <a:t>What resources should I use for my assignment?</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 my family come along to the final assessment session?</a:t>
            </a:r>
            <a:endParaRPr lang="en-GB" dirty="0"/>
          </a:p>
        </p:txBody>
      </p:sp>
      <p:sp>
        <p:nvSpPr>
          <p:cNvPr id="3" name="Content Placeholder 2"/>
          <p:cNvSpPr>
            <a:spLocks noGrp="1"/>
          </p:cNvSpPr>
          <p:nvPr>
            <p:ph idx="1"/>
          </p:nvPr>
        </p:nvSpPr>
        <p:spPr>
          <a:xfrm>
            <a:off x="214282" y="1357298"/>
            <a:ext cx="8715436" cy="4972065"/>
          </a:xfrm>
        </p:spPr>
        <p:txBody>
          <a:bodyPr/>
          <a:lstStyle/>
          <a:p>
            <a:pPr>
              <a:buNone/>
            </a:pPr>
            <a:r>
              <a:rPr lang="en-GB" dirty="0" smtClean="0"/>
              <a:t>The situation: conducting a PhD viva in Portugal as the 'international external examiner'. Not surprising (I was prepared for): the level of formality, the respectful processional entrance, the seated panel of six of like a magistrates bench, fully gowned (but not wigged), the conduct of the viva in Portuguese - of course - bar my weak smattering of the language (better at reading than speaking). What was surprising: the level of animated debate from the public audience of some thirty or so people. Didn't quite come to blows but the chair did need to curtail and admonish some participants (the candidate's family members took exception and slight to some lines of comment). A damn sight more fun and lively than our traditional UK version.</a:t>
            </a:r>
            <a:br>
              <a:rPr lang="en-GB" dirty="0" smtClean="0"/>
            </a:br>
            <a:r>
              <a:rPr lang="en-GB" sz="1800" dirty="0" smtClean="0"/>
              <a:t>Mike Watts </a:t>
            </a:r>
            <a:r>
              <a:rPr lang="en-GB" sz="1800" dirty="0" err="1" smtClean="0"/>
              <a:t>Brunel</a:t>
            </a:r>
            <a:r>
              <a:rPr lang="en-GB" sz="1800" dirty="0" smtClean="0"/>
              <a:t> University London. Phil and I also experienced this at </a:t>
            </a:r>
            <a:r>
              <a:rPr lang="en-GB" sz="1800" dirty="0" err="1" smtClean="0"/>
              <a:t>Whiteria</a:t>
            </a:r>
            <a:r>
              <a:rPr lang="en-GB" sz="1800" dirty="0" smtClean="0"/>
              <a:t> Poly in New Zealand</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4247703" cy="4789488"/>
          </a:xfrm>
        </p:spPr>
        <p:txBody>
          <a:bodyPr/>
          <a:lstStyle/>
          <a:p>
            <a:r>
              <a:rPr lang="en-GB" dirty="0"/>
              <a:t>I am currently doing a fitness challenge and seeking sponsorship for Aphasia research. </a:t>
            </a:r>
            <a:endParaRPr lang="en-GB" dirty="0" smtClean="0"/>
          </a:p>
          <a:p>
            <a:r>
              <a:rPr lang="en-GB" dirty="0" smtClean="0"/>
              <a:t>For </a:t>
            </a:r>
            <a:r>
              <a:rPr lang="en-GB" dirty="0"/>
              <a:t>a chance to win this book today, please place at least 50p in the </a:t>
            </a:r>
            <a:r>
              <a:rPr lang="en-GB" dirty="0" smtClean="0"/>
              <a:t>collection tin</a:t>
            </a:r>
            <a:r>
              <a:rPr lang="en-GB" dirty="0"/>
              <a:t> together with a slip of paper with your name and </a:t>
            </a:r>
            <a:r>
              <a:rPr lang="en-GB" dirty="0" smtClean="0"/>
              <a:t>address and </a:t>
            </a:r>
            <a:r>
              <a:rPr lang="en-GB" dirty="0"/>
              <a:t>one lucky person will win a signed </a:t>
            </a:r>
            <a:r>
              <a:rPr lang="en-GB" dirty="0" smtClean="0"/>
              <a:t>copy.</a:t>
            </a:r>
            <a:endParaRPr lang="en-GB" dirty="0"/>
          </a:p>
        </p:txBody>
      </p:sp>
      <p:pic>
        <p:nvPicPr>
          <p:cNvPr id="5" name="Picture 4"/>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4845110" y="0"/>
            <a:ext cx="4054812" cy="6093296"/>
          </a:xfrm>
          <a:prstGeom prst="rect">
            <a:avLst/>
          </a:prstGeom>
        </p:spPr>
      </p:pic>
      <p:pic>
        <p:nvPicPr>
          <p:cNvPr id="2" name="Picture 1"/>
          <p:cNvPicPr>
            <a:picLocks noChangeAspect="1"/>
          </p:cNvPicPr>
          <p:nvPr/>
        </p:nvPicPr>
        <p:blipFill rotWithShape="1">
          <a:blip r:embed="rId3" cstate="email">
            <a:extLst>
              <a:ext uri="{28A0092B-C50C-407E-A947-70E740481C1C}">
                <a14:useLocalDpi xmlns="" xmlns:a14="http://schemas.microsoft.com/office/drawing/2010/main"/>
              </a:ext>
            </a:extLst>
          </a:blip>
          <a:srcRect/>
          <a:stretch/>
        </p:blipFill>
        <p:spPr>
          <a:xfrm>
            <a:off x="2117036" y="4725144"/>
            <a:ext cx="1727423" cy="2010092"/>
          </a:xfrm>
          <a:prstGeom prst="rect">
            <a:avLst/>
          </a:prstGeom>
        </p:spPr>
      </p:pic>
    </p:spTree>
    <p:extLst>
      <p:ext uri="{BB962C8B-B14F-4D97-AF65-F5344CB8AC3E}">
        <p14:creationId xmlns="" xmlns:p14="http://schemas.microsoft.com/office/powerpoint/2010/main" val="22009579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this work possibly just merit a C+?</a:t>
            </a:r>
            <a:endParaRPr lang="en-GB" dirty="0"/>
          </a:p>
        </p:txBody>
      </p:sp>
      <p:sp>
        <p:nvSpPr>
          <p:cNvPr id="3" name="Content Placeholder 2"/>
          <p:cNvSpPr>
            <a:spLocks noGrp="1"/>
          </p:cNvSpPr>
          <p:nvPr>
            <p:ph idx="1"/>
          </p:nvPr>
        </p:nvSpPr>
        <p:spPr/>
        <p:txBody>
          <a:bodyPr/>
          <a:lstStyle/>
          <a:p>
            <a:pPr>
              <a:buNone/>
            </a:pPr>
            <a:r>
              <a:rPr lang="en-GB" dirty="0" smtClean="0"/>
              <a:t>Students from diverse systems may well be puzzled by UK marking schemes</a:t>
            </a:r>
          </a:p>
          <a:p>
            <a:pPr>
              <a:buNone/>
            </a:pPr>
            <a:r>
              <a:rPr lang="en-GB" dirty="0" smtClean="0"/>
              <a:t>US students for example where A+ is a recognised mark, don’t see C+ as an acceptable grade and worry it will impact on their Grade Point Averages on return to their homes nation.</a:t>
            </a:r>
          </a:p>
          <a:p>
            <a:pPr>
              <a:buNone/>
            </a:pPr>
            <a:r>
              <a:rPr lang="en-GB" dirty="0" smtClean="0"/>
              <a:t>Some nations find our pass marks bizarre: “ You mean you let doctors practice where they have got more than half of the answers wrong exclaimed colleagues at </a:t>
            </a:r>
            <a:r>
              <a:rPr lang="en-GB" dirty="0" err="1" smtClean="0"/>
              <a:t>Umea</a:t>
            </a:r>
            <a:r>
              <a:rPr lang="en-GB" dirty="0" smtClean="0"/>
              <a:t> medical school in Sweden where the pass mark was 80%</a:t>
            </a:r>
          </a:p>
          <a:p>
            <a:pPr>
              <a:buNone/>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my peers be in a position to judge my assignment?</a:t>
            </a:r>
            <a:endParaRPr lang="en-GB" dirty="0"/>
          </a:p>
        </p:txBody>
      </p:sp>
      <p:sp>
        <p:nvSpPr>
          <p:cNvPr id="3" name="Content Placeholder 2"/>
          <p:cNvSpPr>
            <a:spLocks noGrp="1"/>
          </p:cNvSpPr>
          <p:nvPr>
            <p:ph idx="1"/>
          </p:nvPr>
        </p:nvSpPr>
        <p:spPr/>
        <p:txBody>
          <a:bodyPr/>
          <a:lstStyle/>
          <a:p>
            <a:pPr>
              <a:buNone/>
            </a:pPr>
            <a:r>
              <a:rPr lang="en-GB" dirty="0" smtClean="0"/>
              <a:t> Students who have never encountered peer assessment, or who are paying a lot, or who have come from highly privileged backgrounds, may find peer assessment a troublesome concept.</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the problem with progression?</a:t>
            </a:r>
            <a:endParaRPr lang="en-GB" dirty="0"/>
          </a:p>
        </p:txBody>
      </p:sp>
      <p:sp>
        <p:nvSpPr>
          <p:cNvPr id="3" name="Content Placeholder 2"/>
          <p:cNvSpPr>
            <a:spLocks noGrp="1"/>
          </p:cNvSpPr>
          <p:nvPr>
            <p:ph idx="1"/>
          </p:nvPr>
        </p:nvSpPr>
        <p:spPr/>
        <p:txBody>
          <a:bodyPr/>
          <a:lstStyle/>
          <a:p>
            <a:pPr>
              <a:buNone/>
            </a:pPr>
            <a:r>
              <a:rPr lang="en-GB" dirty="0" smtClean="0"/>
              <a:t>Why doesn’t your son, who just dropped out with what his university deemed an irredeemable fail, just pick up those credits for the final assignment he needs to get a degree? (from New Zealand colleagues. The system of credit accumulation in Australasia is much more flexible than ours)</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1949823" y="1"/>
            <a:ext cx="5244353" cy="6858000"/>
          </a:xfrm>
          <a:prstGeom prst="rect">
            <a:avLst/>
          </a:prstGeom>
        </p:spPr>
      </p:pic>
      <p:sp>
        <p:nvSpPr>
          <p:cNvPr id="3" name="TextBox 2"/>
          <p:cNvSpPr txBox="1"/>
          <p:nvPr/>
        </p:nvSpPr>
        <p:spPr>
          <a:xfrm>
            <a:off x="3961421" y="250289"/>
            <a:ext cx="3058851" cy="569387"/>
          </a:xfrm>
          <a:prstGeom prst="rect">
            <a:avLst/>
          </a:prstGeom>
          <a:solidFill>
            <a:schemeClr val="bg1">
              <a:lumMod val="85000"/>
            </a:schemeClr>
          </a:solidFill>
        </p:spPr>
        <p:txBody>
          <a:bodyPr wrap="none" rtlCol="0">
            <a:spAutoFit/>
          </a:bodyPr>
          <a:lstStyle/>
          <a:p>
            <a:r>
              <a:rPr lang="en-GB" dirty="0" err="1" smtClean="0"/>
              <a:t>Cath</a:t>
            </a:r>
            <a:r>
              <a:rPr lang="en-GB" dirty="0" smtClean="0"/>
              <a:t> Sanderson</a:t>
            </a:r>
            <a:endParaRPr lang="en-GB" dirty="0"/>
          </a:p>
        </p:txBody>
      </p:sp>
    </p:spTree>
    <p:extLst>
      <p:ext uri="{BB962C8B-B14F-4D97-AF65-F5344CB8AC3E}">
        <p14:creationId xmlns="" xmlns:p14="http://schemas.microsoft.com/office/powerpoint/2010/main" val="32824886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What resources should I use for my assignment?</a:t>
            </a:r>
            <a:endParaRPr lang="en-GB" dirty="0"/>
          </a:p>
        </p:txBody>
      </p:sp>
      <p:sp>
        <p:nvSpPr>
          <p:cNvPr id="3" name="Content Placeholder 2"/>
          <p:cNvSpPr>
            <a:spLocks noGrp="1"/>
          </p:cNvSpPr>
          <p:nvPr>
            <p:ph idx="1"/>
          </p:nvPr>
        </p:nvSpPr>
        <p:spPr/>
        <p:txBody>
          <a:bodyPr/>
          <a:lstStyle/>
          <a:p>
            <a:pPr>
              <a:buNone/>
            </a:pPr>
            <a:r>
              <a:rPr lang="en-GB" sz="2000" dirty="0" smtClean="0"/>
              <a:t>When [the students in Ethiopia] submitted their PFs for formative assessment we realised we had a problem ( and really should have realised it earlier . These were academics who had extremely limited or no internet Extremely limited library services and even limited access to things we took completely for granted like photocopiers . We knew that they were doing loads and were passionate about what they were doing but couldn't provide the paper work hard evidence So we decided that we would use their sparse PFs as a starting point for an assessed dialogue - a conversation where we would ask them to expand on entries in their PF and talk about their experiences. This work Spectacularly well . We got to 'see' a lot more than just flipping through PF hard copies and felt it was a far better ( and more equitable) way of assessing their engagement. So when we came home we implemented verbal dialogues to back up E </a:t>
            </a:r>
            <a:r>
              <a:rPr lang="en-GB" sz="2000" dirty="0" err="1" smtClean="0"/>
              <a:t>Pfs</a:t>
            </a:r>
            <a:r>
              <a:rPr lang="en-GB" sz="2000" dirty="0" smtClean="0"/>
              <a:t> on our Leeds Beckett PGCAP - with incredible success and that has been embedded in the course since then. </a:t>
            </a:r>
            <a:r>
              <a:rPr lang="en-GB" sz="2000" dirty="0" err="1" smtClean="0"/>
              <a:t>Cath</a:t>
            </a:r>
            <a:r>
              <a:rPr lang="en-GB" sz="2000" dirty="0" smtClean="0"/>
              <a:t> Sanderson, Leeds Beckett University</a:t>
            </a:r>
          </a:p>
          <a:p>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questions: teachers and educational developers</a:t>
            </a:r>
            <a:endParaRPr lang="en-GB" dirty="0"/>
          </a:p>
        </p:txBody>
      </p:sp>
      <p:sp>
        <p:nvSpPr>
          <p:cNvPr id="3" name="Content Placeholder 2"/>
          <p:cNvSpPr>
            <a:spLocks noGrp="1"/>
          </p:cNvSpPr>
          <p:nvPr>
            <p:ph idx="1"/>
          </p:nvPr>
        </p:nvSpPr>
        <p:spPr/>
        <p:txBody>
          <a:bodyPr/>
          <a:lstStyle/>
          <a:p>
            <a:r>
              <a:rPr lang="en-GB" dirty="0" smtClean="0"/>
              <a:t>What am I supposed to be doing here?</a:t>
            </a:r>
          </a:p>
          <a:p>
            <a:r>
              <a:rPr lang="en-GB" dirty="0" smtClean="0"/>
              <a:t>What on earth is going on?</a:t>
            </a:r>
          </a:p>
          <a:p>
            <a:r>
              <a:rPr lang="en-GB" dirty="0" smtClean="0"/>
              <a:t>What’s for lunch (and is that your bottom on the table?)</a:t>
            </a:r>
          </a:p>
          <a:p>
            <a:r>
              <a:rPr lang="en-GB" dirty="0" smtClean="0"/>
              <a:t>Do we have share a common language?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2018666" y="0"/>
            <a:ext cx="5448309" cy="6453336"/>
          </a:xfrm>
          <a:prstGeom prst="rect">
            <a:avLst/>
          </a:prstGeom>
        </p:spPr>
      </p:pic>
      <p:sp>
        <p:nvSpPr>
          <p:cNvPr id="4" name="TextBox 3"/>
          <p:cNvSpPr txBox="1"/>
          <p:nvPr/>
        </p:nvSpPr>
        <p:spPr>
          <a:xfrm>
            <a:off x="4651781" y="0"/>
            <a:ext cx="2815194" cy="569387"/>
          </a:xfrm>
          <a:prstGeom prst="rect">
            <a:avLst/>
          </a:prstGeom>
          <a:solidFill>
            <a:schemeClr val="bg1">
              <a:lumMod val="85000"/>
            </a:schemeClr>
          </a:solidFill>
        </p:spPr>
        <p:txBody>
          <a:bodyPr wrap="none" rtlCol="0">
            <a:spAutoFit/>
          </a:bodyPr>
          <a:lstStyle/>
          <a:p>
            <a:r>
              <a:rPr lang="en-GB" dirty="0" smtClean="0"/>
              <a:t>Mark Schofield</a:t>
            </a:r>
            <a:endParaRPr lang="en-GB" dirty="0"/>
          </a:p>
        </p:txBody>
      </p:sp>
    </p:spTree>
    <p:extLst>
      <p:ext uri="{BB962C8B-B14F-4D97-AF65-F5344CB8AC3E}">
        <p14:creationId xmlns="" xmlns:p14="http://schemas.microsoft.com/office/powerpoint/2010/main" val="537333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am I supposed to be doing here? Mark Schofield Edge Hill University</a:t>
            </a:r>
            <a:endParaRPr lang="en-GB" sz="3600" dirty="0"/>
          </a:p>
        </p:txBody>
      </p:sp>
      <p:sp>
        <p:nvSpPr>
          <p:cNvPr id="3" name="Content Placeholder 2"/>
          <p:cNvSpPr>
            <a:spLocks noGrp="1"/>
          </p:cNvSpPr>
          <p:nvPr>
            <p:ph idx="1"/>
          </p:nvPr>
        </p:nvSpPr>
        <p:spPr/>
        <p:txBody>
          <a:bodyPr/>
          <a:lstStyle/>
          <a:p>
            <a:pPr>
              <a:buNone/>
            </a:pPr>
            <a:r>
              <a:rPr lang="en-GB" sz="2000" dirty="0" smtClean="0"/>
              <a:t>Mark was representing his university in China and running sessions on university teaching and learning in the UK. Had had a very busy programme over a few days, and a very hectic morning </a:t>
            </a:r>
            <a:r>
              <a:rPr lang="en-GB" sz="2000" dirty="0" err="1" smtClean="0"/>
              <a:t>morning</a:t>
            </a:r>
            <a:r>
              <a:rPr lang="en-GB" sz="2000" dirty="0" smtClean="0"/>
              <a:t> and as far as he was concerned had finished for lunchtime, so he had a large beer. And then two more. Then he found he was being taken in a car to another university where he was expected to address a large audience. At first he was told it was staff, then he was told it would be students, and when he got there he found it was a mixture of both. He advises always having some film available for use while planning what to do next. He had a clip of a Chinese student talking about studying in the UK and the audience were delighted, mostly with being able to spot recognisably Chinese products in the background while she was talking</a:t>
            </a:r>
            <a:r>
              <a:rPr lang="en-GB" b="0" dirty="0" smtClean="0"/>
              <a:t>​​​.</a:t>
            </a:r>
          </a:p>
          <a:p>
            <a:pPr>
              <a:buNone/>
            </a:pPr>
            <a:r>
              <a:rPr lang="en-GB" sz="2000" dirty="0" smtClean="0"/>
              <a:t>He added “Another one was being requested to run a mentoring workshop in Thailand …. Then two days before being told the workshop would be 150 people …. Was great …. Like a big game show!</a:t>
            </a:r>
            <a:r>
              <a:rPr lang="en-GB" b="0" dirty="0" smtClean="0"/>
              <a:t>”</a:t>
            </a:r>
          </a:p>
          <a:p>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 xmlns:a14="http://schemas.microsoft.com/office/drawing/2010/main"/>
              </a:ext>
            </a:extLst>
          </a:blip>
          <a:stretch>
            <a:fillRect/>
          </a:stretch>
        </p:blipFill>
        <p:spPr>
          <a:xfrm>
            <a:off x="-27942" y="260648"/>
            <a:ext cx="9181020" cy="6120680"/>
          </a:xfrm>
          <a:prstGeom prst="rect">
            <a:avLst/>
          </a:prstGeom>
        </p:spPr>
      </p:pic>
    </p:spTree>
    <p:extLst>
      <p:ext uri="{BB962C8B-B14F-4D97-AF65-F5344CB8AC3E}">
        <p14:creationId xmlns="" xmlns:p14="http://schemas.microsoft.com/office/powerpoint/2010/main" val="12623843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on earth is going on?</a:t>
            </a:r>
            <a:endParaRPr lang="en-GB" dirty="0"/>
          </a:p>
        </p:txBody>
      </p:sp>
      <p:sp>
        <p:nvSpPr>
          <p:cNvPr id="3" name="Content Placeholder 2"/>
          <p:cNvSpPr>
            <a:spLocks noGrp="1"/>
          </p:cNvSpPr>
          <p:nvPr>
            <p:ph idx="1"/>
          </p:nvPr>
        </p:nvSpPr>
        <p:spPr/>
        <p:txBody>
          <a:bodyPr/>
          <a:lstStyle/>
          <a:p>
            <a:r>
              <a:rPr lang="en-GB" dirty="0" smtClean="0"/>
              <a:t>Phil Race and I in Singapore were working with a group of school teachers and I became increasingly annoyed when there was a continuous babble of chatter while Phil was talking. I found myself getting so cross that I went outside the room for a walk around the block. One of the local staff came out to me and said “ you do know what’s going on don’t you?” When I replied that I didn't he said “ Well you don’t get a job round here if you are not fluent in English, but some of them actually aren’t but can’t own up about it so they are all translating for each other” !!!!</a:t>
            </a:r>
          </a:p>
          <a:p>
            <a:pPr marL="0" indent="0">
              <a:buNone/>
            </a:pPr>
            <a:endParaRPr lang="en-GB" dirty="0"/>
          </a:p>
        </p:txBody>
      </p:sp>
    </p:spTree>
    <p:extLst>
      <p:ext uri="{BB962C8B-B14F-4D97-AF65-F5344CB8AC3E}">
        <p14:creationId xmlns="" xmlns:p14="http://schemas.microsoft.com/office/powerpoint/2010/main" val="3089348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idx="1"/>
          </p:nvPr>
        </p:nvSpPr>
        <p:spPr/>
        <p:txBody>
          <a:bodyPr/>
          <a:lstStyle/>
          <a:p>
            <a:pPr>
              <a:buNone/>
            </a:pPr>
            <a:r>
              <a:rPr lang="en-GB" dirty="0" smtClean="0"/>
              <a:t>In a global higher education environment, student and academic mobility continues to increase, which many (including me) regard as a highly positive development, enriching learning opportunities for all. </a:t>
            </a:r>
          </a:p>
          <a:p>
            <a:pPr>
              <a:buNone/>
            </a:pPr>
            <a:r>
              <a:rPr lang="en-GB" dirty="0" smtClean="0"/>
              <a:t>However, many underestimate the significant differences in pedagogies, practices and patterns of learning that exist in universities across the world. </a:t>
            </a:r>
          </a:p>
          <a:p>
            <a:pPr>
              <a:buNone/>
            </a:pPr>
            <a:r>
              <a:rPr lang="en-GB" dirty="0" smtClean="0"/>
              <a:t>Too often HEIs </a:t>
            </a:r>
            <a:r>
              <a:rPr lang="en-GB" dirty="0" err="1" smtClean="0"/>
              <a:t>problematise</a:t>
            </a:r>
            <a:r>
              <a:rPr lang="en-GB" dirty="0" smtClean="0"/>
              <a:t> such diversity, ignoring the potential cross-cultural benefits. Being unprepared for difference can on occasions provide unwelcome shocks that can undermine positive learning experiences. </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 xmlns:a14="http://schemas.microsoft.com/office/drawing/2010/main"/>
              </a:ext>
            </a:extLst>
          </a:blip>
          <a:stretch>
            <a:fillRect/>
          </a:stretch>
        </p:blipFill>
        <p:spPr>
          <a:xfrm>
            <a:off x="2000250" y="0"/>
            <a:ext cx="5143500" cy="6858000"/>
          </a:xfrm>
          <a:prstGeom prst="rect">
            <a:avLst/>
          </a:prstGeom>
        </p:spPr>
      </p:pic>
      <p:sp>
        <p:nvSpPr>
          <p:cNvPr id="3" name="TextBox 2"/>
          <p:cNvSpPr txBox="1"/>
          <p:nvPr/>
        </p:nvSpPr>
        <p:spPr>
          <a:xfrm>
            <a:off x="4139952" y="116632"/>
            <a:ext cx="2858475" cy="569387"/>
          </a:xfrm>
          <a:prstGeom prst="rect">
            <a:avLst/>
          </a:prstGeom>
          <a:solidFill>
            <a:schemeClr val="bg1">
              <a:lumMod val="85000"/>
            </a:schemeClr>
          </a:solidFill>
        </p:spPr>
        <p:txBody>
          <a:bodyPr wrap="none" rtlCol="0">
            <a:spAutoFit/>
          </a:bodyPr>
          <a:lstStyle/>
          <a:p>
            <a:r>
              <a:rPr lang="en-GB" dirty="0" smtClean="0"/>
              <a:t>Pauline </a:t>
            </a:r>
            <a:r>
              <a:rPr lang="en-GB" dirty="0" err="1" smtClean="0"/>
              <a:t>Kneale</a:t>
            </a:r>
            <a:endParaRPr lang="en-GB" dirty="0"/>
          </a:p>
        </p:txBody>
      </p:sp>
    </p:spTree>
    <p:extLst>
      <p:ext uri="{BB962C8B-B14F-4D97-AF65-F5344CB8AC3E}">
        <p14:creationId xmlns="" xmlns:p14="http://schemas.microsoft.com/office/powerpoint/2010/main" val="36496281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for lunch? Pauline Kneale, Plymouth University</a:t>
            </a:r>
            <a:endParaRPr lang="en-GB" dirty="0"/>
          </a:p>
        </p:txBody>
      </p:sp>
      <p:sp>
        <p:nvSpPr>
          <p:cNvPr id="3" name="Content Placeholder 2"/>
          <p:cNvSpPr>
            <a:spLocks noGrp="1"/>
          </p:cNvSpPr>
          <p:nvPr>
            <p:ph idx="1"/>
          </p:nvPr>
        </p:nvSpPr>
        <p:spPr/>
        <p:txBody>
          <a:bodyPr/>
          <a:lstStyle/>
          <a:p>
            <a:pPr>
              <a:buNone/>
            </a:pPr>
            <a:r>
              <a:rPr lang="en-GB" b="0" dirty="0" smtClean="0"/>
              <a:t> </a:t>
            </a:r>
            <a:r>
              <a:rPr lang="en-GB" dirty="0" smtClean="0"/>
              <a:t>(In Ethiopia) Construction of the University had not progressed to building catering facilities. We were collected from our hotel by taxi in the morning, and taken back to the hotel at lunchtime, coming back again for additional activities in the afternoon. A free bus toured the campus at 12 o'clock picking up the Academic staff and delivering them home around the town, so that they could get some lunch. The bus picked them up 50 minutes later to come back to campus. I gather the bus was essentially acting as senior common room discussion space. We later found a number of academics we met in and around the hotel bar and café because it had </a:t>
            </a:r>
            <a:r>
              <a:rPr lang="en-GB" dirty="0" err="1" smtClean="0"/>
              <a:t>Wi-Fi</a:t>
            </a:r>
            <a:endParaRPr lang="en-GB" dirty="0" smtClean="0"/>
          </a:p>
          <a:p>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1907704" y="203112"/>
            <a:ext cx="5472608" cy="6626147"/>
          </a:xfrm>
          <a:prstGeom prst="rect">
            <a:avLst/>
          </a:prstGeom>
        </p:spPr>
      </p:pic>
      <p:sp>
        <p:nvSpPr>
          <p:cNvPr id="6" name="TextBox 5"/>
          <p:cNvSpPr txBox="1"/>
          <p:nvPr/>
        </p:nvSpPr>
        <p:spPr>
          <a:xfrm>
            <a:off x="4667266" y="235517"/>
            <a:ext cx="2614818" cy="569387"/>
          </a:xfrm>
          <a:prstGeom prst="rect">
            <a:avLst/>
          </a:prstGeom>
          <a:solidFill>
            <a:schemeClr val="bg1">
              <a:lumMod val="85000"/>
            </a:schemeClr>
          </a:solidFill>
        </p:spPr>
        <p:txBody>
          <a:bodyPr wrap="none" rtlCol="0">
            <a:spAutoFit/>
          </a:bodyPr>
          <a:lstStyle/>
          <a:p>
            <a:r>
              <a:rPr lang="en-GB" dirty="0" smtClean="0"/>
              <a:t>Celia </a:t>
            </a:r>
            <a:r>
              <a:rPr lang="en-GB" dirty="0" err="1" smtClean="0"/>
              <a:t>Popovic</a:t>
            </a:r>
            <a:endParaRPr lang="en-GB" dirty="0"/>
          </a:p>
        </p:txBody>
      </p:sp>
    </p:spTree>
    <p:extLst>
      <p:ext uri="{BB962C8B-B14F-4D97-AF65-F5344CB8AC3E}">
        <p14:creationId xmlns="" xmlns:p14="http://schemas.microsoft.com/office/powerpoint/2010/main" val="3235799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 we share a common language?</a:t>
            </a:r>
            <a:br>
              <a:rPr lang="en-GB" dirty="0" smtClean="0"/>
            </a:br>
            <a:r>
              <a:rPr lang="en-GB" dirty="0" smtClean="0"/>
              <a:t>Celia </a:t>
            </a:r>
            <a:r>
              <a:rPr lang="en-GB" dirty="0" err="1" smtClean="0"/>
              <a:t>Popovic</a:t>
            </a:r>
            <a:endParaRPr lang="en-GB" dirty="0"/>
          </a:p>
        </p:txBody>
      </p:sp>
      <p:sp>
        <p:nvSpPr>
          <p:cNvPr id="3" name="Content Placeholder 2"/>
          <p:cNvSpPr>
            <a:spLocks noGrp="1"/>
          </p:cNvSpPr>
          <p:nvPr>
            <p:ph idx="1"/>
          </p:nvPr>
        </p:nvSpPr>
        <p:spPr/>
        <p:txBody>
          <a:bodyPr/>
          <a:lstStyle/>
          <a:p>
            <a:pPr>
              <a:buNone/>
            </a:pPr>
            <a:r>
              <a:rPr lang="en-GB" sz="2000" dirty="0" smtClean="0"/>
              <a:t>That old adage about being divided by a common language. Canadian is closer to UK English than American but even so, or perhaps because of the similarity I made several mistakes when I first got here and still do from time to time. A good example is the first time a </a:t>
            </a:r>
            <a:r>
              <a:rPr lang="en-GB" sz="2000" dirty="0" err="1" smtClean="0"/>
              <a:t>prof</a:t>
            </a:r>
            <a:r>
              <a:rPr lang="en-GB" sz="2000" dirty="0" smtClean="0"/>
              <a:t> (note the difference, this is what we call a lecturer here whether or not they are a full Professor) asked me for some literature on a teaching issue. </a:t>
            </a:r>
          </a:p>
          <a:p>
            <a:pPr>
              <a:buNone/>
            </a:pPr>
            <a:r>
              <a:rPr lang="en-GB" sz="2000" dirty="0" smtClean="0"/>
              <a:t>Wanting to make a good impression, but also because it was in an area that I was very familiar with, I provided an extensive array of resources including both theoretical and practical guidance. Imagine how deflated I felt when the prof sent me an email telling me my response was 'quite helpful'! I was somewhat insulted for a couple of days until in a chance conversation I realized that 'quite' is used differently in Canada, where in the UK that would mean 'not very', here it means 'very'. So my help had been appreciated after all!</a:t>
            </a:r>
            <a:endParaRPr lang="en-GB" sz="2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questions for you to think about</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sz="2000" dirty="0" smtClean="0"/>
              <a:t>Universities are keen to recruit international students. How can we make them feel welcome? </a:t>
            </a:r>
          </a:p>
          <a:p>
            <a:pPr marL="457200" indent="-457200">
              <a:buSzPct val="100000"/>
              <a:buFont typeface="+mj-lt"/>
              <a:buAutoNum type="arabicPeriod"/>
            </a:pPr>
            <a:r>
              <a:rPr lang="en-GB" sz="2000" dirty="0" smtClean="0"/>
              <a:t>There are differences how universities globally perceive learning &amp; teaching. What pedagogic surprises have you encountered? </a:t>
            </a:r>
          </a:p>
          <a:p>
            <a:pPr marL="457200" indent="-457200">
              <a:buSzPct val="100000"/>
              <a:buFont typeface="+mj-lt"/>
              <a:buAutoNum type="arabicPeriod"/>
            </a:pPr>
            <a:r>
              <a:rPr lang="en-GB" sz="2000" dirty="0" smtClean="0"/>
              <a:t>What surprises international students when they come to study at your university?</a:t>
            </a:r>
          </a:p>
          <a:p>
            <a:pPr marL="457200" indent="-457200">
              <a:buSzPct val="100000"/>
              <a:buFont typeface="+mj-lt"/>
              <a:buAutoNum type="arabicPeriod"/>
            </a:pPr>
            <a:r>
              <a:rPr lang="en-GB" sz="2000" dirty="0" smtClean="0"/>
              <a:t>Have you encountered real differences in students’ expectations </a:t>
            </a:r>
            <a:r>
              <a:rPr lang="en-GB" sz="2000" dirty="0" err="1" smtClean="0"/>
              <a:t>reg</a:t>
            </a:r>
            <a:r>
              <a:rPr lang="en-GB" sz="2000" dirty="0" smtClean="0"/>
              <a:t> assessment &amp; other approaches from their home nations? </a:t>
            </a:r>
          </a:p>
          <a:p>
            <a:pPr marL="457200" indent="-457200">
              <a:buSzPct val="100000"/>
              <a:buFont typeface="+mj-lt"/>
              <a:buAutoNum type="arabicPeriod"/>
            </a:pPr>
            <a:r>
              <a:rPr lang="en-GB" sz="2000" dirty="0" smtClean="0"/>
              <a:t>Please share examples of good practice in making the curriculum truly global (think of content, case studies etc.)</a:t>
            </a:r>
          </a:p>
          <a:p>
            <a:pPr marL="457200" indent="-457200">
              <a:buSzPct val="100000"/>
              <a:buFont typeface="+mj-lt"/>
              <a:buAutoNum type="arabicPeriod"/>
            </a:pPr>
            <a:r>
              <a:rPr lang="en-GB" sz="2000" dirty="0" smtClean="0"/>
              <a:t>To what extent are international students regarded as enriching or seen as a problem?</a:t>
            </a:r>
            <a:endParaRPr lang="en-GB" sz="20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I expect in my classes?</a:t>
            </a:r>
            <a:endParaRPr lang="en-GB" dirty="0"/>
          </a:p>
        </p:txBody>
      </p:sp>
      <p:sp>
        <p:nvSpPr>
          <p:cNvPr id="3" name="Content Placeholder 2"/>
          <p:cNvSpPr>
            <a:spLocks noGrp="1"/>
          </p:cNvSpPr>
          <p:nvPr>
            <p:ph idx="1"/>
          </p:nvPr>
        </p:nvSpPr>
        <p:spPr/>
        <p:txBody>
          <a:bodyPr/>
          <a:lstStyle/>
          <a:p>
            <a:pPr>
              <a:buNone/>
            </a:pPr>
            <a:r>
              <a:rPr lang="en-GB" dirty="0" smtClean="0"/>
              <a:t>Some thoughts from the #</a:t>
            </a:r>
            <a:r>
              <a:rPr lang="en-GB" dirty="0" err="1" smtClean="0"/>
              <a:t>lthe</a:t>
            </a:r>
            <a:r>
              <a:rPr lang="en-GB" dirty="0" smtClean="0"/>
              <a:t> chat on 6</a:t>
            </a:r>
            <a:r>
              <a:rPr lang="en-GB" baseline="30000" dirty="0" smtClean="0"/>
              <a:t>th</a:t>
            </a:r>
            <a:r>
              <a:rPr lang="en-GB" dirty="0" smtClean="0"/>
              <a:t> May 2015</a:t>
            </a:r>
          </a:p>
          <a:p>
            <a:pPr>
              <a:buNone/>
            </a:pPr>
            <a:r>
              <a:rPr lang="en-GB" dirty="0" smtClean="0">
                <a:hlinkClick r:id="rId2"/>
              </a:rPr>
              <a:t>https://storify.com/public/templates/card/index.html?src=//storify.com/LTHEchat/lthechat-21-learning-and-teaching-in-higher-ed-cha#</a:t>
            </a:r>
            <a:endParaRPr lang="en-GB" dirty="0" smtClean="0"/>
          </a:p>
          <a:p>
            <a:pPr>
              <a:buNone/>
            </a:pPr>
            <a:r>
              <a:rPr lang="en-GB" dirty="0" smtClean="0"/>
              <a:t>@</a:t>
            </a:r>
            <a:r>
              <a:rPr lang="en-GB" dirty="0" err="1" smtClean="0"/>
              <a:t>santanuvasant</a:t>
            </a:r>
            <a:r>
              <a:rPr lang="en-GB" dirty="0" smtClean="0"/>
              <a:t> said “Indian students for example expect more contact hours and a challenging curriculum. Neither is true in UK HEIs”</a:t>
            </a:r>
          </a:p>
          <a:p>
            <a:pPr>
              <a:buNone/>
            </a:pPr>
            <a:r>
              <a:rPr lang="en-GB" dirty="0" smtClean="0"/>
              <a:t>@</a:t>
            </a:r>
            <a:r>
              <a:rPr lang="en-GB" dirty="0" err="1" smtClean="0"/>
              <a:t>AnneHole</a:t>
            </a:r>
            <a:r>
              <a:rPr lang="en-GB" dirty="0" smtClean="0"/>
              <a:t> said “[We] have international students who won’t speak in seminars or discuss in small groups (but some home students same)”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surprises do international staff and students experience?</a:t>
            </a:r>
            <a:endParaRPr lang="en-GB" dirty="0"/>
          </a:p>
        </p:txBody>
      </p:sp>
      <p:sp>
        <p:nvSpPr>
          <p:cNvPr id="3" name="Content Placeholder 2"/>
          <p:cNvSpPr>
            <a:spLocks noGrp="1"/>
          </p:cNvSpPr>
          <p:nvPr>
            <p:ph idx="1"/>
          </p:nvPr>
        </p:nvSpPr>
        <p:spPr/>
        <p:txBody>
          <a:bodyPr/>
          <a:lstStyle/>
          <a:p>
            <a:pPr>
              <a:buNone/>
            </a:pPr>
            <a:r>
              <a:rPr lang="en-GB" dirty="0" smtClean="0"/>
              <a:t>@</a:t>
            </a:r>
            <a:r>
              <a:rPr lang="en-GB" dirty="0" err="1" smtClean="0"/>
              <a:t>bashaierk</a:t>
            </a:r>
            <a:r>
              <a:rPr lang="en-GB" dirty="0" smtClean="0"/>
              <a:t> said the surprise for some international students is “that many are still lecturing…..Higher Ed is still following traditional way of lecture centred approach”</a:t>
            </a:r>
          </a:p>
          <a:p>
            <a:pPr>
              <a:buNone/>
            </a:pPr>
            <a:r>
              <a:rPr lang="en-GB" dirty="0" smtClean="0"/>
              <a:t>@</a:t>
            </a:r>
            <a:r>
              <a:rPr lang="en-GB" dirty="0" err="1" smtClean="0"/>
              <a:t>mahrukhmirza</a:t>
            </a:r>
            <a:r>
              <a:rPr lang="en-GB" dirty="0" smtClean="0"/>
              <a:t> said “Power distance. Students from Asian countries feel that teachers have all the power in the world and they’re always right… and that’s why they don’t question in the class thinking that this might be considered rude or unacceptable… Teaching and learning style, social behaviour, food, climate”.</a:t>
            </a:r>
          </a:p>
          <a:p>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 surprises on assessment methods and approaches</a:t>
            </a:r>
            <a:endParaRPr lang="en-GB" dirty="0"/>
          </a:p>
        </p:txBody>
      </p:sp>
      <p:sp>
        <p:nvSpPr>
          <p:cNvPr id="3" name="Content Placeholder 2"/>
          <p:cNvSpPr>
            <a:spLocks noGrp="1"/>
          </p:cNvSpPr>
          <p:nvPr>
            <p:ph idx="1"/>
          </p:nvPr>
        </p:nvSpPr>
        <p:spPr/>
        <p:txBody>
          <a:bodyPr/>
          <a:lstStyle/>
          <a:p>
            <a:pPr>
              <a:buNone/>
            </a:pPr>
            <a:r>
              <a:rPr lang="en-GB" dirty="0" smtClean="0"/>
              <a:t>@</a:t>
            </a:r>
            <a:r>
              <a:rPr lang="en-GB" dirty="0" err="1" smtClean="0"/>
              <a:t>santanuvasant</a:t>
            </a:r>
            <a:r>
              <a:rPr lang="en-GB" dirty="0" smtClean="0"/>
              <a:t> said “Yes any presentational or group work assessments are not seen as proper, exams are seen as proper”.</a:t>
            </a:r>
          </a:p>
          <a:p>
            <a:pPr>
              <a:buNone/>
            </a:pPr>
            <a:r>
              <a:rPr lang="en-GB" dirty="0" smtClean="0"/>
              <a:t>@</a:t>
            </a:r>
            <a:r>
              <a:rPr lang="en-GB" dirty="0" err="1" smtClean="0"/>
              <a:t>cpjobling</a:t>
            </a:r>
            <a:r>
              <a:rPr lang="en-GB" dirty="0" smtClean="0"/>
              <a:t> said “I think our progression rules confuse everyone- even staff”.</a:t>
            </a:r>
          </a:p>
          <a:p>
            <a:pPr>
              <a:buNone/>
            </a:pPr>
            <a:r>
              <a:rPr lang="en-GB" dirty="0" smtClean="0"/>
              <a:t>@</a:t>
            </a:r>
            <a:r>
              <a:rPr lang="en-GB" dirty="0" err="1" smtClean="0"/>
              <a:t>AnneHole</a:t>
            </a:r>
            <a:r>
              <a:rPr lang="en-GB" dirty="0" smtClean="0"/>
              <a:t> said “one students claimed copying ‘experts’ was expected at home- we call it plagiarism.”</a:t>
            </a:r>
          </a:p>
          <a:p>
            <a:pPr>
              <a:buNone/>
            </a:pPr>
            <a:r>
              <a:rPr lang="en-GB" dirty="0" smtClean="0"/>
              <a:t>@</a:t>
            </a:r>
            <a:r>
              <a:rPr lang="en-GB" dirty="0" err="1" smtClean="0"/>
              <a:t>mahrukhmirza</a:t>
            </a:r>
            <a:r>
              <a:rPr lang="en-GB" dirty="0" smtClean="0"/>
              <a:t> said “For some international students ‘plagiarism’ is a foreign word!... Peer assessment or formative assessment might not seem useful to some </a:t>
            </a:r>
            <a:r>
              <a:rPr lang="en-GB" dirty="0" err="1" smtClean="0"/>
              <a:t>Int</a:t>
            </a:r>
            <a:r>
              <a:rPr lang="en-GB" dirty="0" smtClean="0"/>
              <a:t> students #examination culture”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assessment surprises</a:t>
            </a:r>
            <a:endParaRPr lang="en-GB" dirty="0"/>
          </a:p>
        </p:txBody>
      </p:sp>
      <p:sp>
        <p:nvSpPr>
          <p:cNvPr id="3" name="Content Placeholder 2"/>
          <p:cNvSpPr>
            <a:spLocks noGrp="1"/>
          </p:cNvSpPr>
          <p:nvPr>
            <p:ph idx="1"/>
          </p:nvPr>
        </p:nvSpPr>
        <p:spPr/>
        <p:txBody>
          <a:bodyPr/>
          <a:lstStyle/>
          <a:p>
            <a:pPr>
              <a:buNone/>
            </a:pPr>
            <a:r>
              <a:rPr lang="en-GB" dirty="0" smtClean="0"/>
              <a:t>Rashid Ali @5BR said “They might not call it that but they are all guilty of that”</a:t>
            </a:r>
          </a:p>
          <a:p>
            <a:pPr>
              <a:buNone/>
            </a:pPr>
            <a:r>
              <a:rPr lang="en-GB" dirty="0" smtClean="0"/>
              <a:t>@</a:t>
            </a:r>
            <a:r>
              <a:rPr lang="en-GB" dirty="0" err="1" smtClean="0"/>
              <a:t>AnneHole</a:t>
            </a:r>
            <a:r>
              <a:rPr lang="en-GB" dirty="0" smtClean="0"/>
              <a:t> said “US students expect full range of marks - (70+) and ‘the curve’”.</a:t>
            </a:r>
          </a:p>
          <a:p>
            <a:pPr>
              <a:buNone/>
            </a:pPr>
            <a:r>
              <a:rPr lang="en-GB" dirty="0" smtClean="0"/>
              <a:t>@</a:t>
            </a:r>
            <a:r>
              <a:rPr lang="en-GB" dirty="0" err="1" smtClean="0"/>
              <a:t>Plumsden</a:t>
            </a:r>
            <a:r>
              <a:rPr lang="en-GB" dirty="0" smtClean="0"/>
              <a:t> said “In case study colleague changed marks and Spenser to Chinese firm, and essay to report. Module marks up by 15%”</a:t>
            </a:r>
          </a:p>
          <a:p>
            <a:endParaRPr lang="en-GB"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problem or a bonus?</a:t>
            </a:r>
            <a:endParaRPr lang="en-GB" dirty="0"/>
          </a:p>
        </p:txBody>
      </p:sp>
      <p:sp>
        <p:nvSpPr>
          <p:cNvPr id="3" name="Content Placeholder 2"/>
          <p:cNvSpPr>
            <a:spLocks noGrp="1"/>
          </p:cNvSpPr>
          <p:nvPr>
            <p:ph idx="1"/>
          </p:nvPr>
        </p:nvSpPr>
        <p:spPr/>
        <p:txBody>
          <a:bodyPr/>
          <a:lstStyle/>
          <a:p>
            <a:r>
              <a:rPr lang="en-GB" dirty="0" smtClean="0"/>
              <a:t>@</a:t>
            </a:r>
            <a:r>
              <a:rPr lang="en-GB" dirty="0" err="1" smtClean="0"/>
              <a:t>AnneHole</a:t>
            </a:r>
            <a:r>
              <a:rPr lang="en-GB" dirty="0" smtClean="0"/>
              <a:t> said “</a:t>
            </a:r>
            <a:r>
              <a:rPr lang="en-GB" dirty="0" err="1" smtClean="0"/>
              <a:t>Int</a:t>
            </a:r>
            <a:r>
              <a:rPr lang="en-GB" dirty="0" smtClean="0"/>
              <a:t>[</a:t>
            </a:r>
            <a:r>
              <a:rPr lang="en-GB" dirty="0" err="1" smtClean="0"/>
              <a:t>ernational</a:t>
            </a:r>
            <a:r>
              <a:rPr lang="en-GB" dirty="0" smtClean="0"/>
              <a:t>] students enrich learning (and all students employability but home students often see them as hindrance at first”.</a:t>
            </a:r>
          </a:p>
          <a:p>
            <a:r>
              <a:rPr lang="en-GB" dirty="0" smtClean="0"/>
              <a:t>Simon Thomson @</a:t>
            </a:r>
            <a:r>
              <a:rPr lang="en-GB" dirty="0" err="1" smtClean="0"/>
              <a:t>digisim</a:t>
            </a:r>
            <a:r>
              <a:rPr lang="en-GB" dirty="0" smtClean="0"/>
              <a:t> said “Internationals students are definitely an asset. So much to offer in terms of adding global perspective to the subject areas”</a:t>
            </a:r>
          </a:p>
          <a:p>
            <a:r>
              <a:rPr lang="en-GB" dirty="0" smtClean="0"/>
              <a:t>Julie Tardy @jtardy81 said “</a:t>
            </a:r>
            <a:r>
              <a:rPr lang="en-GB" dirty="0" err="1" smtClean="0"/>
              <a:t>Internat</a:t>
            </a:r>
            <a:r>
              <a:rPr lang="en-GB" dirty="0" smtClean="0"/>
              <a:t>[ional] students can enrich learning techniques for all, thus impacting teaching&gt;It’s a virtuous circle”</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a:buNone/>
            </a:pPr>
            <a:r>
              <a:rPr lang="en-GB" dirty="0" smtClean="0"/>
              <a:t>For this reason, using examples serendipitously gleaned from colleagues in many countries, in this presentation I aim to explore some of the misunderstandings and context gaps that are apparent when students, academics and staff developers hail from different national contexts.</a:t>
            </a:r>
          </a:p>
          <a:p>
            <a:pPr>
              <a:buNone/>
            </a:pPr>
            <a:r>
              <a:rPr lang="en-GB" dirty="0" smtClean="0"/>
              <a:t> I will suggest some helpful strategies for ourselves and our students who may not share common approaches and language, let alone core beliefs about what higher education is for. </a:t>
            </a:r>
          </a:p>
          <a:p>
            <a:pPr>
              <a:buNone/>
            </a:pPr>
            <a:r>
              <a:rPr lang="en-GB" dirty="0" smtClean="0"/>
              <a:t>I will argue that by embracing diversity we can encourage positive orientations towards learning, and this is likely to be uplifting as well as being mutually educative.</a:t>
            </a:r>
          </a:p>
          <a:p>
            <a:endParaRPr lang="en-GB" dirty="0" smtClean="0"/>
          </a:p>
          <a:p>
            <a:endParaRPr lang="en-GB"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descr="IMG_0737.JPG"/>
          <p:cNvPicPr>
            <a:picLocks noChangeAspect="1"/>
          </p:cNvPicPr>
          <p:nvPr/>
        </p:nvPicPr>
        <p:blipFill>
          <a:blip r:embed="rId2" cstate="email"/>
          <a:stretch>
            <a:fillRect/>
          </a:stretch>
        </p:blipFill>
        <p:spPr>
          <a:xfrm>
            <a:off x="2000250" y="0"/>
            <a:ext cx="5143500" cy="6858000"/>
          </a:xfrm>
          <a:prstGeom prst="rect">
            <a:avLst/>
          </a:prstGeom>
        </p:spPr>
      </p:pic>
      <p:sp>
        <p:nvSpPr>
          <p:cNvPr id="3" name="TextBox 2"/>
          <p:cNvSpPr txBox="1"/>
          <p:nvPr/>
        </p:nvSpPr>
        <p:spPr>
          <a:xfrm>
            <a:off x="5292080" y="260648"/>
            <a:ext cx="1746825" cy="569387"/>
          </a:xfrm>
          <a:prstGeom prst="rect">
            <a:avLst/>
          </a:prstGeom>
          <a:solidFill>
            <a:schemeClr val="bg1">
              <a:lumMod val="85000"/>
            </a:schemeClr>
          </a:solidFill>
        </p:spPr>
        <p:txBody>
          <a:bodyPr wrap="none" rtlCol="0">
            <a:spAutoFit/>
          </a:bodyPr>
          <a:lstStyle/>
          <a:p>
            <a:r>
              <a:rPr lang="en-GB" dirty="0" smtClean="0"/>
              <a:t>Jo Webb</a:t>
            </a:r>
            <a:endParaRPr lang="en-GB"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Strategies and learning points for educational developers</a:t>
            </a:r>
            <a:endParaRPr lang="en-GB" dirty="0"/>
          </a:p>
        </p:txBody>
      </p:sp>
      <p:sp>
        <p:nvSpPr>
          <p:cNvPr id="3" name="Content Placeholder 2"/>
          <p:cNvSpPr>
            <a:spLocks noGrp="1"/>
          </p:cNvSpPr>
          <p:nvPr>
            <p:ph idx="1"/>
          </p:nvPr>
        </p:nvSpPr>
        <p:spPr/>
        <p:txBody>
          <a:bodyPr/>
          <a:lstStyle/>
          <a:p>
            <a:pPr>
              <a:buNone/>
            </a:pPr>
            <a:r>
              <a:rPr lang="en-GB" sz="2000" dirty="0" smtClean="0"/>
              <a:t>I read </a:t>
            </a:r>
            <a:r>
              <a:rPr lang="en-GB" sz="2000" dirty="0" err="1" smtClean="0"/>
              <a:t>Hofstefe</a:t>
            </a:r>
            <a:r>
              <a:rPr lang="en-GB" sz="2000" dirty="0" smtClean="0"/>
              <a:t> 'Culture's consequences' years ago and I still find it useful to frame my understanding of other cultures when working abroad or with colleagues from outside the UK. It's particularly useful at making you remember that countries near to us can be more different than those more distant in terms of miles. (Jo Webb)</a:t>
            </a:r>
          </a:p>
          <a:p>
            <a:endParaRPr lang="en-GB"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descr="ADB BW_2.jpg"/>
          <p:cNvPicPr>
            <a:picLocks noChangeAspect="1"/>
          </p:cNvPicPr>
          <p:nvPr/>
        </p:nvPicPr>
        <p:blipFill>
          <a:blip r:embed="rId2" cstate="email">
            <a:extLst>
              <a:ext uri="{28A0092B-C50C-407E-A947-70E740481C1C}">
                <a14:useLocalDpi xmlns="" xmlns:a14="http://schemas.microsoft.com/office/drawing/2010/main"/>
              </a:ext>
            </a:extLst>
          </a:blip>
          <a:stretch>
            <a:fillRect/>
          </a:stretch>
        </p:blipFill>
        <p:spPr>
          <a:xfrm>
            <a:off x="1919669" y="0"/>
            <a:ext cx="5304662" cy="6858000"/>
          </a:xfrm>
          <a:prstGeom prst="rect">
            <a:avLst/>
          </a:prstGeom>
        </p:spPr>
      </p:pic>
      <p:sp>
        <p:nvSpPr>
          <p:cNvPr id="3" name="TextBox 2"/>
          <p:cNvSpPr txBox="1"/>
          <p:nvPr/>
        </p:nvSpPr>
        <p:spPr>
          <a:xfrm>
            <a:off x="4427984" y="188640"/>
            <a:ext cx="2571538" cy="569387"/>
          </a:xfrm>
          <a:prstGeom prst="rect">
            <a:avLst/>
          </a:prstGeom>
          <a:solidFill>
            <a:schemeClr val="bg1">
              <a:lumMod val="85000"/>
            </a:schemeClr>
          </a:solidFill>
        </p:spPr>
        <p:txBody>
          <a:bodyPr wrap="none" rtlCol="0">
            <a:spAutoFit/>
          </a:bodyPr>
          <a:lstStyle/>
          <a:p>
            <a:r>
              <a:rPr lang="en-GB" dirty="0" smtClean="0"/>
              <a:t>David Baume</a:t>
            </a:r>
            <a:endParaRPr lang="en-GB"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Listen to what you're told about local custom and practice. But if it is important for you to go against local custom and practice, take precautions to make sure that your participants have little or no choice but go along! It is also good manners to justify what some may find an uncomfortable experience. Be prepared to ask difficult questions and express potentially difficult views. Learning is more important than comfort. (David Baume).</a:t>
            </a:r>
          </a:p>
          <a:p>
            <a:endParaRPr lang="en-GB" dirty="0" smtClean="0"/>
          </a:p>
          <a:p>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739602"/>
          </a:xfrm>
        </p:spPr>
        <p:txBody>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a:ext>
            </a:extLst>
          </a:blip>
          <a:stretch>
            <a:fillRect/>
          </a:stretch>
        </p:blipFill>
        <p:spPr>
          <a:xfrm>
            <a:off x="2051720" y="2204864"/>
            <a:ext cx="5007965" cy="3689201"/>
          </a:xfrm>
          <a:prstGeom prst="rect">
            <a:avLst/>
          </a:prstGeom>
        </p:spPr>
      </p:pic>
    </p:spTree>
    <p:extLst>
      <p:ext uri="{BB962C8B-B14F-4D97-AF65-F5344CB8AC3E}">
        <p14:creationId xmlns="" xmlns:p14="http://schemas.microsoft.com/office/powerpoint/2010/main" val="4452717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more strategies </a:t>
            </a:r>
            <a:endParaRPr lang="en-GB" dirty="0"/>
          </a:p>
        </p:txBody>
      </p:sp>
      <p:sp>
        <p:nvSpPr>
          <p:cNvPr id="3" name="Content Placeholder 2"/>
          <p:cNvSpPr>
            <a:spLocks noGrp="1"/>
          </p:cNvSpPr>
          <p:nvPr>
            <p:ph idx="1"/>
          </p:nvPr>
        </p:nvSpPr>
        <p:spPr/>
        <p:txBody>
          <a:bodyPr/>
          <a:lstStyle/>
          <a:p>
            <a:r>
              <a:rPr lang="en-GB" dirty="0" smtClean="0"/>
              <a:t>Be open to practices different to your own and maybe introduce them when you get back (</a:t>
            </a:r>
            <a:r>
              <a:rPr lang="en-GB" dirty="0" err="1" smtClean="0"/>
              <a:t>Cath</a:t>
            </a:r>
            <a:r>
              <a:rPr lang="en-GB" dirty="0" smtClean="0"/>
              <a:t> Sanderson).</a:t>
            </a:r>
            <a:endParaRPr lang="en-GB" dirty="0"/>
          </a:p>
          <a:p>
            <a:pPr marL="0" indent="0">
              <a:buNone/>
            </a:pPr>
            <a:r>
              <a:rPr lang="en-GB" dirty="0" smtClean="0"/>
              <a:t>And some from me</a:t>
            </a:r>
          </a:p>
          <a:p>
            <a:r>
              <a:rPr lang="en-GB" dirty="0" smtClean="0"/>
              <a:t>If working outside your home nation, talk to people with local knowledge as much as you can in advance of your sessions to ensure you are briefed as fully as possible and try to arrive at least a day before you start; </a:t>
            </a:r>
          </a:p>
          <a:p>
            <a:r>
              <a:rPr lang="en-GB" dirty="0"/>
              <a:t>If you sense that something weird is going wrong, don’t be afraid to ask </a:t>
            </a:r>
            <a:r>
              <a:rPr lang="en-GB" dirty="0" smtClean="0"/>
              <a:t>participants about the issues;</a:t>
            </a:r>
          </a:p>
          <a:p>
            <a:r>
              <a:rPr lang="en-GB" dirty="0" smtClean="0"/>
              <a:t>Remember </a:t>
            </a:r>
            <a:r>
              <a:rPr lang="en-GB" dirty="0"/>
              <a:t>that universal principles and practices don’t exist so work with curiosity, openness and </a:t>
            </a:r>
            <a:r>
              <a:rPr lang="en-GB" dirty="0" smtClean="0"/>
              <a:t>humility.</a:t>
            </a:r>
            <a:endParaRPr lang="en-GB" dirty="0"/>
          </a:p>
          <a:p>
            <a:endParaRPr lang="en-GB"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Postscript</a:t>
            </a:r>
            <a:endParaRPr lang="en-GB" dirty="0"/>
          </a:p>
        </p:txBody>
      </p:sp>
      <p:sp>
        <p:nvSpPr>
          <p:cNvPr id="3" name="Content Placeholder 2"/>
          <p:cNvSpPr>
            <a:spLocks noGrp="1"/>
          </p:cNvSpPr>
          <p:nvPr>
            <p:ph idx="1"/>
          </p:nvPr>
        </p:nvSpPr>
        <p:spPr>
          <a:xfrm>
            <a:off x="468312" y="1539875"/>
            <a:ext cx="8318529" cy="4789488"/>
          </a:xfrm>
        </p:spPr>
        <p:txBody>
          <a:bodyPr/>
          <a:lstStyle/>
          <a:p>
            <a:pPr>
              <a:buNone/>
            </a:pPr>
            <a:r>
              <a:rPr lang="en-GB" dirty="0" smtClean="0"/>
              <a:t>We will all need to watch out for the implications of the potential ‘Teaching Ref’ i.e.  the Organisation of Economic Cooperation and Development’s Assessment of Higher Education Learning Outcomes  project (AHELO). The feasibility study is looking at the extent to which there can be a test of what students know and can do at graduation to allow international comparisons. See THES  7  May 2015 p6</a:t>
            </a:r>
          </a:p>
          <a:p>
            <a:pPr>
              <a:buNone/>
            </a:pPr>
            <a:r>
              <a:rPr lang="en-GB" dirty="0" smtClean="0"/>
              <a:t>There is likely to be a focus on transferable skills such as critical thinking or problem solving.</a:t>
            </a:r>
          </a:p>
          <a:p>
            <a:pPr>
              <a:buNone/>
            </a:pPr>
            <a:r>
              <a:rPr lang="en-GB" dirty="0" smtClean="0"/>
              <a:t>The Conservative party committed in its manifesto to introducing a framework to recognise universities offering the ‘highest quality teaching’ maybe favouring non-elite HEIs</a:t>
            </a:r>
            <a:endParaRPr lang="en-GB"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pPr>
              <a:buNone/>
            </a:pPr>
            <a:r>
              <a:rPr lang="en-GB" sz="1600" dirty="0" smtClean="0"/>
              <a:t>Brown, S. (2015) </a:t>
            </a:r>
            <a:r>
              <a:rPr lang="en-GB" sz="1600" i="1" dirty="0" smtClean="0"/>
              <a:t>Learning, teaching and assessment in higher education: global perspectives, </a:t>
            </a:r>
            <a:r>
              <a:rPr lang="en-GB" sz="1600" dirty="0" smtClean="0"/>
              <a:t>London: Palgrave-</a:t>
            </a:r>
            <a:r>
              <a:rPr lang="en-GB" sz="1600" dirty="0" err="1" smtClean="0"/>
              <a:t>MacMillan</a:t>
            </a:r>
            <a:r>
              <a:rPr lang="en-GB" sz="1600" dirty="0" smtClean="0"/>
              <a:t>.</a:t>
            </a:r>
          </a:p>
          <a:p>
            <a:pPr>
              <a:buNone/>
            </a:pPr>
            <a:r>
              <a:rPr lang="en-GB" sz="1600" dirty="0" smtClean="0"/>
              <a:t>Carroll, J. and Ryan, J. (2005) </a:t>
            </a:r>
            <a:r>
              <a:rPr lang="en-GB" sz="1600" i="1" dirty="0" smtClean="0"/>
              <a:t>Teaching International students: improving learning for all,</a:t>
            </a:r>
            <a:r>
              <a:rPr lang="en-GB" sz="1600" dirty="0" smtClean="0"/>
              <a:t> Abingdon: Routledge SEDA series.</a:t>
            </a:r>
          </a:p>
          <a:p>
            <a:pPr>
              <a:buNone/>
            </a:pPr>
            <a:r>
              <a:rPr lang="en-GB" sz="1600" dirty="0" smtClean="0"/>
              <a:t>Jones, E., &amp; Brown, S. (Eds.). (2007). </a:t>
            </a:r>
            <a:r>
              <a:rPr lang="en-GB" sz="1600" i="1" dirty="0" smtClean="0"/>
              <a:t>Internationalising higher education</a:t>
            </a:r>
            <a:r>
              <a:rPr lang="en-GB" sz="1600" dirty="0" smtClean="0"/>
              <a:t>. Routledge.</a:t>
            </a:r>
          </a:p>
          <a:p>
            <a:pPr>
              <a:buNone/>
            </a:pPr>
            <a:r>
              <a:rPr lang="en-GB" sz="1600" dirty="0" smtClean="0"/>
              <a:t>Jones, E. (Ed.) (2009) </a:t>
            </a:r>
            <a:r>
              <a:rPr lang="en-GB" sz="1600" i="1" dirty="0" smtClean="0"/>
              <a:t>Internationalisation and the student voice: Higher education perspectives</a:t>
            </a:r>
            <a:r>
              <a:rPr lang="en-GB" sz="1600" dirty="0" smtClean="0"/>
              <a:t>. Routledge.</a:t>
            </a:r>
          </a:p>
          <a:p>
            <a:pPr>
              <a:buNone/>
            </a:pPr>
            <a:r>
              <a:rPr lang="en-GB" sz="1600" dirty="0"/>
              <a:t>Jones, E., &amp; </a:t>
            </a:r>
            <a:r>
              <a:rPr lang="en-GB" sz="1600" dirty="0" err="1"/>
              <a:t>Killick</a:t>
            </a:r>
            <a:r>
              <a:rPr lang="en-GB" sz="1600" dirty="0"/>
              <a:t>, D. (2013) Graduate attributes and the internationalized curriculum: Embedding a global outlook in disciplinary learning outcomes, </a:t>
            </a:r>
            <a:r>
              <a:rPr lang="en-GB" sz="1600" i="1" dirty="0"/>
              <a:t>Journal of Studies in International Education</a:t>
            </a:r>
            <a:r>
              <a:rPr lang="en-GB" sz="1600" dirty="0"/>
              <a:t>.</a:t>
            </a:r>
          </a:p>
          <a:p>
            <a:pPr>
              <a:buNone/>
            </a:pPr>
            <a:r>
              <a:rPr lang="en-GB" sz="1600" dirty="0" err="1" smtClean="0"/>
              <a:t>Killick</a:t>
            </a:r>
            <a:r>
              <a:rPr lang="en-GB" sz="1600" dirty="0"/>
              <a:t>, D. (2011) Seeing ourselves-in-the-world: Developing global citizenship through international mobility and campus community. </a:t>
            </a:r>
            <a:r>
              <a:rPr lang="en-GB" sz="1600" i="1" dirty="0"/>
              <a:t>Journal of Studies in International Education</a:t>
            </a:r>
            <a:r>
              <a:rPr lang="en-GB" sz="1600" dirty="0"/>
              <a:t>.</a:t>
            </a:r>
          </a:p>
          <a:p>
            <a:pPr>
              <a:buNone/>
            </a:pPr>
            <a:r>
              <a:rPr lang="en-GB" sz="1600" dirty="0" smtClean="0"/>
              <a:t>Ryan, J. (2000) </a:t>
            </a:r>
            <a:r>
              <a:rPr lang="en-GB" sz="1600" i="1" dirty="0" smtClean="0"/>
              <a:t>A Guide to Teaching International Students,</a:t>
            </a:r>
            <a:r>
              <a:rPr lang="en-GB" sz="1600" dirty="0" smtClean="0"/>
              <a:t> Oxford: Oxford Centre for Staff and Learning Development</a:t>
            </a:r>
          </a:p>
          <a:p>
            <a:pPr>
              <a:buNone/>
            </a:pPr>
            <a:r>
              <a:rPr lang="en-GB" sz="1600" dirty="0" smtClean="0"/>
              <a:t>Scott, P. (Ed)Society for Research into Higher Education. (1998). </a:t>
            </a:r>
            <a:r>
              <a:rPr lang="en-GB" sz="1600" i="1" dirty="0" smtClean="0"/>
              <a:t>The globalization of higher education</a:t>
            </a:r>
            <a:r>
              <a:rPr lang="en-GB" sz="1600" dirty="0" smtClean="0"/>
              <a:t>. Buckingham: Open University Press.</a:t>
            </a:r>
          </a:p>
          <a:p>
            <a:pPr>
              <a:buNone/>
            </a:pPr>
            <a:r>
              <a:rPr lang="en-GB" sz="1600" dirty="0" smtClean="0"/>
              <a:t>Wisker, G. (Ed.). (2000). </a:t>
            </a:r>
            <a:r>
              <a:rPr lang="en-GB" sz="1600" i="1" dirty="0" smtClean="0"/>
              <a:t>Good practice working with international students</a:t>
            </a:r>
            <a:r>
              <a:rPr lang="en-GB" sz="1600" dirty="0" smtClean="0"/>
              <a:t>. Birmingham: SEDA</a:t>
            </a:r>
            <a:r>
              <a:rPr lang="en-GB" sz="1600" b="0" dirty="0" smtClean="0"/>
              <a:t>.</a:t>
            </a:r>
            <a:endParaRPr lang="en-GB"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questions: the learning context</a:t>
            </a:r>
            <a:endParaRPr lang="en-GB" dirty="0"/>
          </a:p>
        </p:txBody>
      </p:sp>
      <p:sp>
        <p:nvSpPr>
          <p:cNvPr id="3" name="Content Placeholder 2"/>
          <p:cNvSpPr>
            <a:spLocks noGrp="1"/>
          </p:cNvSpPr>
          <p:nvPr>
            <p:ph idx="1"/>
          </p:nvPr>
        </p:nvSpPr>
        <p:spPr/>
        <p:txBody>
          <a:bodyPr/>
          <a:lstStyle/>
          <a:p>
            <a:r>
              <a:rPr lang="en-GB" dirty="0" smtClean="0"/>
              <a:t>How should I address you?</a:t>
            </a:r>
          </a:p>
          <a:p>
            <a:r>
              <a:rPr lang="en-GB" dirty="0" smtClean="0"/>
              <a:t>What can I bring into the classroom?</a:t>
            </a:r>
          </a:p>
          <a:p>
            <a:r>
              <a:rPr lang="en-GB" dirty="0" smtClean="0"/>
              <a:t>What about the toilet arrangements?</a:t>
            </a:r>
          </a:p>
          <a:p>
            <a:r>
              <a:rPr lang="en-GB" dirty="0" smtClean="0"/>
              <a:t>Is it safe for me to come to university?</a:t>
            </a:r>
          </a:p>
          <a:p>
            <a:r>
              <a:rPr lang="en-GB" dirty="0" smtClean="0"/>
              <a:t>What time should I get to the classroom?</a:t>
            </a:r>
          </a:p>
          <a:p>
            <a:r>
              <a:rPr lang="en-GB" dirty="0" smtClean="0"/>
              <a:t>How long will you stay to talk to me after the class?</a:t>
            </a:r>
          </a:p>
          <a:p>
            <a:r>
              <a:rPr lang="en-GB" dirty="0" smtClean="0"/>
              <a:t>What shall I wear?</a:t>
            </a:r>
          </a:p>
          <a:p>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descr="Marina_Orsini_Jones.JPG"/>
          <p:cNvPicPr>
            <a:picLocks noChangeAspect="1"/>
          </p:cNvPicPr>
          <p:nvPr/>
        </p:nvPicPr>
        <p:blipFill>
          <a:blip r:embed="rId2" cstate="email"/>
          <a:stretch>
            <a:fillRect/>
          </a:stretch>
        </p:blipFill>
        <p:spPr>
          <a:xfrm>
            <a:off x="31359" y="27493"/>
            <a:ext cx="9144000" cy="6858000"/>
          </a:xfrm>
          <a:prstGeom prst="rect">
            <a:avLst/>
          </a:prstGeom>
        </p:spPr>
      </p:pic>
      <p:sp>
        <p:nvSpPr>
          <p:cNvPr id="2" name="TextBox 1"/>
          <p:cNvSpPr txBox="1"/>
          <p:nvPr/>
        </p:nvSpPr>
        <p:spPr>
          <a:xfrm>
            <a:off x="5421506" y="332656"/>
            <a:ext cx="3722494" cy="569387"/>
          </a:xfrm>
          <a:prstGeom prst="rect">
            <a:avLst/>
          </a:prstGeom>
          <a:solidFill>
            <a:schemeClr val="bg1">
              <a:lumMod val="85000"/>
            </a:schemeClr>
          </a:solidFill>
        </p:spPr>
        <p:txBody>
          <a:bodyPr wrap="none" rtlCol="0">
            <a:spAutoFit/>
          </a:bodyPr>
          <a:lstStyle/>
          <a:p>
            <a:r>
              <a:rPr lang="en-GB" dirty="0"/>
              <a:t>Marina </a:t>
            </a:r>
            <a:r>
              <a:rPr lang="en-GB" dirty="0" err="1"/>
              <a:t>Orsini</a:t>
            </a:r>
            <a:r>
              <a:rPr lang="en-GB" dirty="0"/>
              <a:t> Jones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should I address you?</a:t>
            </a:r>
            <a:endParaRPr lang="en-GB" dirty="0"/>
          </a:p>
        </p:txBody>
      </p:sp>
      <p:sp>
        <p:nvSpPr>
          <p:cNvPr id="3" name="Content Placeholder 2"/>
          <p:cNvSpPr>
            <a:spLocks noGrp="1"/>
          </p:cNvSpPr>
          <p:nvPr>
            <p:ph idx="1"/>
          </p:nvPr>
        </p:nvSpPr>
        <p:spPr/>
        <p:txBody>
          <a:bodyPr/>
          <a:lstStyle/>
          <a:p>
            <a:pPr>
              <a:buNone/>
            </a:pPr>
            <a:r>
              <a:rPr lang="en-GB" dirty="0" smtClean="0"/>
              <a:t>Marina </a:t>
            </a:r>
            <a:r>
              <a:rPr lang="en-GB" dirty="0" err="1" smtClean="0"/>
              <a:t>Orsini</a:t>
            </a:r>
            <a:r>
              <a:rPr lang="en-GB" dirty="0" smtClean="0"/>
              <a:t> Jones Coventry</a:t>
            </a:r>
          </a:p>
          <a:p>
            <a:pPr>
              <a:buNone/>
            </a:pPr>
            <a:r>
              <a:rPr lang="en-GB" dirty="0" smtClean="0"/>
              <a:t>Most international students are very surprised by the use of the first name encouraged by/for their tutors. They told me that they need to 'train' themselves to call their lecturers by their first name.</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descr="NTFS_DrDebbieHolley_AngliaRuskinUniversity_photot2_headandshoulders.jpg"/>
          <p:cNvPicPr>
            <a:picLocks noChangeAspect="1"/>
          </p:cNvPicPr>
          <p:nvPr/>
        </p:nvPicPr>
        <p:blipFill>
          <a:blip r:embed="rId2" cstate="email"/>
          <a:stretch>
            <a:fillRect/>
          </a:stretch>
        </p:blipFill>
        <p:spPr>
          <a:xfrm>
            <a:off x="2000250" y="0"/>
            <a:ext cx="5143500" cy="6858000"/>
          </a:xfrm>
          <a:prstGeom prst="rect">
            <a:avLst/>
          </a:prstGeom>
        </p:spPr>
      </p:pic>
      <p:sp>
        <p:nvSpPr>
          <p:cNvPr id="3" name="TextBox 2"/>
          <p:cNvSpPr txBox="1"/>
          <p:nvPr/>
        </p:nvSpPr>
        <p:spPr>
          <a:xfrm>
            <a:off x="4484048" y="-4228"/>
            <a:ext cx="2659702" cy="569387"/>
          </a:xfrm>
          <a:prstGeom prst="rect">
            <a:avLst/>
          </a:prstGeom>
          <a:solidFill>
            <a:schemeClr val="bg1">
              <a:lumMod val="85000"/>
            </a:schemeClr>
          </a:solidFill>
        </p:spPr>
        <p:txBody>
          <a:bodyPr wrap="none" rtlCol="0">
            <a:spAutoFit/>
          </a:bodyPr>
          <a:lstStyle/>
          <a:p>
            <a:r>
              <a:rPr lang="en-GB" dirty="0" smtClean="0"/>
              <a:t>Debbie Holley</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I bring to classes? Debbie Holley, Anglia Ruskin University</a:t>
            </a:r>
            <a:endParaRPr lang="en-GB" dirty="0"/>
          </a:p>
        </p:txBody>
      </p:sp>
      <p:sp>
        <p:nvSpPr>
          <p:cNvPr id="3" name="Content Placeholder 2"/>
          <p:cNvSpPr>
            <a:spLocks noGrp="1"/>
          </p:cNvSpPr>
          <p:nvPr>
            <p:ph idx="1"/>
          </p:nvPr>
        </p:nvSpPr>
        <p:spPr/>
        <p:txBody>
          <a:bodyPr/>
          <a:lstStyle/>
          <a:p>
            <a:pPr>
              <a:buNone/>
            </a:pPr>
            <a:r>
              <a:rPr lang="en-GB" sz="2000" dirty="0" smtClean="0"/>
              <a:t>When teaching 200 students at a London University I arrived in class with a large box of handouts I realised I didn’t have anything to cut the ‘tickertape’.</a:t>
            </a:r>
          </a:p>
          <a:p>
            <a:pPr>
              <a:buNone/>
            </a:pPr>
            <a:r>
              <a:rPr lang="en-GB" sz="2000" dirty="0" smtClean="0"/>
              <a:t> I asked students sitting above me in the very traditional steep lecture theatre, did anyone have any scissors? And a little voice up the back said ‘here you are’ – I then observed the students ahead of me divide exactly like the films of the parting of the Red Sea as something flashed and a flick knife with a 6 inch blade came down to the front!</a:t>
            </a:r>
          </a:p>
          <a:p>
            <a:pPr>
              <a:buNone/>
            </a:pPr>
            <a:r>
              <a:rPr lang="en-GB" sz="2000" dirty="0" smtClean="0"/>
              <a:t>I said thank you, cut open the box (very easily) and retained the knife for the lecture, simply asking the student to collect on the way out. A small Lithuania girl came to collect and when I asked about carrying a blade said , ‘oh all of us girls from Lithuania do’ We then had a very interesting chat about this, and she agreed that this was not what was suitable for University, and she would leave it at home for subsequent classes…</a:t>
            </a:r>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3238</Words>
  <Application>Microsoft Office PowerPoint</Application>
  <PresentationFormat>On-screen Show (4:3)</PresentationFormat>
  <Paragraphs>147</Paragraphs>
  <Slides>47</Slides>
  <Notes>1</Notes>
  <HiddenSlides>0</HiddenSlides>
  <MMClips>0</MMClips>
  <ScaleCrop>false</ScaleCrop>
  <HeadingPairs>
    <vt:vector size="4" baseType="variant">
      <vt:variant>
        <vt:lpstr>Theme</vt:lpstr>
      </vt:variant>
      <vt:variant>
        <vt:i4>2</vt:i4>
      </vt:variant>
      <vt:variant>
        <vt:lpstr>Slide Titles</vt:lpstr>
      </vt:variant>
      <vt:variant>
        <vt:i4>47</vt:i4>
      </vt:variant>
    </vt:vector>
  </HeadingPairs>
  <TitlesOfParts>
    <vt:vector size="49" baseType="lpstr">
      <vt:lpstr>LeedsMet template</vt:lpstr>
      <vt:lpstr>Office Theme</vt:lpstr>
      <vt:lpstr>Global perspectives on learning, teaching and assessment: avoiding unpleasant surprises and encouraging the love of learning   SEDA conference : 15th May 2015</vt:lpstr>
      <vt:lpstr>Slide 2</vt:lpstr>
      <vt:lpstr>Slide 3</vt:lpstr>
      <vt:lpstr>Slide 4</vt:lpstr>
      <vt:lpstr>Some questions: the learning context</vt:lpstr>
      <vt:lpstr>Slide 6</vt:lpstr>
      <vt:lpstr>How should I address you?</vt:lpstr>
      <vt:lpstr>Slide 8</vt:lpstr>
      <vt:lpstr>What can I bring to classes? Debbie Holley, Anglia Ruskin University</vt:lpstr>
      <vt:lpstr>What about the toilet arrangements? Kalyan Banerjee, Centurion University of Technology &amp; Management, India</vt:lpstr>
      <vt:lpstr>Is it safe for me to come to university?</vt:lpstr>
      <vt:lpstr>Slide 12</vt:lpstr>
      <vt:lpstr>How long will you stay to talk to me after the class?</vt:lpstr>
      <vt:lpstr>What time should I get to the classroom?</vt:lpstr>
      <vt:lpstr>What shall I wear?</vt:lpstr>
      <vt:lpstr>Slide 16</vt:lpstr>
      <vt:lpstr>And this applies to staff too</vt:lpstr>
      <vt:lpstr>Some questions: assessment</vt:lpstr>
      <vt:lpstr>Can my family come along to the final assessment session?</vt:lpstr>
      <vt:lpstr>How can this work possibly just merit a C+?</vt:lpstr>
      <vt:lpstr>How can my peers be in a position to judge my assignment?</vt:lpstr>
      <vt:lpstr>What's the problem with progression?</vt:lpstr>
      <vt:lpstr>Slide 23</vt:lpstr>
      <vt:lpstr>What resources should I use for my assignment?</vt:lpstr>
      <vt:lpstr>Some questions: teachers and educational developers</vt:lpstr>
      <vt:lpstr>Slide 26</vt:lpstr>
      <vt:lpstr>What am I supposed to be doing here? Mark Schofield Edge Hill University</vt:lpstr>
      <vt:lpstr>Slide 28</vt:lpstr>
      <vt:lpstr>What on earth is going on?</vt:lpstr>
      <vt:lpstr>Slide 30</vt:lpstr>
      <vt:lpstr>What’s for lunch? Pauline Kneale, Plymouth University</vt:lpstr>
      <vt:lpstr>Slide 32</vt:lpstr>
      <vt:lpstr>Do we share a common language? Celia Popovic</vt:lpstr>
      <vt:lpstr>Some questions for you to think about</vt:lpstr>
      <vt:lpstr>What can I expect in my classes?</vt:lpstr>
      <vt:lpstr>What surprises do international staff and students experience?</vt:lpstr>
      <vt:lpstr>On surprises on assessment methods and approaches</vt:lpstr>
      <vt:lpstr>More assessment surprises</vt:lpstr>
      <vt:lpstr>A problem or a bonus?</vt:lpstr>
      <vt:lpstr>Slide 40</vt:lpstr>
      <vt:lpstr>Strategies and learning points for educational developers</vt:lpstr>
      <vt:lpstr>Slide 42</vt:lpstr>
      <vt:lpstr>Slide 43</vt:lpstr>
      <vt:lpstr>These and other slides will be available on my website at http://sally-brown.net</vt:lpstr>
      <vt:lpstr>Some more strategies </vt:lpstr>
      <vt:lpstr>Postscript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2015-05-15T07:17:18Z</dcterms:modified>
</cp:coreProperties>
</file>