
<file path=[Content_Types].xml><?xml version="1.0" encoding="utf-8"?>
<Types xmlns="http://schemas.openxmlformats.org/package/2006/content-types">
  <Override PartName="/ppt/slideMasters/slideMaster3.xml" ContentType="application/vnd.openxmlformats-officedocument.presentationml.slideMaster+xml"/>
  <Override PartName="/ppt/slides/slide47.xml" ContentType="application/vnd.openxmlformats-officedocument.presentationml.slide+xml"/>
  <Override PartName="/ppt/slides/slide58.xml" ContentType="application/vnd.openxmlformats-officedocument.presentationml.slide+xml"/>
  <Override PartName="/ppt/slides/slide94.xml" ContentType="application/vnd.openxmlformats-officedocument.presentationml.slide+xml"/>
  <Override PartName="/ppt/slides/slide142.xml" ContentType="application/vnd.openxmlformats-officedocument.presentationml.slide+xml"/>
  <Override PartName="/ppt/theme/theme5.xml" ContentType="application/vnd.openxmlformats-officedocument.theme+xml"/>
  <Override PartName="/ppt/notesSlides/notesSlide2.xml" ContentType="application/vnd.openxmlformats-officedocument.presentationml.notesSlide+xml"/>
  <Override PartName="/ppt/slides/slide36.xml" ContentType="application/vnd.openxmlformats-officedocument.presentationml.slide+xml"/>
  <Override PartName="/ppt/slides/slide83.xml" ContentType="application/vnd.openxmlformats-officedocument.presentationml.slide+xml"/>
  <Override PartName="/ppt/slides/slide120.xml" ContentType="application/vnd.openxmlformats-officedocument.presentationml.slide+xml"/>
  <Override PartName="/ppt/slides/slide131.xml" ContentType="application/vnd.openxmlformats-officedocument.presentationml.slide+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slides/slide25.xml" ContentType="application/vnd.openxmlformats-officedocument.presentationml.slide+xml"/>
  <Override PartName="/ppt/slides/slide72.xml" ContentType="application/vnd.openxmlformats-officedocument.presentationml.slid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63.xml" ContentType="application/vnd.openxmlformats-officedocument.presentationml.notesSlide+xml"/>
  <Override PartName="/ppt/tableStyles.xml" ContentType="application/vnd.openxmlformats-officedocument.presentationml.tableStyles+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slides/slide147.xml" ContentType="application/vnd.openxmlformats-officedocument.presentationml.slide+xml"/>
  <Override PartName="/ppt/notesSlides/notesSlide30.xml" ContentType="application/vnd.openxmlformats-officedocument.presentationml.notesSlide+xml"/>
  <Override PartName="/ppt/slides/slide99.xml" ContentType="application/vnd.openxmlformats-officedocument.presentationml.slide+xml"/>
  <Override PartName="/ppt/slides/slide136.xml" ContentType="application/vnd.openxmlformats-officedocument.presentationml.slide+xml"/>
  <Override PartName="/ppt/notesSlides/notesSlide7.xml" ContentType="application/vnd.openxmlformats-officedocument.presentationml.notesSlide+xml"/>
  <Override PartName="/ppt/slides/slide77.xml" ContentType="application/vnd.openxmlformats-officedocument.presentationml.slide+xml"/>
  <Override PartName="/ppt/slides/slide88.xml" ContentType="application/vnd.openxmlformats-officedocument.presentationml.slide+xml"/>
  <Override PartName="/ppt/slides/slide125.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66.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s/slide150.xml" ContentType="application/vnd.openxmlformats-officedocument.presentationml.slide+xml"/>
  <Override PartName="/ppt/slideLayouts/slideLayout7.xml" ContentType="application/vnd.openxmlformats-officedocument.presentationml.slideLayout+xml"/>
  <Override PartName="/ppt/notesSlides/notesSlide68.xml" ContentType="application/vnd.openxmlformats-officedocument.presentationml.notesSlide+xml"/>
  <Override PartName="/ppt/slides/slide55.xml" ContentType="application/vnd.openxmlformats-officedocument.presentationml.slide+xml"/>
  <Override PartName="/ppt/theme/theme2.xml" ContentType="application/vnd.openxmlformats-officedocument.theme+xml"/>
  <Override PartName="/ppt/notesSlides/notesSlide57.xml" ContentType="application/vnd.openxmlformats-officedocument.presentationml.notesSlide+xml"/>
  <Override PartName="/ppt/slides/slide33.xml" ContentType="application/vnd.openxmlformats-officedocument.presentationml.slide+xml"/>
  <Override PartName="/ppt/slides/slide44.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notesSlides/notesSlide46.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notesSlides/notesSlide71.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notesSlides/notesSlide13.xml" ContentType="application/vnd.openxmlformats-officedocument.presentationml.notesSlide+xml"/>
  <Override PartName="/ppt/notesSlides/notesSlide60.xml" ContentType="application/vnd.openxmlformats-officedocument.presentationml.notesSlide+xml"/>
  <Override PartName="/ppt/slides/slide119.xml" ContentType="application/vnd.openxmlformats-officedocument.presentationml.slide+xml"/>
  <Override PartName="/ppt/slides/slide148.xml" ContentType="application/vnd.openxmlformats-officedocument.presentationml.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slides/slide89.xml" ContentType="application/vnd.openxmlformats-officedocument.presentationml.slide+xml"/>
  <Override PartName="/ppt/slides/slide108.xml" ContentType="application/vnd.openxmlformats-officedocument.presentationml.slide+xml"/>
  <Override PartName="/ppt/slides/slide126.xml" ContentType="application/vnd.openxmlformats-officedocument.presentationml.slide+xml"/>
  <Override PartName="/ppt/slides/slide137.xml" ContentType="application/vnd.openxmlformats-officedocument.presentationml.slide+xml"/>
  <Override PartName="/ppt/slides/slide155.xml" ContentType="application/vnd.openxmlformats-officedocument.presentationml.slide+xml"/>
  <Override PartName="/ppt/slideMasters/slideMaster5.xml" ContentType="application/vnd.openxmlformats-officedocument.presentationml.slideMaster+xml"/>
  <Override PartName="/ppt/slides/slide49.xml" ContentType="application/vnd.openxmlformats-officedocument.presentationml.slide+xml"/>
  <Override PartName="/ppt/slides/slide78.xml" ContentType="application/vnd.openxmlformats-officedocument.presentationml.slide+xml"/>
  <Override PartName="/ppt/slides/slide96.xml" ContentType="application/vnd.openxmlformats-officedocument.presentationml.slide+xml"/>
  <Override PartName="/ppt/slides/slide115.xml" ContentType="application/vnd.openxmlformats-officedocument.presentationml.slide+xml"/>
  <Override PartName="/ppt/slides/slide144.xml" ContentType="application/vnd.openxmlformats-officedocument.presentationml.slide+xml"/>
  <Override PartName="/ppt/handoutMasters/handoutMaster1.xml" ContentType="application/vnd.openxmlformats-officedocument.presentationml.handoutMaster+xml"/>
  <Override PartName="/ppt/theme/theme7.xml" ContentType="application/vnd.openxmlformats-officedocument.them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s/slide122.xml" ContentType="application/vnd.openxmlformats-officedocument.presentationml.slide+xml"/>
  <Override PartName="/ppt/slides/slide133.xml" ContentType="application/vnd.openxmlformats-officedocument.presentationml.slide+xml"/>
  <Override PartName="/ppt/slides/slide151.xml" ContentType="application/vnd.openxmlformats-officedocument.presentationml.slide+xml"/>
  <Override PartName="/ppt/slideLayouts/slideLayout8.xml" ContentType="application/vnd.openxmlformats-officedocument.presentationml.slideLayout+xml"/>
  <Override PartName="/ppt/notesSlides/notesSlide69.xml" ContentType="application/vnd.openxmlformats-officedocument.presentationml.notesSlid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s/slide140.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Override PartName="/ppt/slideLayouts/slideLayout15.xml" ContentType="application/vnd.openxmlformats-officedocument.presentationml.slideLayout+xml"/>
  <Override PartName="/ppt/notesSlides/notesSlide18.xml" ContentType="application/vnd.openxmlformats-officedocument.presentationml.notesSlide+xml"/>
  <Override PartName="/ppt/notesSlides/notesSlide36.xml" ContentType="application/vnd.openxmlformats-officedocument.presentationml.notesSlide+xml"/>
  <Override PartName="/ppt/notesSlides/notesSlide65.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notesSlides/notesSlide72.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s/slide149.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61.xml" ContentType="application/vnd.openxmlformats-officedocument.presentationml.notesSlide+xml"/>
  <Override PartName="/ppt/slides/slide138.xml" ContentType="application/vnd.openxmlformats-officedocument.presentationml.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slides/slide79.xml" ContentType="application/vnd.openxmlformats-officedocument.presentationml.slide+xml"/>
  <Override PartName="/ppt/slides/slide109.xml" ContentType="application/vnd.openxmlformats-officedocument.presentationml.slide+xml"/>
  <Override PartName="/ppt/slides/slide127.xml" ContentType="application/vnd.openxmlformats-officedocument.presentationml.slide+xml"/>
  <Override PartName="/ppt/slides/slide145.xml" ContentType="application/vnd.openxmlformats-officedocument.presentationml.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s/slide134.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Override PartName="/ppt/slides/slide141.xml" ContentType="application/vnd.openxmlformats-officedocument.presentationml.slide+xml"/>
  <Override PartName="/ppt/slides/slide152.xml" ContentType="application/vnd.openxmlformats-officedocument.presentationml.slide+xml"/>
  <Override PartName="/ppt/theme/theme4.xml" ContentType="application/vnd.openxmlformats-officedocument.them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s/slide130.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notesSlides/notesSlide66.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Default Extension="jpeg" ContentType="image/jpeg"/>
  <Override PartName="/ppt/notesSlides/notesSlide37.xml" ContentType="application/vnd.openxmlformats-officedocument.presentationml.notesSlide+xml"/>
  <Override PartName="/ppt/notesSlides/notesSlide55.xml" ContentType="application/vnd.openxmlformats-officedocument.presentationml.notesSlide+xml"/>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notesSlides/notesSlide44.xml" ContentType="application/vnd.openxmlformats-officedocument.presentationml.notesSlide+xml"/>
  <Override PartName="/ppt/notesSlides/notesSlide62.xml" ContentType="application/vnd.openxmlformats-officedocument.presentationml.notesSlide+xml"/>
  <Override PartName="/ppt/notesSlides/notesSlide73.xml" ContentType="application/vnd.openxmlformats-officedocument.presentationml.notes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51.xml" ContentType="application/vnd.openxmlformats-officedocument.presentationml.notesSlide+xml"/>
  <Override PartName="/ppt/slides/slide139.xml" ContentType="application/vnd.openxmlformats-officedocument.presentationml.slide+xml"/>
  <Override PartName="/ppt/notesSlides/notesSlide11.xml" ContentType="application/vnd.openxmlformats-officedocument.presentationml.notesSlide+xml"/>
  <Override PartName="/ppt/notesSlides/notesSlide40.xml" ContentType="application/vnd.openxmlformats-officedocument.presentationml.notesSlide+xml"/>
  <Override PartName="/ppt/slides/slide98.xml" ContentType="application/vnd.openxmlformats-officedocument.presentationml.slide+xml"/>
  <Override PartName="/ppt/slides/slide117.xml" ContentType="application/vnd.openxmlformats-officedocument.presentationml.slide+xml"/>
  <Override PartName="/ppt/slides/slide128.xml" ContentType="application/vnd.openxmlformats-officedocument.presentationml.slide+xml"/>
  <Override PartName="/ppt/slides/slide146.xml" ContentType="application/vnd.openxmlformats-officedocument.presentationml.slide+xml"/>
  <Override PartName="/ppt/notesSlides/notesSlide6.xml" ContentType="application/vnd.openxmlformats-officedocument.presentationml.notesSlide+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slides/slide106.xml" ContentType="application/vnd.openxmlformats-officedocument.presentationml.slide+xml"/>
  <Override PartName="/ppt/slides/slide124.xml" ContentType="application/vnd.openxmlformats-officedocument.presentationml.slide+xml"/>
  <Override PartName="/ppt/slides/slide135.xml" ContentType="application/vnd.openxmlformats-officedocument.presentationml.slide+xml"/>
  <Override PartName="/ppt/slides/slide153.xml" ContentType="application/vnd.openxmlformats-officedocument.presentationml.slide+xml"/>
  <Override PartName="/ppt/slides/slide29.xml" ContentType="application/vnd.openxmlformats-officedocument.presentationml.slide+xml"/>
  <Override PartName="/ppt/slides/slide76.xml" ContentType="application/vnd.openxmlformats-officedocument.presentationml.slide+xml"/>
  <Override PartName="/ppt/slides/slide113.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Override PartName="/ppt/notesSlides/notesSlide67.xml" ContentType="application/vnd.openxmlformats-officedocument.presentationml.notesSlide+xml"/>
  <Override PartName="/ppt/slides/slide43.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notesSlides/notesSlide45.xml" ContentType="application/vnd.openxmlformats-officedocument.presentationml.notesSlide+xml"/>
  <Override PartName="/ppt/notesSlides/notesSlide56.xml" ContentType="application/vnd.openxmlformats-officedocument.presentationml.notesSlide+xml"/>
  <Override PartName="/ppt/slides/slide32.xml" ContentType="application/vnd.openxmlformats-officedocument.presentationml.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notesSlides/notesSlide23.xml" ContentType="application/vnd.openxmlformats-officedocument.presentationml.notesSlide+xml"/>
  <Override PartName="/ppt/notesSlides/notesSlide70.xml" ContentType="application/vnd.openxmlformats-officedocument.presentationml.notesSlide+xml"/>
  <Override PartName="/ppt/slides/slide129.xml" ContentType="application/vnd.openxmlformats-officedocument.presentationml.slide+xml"/>
  <Override PartName="/ppt/notesSlides/notesSlide12.xml" ContentType="application/vnd.openxmlformats-officedocument.presentationml.notesSlide+xml"/>
  <Override PartName="/ppt/slides/slide118.xml" ContentType="application/vnd.openxmlformats-officedocument.presentationml.slide+xml"/>
  <Override PartName="/ppt/slideMasters/slideMaster4.xml" ContentType="application/vnd.openxmlformats-officedocument.presentationml.slideMaster+xml"/>
  <Override PartName="/ppt/slides/slide9.xml" ContentType="application/vnd.openxmlformats-officedocument.presentationml.slide+xml"/>
  <Override PartName="/ppt/slides/slide59.xml" ContentType="application/vnd.openxmlformats-officedocument.presentationml.slide+xml"/>
  <Override PartName="/ppt/slides/slide107.xml" ContentType="application/vnd.openxmlformats-officedocument.presentationml.slide+xml"/>
  <Override PartName="/ppt/slides/slide143.xml" ContentType="application/vnd.openxmlformats-officedocument.presentationml.slide+xml"/>
  <Override PartName="/ppt/slides/slide154.xml" ContentType="application/vnd.openxmlformats-officedocument.presentationml.slide+xml"/>
  <Override PartName="/ppt/viewProps.xml" ContentType="application/vnd.openxmlformats-officedocument.presentationml.viewProps+xml"/>
  <Override PartName="/ppt/theme/theme6.xml" ContentType="application/vnd.openxmlformats-officedocument.theme+xml"/>
  <Override PartName="/ppt/slides/slide48.xml" ContentType="application/vnd.openxmlformats-officedocument.presentationml.slide+xml"/>
  <Override PartName="/ppt/slides/slide95.xml" ContentType="application/vnd.openxmlformats-officedocument.presentationml.slide+xml"/>
  <Override PartName="/ppt/slides/slide132.xml" ContentType="application/vnd.openxmlformats-officedocument.presentationml.slide+xml"/>
  <Override PartName="/ppt/notesSlides/notesSlide3.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presProps.xml" ContentType="application/vnd.openxmlformats-officedocument.presentationml.presProps+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62.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64.xml" ContentType="application/vnd.openxmlformats-officedocument.presentationml.notesSlide+xml"/>
  <Override PartName="/ppt/slides/slide51.xml" ContentType="application/vnd.openxmlformats-officedocument.presentationml.slide+xml"/>
  <Override PartName="/ppt/slideLayouts/slideLayout14.xml" ContentType="application/vnd.openxmlformats-officedocument.presentationml.slideLayout+xml"/>
  <Override PartName="/ppt/notesSlides/notesSlide53.xml" ContentType="application/vnd.openxmlformats-officedocument.presentationml.notesSlide+xml"/>
  <Override PartName="/ppt/slides/slide40.xml" ContentType="application/vnd.openxmlformats-officedocument.presentationml.slide+xml"/>
  <Override PartName="/ppt/notesSlides/notesSlide4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 id="2147483662" r:id="rId2"/>
    <p:sldMasterId id="2147483664" r:id="rId3"/>
    <p:sldMasterId id="2147483666" r:id="rId4"/>
    <p:sldMasterId id="2147483668" r:id="rId5"/>
  </p:sldMasterIdLst>
  <p:notesMasterIdLst>
    <p:notesMasterId r:id="rId161"/>
  </p:notesMasterIdLst>
  <p:handoutMasterIdLst>
    <p:handoutMasterId r:id="rId162"/>
  </p:handoutMasterIdLst>
  <p:sldIdLst>
    <p:sldId id="261" r:id="rId6"/>
    <p:sldId id="420" r:id="rId7"/>
    <p:sldId id="395" r:id="rId8"/>
    <p:sldId id="430" r:id="rId9"/>
    <p:sldId id="433" r:id="rId10"/>
    <p:sldId id="432" r:id="rId11"/>
    <p:sldId id="427" r:id="rId12"/>
    <p:sldId id="419" r:id="rId13"/>
    <p:sldId id="428" r:id="rId14"/>
    <p:sldId id="406" r:id="rId15"/>
    <p:sldId id="410" r:id="rId16"/>
    <p:sldId id="409" r:id="rId17"/>
    <p:sldId id="414" r:id="rId18"/>
    <p:sldId id="407" r:id="rId19"/>
    <p:sldId id="422" r:id="rId20"/>
    <p:sldId id="421" r:id="rId21"/>
    <p:sldId id="424" r:id="rId22"/>
    <p:sldId id="423" r:id="rId23"/>
    <p:sldId id="434" r:id="rId24"/>
    <p:sldId id="522" r:id="rId25"/>
    <p:sldId id="539" r:id="rId26"/>
    <p:sldId id="540" r:id="rId27"/>
    <p:sldId id="541" r:id="rId28"/>
    <p:sldId id="542" r:id="rId29"/>
    <p:sldId id="543" r:id="rId30"/>
    <p:sldId id="544" r:id="rId31"/>
    <p:sldId id="545" r:id="rId32"/>
    <p:sldId id="546" r:id="rId33"/>
    <p:sldId id="547" r:id="rId34"/>
    <p:sldId id="548" r:id="rId35"/>
    <p:sldId id="549" r:id="rId36"/>
    <p:sldId id="426" r:id="rId37"/>
    <p:sldId id="441" r:id="rId38"/>
    <p:sldId id="442" r:id="rId39"/>
    <p:sldId id="443" r:id="rId40"/>
    <p:sldId id="444" r:id="rId41"/>
    <p:sldId id="445" r:id="rId42"/>
    <p:sldId id="446" r:id="rId43"/>
    <p:sldId id="447" r:id="rId44"/>
    <p:sldId id="448" r:id="rId45"/>
    <p:sldId id="449" r:id="rId46"/>
    <p:sldId id="450" r:id="rId47"/>
    <p:sldId id="451" r:id="rId48"/>
    <p:sldId id="453" r:id="rId49"/>
    <p:sldId id="478" r:id="rId50"/>
    <p:sldId id="527" r:id="rId51"/>
    <p:sldId id="524" r:id="rId52"/>
    <p:sldId id="525" r:id="rId53"/>
    <p:sldId id="526" r:id="rId54"/>
    <p:sldId id="528" r:id="rId55"/>
    <p:sldId id="529" r:id="rId56"/>
    <p:sldId id="531" r:id="rId57"/>
    <p:sldId id="534" r:id="rId58"/>
    <p:sldId id="479" r:id="rId59"/>
    <p:sldId id="523" r:id="rId60"/>
    <p:sldId id="550" r:id="rId61"/>
    <p:sldId id="532" r:id="rId62"/>
    <p:sldId id="533" r:id="rId63"/>
    <p:sldId id="537" r:id="rId64"/>
    <p:sldId id="454" r:id="rId65"/>
    <p:sldId id="455" r:id="rId66"/>
    <p:sldId id="435" r:id="rId67"/>
    <p:sldId id="417" r:id="rId68"/>
    <p:sldId id="497" r:id="rId69"/>
    <p:sldId id="481" r:id="rId70"/>
    <p:sldId id="482" r:id="rId71"/>
    <p:sldId id="519" r:id="rId72"/>
    <p:sldId id="483" r:id="rId73"/>
    <p:sldId id="494" r:id="rId74"/>
    <p:sldId id="495" r:id="rId75"/>
    <p:sldId id="496" r:id="rId76"/>
    <p:sldId id="520" r:id="rId77"/>
    <p:sldId id="521" r:id="rId78"/>
    <p:sldId id="484" r:id="rId79"/>
    <p:sldId id="485" r:id="rId80"/>
    <p:sldId id="486" r:id="rId81"/>
    <p:sldId id="487" r:id="rId82"/>
    <p:sldId id="488" r:id="rId83"/>
    <p:sldId id="489" r:id="rId84"/>
    <p:sldId id="490" r:id="rId85"/>
    <p:sldId id="491" r:id="rId86"/>
    <p:sldId id="492" r:id="rId87"/>
    <p:sldId id="493" r:id="rId88"/>
    <p:sldId id="418" r:id="rId89"/>
    <p:sldId id="502" r:id="rId90"/>
    <p:sldId id="456" r:id="rId91"/>
    <p:sldId id="457" r:id="rId92"/>
    <p:sldId id="460" r:id="rId93"/>
    <p:sldId id="461" r:id="rId94"/>
    <p:sldId id="462" r:id="rId95"/>
    <p:sldId id="463" r:id="rId96"/>
    <p:sldId id="466" r:id="rId97"/>
    <p:sldId id="467" r:id="rId98"/>
    <p:sldId id="468" r:id="rId99"/>
    <p:sldId id="469" r:id="rId100"/>
    <p:sldId id="470" r:id="rId101"/>
    <p:sldId id="437" r:id="rId102"/>
    <p:sldId id="558" r:id="rId103"/>
    <p:sldId id="559" r:id="rId104"/>
    <p:sldId id="560" r:id="rId105"/>
    <p:sldId id="561" r:id="rId106"/>
    <p:sldId id="562" r:id="rId107"/>
    <p:sldId id="563" r:id="rId108"/>
    <p:sldId id="564" r:id="rId109"/>
    <p:sldId id="565" r:id="rId110"/>
    <p:sldId id="566" r:id="rId111"/>
    <p:sldId id="567" r:id="rId112"/>
    <p:sldId id="568" r:id="rId113"/>
    <p:sldId id="569" r:id="rId114"/>
    <p:sldId id="570" r:id="rId115"/>
    <p:sldId id="571" r:id="rId116"/>
    <p:sldId id="572" r:id="rId117"/>
    <p:sldId id="573" r:id="rId118"/>
    <p:sldId id="574" r:id="rId119"/>
    <p:sldId id="575" r:id="rId120"/>
    <p:sldId id="576" r:id="rId121"/>
    <p:sldId id="577" r:id="rId122"/>
    <p:sldId id="578" r:id="rId123"/>
    <p:sldId id="579" r:id="rId124"/>
    <p:sldId id="580" r:id="rId125"/>
    <p:sldId id="581" r:id="rId126"/>
    <p:sldId id="582" r:id="rId127"/>
    <p:sldId id="436" r:id="rId128"/>
    <p:sldId id="359" r:id="rId129"/>
    <p:sldId id="382" r:id="rId130"/>
    <p:sldId id="385" r:id="rId131"/>
    <p:sldId id="373" r:id="rId132"/>
    <p:sldId id="370" r:id="rId133"/>
    <p:sldId id="374" r:id="rId134"/>
    <p:sldId id="380" r:id="rId135"/>
    <p:sldId id="438" r:id="rId136"/>
    <p:sldId id="551" r:id="rId137"/>
    <p:sldId id="552" r:id="rId138"/>
    <p:sldId id="553" r:id="rId139"/>
    <p:sldId id="554" r:id="rId140"/>
    <p:sldId id="556" r:id="rId141"/>
    <p:sldId id="557" r:id="rId142"/>
    <p:sldId id="518" r:id="rId143"/>
    <p:sldId id="498" r:id="rId144"/>
    <p:sldId id="499" r:id="rId145"/>
    <p:sldId id="500" r:id="rId146"/>
    <p:sldId id="501" r:id="rId147"/>
    <p:sldId id="465" r:id="rId148"/>
    <p:sldId id="439" r:id="rId149"/>
    <p:sldId id="471" r:id="rId150"/>
    <p:sldId id="472" r:id="rId151"/>
    <p:sldId id="473" r:id="rId152"/>
    <p:sldId id="474" r:id="rId153"/>
    <p:sldId id="475" r:id="rId154"/>
    <p:sldId id="429" r:id="rId155"/>
    <p:sldId id="402" r:id="rId156"/>
    <p:sldId id="403" r:id="rId157"/>
    <p:sldId id="405" r:id="rId158"/>
    <p:sldId id="476" r:id="rId159"/>
    <p:sldId id="477" r:id="rId160"/>
  </p:sldIdLst>
  <p:sldSz cx="9144000" cy="6858000" type="screen4x3"/>
  <p:notesSz cx="6797675" cy="9928225"/>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A50021"/>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snapVertSplitter="1" vertBarState="minimized" horzBarState="maximized">
    <p:restoredLeft sz="34615" autoAdjust="0"/>
    <p:restoredTop sz="86441" autoAdjust="0"/>
  </p:normalViewPr>
  <p:slideViewPr>
    <p:cSldViewPr showGuides="1">
      <p:cViewPr>
        <p:scale>
          <a:sx n="50" d="100"/>
          <a:sy n="50" d="100"/>
        </p:scale>
        <p:origin x="-1482" y="-72"/>
      </p:cViewPr>
      <p:guideLst>
        <p:guide orient="horz" pos="2160"/>
        <p:guide pos="2880"/>
      </p:guideLst>
    </p:cSldViewPr>
  </p:slideViewPr>
  <p:outlineViewPr>
    <p:cViewPr>
      <p:scale>
        <a:sx n="33" d="100"/>
        <a:sy n="33" d="100"/>
      </p:scale>
      <p:origin x="0" y="113472"/>
    </p:cViewPr>
  </p:outlineViewPr>
  <p:notesTextViewPr>
    <p:cViewPr>
      <p:scale>
        <a:sx n="100" d="100"/>
        <a:sy n="100" d="100"/>
      </p:scale>
      <p:origin x="0" y="0"/>
    </p:cViewPr>
  </p:notesTextViewPr>
  <p:sorterViewPr>
    <p:cViewPr>
      <p:scale>
        <a:sx n="70" d="100"/>
        <a:sy n="70" d="100"/>
      </p:scale>
      <p:origin x="0" y="13122"/>
    </p:cViewPr>
  </p:sorterViewPr>
  <p:gridSpacing cx="73736200" cy="73736200"/>
</p:viewPr>
</file>

<file path=ppt/_rels/presentation.xml.rels><?xml version="1.0" encoding="UTF-8" standalone="yes"?>
<Relationships xmlns="http://schemas.openxmlformats.org/package/2006/relationships"><Relationship Id="rId26" Type="http://schemas.openxmlformats.org/officeDocument/2006/relationships/slide" Target="slides/slide21.xml"/><Relationship Id="rId117" Type="http://schemas.openxmlformats.org/officeDocument/2006/relationships/slide" Target="slides/slide112.xml"/><Relationship Id="rId21" Type="http://schemas.openxmlformats.org/officeDocument/2006/relationships/slide" Target="slides/slide16.xml"/><Relationship Id="rId42" Type="http://schemas.openxmlformats.org/officeDocument/2006/relationships/slide" Target="slides/slide37.xml"/><Relationship Id="rId47" Type="http://schemas.openxmlformats.org/officeDocument/2006/relationships/slide" Target="slides/slide42.xml"/><Relationship Id="rId63" Type="http://schemas.openxmlformats.org/officeDocument/2006/relationships/slide" Target="slides/slide58.xml"/><Relationship Id="rId68" Type="http://schemas.openxmlformats.org/officeDocument/2006/relationships/slide" Target="slides/slide63.xml"/><Relationship Id="rId84" Type="http://schemas.openxmlformats.org/officeDocument/2006/relationships/slide" Target="slides/slide79.xml"/><Relationship Id="rId89" Type="http://schemas.openxmlformats.org/officeDocument/2006/relationships/slide" Target="slides/slide84.xml"/><Relationship Id="rId112" Type="http://schemas.openxmlformats.org/officeDocument/2006/relationships/slide" Target="slides/slide107.xml"/><Relationship Id="rId133" Type="http://schemas.openxmlformats.org/officeDocument/2006/relationships/slide" Target="slides/slide128.xml"/><Relationship Id="rId138" Type="http://schemas.openxmlformats.org/officeDocument/2006/relationships/slide" Target="slides/slide133.xml"/><Relationship Id="rId154" Type="http://schemas.openxmlformats.org/officeDocument/2006/relationships/slide" Target="slides/slide149.xml"/><Relationship Id="rId159" Type="http://schemas.openxmlformats.org/officeDocument/2006/relationships/slide" Target="slides/slide154.xml"/><Relationship Id="rId16" Type="http://schemas.openxmlformats.org/officeDocument/2006/relationships/slide" Target="slides/slide11.xml"/><Relationship Id="rId107" Type="http://schemas.openxmlformats.org/officeDocument/2006/relationships/slide" Target="slides/slide102.xml"/><Relationship Id="rId11" Type="http://schemas.openxmlformats.org/officeDocument/2006/relationships/slide" Target="slides/slide6.xml"/><Relationship Id="rId32" Type="http://schemas.openxmlformats.org/officeDocument/2006/relationships/slide" Target="slides/slide27.xml"/><Relationship Id="rId37" Type="http://schemas.openxmlformats.org/officeDocument/2006/relationships/slide" Target="slides/slide32.xml"/><Relationship Id="rId53" Type="http://schemas.openxmlformats.org/officeDocument/2006/relationships/slide" Target="slides/slide48.xml"/><Relationship Id="rId58" Type="http://schemas.openxmlformats.org/officeDocument/2006/relationships/slide" Target="slides/slide53.xml"/><Relationship Id="rId74" Type="http://schemas.openxmlformats.org/officeDocument/2006/relationships/slide" Target="slides/slide69.xml"/><Relationship Id="rId79" Type="http://schemas.openxmlformats.org/officeDocument/2006/relationships/slide" Target="slides/slide74.xml"/><Relationship Id="rId102" Type="http://schemas.openxmlformats.org/officeDocument/2006/relationships/slide" Target="slides/slide97.xml"/><Relationship Id="rId123" Type="http://schemas.openxmlformats.org/officeDocument/2006/relationships/slide" Target="slides/slide118.xml"/><Relationship Id="rId128" Type="http://schemas.openxmlformats.org/officeDocument/2006/relationships/slide" Target="slides/slide123.xml"/><Relationship Id="rId144" Type="http://schemas.openxmlformats.org/officeDocument/2006/relationships/slide" Target="slides/slide139.xml"/><Relationship Id="rId149" Type="http://schemas.openxmlformats.org/officeDocument/2006/relationships/slide" Target="slides/slide144.xml"/><Relationship Id="rId5" Type="http://schemas.openxmlformats.org/officeDocument/2006/relationships/slideMaster" Target="slideMasters/slideMaster5.xml"/><Relationship Id="rId90" Type="http://schemas.openxmlformats.org/officeDocument/2006/relationships/slide" Target="slides/slide85.xml"/><Relationship Id="rId95" Type="http://schemas.openxmlformats.org/officeDocument/2006/relationships/slide" Target="slides/slide90.xml"/><Relationship Id="rId160" Type="http://schemas.openxmlformats.org/officeDocument/2006/relationships/slide" Target="slides/slide155.xml"/><Relationship Id="rId165" Type="http://schemas.openxmlformats.org/officeDocument/2006/relationships/theme" Target="theme/theme1.xml"/><Relationship Id="rId22" Type="http://schemas.openxmlformats.org/officeDocument/2006/relationships/slide" Target="slides/slide17.xml"/><Relationship Id="rId27" Type="http://schemas.openxmlformats.org/officeDocument/2006/relationships/slide" Target="slides/slide22.xml"/><Relationship Id="rId43" Type="http://schemas.openxmlformats.org/officeDocument/2006/relationships/slide" Target="slides/slide38.xml"/><Relationship Id="rId48" Type="http://schemas.openxmlformats.org/officeDocument/2006/relationships/slide" Target="slides/slide43.xml"/><Relationship Id="rId64" Type="http://schemas.openxmlformats.org/officeDocument/2006/relationships/slide" Target="slides/slide59.xml"/><Relationship Id="rId69" Type="http://schemas.openxmlformats.org/officeDocument/2006/relationships/slide" Target="slides/slide64.xml"/><Relationship Id="rId113" Type="http://schemas.openxmlformats.org/officeDocument/2006/relationships/slide" Target="slides/slide108.xml"/><Relationship Id="rId118" Type="http://schemas.openxmlformats.org/officeDocument/2006/relationships/slide" Target="slides/slide113.xml"/><Relationship Id="rId134" Type="http://schemas.openxmlformats.org/officeDocument/2006/relationships/slide" Target="slides/slide129.xml"/><Relationship Id="rId139" Type="http://schemas.openxmlformats.org/officeDocument/2006/relationships/slide" Target="slides/slide134.xml"/><Relationship Id="rId80" Type="http://schemas.openxmlformats.org/officeDocument/2006/relationships/slide" Target="slides/slide75.xml"/><Relationship Id="rId85" Type="http://schemas.openxmlformats.org/officeDocument/2006/relationships/slide" Target="slides/slide80.xml"/><Relationship Id="rId150" Type="http://schemas.openxmlformats.org/officeDocument/2006/relationships/slide" Target="slides/slide145.xml"/><Relationship Id="rId155" Type="http://schemas.openxmlformats.org/officeDocument/2006/relationships/slide" Target="slides/slide150.xml"/><Relationship Id="rId12" Type="http://schemas.openxmlformats.org/officeDocument/2006/relationships/slide" Target="slides/slide7.xml"/><Relationship Id="rId17" Type="http://schemas.openxmlformats.org/officeDocument/2006/relationships/slide" Target="slides/slide12.xml"/><Relationship Id="rId33" Type="http://schemas.openxmlformats.org/officeDocument/2006/relationships/slide" Target="slides/slide28.xml"/><Relationship Id="rId38" Type="http://schemas.openxmlformats.org/officeDocument/2006/relationships/slide" Target="slides/slide33.xml"/><Relationship Id="rId59" Type="http://schemas.openxmlformats.org/officeDocument/2006/relationships/slide" Target="slides/slide54.xml"/><Relationship Id="rId103" Type="http://schemas.openxmlformats.org/officeDocument/2006/relationships/slide" Target="slides/slide98.xml"/><Relationship Id="rId108" Type="http://schemas.openxmlformats.org/officeDocument/2006/relationships/slide" Target="slides/slide103.xml"/><Relationship Id="rId124" Type="http://schemas.openxmlformats.org/officeDocument/2006/relationships/slide" Target="slides/slide119.xml"/><Relationship Id="rId129" Type="http://schemas.openxmlformats.org/officeDocument/2006/relationships/slide" Target="slides/slide124.xml"/><Relationship Id="rId54" Type="http://schemas.openxmlformats.org/officeDocument/2006/relationships/slide" Target="slides/slide49.xml"/><Relationship Id="rId70" Type="http://schemas.openxmlformats.org/officeDocument/2006/relationships/slide" Target="slides/slide65.xml"/><Relationship Id="rId75" Type="http://schemas.openxmlformats.org/officeDocument/2006/relationships/slide" Target="slides/slide70.xml"/><Relationship Id="rId91" Type="http://schemas.openxmlformats.org/officeDocument/2006/relationships/slide" Target="slides/slide86.xml"/><Relationship Id="rId96" Type="http://schemas.openxmlformats.org/officeDocument/2006/relationships/slide" Target="slides/slide91.xml"/><Relationship Id="rId140" Type="http://schemas.openxmlformats.org/officeDocument/2006/relationships/slide" Target="slides/slide135.xml"/><Relationship Id="rId145" Type="http://schemas.openxmlformats.org/officeDocument/2006/relationships/slide" Target="slides/slide140.xml"/><Relationship Id="rId161" Type="http://schemas.openxmlformats.org/officeDocument/2006/relationships/notesMaster" Target="notesMasters/notesMaster1.xml"/><Relationship Id="rId16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106" Type="http://schemas.openxmlformats.org/officeDocument/2006/relationships/slide" Target="slides/slide101.xml"/><Relationship Id="rId114" Type="http://schemas.openxmlformats.org/officeDocument/2006/relationships/slide" Target="slides/slide109.xml"/><Relationship Id="rId119" Type="http://schemas.openxmlformats.org/officeDocument/2006/relationships/slide" Target="slides/slide114.xml"/><Relationship Id="rId127" Type="http://schemas.openxmlformats.org/officeDocument/2006/relationships/slide" Target="slides/slide122.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slide" Target="slides/slide60.xml"/><Relationship Id="rId73" Type="http://schemas.openxmlformats.org/officeDocument/2006/relationships/slide" Target="slides/slide68.xml"/><Relationship Id="rId78" Type="http://schemas.openxmlformats.org/officeDocument/2006/relationships/slide" Target="slides/slide73.xml"/><Relationship Id="rId81" Type="http://schemas.openxmlformats.org/officeDocument/2006/relationships/slide" Target="slides/slide76.xml"/><Relationship Id="rId86" Type="http://schemas.openxmlformats.org/officeDocument/2006/relationships/slide" Target="slides/slide81.xml"/><Relationship Id="rId94" Type="http://schemas.openxmlformats.org/officeDocument/2006/relationships/slide" Target="slides/slide89.xml"/><Relationship Id="rId99" Type="http://schemas.openxmlformats.org/officeDocument/2006/relationships/slide" Target="slides/slide94.xml"/><Relationship Id="rId101" Type="http://schemas.openxmlformats.org/officeDocument/2006/relationships/slide" Target="slides/slide96.xml"/><Relationship Id="rId122" Type="http://schemas.openxmlformats.org/officeDocument/2006/relationships/slide" Target="slides/slide117.xml"/><Relationship Id="rId130" Type="http://schemas.openxmlformats.org/officeDocument/2006/relationships/slide" Target="slides/slide125.xml"/><Relationship Id="rId135" Type="http://schemas.openxmlformats.org/officeDocument/2006/relationships/slide" Target="slides/slide130.xml"/><Relationship Id="rId143" Type="http://schemas.openxmlformats.org/officeDocument/2006/relationships/slide" Target="slides/slide138.xml"/><Relationship Id="rId148" Type="http://schemas.openxmlformats.org/officeDocument/2006/relationships/slide" Target="slides/slide143.xml"/><Relationship Id="rId151" Type="http://schemas.openxmlformats.org/officeDocument/2006/relationships/slide" Target="slides/slide146.xml"/><Relationship Id="rId156" Type="http://schemas.openxmlformats.org/officeDocument/2006/relationships/slide" Target="slides/slide151.xml"/><Relationship Id="rId164"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4.xml"/><Relationship Id="rId13" Type="http://schemas.openxmlformats.org/officeDocument/2006/relationships/slide" Target="slides/slide8.xml"/><Relationship Id="rId18" Type="http://schemas.openxmlformats.org/officeDocument/2006/relationships/slide" Target="slides/slide13.xml"/><Relationship Id="rId39" Type="http://schemas.openxmlformats.org/officeDocument/2006/relationships/slide" Target="slides/slide34.xml"/><Relationship Id="rId109" Type="http://schemas.openxmlformats.org/officeDocument/2006/relationships/slide" Target="slides/slide104.xml"/><Relationship Id="rId34" Type="http://schemas.openxmlformats.org/officeDocument/2006/relationships/slide" Target="slides/slide29.xml"/><Relationship Id="rId50" Type="http://schemas.openxmlformats.org/officeDocument/2006/relationships/slide" Target="slides/slide45.xml"/><Relationship Id="rId55" Type="http://schemas.openxmlformats.org/officeDocument/2006/relationships/slide" Target="slides/slide50.xml"/><Relationship Id="rId76" Type="http://schemas.openxmlformats.org/officeDocument/2006/relationships/slide" Target="slides/slide71.xml"/><Relationship Id="rId97" Type="http://schemas.openxmlformats.org/officeDocument/2006/relationships/slide" Target="slides/slide92.xml"/><Relationship Id="rId104" Type="http://schemas.openxmlformats.org/officeDocument/2006/relationships/slide" Target="slides/slide99.xml"/><Relationship Id="rId120" Type="http://schemas.openxmlformats.org/officeDocument/2006/relationships/slide" Target="slides/slide115.xml"/><Relationship Id="rId125" Type="http://schemas.openxmlformats.org/officeDocument/2006/relationships/slide" Target="slides/slide120.xml"/><Relationship Id="rId141" Type="http://schemas.openxmlformats.org/officeDocument/2006/relationships/slide" Target="slides/slide136.xml"/><Relationship Id="rId146" Type="http://schemas.openxmlformats.org/officeDocument/2006/relationships/slide" Target="slides/slide141.xml"/><Relationship Id="rId7" Type="http://schemas.openxmlformats.org/officeDocument/2006/relationships/slide" Target="slides/slide2.xml"/><Relationship Id="rId71" Type="http://schemas.openxmlformats.org/officeDocument/2006/relationships/slide" Target="slides/slide66.xml"/><Relationship Id="rId92" Type="http://schemas.openxmlformats.org/officeDocument/2006/relationships/slide" Target="slides/slide87.xml"/><Relationship Id="rId162" Type="http://schemas.openxmlformats.org/officeDocument/2006/relationships/handoutMaster" Target="handoutMasters/handoutMaster1.xml"/><Relationship Id="rId2" Type="http://schemas.openxmlformats.org/officeDocument/2006/relationships/slideMaster" Target="slideMasters/slideMaster2.xml"/><Relationship Id="rId29" Type="http://schemas.openxmlformats.org/officeDocument/2006/relationships/slide" Target="slides/slide24.xml"/><Relationship Id="rId24" Type="http://schemas.openxmlformats.org/officeDocument/2006/relationships/slide" Target="slides/slide19.xml"/><Relationship Id="rId40" Type="http://schemas.openxmlformats.org/officeDocument/2006/relationships/slide" Target="slides/slide35.xml"/><Relationship Id="rId45" Type="http://schemas.openxmlformats.org/officeDocument/2006/relationships/slide" Target="slides/slide40.xml"/><Relationship Id="rId66" Type="http://schemas.openxmlformats.org/officeDocument/2006/relationships/slide" Target="slides/slide61.xml"/><Relationship Id="rId87" Type="http://schemas.openxmlformats.org/officeDocument/2006/relationships/slide" Target="slides/slide82.xml"/><Relationship Id="rId110" Type="http://schemas.openxmlformats.org/officeDocument/2006/relationships/slide" Target="slides/slide105.xml"/><Relationship Id="rId115" Type="http://schemas.openxmlformats.org/officeDocument/2006/relationships/slide" Target="slides/slide110.xml"/><Relationship Id="rId131" Type="http://schemas.openxmlformats.org/officeDocument/2006/relationships/slide" Target="slides/slide126.xml"/><Relationship Id="rId136" Type="http://schemas.openxmlformats.org/officeDocument/2006/relationships/slide" Target="slides/slide131.xml"/><Relationship Id="rId157" Type="http://schemas.openxmlformats.org/officeDocument/2006/relationships/slide" Target="slides/slide152.xml"/><Relationship Id="rId61" Type="http://schemas.openxmlformats.org/officeDocument/2006/relationships/slide" Target="slides/slide56.xml"/><Relationship Id="rId82" Type="http://schemas.openxmlformats.org/officeDocument/2006/relationships/slide" Target="slides/slide77.xml"/><Relationship Id="rId152" Type="http://schemas.openxmlformats.org/officeDocument/2006/relationships/slide" Target="slides/slide147.xml"/><Relationship Id="rId19" Type="http://schemas.openxmlformats.org/officeDocument/2006/relationships/slide" Target="slides/slide14.xml"/><Relationship Id="rId14" Type="http://schemas.openxmlformats.org/officeDocument/2006/relationships/slide" Target="slides/slide9.xml"/><Relationship Id="rId30" Type="http://schemas.openxmlformats.org/officeDocument/2006/relationships/slide" Target="slides/slide25.xml"/><Relationship Id="rId35" Type="http://schemas.openxmlformats.org/officeDocument/2006/relationships/slide" Target="slides/slide30.xml"/><Relationship Id="rId56" Type="http://schemas.openxmlformats.org/officeDocument/2006/relationships/slide" Target="slides/slide51.xml"/><Relationship Id="rId77" Type="http://schemas.openxmlformats.org/officeDocument/2006/relationships/slide" Target="slides/slide72.xml"/><Relationship Id="rId100" Type="http://schemas.openxmlformats.org/officeDocument/2006/relationships/slide" Target="slides/slide95.xml"/><Relationship Id="rId105" Type="http://schemas.openxmlformats.org/officeDocument/2006/relationships/slide" Target="slides/slide100.xml"/><Relationship Id="rId126" Type="http://schemas.openxmlformats.org/officeDocument/2006/relationships/slide" Target="slides/slide121.xml"/><Relationship Id="rId147" Type="http://schemas.openxmlformats.org/officeDocument/2006/relationships/slide" Target="slides/slide142.xml"/><Relationship Id="rId8" Type="http://schemas.openxmlformats.org/officeDocument/2006/relationships/slide" Target="slides/slide3.xml"/><Relationship Id="rId51" Type="http://schemas.openxmlformats.org/officeDocument/2006/relationships/slide" Target="slides/slide46.xml"/><Relationship Id="rId72" Type="http://schemas.openxmlformats.org/officeDocument/2006/relationships/slide" Target="slides/slide67.xml"/><Relationship Id="rId93" Type="http://schemas.openxmlformats.org/officeDocument/2006/relationships/slide" Target="slides/slide88.xml"/><Relationship Id="rId98" Type="http://schemas.openxmlformats.org/officeDocument/2006/relationships/slide" Target="slides/slide93.xml"/><Relationship Id="rId121" Type="http://schemas.openxmlformats.org/officeDocument/2006/relationships/slide" Target="slides/slide116.xml"/><Relationship Id="rId142" Type="http://schemas.openxmlformats.org/officeDocument/2006/relationships/slide" Target="slides/slide137.xml"/><Relationship Id="rId163" Type="http://schemas.openxmlformats.org/officeDocument/2006/relationships/presProps" Target="presProps.xml"/><Relationship Id="rId3" Type="http://schemas.openxmlformats.org/officeDocument/2006/relationships/slideMaster" Target="slideMasters/slideMaster3.xml"/><Relationship Id="rId25" Type="http://schemas.openxmlformats.org/officeDocument/2006/relationships/slide" Target="slides/slide20.xml"/><Relationship Id="rId46" Type="http://schemas.openxmlformats.org/officeDocument/2006/relationships/slide" Target="slides/slide41.xml"/><Relationship Id="rId67" Type="http://schemas.openxmlformats.org/officeDocument/2006/relationships/slide" Target="slides/slide62.xml"/><Relationship Id="rId116" Type="http://schemas.openxmlformats.org/officeDocument/2006/relationships/slide" Target="slides/slide111.xml"/><Relationship Id="rId137" Type="http://schemas.openxmlformats.org/officeDocument/2006/relationships/slide" Target="slides/slide132.xml"/><Relationship Id="rId158" Type="http://schemas.openxmlformats.org/officeDocument/2006/relationships/slide" Target="slides/slide153.xml"/><Relationship Id="rId20" Type="http://schemas.openxmlformats.org/officeDocument/2006/relationships/slide" Target="slides/slide15.xml"/><Relationship Id="rId41" Type="http://schemas.openxmlformats.org/officeDocument/2006/relationships/slide" Target="slides/slide36.xml"/><Relationship Id="rId62" Type="http://schemas.openxmlformats.org/officeDocument/2006/relationships/slide" Target="slides/slide57.xml"/><Relationship Id="rId83" Type="http://schemas.openxmlformats.org/officeDocument/2006/relationships/slide" Target="slides/slide78.xml"/><Relationship Id="rId88" Type="http://schemas.openxmlformats.org/officeDocument/2006/relationships/slide" Target="slides/slide83.xml"/><Relationship Id="rId111" Type="http://schemas.openxmlformats.org/officeDocument/2006/relationships/slide" Target="slides/slide106.xml"/><Relationship Id="rId132" Type="http://schemas.openxmlformats.org/officeDocument/2006/relationships/slide" Target="slides/slide127.xml"/><Relationship Id="rId153" Type="http://schemas.openxmlformats.org/officeDocument/2006/relationships/slide" Target="slides/slide14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43DEFE-0A81-41FE-A828-1CFAC6AF7CCD}" type="slidenum">
              <a:rPr lang="en-GB"/>
              <a:pPr>
                <a:defRPr/>
              </a:pPr>
              <a:t>‹#›</a:t>
            </a:fld>
            <a:endParaRPr lang="en-GB"/>
          </a:p>
        </p:txBody>
      </p:sp>
    </p:spTree>
    <p:extLst>
      <p:ext uri="{BB962C8B-B14F-4D97-AF65-F5344CB8AC3E}">
        <p14:creationId xmlns="" xmlns:p14="http://schemas.microsoft.com/office/powerpoint/2010/main" val="1067711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8677" name="Rectangle 5"/>
          <p:cNvSpPr>
            <a:spLocks noGrp="1" noChangeArrowheads="1"/>
          </p:cNvSpPr>
          <p:nvPr>
            <p:ph type="body" sz="quarter" idx="3"/>
          </p:nvPr>
        </p:nvSpPr>
        <p:spPr bwMode="auto">
          <a:xfrm>
            <a:off x="679450" y="4716463"/>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C68459F-6D29-4B7B-B710-913C31443AA0}" type="slidenum">
              <a:rPr lang="en-US"/>
              <a:pPr>
                <a:defRPr/>
              </a:pPr>
              <a:t>‹#›</a:t>
            </a:fld>
            <a:endParaRPr lang="en-US"/>
          </a:p>
        </p:txBody>
      </p:sp>
    </p:spTree>
    <p:extLst>
      <p:ext uri="{BB962C8B-B14F-4D97-AF65-F5344CB8AC3E}">
        <p14:creationId xmlns="" xmlns:p14="http://schemas.microsoft.com/office/powerpoint/2010/main" val="391704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15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15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15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dirty="0" smtClean="0"/>
          </a:p>
        </p:txBody>
      </p:sp>
      <p:sp>
        <p:nvSpPr>
          <p:cNvPr id="16387"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7FB8884-55C8-4972-991E-4C9221E03DE4}" type="slidenum">
              <a:rPr lang="en-US" sz="1200" smtClean="0"/>
              <a:pPr/>
              <a:t>1</a:t>
            </a:fld>
            <a:endParaRPr lang="en-US" sz="120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p:spPr>
      </p:sp>
      <p:sp>
        <p:nvSpPr>
          <p:cNvPr id="5222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92D71623-7F2A-438A-8E66-50BAF9256315}" type="slidenum">
              <a:rPr lang="en-GB" smtClean="0"/>
              <a:pPr>
                <a:defRPr/>
              </a:pPr>
              <a:t>22</a:t>
            </a:fld>
            <a:endParaRPr lang="en-GB"/>
          </a:p>
        </p:txBody>
      </p:sp>
    </p:spTree>
    <p:extLst>
      <p:ext uri="{BB962C8B-B14F-4D97-AF65-F5344CB8AC3E}">
        <p14:creationId xmlns:p14="http://schemas.microsoft.com/office/powerpoint/2010/main" xmlns="" val="31191644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p:spPr>
      </p:sp>
      <p:sp>
        <p:nvSpPr>
          <p:cNvPr id="5325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27C6B1B7-B06F-454A-94FC-AB72A83E8E52}" type="slidenum">
              <a:rPr lang="en-GB" smtClean="0"/>
              <a:pPr>
                <a:defRPr/>
              </a:pPr>
              <a:t>23</a:t>
            </a:fld>
            <a:endParaRPr lang="en-GB"/>
          </a:p>
        </p:txBody>
      </p:sp>
    </p:spTree>
    <p:extLst>
      <p:ext uri="{BB962C8B-B14F-4D97-AF65-F5344CB8AC3E}">
        <p14:creationId xmlns:p14="http://schemas.microsoft.com/office/powerpoint/2010/main" xmlns="" val="23364032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p:spPr>
      </p:sp>
      <p:sp>
        <p:nvSpPr>
          <p:cNvPr id="5427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A6AF1EB3-E790-40A2-AF3E-3729E83EC063}" type="slidenum">
              <a:rPr lang="en-GB" smtClean="0"/>
              <a:pPr>
                <a:defRPr/>
              </a:pPr>
              <a:t>24</a:t>
            </a:fld>
            <a:endParaRPr lang="en-GB"/>
          </a:p>
        </p:txBody>
      </p:sp>
    </p:spTree>
    <p:extLst>
      <p:ext uri="{BB962C8B-B14F-4D97-AF65-F5344CB8AC3E}">
        <p14:creationId xmlns:p14="http://schemas.microsoft.com/office/powerpoint/2010/main" xmlns="" val="35096952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A5E4C8F2-14B1-46DB-B2A6-2B26EA4B6D5C}" type="slidenum">
              <a:rPr lang="en-GB" smtClean="0"/>
              <a:pPr>
                <a:defRPr/>
              </a:pPr>
              <a:t>25</a:t>
            </a:fld>
            <a:endParaRPr lang="en-GB"/>
          </a:p>
        </p:txBody>
      </p:sp>
    </p:spTree>
    <p:extLst>
      <p:ext uri="{BB962C8B-B14F-4D97-AF65-F5344CB8AC3E}">
        <p14:creationId xmlns:p14="http://schemas.microsoft.com/office/powerpoint/2010/main" xmlns="" val="6655076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p:spPr>
      </p:sp>
      <p:sp>
        <p:nvSpPr>
          <p:cNvPr id="3481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4135E568-3ACA-43C5-8517-2CA05C05C642}" type="slidenum">
              <a:rPr lang="en-GB" smtClean="0"/>
              <a:pPr>
                <a:defRPr/>
              </a:pPr>
              <a:t>26</a:t>
            </a:fld>
            <a:endParaRPr lang="en-GB" dirty="0"/>
          </a:p>
        </p:txBody>
      </p:sp>
    </p:spTree>
    <p:extLst>
      <p:ext uri="{BB962C8B-B14F-4D97-AF65-F5344CB8AC3E}">
        <p14:creationId xmlns:p14="http://schemas.microsoft.com/office/powerpoint/2010/main" xmlns="" val="14447133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p:spPr>
      </p:sp>
      <p:sp>
        <p:nvSpPr>
          <p:cNvPr id="3686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46084" name="Slide Number Placeholder 3"/>
          <p:cNvSpPr>
            <a:spLocks noGrp="1"/>
          </p:cNvSpPr>
          <p:nvPr>
            <p:ph type="sldNum" sz="quarter" idx="5"/>
          </p:nvPr>
        </p:nvSpPr>
        <p:spPr/>
        <p:txBody>
          <a:bodyPr/>
          <a:lstStyle/>
          <a:p>
            <a:pPr>
              <a:defRPr/>
            </a:pPr>
            <a:fld id="{029B3523-13B5-4697-B543-5603E7D2F9C1}" type="slidenum">
              <a:rPr lang="en-US" smtClean="0"/>
              <a:pPr>
                <a:defRPr/>
              </a:pPr>
              <a:t>27</a:t>
            </a:fld>
            <a:endParaRPr lang="en-US" dirty="0" smtClean="0"/>
          </a:p>
        </p:txBody>
      </p:sp>
    </p:spTree>
    <p:extLst>
      <p:ext uri="{BB962C8B-B14F-4D97-AF65-F5344CB8AC3E}">
        <p14:creationId xmlns:p14="http://schemas.microsoft.com/office/powerpoint/2010/main" xmlns="" val="17353566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05938D67-7E18-48FB-A84E-D60A1D3609DB}" type="slidenum">
              <a:rPr lang="en-GB" smtClean="0"/>
              <a:pPr>
                <a:defRPr/>
              </a:pPr>
              <a:t>28</a:t>
            </a:fld>
            <a:endParaRPr lang="en-GB"/>
          </a:p>
        </p:txBody>
      </p:sp>
    </p:spTree>
    <p:extLst>
      <p:ext uri="{BB962C8B-B14F-4D97-AF65-F5344CB8AC3E}">
        <p14:creationId xmlns:p14="http://schemas.microsoft.com/office/powerpoint/2010/main" xmlns="" val="398900292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2750034B-FA1B-4989-9657-9088CB755A55}" type="slidenum">
              <a:rPr lang="en-GB" smtClean="0"/>
              <a:pPr>
                <a:defRPr/>
              </a:pPr>
              <a:t>29</a:t>
            </a:fld>
            <a:endParaRPr lang="en-GB"/>
          </a:p>
        </p:txBody>
      </p:sp>
    </p:spTree>
    <p:extLst>
      <p:ext uri="{BB962C8B-B14F-4D97-AF65-F5344CB8AC3E}">
        <p14:creationId xmlns:p14="http://schemas.microsoft.com/office/powerpoint/2010/main" xmlns="" val="339474638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marL="228600" indent="-228600" eaLnBrk="1" hangingPunct="1"/>
            <a:endParaRPr lang="en-US" smtClean="0"/>
          </a:p>
        </p:txBody>
      </p:sp>
    </p:spTree>
    <p:extLst>
      <p:ext uri="{BB962C8B-B14F-4D97-AF65-F5344CB8AC3E}">
        <p14:creationId xmlns:p14="http://schemas.microsoft.com/office/powerpoint/2010/main" xmlns="" val="153153425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smtClean="0"/>
          </a:p>
        </p:txBody>
      </p:sp>
      <p:sp>
        <p:nvSpPr>
          <p:cNvPr id="60420" name="Slide Number Placeholder 3"/>
          <p:cNvSpPr>
            <a:spLocks noGrp="1"/>
          </p:cNvSpPr>
          <p:nvPr>
            <p:ph type="sldNum" sz="quarter" idx="5"/>
          </p:nvPr>
        </p:nvSpPr>
        <p:spPr>
          <a:noFill/>
        </p:spPr>
        <p:txBody>
          <a:bodyPr/>
          <a:lstStyle/>
          <a:p>
            <a:fld id="{CC224363-394E-4029-8BA0-C5384BB31DD7}" type="slidenum">
              <a:rPr lang="en-GB" smtClean="0">
                <a:solidFill>
                  <a:srgbClr val="000000"/>
                </a:solidFill>
              </a:rPr>
              <a:pPr/>
              <a:t>46</a:t>
            </a:fld>
            <a:endParaRPr lang="en-GB" smtClean="0">
              <a:solidFill>
                <a:srgbClr val="000000"/>
              </a:solidFill>
            </a:endParaRPr>
          </a:p>
        </p:txBody>
      </p:sp>
    </p:spTree>
    <p:extLst>
      <p:ext uri="{BB962C8B-B14F-4D97-AF65-F5344CB8AC3E}">
        <p14:creationId xmlns:p14="http://schemas.microsoft.com/office/powerpoint/2010/main" xmlns="" val="8699001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3</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p:spPr>
        <p:txBody>
          <a:bodyPr/>
          <a:lstStyle/>
          <a:p>
            <a:endParaRPr lang="en-US" smtClean="0"/>
          </a:p>
        </p:txBody>
      </p:sp>
      <p:sp>
        <p:nvSpPr>
          <p:cNvPr id="65540" name="Slide Number Placeholder 3"/>
          <p:cNvSpPr>
            <a:spLocks noGrp="1"/>
          </p:cNvSpPr>
          <p:nvPr>
            <p:ph type="sldNum" sz="quarter" idx="5"/>
          </p:nvPr>
        </p:nvSpPr>
        <p:spPr>
          <a:noFill/>
        </p:spPr>
        <p:txBody>
          <a:bodyPr/>
          <a:lstStyle/>
          <a:p>
            <a:fld id="{48303D8A-DAAE-4BE3-8623-703CB7C316FA}" type="slidenum">
              <a:rPr lang="en-US" smtClean="0"/>
              <a:pPr/>
              <a:t>49</a:t>
            </a:fld>
            <a:endParaRPr lang="en-US" smtClean="0"/>
          </a:p>
        </p:txBody>
      </p:sp>
    </p:spTree>
    <p:extLst>
      <p:ext uri="{BB962C8B-B14F-4D97-AF65-F5344CB8AC3E}">
        <p14:creationId xmlns:p14="http://schemas.microsoft.com/office/powerpoint/2010/main" xmlns="" val="344260000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endParaRPr lang="en-US" smtClean="0"/>
          </a:p>
        </p:txBody>
      </p:sp>
      <p:sp>
        <p:nvSpPr>
          <p:cNvPr id="61444" name="Slide Number Placeholder 3"/>
          <p:cNvSpPr>
            <a:spLocks noGrp="1"/>
          </p:cNvSpPr>
          <p:nvPr>
            <p:ph type="sldNum" sz="quarter" idx="5"/>
          </p:nvPr>
        </p:nvSpPr>
        <p:spPr>
          <a:noFill/>
        </p:spPr>
        <p:txBody>
          <a:bodyPr/>
          <a:lstStyle/>
          <a:p>
            <a:fld id="{81F20037-DB2C-4ADA-AC56-AD298BAD81C0}" type="slidenum">
              <a:rPr lang="en-GB" smtClean="0">
                <a:solidFill>
                  <a:srgbClr val="000000"/>
                </a:solidFill>
              </a:rPr>
              <a:pPr/>
              <a:t>50</a:t>
            </a:fld>
            <a:endParaRPr lang="en-GB" smtClean="0">
              <a:solidFill>
                <a:srgbClr val="000000"/>
              </a:solidFill>
            </a:endParaRPr>
          </a:p>
        </p:txBody>
      </p:sp>
    </p:spTree>
    <p:extLst>
      <p:ext uri="{BB962C8B-B14F-4D97-AF65-F5344CB8AC3E}">
        <p14:creationId xmlns:p14="http://schemas.microsoft.com/office/powerpoint/2010/main" xmlns="" val="287972388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8FFAC576-9FC7-44BF-B8D8-BFABE5DED355}" type="slidenum">
              <a:rPr lang="en-GB" smtClean="0"/>
              <a:pPr/>
              <a:t>52</a:t>
            </a:fld>
            <a:endParaRPr lang="en-GB" smtClean="0"/>
          </a:p>
        </p:txBody>
      </p:sp>
      <p:sp>
        <p:nvSpPr>
          <p:cNvPr id="78851" name="Rectangle 2"/>
          <p:cNvSpPr>
            <a:spLocks noGrp="1" noRot="1" noChangeAspect="1" noChangeArrowheads="1" noTextEdit="1"/>
          </p:cNvSpPr>
          <p:nvPr>
            <p:ph type="sldImg"/>
          </p:nvPr>
        </p:nvSpPr>
        <p:spPr>
          <a:xfrm>
            <a:off x="1140814" y="751512"/>
            <a:ext cx="4516048" cy="3709295"/>
          </a:xfrm>
          <a:ln/>
        </p:spPr>
      </p:sp>
      <p:sp>
        <p:nvSpPr>
          <p:cNvPr id="78852"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xmlns="" val="5557060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p:spPr>
      </p:sp>
      <p:sp>
        <p:nvSpPr>
          <p:cNvPr id="3379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EF25D140-36AC-4E93-BF41-76DB32C14E81}" type="slidenum">
              <a:rPr lang="en-GB" smtClean="0"/>
              <a:pPr>
                <a:defRPr/>
              </a:pPr>
              <a:t>55</a:t>
            </a:fld>
            <a:endParaRPr lang="en-GB"/>
          </a:p>
        </p:txBody>
      </p:sp>
    </p:spTree>
    <p:extLst>
      <p:ext uri="{BB962C8B-B14F-4D97-AF65-F5344CB8AC3E}">
        <p14:creationId xmlns:p14="http://schemas.microsoft.com/office/powerpoint/2010/main" xmlns="" val="374914843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5D179688-7F9B-411C-9D06-00C1655A9A23}" type="slidenum">
              <a:rPr lang="en-GB" smtClean="0"/>
              <a:pPr>
                <a:defRPr/>
              </a:pPr>
              <a:t>59</a:t>
            </a:fld>
            <a:endParaRPr lang="en-GB"/>
          </a:p>
        </p:txBody>
      </p:sp>
    </p:spTree>
    <p:extLst>
      <p:ext uri="{BB962C8B-B14F-4D97-AF65-F5344CB8AC3E}">
        <p14:creationId xmlns:p14="http://schemas.microsoft.com/office/powerpoint/2010/main" xmlns="" val="227033156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endParaRPr lang="en-US" smtClean="0"/>
          </a:p>
        </p:txBody>
      </p:sp>
      <p:sp>
        <p:nvSpPr>
          <p:cNvPr id="62468" name="Slide Number Placeholder 3"/>
          <p:cNvSpPr>
            <a:spLocks noGrp="1"/>
          </p:cNvSpPr>
          <p:nvPr>
            <p:ph type="sldNum" sz="quarter" idx="5"/>
          </p:nvPr>
        </p:nvSpPr>
        <p:spPr>
          <a:noFill/>
        </p:spPr>
        <p:txBody>
          <a:bodyPr/>
          <a:lstStyle/>
          <a:p>
            <a:fld id="{9C2FB0B5-7202-491D-A67F-A34151D0E1FD}" type="slidenum">
              <a:rPr lang="en-US" smtClean="0">
                <a:solidFill>
                  <a:srgbClr val="000000"/>
                </a:solidFill>
              </a:rPr>
              <a:pPr/>
              <a:t>63</a:t>
            </a:fld>
            <a:endParaRPr lang="en-US" smtClean="0">
              <a:solidFill>
                <a:srgbClr val="000000"/>
              </a:solidFill>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C5A63CB7-DE31-4194-83E9-4FF067756F45}" type="slidenum">
              <a:rPr lang="en-US" smtClean="0"/>
              <a:pPr/>
              <a:t>64</a:t>
            </a:fld>
            <a:endParaRPr lang="en-US" dirty="0" smtClean="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endParaRPr lang="en-GB" dirty="0"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B3FB56F1-60F1-488B-A081-8D7FD241E705}" type="slidenum">
              <a:rPr lang="en-GB" smtClean="0"/>
              <a:pPr/>
              <a:t>65</a:t>
            </a:fld>
            <a:endParaRPr lang="en-GB"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1F0D96D1-55E9-4CE5-AF86-FC2F071F13BE}" type="slidenum">
              <a:rPr lang="en-US" smtClean="0"/>
              <a:pPr/>
              <a:t>66</a:t>
            </a:fld>
            <a:endParaRPr lang="en-US" smtClean="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r>
              <a:rPr lang="en-GB" smtClean="0"/>
              <a:t>Los métodos de evaluación influyen más en el aprendizaje del estudients que cualquier otro factor.</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67</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25513" y="750888"/>
            <a:ext cx="4946650" cy="3709987"/>
          </a:xfrm>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C8E28087-6036-4B78-B40F-C22A9E1F2CB1}" type="slidenum">
              <a:rPr lang="en-GB" smtClean="0"/>
              <a:pPr/>
              <a:t>8</a:t>
            </a:fld>
            <a:endParaRPr lang="en-GB"/>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68</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69</a:t>
            </a:fld>
            <a:endParaRPr lang="en-US"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dirty="0" smtClean="0"/>
          </a:p>
        </p:txBody>
      </p:sp>
      <p:sp>
        <p:nvSpPr>
          <p:cNvPr id="72708" name="Slide Number Placeholder 3"/>
          <p:cNvSpPr>
            <a:spLocks noGrp="1"/>
          </p:cNvSpPr>
          <p:nvPr>
            <p:ph type="sldNum" sz="quarter" idx="5"/>
          </p:nvPr>
        </p:nvSpPr>
        <p:spPr>
          <a:noFill/>
        </p:spPr>
        <p:txBody>
          <a:bodyPr/>
          <a:lstStyle/>
          <a:p>
            <a:fld id="{72D40F86-12A5-48D4-A9E6-1BFF2696B705}" type="slidenum">
              <a:rPr lang="en-US" smtClean="0"/>
              <a:pPr/>
              <a:t>70</a:t>
            </a:fld>
            <a:endParaRPr lang="en-US" dirty="0"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dirty="0" smtClean="0"/>
          </a:p>
        </p:txBody>
      </p:sp>
      <p:sp>
        <p:nvSpPr>
          <p:cNvPr id="73732" name="Slide Number Placeholder 3"/>
          <p:cNvSpPr>
            <a:spLocks noGrp="1"/>
          </p:cNvSpPr>
          <p:nvPr>
            <p:ph type="sldNum" sz="quarter" idx="5"/>
          </p:nvPr>
        </p:nvSpPr>
        <p:spPr>
          <a:noFill/>
        </p:spPr>
        <p:txBody>
          <a:bodyPr/>
          <a:lstStyle/>
          <a:p>
            <a:fld id="{E29BF5DA-30D4-4115-A8F5-D6FD25D51032}" type="slidenum">
              <a:rPr lang="en-US" smtClean="0"/>
              <a:pPr/>
              <a:t>71</a:t>
            </a:fld>
            <a:endParaRPr lang="en-US" dirty="0"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091578A-4C6F-4F5D-82CF-58878E724506}" type="slidenum">
              <a:rPr lang="en-US" smtClean="0"/>
              <a:pPr/>
              <a:t>72</a:t>
            </a:fld>
            <a:endParaRPr lang="en-US" dirty="0" smtClean="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en-GB" dirty="0"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73</a:t>
            </a:fld>
            <a:endParaRPr lang="en-US" dirty="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1B4A8355-6CED-46FA-95B5-811F1F72AC4C}" type="slidenum">
              <a:rPr lang="en-US" smtClean="0"/>
              <a:pPr/>
              <a:t>74</a:t>
            </a:fld>
            <a:endParaRPr lang="en-US" smtClean="0"/>
          </a:p>
        </p:txBody>
      </p:sp>
      <p:sp>
        <p:nvSpPr>
          <p:cNvPr id="60419" name="Slide Image Placeholder 1"/>
          <p:cNvSpPr>
            <a:spLocks noGrp="1" noRot="1" noChangeAspect="1" noTextEdit="1"/>
          </p:cNvSpPr>
          <p:nvPr>
            <p:ph type="sldImg"/>
          </p:nvPr>
        </p:nvSpPr>
        <p:spPr>
          <a:ln/>
        </p:spPr>
      </p:sp>
      <p:sp>
        <p:nvSpPr>
          <p:cNvPr id="60420" name="Notes Placeholder 2"/>
          <p:cNvSpPr>
            <a:spLocks noGrp="1"/>
          </p:cNvSpPr>
          <p:nvPr>
            <p:ph type="body" idx="1"/>
          </p:nvPr>
        </p:nvSpPr>
        <p:spPr>
          <a:noFill/>
          <a:ln/>
        </p:spPr>
        <p:txBody>
          <a:bodyPr/>
          <a:lstStyle/>
          <a:p>
            <a:endParaRPr lang="en-US" smtClean="0"/>
          </a:p>
        </p:txBody>
      </p:sp>
      <p:sp>
        <p:nvSpPr>
          <p:cNvPr id="60421" name="Slide Number Placeholder 3"/>
          <p:cNvSpPr txBox="1">
            <a:spLocks noGrp="1"/>
          </p:cNvSpPr>
          <p:nvPr/>
        </p:nvSpPr>
        <p:spPr bwMode="auto">
          <a:xfrm>
            <a:off x="3850443" y="9430091"/>
            <a:ext cx="2945659" cy="496411"/>
          </a:xfrm>
          <a:prstGeom prst="rect">
            <a:avLst/>
          </a:prstGeom>
          <a:noFill/>
          <a:ln w="9525">
            <a:noFill/>
            <a:miter lim="800000"/>
            <a:headEnd/>
            <a:tailEnd/>
          </a:ln>
        </p:spPr>
        <p:txBody>
          <a:bodyPr anchor="b"/>
          <a:lstStyle/>
          <a:p>
            <a:pPr algn="r"/>
            <a:fld id="{797A5476-295C-4F37-9D9E-889D798F1D04}" type="slidenum">
              <a:rPr lang="en-US" sz="1200"/>
              <a:pPr algn="r"/>
              <a:t>74</a:t>
            </a:fld>
            <a:endParaRPr lang="en-US" sz="120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7B92CFA9-88C9-45B4-85AD-FD67D300F702}" type="slidenum">
              <a:rPr lang="en-US" smtClean="0"/>
              <a:pPr/>
              <a:t>75</a:t>
            </a:fld>
            <a:endParaRPr lang="en-US" smtClean="0"/>
          </a:p>
        </p:txBody>
      </p:sp>
      <p:sp>
        <p:nvSpPr>
          <p:cNvPr id="61443" name="Slide Image Placeholder 1"/>
          <p:cNvSpPr>
            <a:spLocks noGrp="1" noRot="1" noChangeAspect="1" noTextEdit="1"/>
          </p:cNvSpPr>
          <p:nvPr>
            <p:ph type="sldImg"/>
          </p:nvPr>
        </p:nvSpPr>
        <p:spPr>
          <a:ln/>
        </p:spPr>
      </p:sp>
      <p:sp>
        <p:nvSpPr>
          <p:cNvPr id="61444" name="Notes Placeholder 2"/>
          <p:cNvSpPr>
            <a:spLocks noGrp="1"/>
          </p:cNvSpPr>
          <p:nvPr>
            <p:ph type="body" idx="1"/>
          </p:nvPr>
        </p:nvSpPr>
        <p:spPr>
          <a:noFill/>
          <a:ln/>
        </p:spPr>
        <p:txBody>
          <a:bodyPr/>
          <a:lstStyle/>
          <a:p>
            <a:pPr eaLnBrk="1" hangingPunct="1"/>
            <a:endParaRPr lang="en-US" smtClean="0"/>
          </a:p>
        </p:txBody>
      </p:sp>
      <p:sp>
        <p:nvSpPr>
          <p:cNvPr id="61445" name="Slide Number Placeholder 3"/>
          <p:cNvSpPr txBox="1">
            <a:spLocks noGrp="1"/>
          </p:cNvSpPr>
          <p:nvPr/>
        </p:nvSpPr>
        <p:spPr bwMode="auto">
          <a:xfrm>
            <a:off x="3850443" y="9430091"/>
            <a:ext cx="2945659" cy="496411"/>
          </a:xfrm>
          <a:prstGeom prst="rect">
            <a:avLst/>
          </a:prstGeom>
          <a:noFill/>
          <a:ln w="9525">
            <a:noFill/>
            <a:miter lim="800000"/>
            <a:headEnd/>
            <a:tailEnd/>
          </a:ln>
        </p:spPr>
        <p:txBody>
          <a:bodyPr anchor="b"/>
          <a:lstStyle/>
          <a:p>
            <a:pPr algn="r"/>
            <a:fld id="{1D84E925-665F-4C66-B196-6E0239591013}" type="slidenum">
              <a:rPr lang="en-US" sz="1200"/>
              <a:pPr algn="r"/>
              <a:t>75</a:t>
            </a:fld>
            <a:endParaRPr lang="en-US" sz="120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3BBDE169-4458-4750-A78F-DBEF90C1B855}" type="slidenum">
              <a:rPr lang="en-US" smtClean="0"/>
              <a:pPr/>
              <a:t>76</a:t>
            </a:fld>
            <a:endParaRPr lang="en-US" smtClean="0"/>
          </a:p>
        </p:txBody>
      </p:sp>
      <p:sp>
        <p:nvSpPr>
          <p:cNvPr id="62467" name="Slide Image Placeholder 1"/>
          <p:cNvSpPr>
            <a:spLocks noGrp="1" noRot="1" noChangeAspect="1" noTextEdit="1"/>
          </p:cNvSpPr>
          <p:nvPr>
            <p:ph type="sldImg"/>
          </p:nvPr>
        </p:nvSpPr>
        <p:spPr>
          <a:ln/>
        </p:spPr>
      </p:sp>
      <p:sp>
        <p:nvSpPr>
          <p:cNvPr id="62468" name="Notes Placeholder 2"/>
          <p:cNvSpPr>
            <a:spLocks noGrp="1"/>
          </p:cNvSpPr>
          <p:nvPr>
            <p:ph type="body" idx="1"/>
          </p:nvPr>
        </p:nvSpPr>
        <p:spPr>
          <a:noFill/>
          <a:ln/>
        </p:spPr>
        <p:txBody>
          <a:bodyPr/>
          <a:lstStyle/>
          <a:p>
            <a:pPr eaLnBrk="1" hangingPunct="1"/>
            <a:endParaRPr lang="en-US" smtClean="0"/>
          </a:p>
        </p:txBody>
      </p:sp>
      <p:sp>
        <p:nvSpPr>
          <p:cNvPr id="62469" name="Slide Number Placeholder 3"/>
          <p:cNvSpPr txBox="1">
            <a:spLocks noGrp="1"/>
          </p:cNvSpPr>
          <p:nvPr/>
        </p:nvSpPr>
        <p:spPr bwMode="auto">
          <a:xfrm>
            <a:off x="3850443" y="9430091"/>
            <a:ext cx="2945659" cy="496411"/>
          </a:xfrm>
          <a:prstGeom prst="rect">
            <a:avLst/>
          </a:prstGeom>
          <a:noFill/>
          <a:ln w="9525">
            <a:noFill/>
            <a:miter lim="800000"/>
            <a:headEnd/>
            <a:tailEnd/>
          </a:ln>
        </p:spPr>
        <p:txBody>
          <a:bodyPr anchor="b"/>
          <a:lstStyle/>
          <a:p>
            <a:pPr algn="r"/>
            <a:fld id="{03CF8BA1-76B0-487E-A3A6-A7B182AFCF50}" type="slidenum">
              <a:rPr lang="en-US" sz="1200"/>
              <a:pPr algn="r"/>
              <a:t>76</a:t>
            </a:fld>
            <a:endParaRPr lang="en-US" sz="120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8B05B98A-C0DE-41DD-8959-9A4D5FDEE361}" type="slidenum">
              <a:rPr lang="en-US" smtClean="0"/>
              <a:pPr/>
              <a:t>77</a:t>
            </a:fld>
            <a:endParaRPr lang="en-US" smtClean="0"/>
          </a:p>
        </p:txBody>
      </p:sp>
      <p:sp>
        <p:nvSpPr>
          <p:cNvPr id="63491" name="Slide Image Placeholder 1"/>
          <p:cNvSpPr>
            <a:spLocks noGrp="1" noRot="1" noChangeAspect="1" noTextEdit="1"/>
          </p:cNvSpPr>
          <p:nvPr>
            <p:ph type="sldImg"/>
          </p:nvPr>
        </p:nvSpPr>
        <p:spPr>
          <a:ln/>
        </p:spPr>
      </p:sp>
      <p:sp>
        <p:nvSpPr>
          <p:cNvPr id="63492" name="Notes Placeholder 2"/>
          <p:cNvSpPr>
            <a:spLocks noGrp="1"/>
          </p:cNvSpPr>
          <p:nvPr>
            <p:ph type="body" idx="1"/>
          </p:nvPr>
        </p:nvSpPr>
        <p:spPr>
          <a:noFill/>
          <a:ln/>
        </p:spPr>
        <p:txBody>
          <a:bodyPr/>
          <a:lstStyle/>
          <a:p>
            <a:pPr eaLnBrk="1" hangingPunct="1"/>
            <a:endParaRPr lang="en-US" smtClean="0"/>
          </a:p>
        </p:txBody>
      </p:sp>
      <p:sp>
        <p:nvSpPr>
          <p:cNvPr id="63493" name="Slide Number Placeholder 3"/>
          <p:cNvSpPr txBox="1">
            <a:spLocks noGrp="1"/>
          </p:cNvSpPr>
          <p:nvPr/>
        </p:nvSpPr>
        <p:spPr bwMode="auto">
          <a:xfrm>
            <a:off x="3850443" y="9430091"/>
            <a:ext cx="2945659" cy="496411"/>
          </a:xfrm>
          <a:prstGeom prst="rect">
            <a:avLst/>
          </a:prstGeom>
          <a:noFill/>
          <a:ln w="9525">
            <a:noFill/>
            <a:miter lim="800000"/>
            <a:headEnd/>
            <a:tailEnd/>
          </a:ln>
        </p:spPr>
        <p:txBody>
          <a:bodyPr anchor="b"/>
          <a:lstStyle/>
          <a:p>
            <a:pPr algn="r"/>
            <a:fld id="{EEDFF0F2-B7BB-4F03-8B33-97F5FCE13D2E}" type="slidenum">
              <a:rPr lang="en-US" sz="1200"/>
              <a:pPr algn="r"/>
              <a:t>77</a:t>
            </a:fld>
            <a:endParaRPr lang="en-US" sz="12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p:spPr>
        <p:txBody>
          <a:bodyPr/>
          <a:lstStyle/>
          <a:p>
            <a:endParaRPr lang="en-US" smtClean="0"/>
          </a:p>
        </p:txBody>
      </p:sp>
      <p:sp>
        <p:nvSpPr>
          <p:cNvPr id="48132" name="Slide Number Placeholder 3"/>
          <p:cNvSpPr>
            <a:spLocks noGrp="1"/>
          </p:cNvSpPr>
          <p:nvPr>
            <p:ph type="sldNum" sz="quarter" idx="5"/>
          </p:nvPr>
        </p:nvSpPr>
        <p:spPr>
          <a:noFill/>
        </p:spPr>
        <p:txBody>
          <a:bodyPr/>
          <a:lstStyle/>
          <a:p>
            <a:fld id="{60D616BC-477B-44CC-93AC-390476A77C51}" type="slidenum">
              <a:rPr lang="en-US" smtClean="0">
                <a:solidFill>
                  <a:srgbClr val="000000"/>
                </a:solidFill>
              </a:rPr>
              <a:pPr/>
              <a:t>10</a:t>
            </a:fld>
            <a:endParaRPr lang="en-US" smtClean="0">
              <a:solidFill>
                <a:srgbClr val="000000"/>
              </a:solidFill>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CAE7B6F1-7B3D-4C4A-8535-F78B55018756}" type="slidenum">
              <a:rPr lang="en-US" smtClean="0"/>
              <a:pPr/>
              <a:t>78</a:t>
            </a:fld>
            <a:endParaRPr lang="en-US" smtClean="0"/>
          </a:p>
        </p:txBody>
      </p:sp>
      <p:sp>
        <p:nvSpPr>
          <p:cNvPr id="64515" name="Slide Image Placeholder 1"/>
          <p:cNvSpPr>
            <a:spLocks noGrp="1" noRot="1" noChangeAspect="1" noTextEdit="1"/>
          </p:cNvSpPr>
          <p:nvPr>
            <p:ph type="sldImg"/>
          </p:nvPr>
        </p:nvSpPr>
        <p:spPr>
          <a:ln/>
        </p:spPr>
      </p:sp>
      <p:sp>
        <p:nvSpPr>
          <p:cNvPr id="64516" name="Notes Placeholder 2"/>
          <p:cNvSpPr>
            <a:spLocks noGrp="1"/>
          </p:cNvSpPr>
          <p:nvPr>
            <p:ph type="body" idx="1"/>
          </p:nvPr>
        </p:nvSpPr>
        <p:spPr>
          <a:noFill/>
          <a:ln/>
        </p:spPr>
        <p:txBody>
          <a:bodyPr/>
          <a:lstStyle/>
          <a:p>
            <a:pPr eaLnBrk="1" hangingPunct="1"/>
            <a:endParaRPr lang="en-US" smtClean="0"/>
          </a:p>
        </p:txBody>
      </p:sp>
      <p:sp>
        <p:nvSpPr>
          <p:cNvPr id="64517" name="Slide Number Placeholder 3"/>
          <p:cNvSpPr txBox="1">
            <a:spLocks noGrp="1"/>
          </p:cNvSpPr>
          <p:nvPr/>
        </p:nvSpPr>
        <p:spPr bwMode="auto">
          <a:xfrm>
            <a:off x="3850443" y="9430091"/>
            <a:ext cx="2945659" cy="496411"/>
          </a:xfrm>
          <a:prstGeom prst="rect">
            <a:avLst/>
          </a:prstGeom>
          <a:noFill/>
          <a:ln w="9525">
            <a:noFill/>
            <a:miter lim="800000"/>
            <a:headEnd/>
            <a:tailEnd/>
          </a:ln>
        </p:spPr>
        <p:txBody>
          <a:bodyPr anchor="b"/>
          <a:lstStyle/>
          <a:p>
            <a:pPr algn="r"/>
            <a:fld id="{EF2AC809-382E-4314-B27B-20A193BBC9B2}" type="slidenum">
              <a:rPr lang="en-US" sz="1200"/>
              <a:pPr algn="r"/>
              <a:t>78</a:t>
            </a:fld>
            <a:endParaRPr lang="en-US" sz="120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B7E9A480-BFD2-47A9-9B7B-145B06DD62F2}" type="slidenum">
              <a:rPr lang="en-US" smtClean="0"/>
              <a:pPr/>
              <a:t>79</a:t>
            </a:fld>
            <a:endParaRPr lang="en-US" smtClean="0"/>
          </a:p>
        </p:txBody>
      </p:sp>
      <p:sp>
        <p:nvSpPr>
          <p:cNvPr id="65539" name="Slide Image Placeholder 1"/>
          <p:cNvSpPr>
            <a:spLocks noGrp="1" noRot="1" noChangeAspect="1" noTextEdit="1"/>
          </p:cNvSpPr>
          <p:nvPr>
            <p:ph type="sldImg"/>
          </p:nvPr>
        </p:nvSpPr>
        <p:spPr>
          <a:ln/>
        </p:spPr>
      </p:sp>
      <p:sp>
        <p:nvSpPr>
          <p:cNvPr id="65540" name="Notes Placeholder 2"/>
          <p:cNvSpPr>
            <a:spLocks noGrp="1"/>
          </p:cNvSpPr>
          <p:nvPr>
            <p:ph type="body" idx="1"/>
          </p:nvPr>
        </p:nvSpPr>
        <p:spPr>
          <a:noFill/>
          <a:ln/>
        </p:spPr>
        <p:txBody>
          <a:bodyPr/>
          <a:lstStyle/>
          <a:p>
            <a:pPr eaLnBrk="1" hangingPunct="1"/>
            <a:endParaRPr lang="en-US" smtClean="0"/>
          </a:p>
        </p:txBody>
      </p:sp>
      <p:sp>
        <p:nvSpPr>
          <p:cNvPr id="65541" name="Slide Number Placeholder 3"/>
          <p:cNvSpPr txBox="1">
            <a:spLocks noGrp="1"/>
          </p:cNvSpPr>
          <p:nvPr/>
        </p:nvSpPr>
        <p:spPr bwMode="auto">
          <a:xfrm>
            <a:off x="3850443" y="9430091"/>
            <a:ext cx="2945659" cy="496411"/>
          </a:xfrm>
          <a:prstGeom prst="rect">
            <a:avLst/>
          </a:prstGeom>
          <a:noFill/>
          <a:ln w="9525">
            <a:noFill/>
            <a:miter lim="800000"/>
            <a:headEnd/>
            <a:tailEnd/>
          </a:ln>
        </p:spPr>
        <p:txBody>
          <a:bodyPr anchor="b"/>
          <a:lstStyle/>
          <a:p>
            <a:pPr algn="r"/>
            <a:fld id="{35664DC3-ABBB-4E12-95FF-A002F169CDC4}" type="slidenum">
              <a:rPr lang="en-US" sz="1200"/>
              <a:pPr algn="r"/>
              <a:t>79</a:t>
            </a:fld>
            <a:endParaRPr lang="en-US" sz="120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p>
            <a:fld id="{1AF750D6-F3EA-479D-8C7A-9CADCAF191C8}" type="slidenum">
              <a:rPr lang="en-US" smtClean="0"/>
              <a:pPr/>
              <a:t>80</a:t>
            </a:fld>
            <a:endParaRPr lang="en-US" smtClean="0"/>
          </a:p>
        </p:txBody>
      </p:sp>
      <p:sp>
        <p:nvSpPr>
          <p:cNvPr id="67587" name="Slide Image Placeholder 1"/>
          <p:cNvSpPr>
            <a:spLocks noGrp="1" noRot="1" noChangeAspect="1" noTextEdit="1"/>
          </p:cNvSpPr>
          <p:nvPr>
            <p:ph type="sldImg"/>
          </p:nvPr>
        </p:nvSpPr>
        <p:spPr>
          <a:ln/>
        </p:spPr>
      </p:sp>
      <p:sp>
        <p:nvSpPr>
          <p:cNvPr id="67588" name="Notes Placeholder 2"/>
          <p:cNvSpPr>
            <a:spLocks noGrp="1"/>
          </p:cNvSpPr>
          <p:nvPr>
            <p:ph type="body" idx="1"/>
          </p:nvPr>
        </p:nvSpPr>
        <p:spPr>
          <a:noFill/>
          <a:ln/>
        </p:spPr>
        <p:txBody>
          <a:bodyPr/>
          <a:lstStyle/>
          <a:p>
            <a:pPr eaLnBrk="1" hangingPunct="1"/>
            <a:endParaRPr lang="en-US" smtClean="0"/>
          </a:p>
        </p:txBody>
      </p:sp>
      <p:sp>
        <p:nvSpPr>
          <p:cNvPr id="67589" name="Slide Number Placeholder 3"/>
          <p:cNvSpPr txBox="1">
            <a:spLocks noGrp="1"/>
          </p:cNvSpPr>
          <p:nvPr/>
        </p:nvSpPr>
        <p:spPr bwMode="auto">
          <a:xfrm>
            <a:off x="3850443" y="9430091"/>
            <a:ext cx="2945659" cy="496411"/>
          </a:xfrm>
          <a:prstGeom prst="rect">
            <a:avLst/>
          </a:prstGeom>
          <a:noFill/>
          <a:ln w="9525">
            <a:noFill/>
            <a:miter lim="800000"/>
            <a:headEnd/>
            <a:tailEnd/>
          </a:ln>
        </p:spPr>
        <p:txBody>
          <a:bodyPr anchor="b"/>
          <a:lstStyle/>
          <a:p>
            <a:pPr algn="r"/>
            <a:fld id="{1BE139A3-407D-43F0-AF6C-8CD56A617952}" type="slidenum">
              <a:rPr lang="en-US" sz="1200"/>
              <a:pPr algn="r"/>
              <a:t>80</a:t>
            </a:fld>
            <a:endParaRPr lang="en-US" sz="120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A06E6FC0-FBEF-4840-9795-5EA5435950B1}" type="slidenum">
              <a:rPr lang="en-US" smtClean="0"/>
              <a:pPr/>
              <a:t>81</a:t>
            </a:fld>
            <a:endParaRPr lang="en-US" smtClean="0"/>
          </a:p>
        </p:txBody>
      </p:sp>
      <p:sp>
        <p:nvSpPr>
          <p:cNvPr id="68611" name="Slide Image Placeholder 1"/>
          <p:cNvSpPr>
            <a:spLocks noGrp="1" noRot="1" noChangeAspect="1" noTextEdit="1"/>
          </p:cNvSpPr>
          <p:nvPr>
            <p:ph type="sldImg"/>
          </p:nvPr>
        </p:nvSpPr>
        <p:spPr>
          <a:ln/>
        </p:spPr>
      </p:sp>
      <p:sp>
        <p:nvSpPr>
          <p:cNvPr id="68612" name="Notes Placeholder 2"/>
          <p:cNvSpPr>
            <a:spLocks noGrp="1"/>
          </p:cNvSpPr>
          <p:nvPr>
            <p:ph type="body" idx="1"/>
          </p:nvPr>
        </p:nvSpPr>
        <p:spPr>
          <a:noFill/>
          <a:ln/>
        </p:spPr>
        <p:txBody>
          <a:bodyPr/>
          <a:lstStyle/>
          <a:p>
            <a:pPr eaLnBrk="1" hangingPunct="1"/>
            <a:endParaRPr lang="en-US" smtClean="0"/>
          </a:p>
        </p:txBody>
      </p:sp>
      <p:sp>
        <p:nvSpPr>
          <p:cNvPr id="68613" name="Slide Number Placeholder 3"/>
          <p:cNvSpPr txBox="1">
            <a:spLocks noGrp="1"/>
          </p:cNvSpPr>
          <p:nvPr/>
        </p:nvSpPr>
        <p:spPr bwMode="auto">
          <a:xfrm>
            <a:off x="3850443" y="9430091"/>
            <a:ext cx="2945659" cy="496411"/>
          </a:xfrm>
          <a:prstGeom prst="rect">
            <a:avLst/>
          </a:prstGeom>
          <a:noFill/>
          <a:ln w="9525">
            <a:noFill/>
            <a:miter lim="800000"/>
            <a:headEnd/>
            <a:tailEnd/>
          </a:ln>
        </p:spPr>
        <p:txBody>
          <a:bodyPr anchor="b"/>
          <a:lstStyle/>
          <a:p>
            <a:pPr algn="r"/>
            <a:fld id="{3281453C-BA62-4478-889A-CFDB56BAB625}" type="slidenum">
              <a:rPr lang="en-US" sz="1200"/>
              <a:pPr algn="r"/>
              <a:t>81</a:t>
            </a:fld>
            <a:endParaRPr lang="en-US" sz="120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758076A8-CE3B-47EA-ACA3-6C9CCF0AB4F1}" type="slidenum">
              <a:rPr lang="en-US" smtClean="0"/>
              <a:pPr/>
              <a:t>82</a:t>
            </a:fld>
            <a:endParaRPr lang="en-US" smtClean="0"/>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r>
              <a:rPr lang="en-GB" smtClean="0"/>
              <a:t>La evaluación eficaz es divertida para estudiantes y profesores.</a:t>
            </a: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a:ln/>
        </p:spPr>
      </p:sp>
      <p:sp>
        <p:nvSpPr>
          <p:cNvPr id="74755" name="Notes Placeholder 2"/>
          <p:cNvSpPr>
            <a:spLocks noGrp="1"/>
          </p:cNvSpPr>
          <p:nvPr>
            <p:ph type="body" idx="1"/>
          </p:nvPr>
        </p:nvSpPr>
        <p:spPr>
          <a:noFill/>
          <a:ln/>
        </p:spPr>
        <p:txBody>
          <a:bodyPr/>
          <a:lstStyle/>
          <a:p>
            <a:endParaRPr lang="en-US" dirty="0" smtClean="0"/>
          </a:p>
        </p:txBody>
      </p:sp>
      <p:sp>
        <p:nvSpPr>
          <p:cNvPr id="74756" name="Slide Number Placeholder 3"/>
          <p:cNvSpPr>
            <a:spLocks noGrp="1"/>
          </p:cNvSpPr>
          <p:nvPr>
            <p:ph type="sldNum" sz="quarter" idx="5"/>
          </p:nvPr>
        </p:nvSpPr>
        <p:spPr>
          <a:noFill/>
        </p:spPr>
        <p:txBody>
          <a:bodyPr/>
          <a:lstStyle/>
          <a:p>
            <a:fld id="{AB2FAB48-9EC9-4E6B-82F1-C9E948DE7D61}" type="slidenum">
              <a:rPr lang="en-US" smtClean="0"/>
              <a:pPr/>
              <a:t>83</a:t>
            </a:fld>
            <a:endParaRPr lang="en-US" dirty="0" smtClean="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p:spPr>
        <p:txBody>
          <a:bodyPr/>
          <a:lstStyle/>
          <a:p>
            <a:endParaRPr lang="en-US" smtClean="0"/>
          </a:p>
        </p:txBody>
      </p:sp>
      <p:sp>
        <p:nvSpPr>
          <p:cNvPr id="63492" name="Slide Number Placeholder 3"/>
          <p:cNvSpPr>
            <a:spLocks noGrp="1"/>
          </p:cNvSpPr>
          <p:nvPr>
            <p:ph type="sldNum" sz="quarter" idx="5"/>
          </p:nvPr>
        </p:nvSpPr>
        <p:spPr>
          <a:noFill/>
        </p:spPr>
        <p:txBody>
          <a:bodyPr/>
          <a:lstStyle/>
          <a:p>
            <a:fld id="{070853C3-C194-4EB2-8840-5712EA639768}" type="slidenum">
              <a:rPr lang="en-US" smtClean="0">
                <a:solidFill>
                  <a:srgbClr val="000000"/>
                </a:solidFill>
              </a:rPr>
              <a:pPr/>
              <a:t>84</a:t>
            </a:fld>
            <a:endParaRPr lang="en-US" smtClean="0">
              <a:solidFill>
                <a:srgbClr val="000000"/>
              </a:solidFill>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85</a:t>
            </a:fld>
            <a:endParaRPr lang="en-US" dirty="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a:ln/>
        </p:spPr>
        <p:txBody>
          <a:bodyPr/>
          <a:lstStyle/>
          <a:p>
            <a:endParaRPr lang="en-US" smtClean="0"/>
          </a:p>
        </p:txBody>
      </p:sp>
      <p:sp>
        <p:nvSpPr>
          <p:cNvPr id="24580" name="Slide Number Placeholder 3"/>
          <p:cNvSpPr>
            <a:spLocks noGrp="1"/>
          </p:cNvSpPr>
          <p:nvPr>
            <p:ph type="sldNum" sz="quarter" idx="5"/>
          </p:nvPr>
        </p:nvSpPr>
        <p:spPr/>
        <p:txBody>
          <a:bodyPr/>
          <a:lstStyle/>
          <a:p>
            <a:pPr>
              <a:defRPr/>
            </a:pPr>
            <a:fld id="{CCE13D6F-9B0D-44CB-A665-7C5AF925702D}" type="slidenum">
              <a:rPr lang="en-US" smtClean="0"/>
              <a:pPr>
                <a:defRPr/>
              </a:pPr>
              <a:t>108</a:t>
            </a:fld>
            <a:endParaRPr lang="en-US" smtClean="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a:ln/>
        </p:spPr>
        <p:txBody>
          <a:bodyPr/>
          <a:lstStyle/>
          <a:p>
            <a:endParaRPr lang="en-US" smtClean="0"/>
          </a:p>
        </p:txBody>
      </p:sp>
      <p:sp>
        <p:nvSpPr>
          <p:cNvPr id="25604" name="Slide Number Placeholder 3"/>
          <p:cNvSpPr>
            <a:spLocks noGrp="1"/>
          </p:cNvSpPr>
          <p:nvPr>
            <p:ph type="sldNum" sz="quarter" idx="5"/>
          </p:nvPr>
        </p:nvSpPr>
        <p:spPr/>
        <p:txBody>
          <a:bodyPr/>
          <a:lstStyle/>
          <a:p>
            <a:pPr>
              <a:defRPr/>
            </a:pPr>
            <a:fld id="{093C4D20-EE0E-4F50-90D0-7B62CED4A71B}" type="slidenum">
              <a:rPr lang="en-US" smtClean="0"/>
              <a:pPr>
                <a:defRPr/>
              </a:pPr>
              <a:t>109</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p:spPr>
        <p:txBody>
          <a:bodyPr/>
          <a:lstStyle/>
          <a:p>
            <a:endParaRPr lang="en-US" smtClean="0"/>
          </a:p>
        </p:txBody>
      </p:sp>
      <p:sp>
        <p:nvSpPr>
          <p:cNvPr id="52228" name="Slide Number Placeholder 3"/>
          <p:cNvSpPr>
            <a:spLocks noGrp="1"/>
          </p:cNvSpPr>
          <p:nvPr>
            <p:ph type="sldNum" sz="quarter" idx="5"/>
          </p:nvPr>
        </p:nvSpPr>
        <p:spPr>
          <a:noFill/>
        </p:spPr>
        <p:txBody>
          <a:bodyPr/>
          <a:lstStyle/>
          <a:p>
            <a:fld id="{929CC2E5-C188-4EE8-9AAB-08880DA110B4}" type="slidenum">
              <a:rPr lang="en-US" smtClean="0">
                <a:solidFill>
                  <a:srgbClr val="000000"/>
                </a:solidFill>
              </a:rPr>
              <a:pPr/>
              <a:t>11</a:t>
            </a:fld>
            <a:endParaRPr lang="en-US" smtClean="0">
              <a:solidFill>
                <a:srgbClr val="000000"/>
              </a:solidFill>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a:noFill/>
          <a:ln/>
        </p:spPr>
        <p:txBody>
          <a:bodyPr/>
          <a:lstStyle/>
          <a:p>
            <a:endParaRPr lang="en-US" smtClean="0"/>
          </a:p>
        </p:txBody>
      </p:sp>
      <p:sp>
        <p:nvSpPr>
          <p:cNvPr id="26628" name="Slide Number Placeholder 3"/>
          <p:cNvSpPr>
            <a:spLocks noGrp="1"/>
          </p:cNvSpPr>
          <p:nvPr>
            <p:ph type="sldNum" sz="quarter" idx="5"/>
          </p:nvPr>
        </p:nvSpPr>
        <p:spPr/>
        <p:txBody>
          <a:bodyPr/>
          <a:lstStyle/>
          <a:p>
            <a:pPr>
              <a:defRPr/>
            </a:pPr>
            <a:fld id="{96374F67-94F0-4576-836F-9647BC220F8F}" type="slidenum">
              <a:rPr lang="en-US" smtClean="0"/>
              <a:pPr>
                <a:defRPr/>
              </a:pPr>
              <a:t>110</a:t>
            </a:fld>
            <a:endParaRPr lang="en-US" smtClean="0"/>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ln/>
        </p:spPr>
      </p:sp>
      <p:sp>
        <p:nvSpPr>
          <p:cNvPr id="27651" name="Notes Placeholder 2"/>
          <p:cNvSpPr>
            <a:spLocks noGrp="1"/>
          </p:cNvSpPr>
          <p:nvPr>
            <p:ph type="body" idx="1"/>
          </p:nvPr>
        </p:nvSpPr>
        <p:spPr>
          <a:noFill/>
          <a:ln/>
        </p:spPr>
        <p:txBody>
          <a:bodyPr/>
          <a:lstStyle/>
          <a:p>
            <a:endParaRPr lang="en-US" smtClean="0"/>
          </a:p>
        </p:txBody>
      </p:sp>
      <p:sp>
        <p:nvSpPr>
          <p:cNvPr id="27652" name="Slide Number Placeholder 3"/>
          <p:cNvSpPr>
            <a:spLocks noGrp="1"/>
          </p:cNvSpPr>
          <p:nvPr>
            <p:ph type="sldNum" sz="quarter" idx="5"/>
          </p:nvPr>
        </p:nvSpPr>
        <p:spPr/>
        <p:txBody>
          <a:bodyPr/>
          <a:lstStyle/>
          <a:p>
            <a:pPr>
              <a:defRPr/>
            </a:pPr>
            <a:fld id="{0B83B9A5-6B53-489F-B740-1E3F25493A06}" type="slidenum">
              <a:rPr lang="en-US" smtClean="0"/>
              <a:pPr>
                <a:defRPr/>
              </a:pPr>
              <a:t>112</a:t>
            </a:fld>
            <a:endParaRPr lang="en-US" smtClean="0"/>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a:ln/>
        </p:spPr>
        <p:txBody>
          <a:bodyPr/>
          <a:lstStyle/>
          <a:p>
            <a:endParaRPr lang="en-US" smtClean="0"/>
          </a:p>
        </p:txBody>
      </p:sp>
      <p:sp>
        <p:nvSpPr>
          <p:cNvPr id="28676" name="Slide Number Placeholder 3"/>
          <p:cNvSpPr>
            <a:spLocks noGrp="1"/>
          </p:cNvSpPr>
          <p:nvPr>
            <p:ph type="sldNum" sz="quarter" idx="5"/>
          </p:nvPr>
        </p:nvSpPr>
        <p:spPr/>
        <p:txBody>
          <a:bodyPr/>
          <a:lstStyle/>
          <a:p>
            <a:pPr>
              <a:defRPr/>
            </a:pPr>
            <a:fld id="{07D10B16-6A1D-455E-9F69-E81AC191DA52}" type="slidenum">
              <a:rPr lang="en-US" smtClean="0"/>
              <a:pPr>
                <a:defRPr/>
              </a:pPr>
              <a:t>113</a:t>
            </a:fld>
            <a:endParaRPr lang="en-US" smtClean="0"/>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a:ln/>
        </p:spPr>
        <p:txBody>
          <a:bodyPr/>
          <a:lstStyle/>
          <a:p>
            <a:endParaRPr lang="en-US" smtClean="0"/>
          </a:p>
        </p:txBody>
      </p:sp>
      <p:sp>
        <p:nvSpPr>
          <p:cNvPr id="29700" name="Slide Number Placeholder 3"/>
          <p:cNvSpPr>
            <a:spLocks noGrp="1"/>
          </p:cNvSpPr>
          <p:nvPr>
            <p:ph type="sldNum" sz="quarter" idx="5"/>
          </p:nvPr>
        </p:nvSpPr>
        <p:spPr/>
        <p:txBody>
          <a:bodyPr/>
          <a:lstStyle/>
          <a:p>
            <a:pPr>
              <a:defRPr/>
            </a:pPr>
            <a:fld id="{0D5E4BF9-69BC-4C6C-A324-F72DA4F09471}" type="slidenum">
              <a:rPr lang="en-US" smtClean="0"/>
              <a:pPr>
                <a:defRPr/>
              </a:pPr>
              <a:t>115</a:t>
            </a:fld>
            <a:endParaRPr lang="en-US" smtClean="0"/>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a:ln/>
        </p:spPr>
        <p:txBody>
          <a:bodyPr/>
          <a:lstStyle/>
          <a:p>
            <a:endParaRPr lang="en-US" smtClean="0"/>
          </a:p>
        </p:txBody>
      </p:sp>
      <p:sp>
        <p:nvSpPr>
          <p:cNvPr id="30724" name="Slide Number Placeholder 3"/>
          <p:cNvSpPr>
            <a:spLocks noGrp="1"/>
          </p:cNvSpPr>
          <p:nvPr>
            <p:ph type="sldNum" sz="quarter" idx="5"/>
          </p:nvPr>
        </p:nvSpPr>
        <p:spPr/>
        <p:txBody>
          <a:bodyPr/>
          <a:lstStyle/>
          <a:p>
            <a:pPr>
              <a:defRPr/>
            </a:pPr>
            <a:fld id="{5AA6A1C3-CAAF-44F0-96BF-65C885DD82B7}" type="slidenum">
              <a:rPr lang="en-US" smtClean="0"/>
              <a:pPr>
                <a:defRPr/>
              </a:pPr>
              <a:t>117</a:t>
            </a:fld>
            <a:endParaRPr lang="en-US" smtClean="0"/>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a:ln/>
        </p:spPr>
        <p:txBody>
          <a:bodyPr/>
          <a:lstStyle/>
          <a:p>
            <a:endParaRPr lang="en-US" smtClean="0"/>
          </a:p>
        </p:txBody>
      </p:sp>
      <p:sp>
        <p:nvSpPr>
          <p:cNvPr id="31748" name="Slide Number Placeholder 3"/>
          <p:cNvSpPr>
            <a:spLocks noGrp="1"/>
          </p:cNvSpPr>
          <p:nvPr>
            <p:ph type="sldNum" sz="quarter" idx="5"/>
          </p:nvPr>
        </p:nvSpPr>
        <p:spPr/>
        <p:txBody>
          <a:bodyPr/>
          <a:lstStyle/>
          <a:p>
            <a:pPr>
              <a:defRPr/>
            </a:pPr>
            <a:fld id="{C7E5FBD9-31CF-47F7-A6E4-E7240A9B43DF}" type="slidenum">
              <a:rPr lang="en-US" smtClean="0"/>
              <a:pPr>
                <a:defRPr/>
              </a:pPr>
              <a:t>118</a:t>
            </a:fld>
            <a:endParaRPr lang="en-US" smtClean="0"/>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a:noFill/>
          <a:ln/>
        </p:spPr>
        <p:txBody>
          <a:bodyPr/>
          <a:lstStyle/>
          <a:p>
            <a:endParaRPr lang="en-US" smtClean="0"/>
          </a:p>
        </p:txBody>
      </p:sp>
      <p:sp>
        <p:nvSpPr>
          <p:cNvPr id="32772" name="Slide Number Placeholder 3"/>
          <p:cNvSpPr>
            <a:spLocks noGrp="1"/>
          </p:cNvSpPr>
          <p:nvPr>
            <p:ph type="sldNum" sz="quarter" idx="5"/>
          </p:nvPr>
        </p:nvSpPr>
        <p:spPr/>
        <p:txBody>
          <a:bodyPr/>
          <a:lstStyle/>
          <a:p>
            <a:pPr>
              <a:defRPr/>
            </a:pPr>
            <a:fld id="{F1B5B2D0-992C-4666-9AAE-8079481C20CF}" type="slidenum">
              <a:rPr lang="en-US" smtClean="0"/>
              <a:pPr>
                <a:defRPr/>
              </a:pPr>
              <a:t>119</a:t>
            </a:fld>
            <a:endParaRPr lang="en-US" smtClean="0"/>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p:spPr>
        <p:txBody>
          <a:bodyPr/>
          <a:lstStyle/>
          <a:p>
            <a:endParaRPr lang="en-US" smtClean="0"/>
          </a:p>
        </p:txBody>
      </p:sp>
      <p:sp>
        <p:nvSpPr>
          <p:cNvPr id="33796" name="Slide Number Placeholder 3"/>
          <p:cNvSpPr>
            <a:spLocks noGrp="1"/>
          </p:cNvSpPr>
          <p:nvPr>
            <p:ph type="sldNum" sz="quarter" idx="5"/>
          </p:nvPr>
        </p:nvSpPr>
        <p:spPr/>
        <p:txBody>
          <a:bodyPr/>
          <a:lstStyle/>
          <a:p>
            <a:pPr>
              <a:defRPr/>
            </a:pPr>
            <a:fld id="{1544FD24-86D5-4A4D-B6BC-3EE687CC7054}" type="slidenum">
              <a:rPr lang="en-US" smtClean="0"/>
              <a:pPr>
                <a:defRPr/>
              </a:pPr>
              <a:t>120</a:t>
            </a:fld>
            <a:endParaRPr lang="en-US" smtClean="0"/>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a:ln/>
        </p:spPr>
        <p:txBody>
          <a:bodyPr/>
          <a:lstStyle/>
          <a:p>
            <a:endParaRPr lang="en-US" smtClean="0"/>
          </a:p>
        </p:txBody>
      </p:sp>
      <p:sp>
        <p:nvSpPr>
          <p:cNvPr id="34820" name="Slide Number Placeholder 3"/>
          <p:cNvSpPr>
            <a:spLocks noGrp="1"/>
          </p:cNvSpPr>
          <p:nvPr>
            <p:ph type="sldNum" sz="quarter" idx="5"/>
          </p:nvPr>
        </p:nvSpPr>
        <p:spPr/>
        <p:txBody>
          <a:bodyPr/>
          <a:lstStyle/>
          <a:p>
            <a:pPr>
              <a:defRPr/>
            </a:pPr>
            <a:fld id="{654E2516-043E-4EC2-887B-873E6032FA20}" type="slidenum">
              <a:rPr lang="en-US" smtClean="0"/>
              <a:pPr>
                <a:defRPr/>
              </a:pPr>
              <a:t>121</a:t>
            </a:fld>
            <a:endParaRPr lang="en-US" smtClean="0"/>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p:spPr>
        <p:txBody>
          <a:bodyPr/>
          <a:lstStyle/>
          <a:p>
            <a:endParaRPr lang="en-US" smtClean="0"/>
          </a:p>
        </p:txBody>
      </p:sp>
      <p:sp>
        <p:nvSpPr>
          <p:cNvPr id="35844" name="Slide Number Placeholder 3"/>
          <p:cNvSpPr>
            <a:spLocks noGrp="1"/>
          </p:cNvSpPr>
          <p:nvPr>
            <p:ph type="sldNum" sz="quarter" idx="5"/>
          </p:nvPr>
        </p:nvSpPr>
        <p:spPr/>
        <p:txBody>
          <a:bodyPr/>
          <a:lstStyle/>
          <a:p>
            <a:pPr>
              <a:defRPr/>
            </a:pPr>
            <a:fld id="{C3FC24CF-8A7B-41FD-8831-122DA0BA911D}" type="slidenum">
              <a:rPr lang="en-US" smtClean="0"/>
              <a:pPr>
                <a:defRPr/>
              </a:pPr>
              <a:t>122</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smtClean="0"/>
          </a:p>
        </p:txBody>
      </p:sp>
      <p:sp>
        <p:nvSpPr>
          <p:cNvPr id="51204" name="Slide Number Placeholder 3"/>
          <p:cNvSpPr>
            <a:spLocks noGrp="1"/>
          </p:cNvSpPr>
          <p:nvPr>
            <p:ph type="sldNum" sz="quarter" idx="5"/>
          </p:nvPr>
        </p:nvSpPr>
        <p:spPr>
          <a:noFill/>
        </p:spPr>
        <p:txBody>
          <a:bodyPr/>
          <a:lstStyle/>
          <a:p>
            <a:fld id="{0F74460E-5271-44BD-9052-CF5814090C6F}" type="slidenum">
              <a:rPr lang="en-US" smtClean="0">
                <a:solidFill>
                  <a:srgbClr val="000000"/>
                </a:solidFill>
              </a:rPr>
              <a:pPr/>
              <a:t>12</a:t>
            </a:fld>
            <a:endParaRPr lang="en-US" smtClean="0">
              <a:solidFill>
                <a:srgbClr val="000000"/>
              </a:solidFill>
            </a:endParaRPr>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Image Placeholder 1"/>
          <p:cNvSpPr>
            <a:spLocks noGrp="1" noRot="1" noChangeAspect="1"/>
          </p:cNvSpPr>
          <p:nvPr>
            <p:ph type="sldImg"/>
          </p:nvPr>
        </p:nvSpPr>
        <p:spPr>
          <a:ln/>
        </p:spPr>
      </p:sp>
      <p:sp>
        <p:nvSpPr>
          <p:cNvPr id="18434"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18435"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52806D6B-B3C3-4BDB-9C11-A990A1413036}" type="slidenum">
              <a:rPr lang="en-US" sz="1200" smtClean="0"/>
              <a:pPr/>
              <a:t>124</a:t>
            </a:fld>
            <a:endParaRPr lang="en-US" sz="1200" smtClean="0"/>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125</a:t>
            </a:fld>
            <a:endParaRPr lang="en-U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126</a:t>
            </a:fld>
            <a:endParaRPr lang="en-US"/>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a:ln/>
        </p:spPr>
      </p:sp>
      <p:sp>
        <p:nvSpPr>
          <p:cNvPr id="27650"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27651"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2D5F73E3-6902-4C6A-857E-DC3E32870E1D}" type="slidenum">
              <a:rPr lang="en-US" sz="1200" smtClean="0"/>
              <a:pPr/>
              <a:t>127</a:t>
            </a:fld>
            <a:endParaRPr lang="en-US" sz="1200" smtClean="0"/>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a:ln/>
        </p:spPr>
      </p:sp>
      <p:sp>
        <p:nvSpPr>
          <p:cNvPr id="31746"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31747"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7D6B38B4-3827-45B2-9691-958001CD82C3}" type="slidenum">
              <a:rPr lang="en-US" sz="1200" smtClean="0"/>
              <a:pPr/>
              <a:t>128</a:t>
            </a:fld>
            <a:endParaRPr lang="en-US" sz="1200" smtClean="0"/>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a:ln/>
        </p:spPr>
      </p:sp>
      <p:sp>
        <p:nvSpPr>
          <p:cNvPr id="33794"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33795"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869EAD2A-DF8E-489D-91E5-C4D8D7778DD9}" type="slidenum">
              <a:rPr lang="en-US" sz="1200" smtClean="0"/>
              <a:pPr/>
              <a:t>129</a:t>
            </a:fld>
            <a:endParaRPr lang="en-US" sz="1200" smtClean="0"/>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a:ln/>
        </p:spPr>
      </p:sp>
      <p:sp>
        <p:nvSpPr>
          <p:cNvPr id="35842"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35843"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DB140F8B-9511-4324-9AB6-14A5DC30C933}" type="slidenum">
              <a:rPr lang="en-US" sz="1200" smtClean="0"/>
              <a:pPr/>
              <a:t>130</a:t>
            </a:fld>
            <a:endParaRPr lang="en-US" sz="1200" smtClean="0"/>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139</a:t>
            </a:fld>
            <a:endParaRPr lang="en-US" dirty="0"/>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140</a:t>
            </a:fld>
            <a:endParaRPr lang="en-US" dirty="0"/>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141</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endParaRPr lang="en-US" smtClean="0"/>
          </a:p>
        </p:txBody>
      </p:sp>
      <p:sp>
        <p:nvSpPr>
          <p:cNvPr id="57348" name="Slide Number Placeholder 3"/>
          <p:cNvSpPr>
            <a:spLocks noGrp="1"/>
          </p:cNvSpPr>
          <p:nvPr>
            <p:ph type="sldNum" sz="quarter" idx="5"/>
          </p:nvPr>
        </p:nvSpPr>
        <p:spPr>
          <a:noFill/>
        </p:spPr>
        <p:txBody>
          <a:bodyPr/>
          <a:lstStyle/>
          <a:p>
            <a:fld id="{0C83B1FD-17C0-40CA-A68F-B37C2475712B}" type="slidenum">
              <a:rPr lang="en-US" smtClean="0">
                <a:solidFill>
                  <a:srgbClr val="000000"/>
                </a:solidFill>
              </a:rPr>
              <a:pPr/>
              <a:t>13</a:t>
            </a:fld>
            <a:endParaRPr lang="en-US" smtClean="0">
              <a:solidFill>
                <a:srgbClr val="000000"/>
              </a:solidFill>
            </a:endParaRPr>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smtClean="0"/>
          </a:p>
        </p:txBody>
      </p:sp>
      <p:sp>
        <p:nvSpPr>
          <p:cNvPr id="83972" name="Slide Number Placeholder 3"/>
          <p:cNvSpPr>
            <a:spLocks noGrp="1"/>
          </p:cNvSpPr>
          <p:nvPr>
            <p:ph type="sldNum" sz="quarter" idx="5"/>
          </p:nvPr>
        </p:nvSpPr>
        <p:spPr>
          <a:noFill/>
        </p:spPr>
        <p:txBody>
          <a:bodyPr/>
          <a:lstStyle/>
          <a:p>
            <a:fld id="{C1A6F607-7343-4EDF-B7A5-0C6E64E7190B}" type="slidenum">
              <a:rPr lang="en-US" smtClean="0"/>
              <a:pPr/>
              <a:t>142</a:t>
            </a:fld>
            <a:endParaRPr lang="en-US" smtClean="0"/>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solidFill>
                  <a:srgbClr val="000000"/>
                </a:solidFill>
              </a:rPr>
              <a:pPr>
                <a:defRPr/>
              </a:pPr>
              <a:t>151</a:t>
            </a:fld>
            <a:endParaRPr lang="en-US">
              <a:solidFill>
                <a:srgbClr val="000000"/>
              </a:solidFill>
            </a:endParaRPr>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endParaRPr lang="en-US" smtClean="0"/>
          </a:p>
        </p:txBody>
      </p:sp>
      <p:sp>
        <p:nvSpPr>
          <p:cNvPr id="69636" name="Slide Number Placeholder 3"/>
          <p:cNvSpPr>
            <a:spLocks noGrp="1"/>
          </p:cNvSpPr>
          <p:nvPr>
            <p:ph type="sldNum" sz="quarter" idx="5"/>
          </p:nvPr>
        </p:nvSpPr>
        <p:spPr>
          <a:noFill/>
        </p:spPr>
        <p:txBody>
          <a:bodyPr/>
          <a:lstStyle/>
          <a:p>
            <a:fld id="{804E1C47-CF6E-4BB5-81F5-6D7484812878}" type="slidenum">
              <a:rPr lang="en-US" smtClean="0">
                <a:solidFill>
                  <a:srgbClr val="000000"/>
                </a:solidFill>
              </a:rPr>
              <a:pPr/>
              <a:t>152</a:t>
            </a:fld>
            <a:endParaRPr lang="en-US" smtClean="0">
              <a:solidFill>
                <a:srgbClr val="000000"/>
              </a:solidFill>
            </a:endParaRPr>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D436CDE-04A5-462E-9C69-A74658598A88}" type="slidenum">
              <a:rPr lang="en-US" smtClean="0">
                <a:solidFill>
                  <a:srgbClr val="000000"/>
                </a:solidFill>
              </a:rPr>
              <a:pPr>
                <a:defRPr/>
              </a:pPr>
              <a:t>153</a:t>
            </a:fld>
            <a:endParaRPr lang="en-US">
              <a:solidFill>
                <a:srgbClr val="000000"/>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p:spPr>
        <p:txBody>
          <a:bodyPr/>
          <a:lstStyle/>
          <a:p>
            <a:endParaRPr lang="en-US" smtClean="0"/>
          </a:p>
        </p:txBody>
      </p:sp>
      <p:sp>
        <p:nvSpPr>
          <p:cNvPr id="49156" name="Slide Number Placeholder 3"/>
          <p:cNvSpPr>
            <a:spLocks noGrp="1"/>
          </p:cNvSpPr>
          <p:nvPr>
            <p:ph type="sldNum" sz="quarter" idx="5"/>
          </p:nvPr>
        </p:nvSpPr>
        <p:spPr>
          <a:noFill/>
        </p:spPr>
        <p:txBody>
          <a:bodyPr/>
          <a:lstStyle/>
          <a:p>
            <a:fld id="{8814313A-8C5B-4FB2-A194-45C657AC7276}" type="slidenum">
              <a:rPr lang="en-US" smtClean="0">
                <a:solidFill>
                  <a:srgbClr val="000000"/>
                </a:solidFill>
              </a:rPr>
              <a:pPr/>
              <a:t>14</a:t>
            </a:fld>
            <a:endParaRPr lang="en-US" smtClean="0">
              <a:solidFill>
                <a:srgbClr val="000000"/>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p:spPr>
      </p:sp>
      <p:sp>
        <p:nvSpPr>
          <p:cNvPr id="5120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smtClean="0"/>
          </a:p>
        </p:txBody>
      </p:sp>
      <p:sp>
        <p:nvSpPr>
          <p:cNvPr id="4" name="Slide Number Placeholder 3"/>
          <p:cNvSpPr>
            <a:spLocks noGrp="1"/>
          </p:cNvSpPr>
          <p:nvPr>
            <p:ph type="sldNum" sz="quarter" idx="5"/>
          </p:nvPr>
        </p:nvSpPr>
        <p:spPr/>
        <p:txBody>
          <a:bodyPr/>
          <a:lstStyle/>
          <a:p>
            <a:pPr>
              <a:defRPr/>
            </a:pPr>
            <a:fld id="{D260E4AE-2753-4525-8D75-5D3E95EA4BD4}" type="slidenum">
              <a:rPr lang="en-GB" smtClean="0"/>
              <a:pPr>
                <a:defRPr/>
              </a:pPr>
              <a:t>21</a:t>
            </a:fld>
            <a:endParaRPr lang="en-GB"/>
          </a:p>
        </p:txBody>
      </p:sp>
    </p:spTree>
    <p:extLst>
      <p:ext uri="{BB962C8B-B14F-4D97-AF65-F5344CB8AC3E}">
        <p14:creationId xmlns:p14="http://schemas.microsoft.com/office/powerpoint/2010/main" xmlns="" val="38891025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45611A4E-CCCF-4BB1-A32D-25BDF97420A2}" type="slidenum">
              <a:rPr lang="en-GB" altLang="en-US"/>
              <a:pPr>
                <a:defRPr/>
              </a:pPr>
              <a:t>‹#›</a:t>
            </a:fld>
            <a:endParaRPr lang="en-GB" altLang="en-US"/>
          </a:p>
        </p:txBody>
      </p:sp>
    </p:spTree>
    <p:extLst>
      <p:ext uri="{BB962C8B-B14F-4D97-AF65-F5344CB8AC3E}">
        <p14:creationId xmlns="" xmlns:p14="http://schemas.microsoft.com/office/powerpoint/2010/main" val="507647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662F5838-2F4C-4F53-9AC5-1DB114010A12}" type="slidenum">
              <a:rPr lang="en-GB" altLang="en-US"/>
              <a:pPr>
                <a:defRPr/>
              </a:pPr>
              <a:t>‹#›</a:t>
            </a:fld>
            <a:endParaRPr lang="en-GB" altLang="en-US"/>
          </a:p>
        </p:txBody>
      </p:sp>
    </p:spTree>
    <p:extLst>
      <p:ext uri="{BB962C8B-B14F-4D97-AF65-F5344CB8AC3E}">
        <p14:creationId xmlns="" xmlns:p14="http://schemas.microsoft.com/office/powerpoint/2010/main" val="4046262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428FD309-3BD7-4D23-A60B-2C459E6357CB}" type="slidenum">
              <a:rPr lang="en-GB" altLang="en-US"/>
              <a:pPr>
                <a:defRPr/>
              </a:pPr>
              <a:t>‹#›</a:t>
            </a:fld>
            <a:endParaRPr lang="en-GB" altLang="en-US"/>
          </a:p>
        </p:txBody>
      </p:sp>
    </p:spTree>
    <p:extLst>
      <p:ext uri="{BB962C8B-B14F-4D97-AF65-F5344CB8AC3E}">
        <p14:creationId xmlns="" xmlns:p14="http://schemas.microsoft.com/office/powerpoint/2010/main" val="29823389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solidFill>
                  <a:srgbClr val="000000"/>
                </a:solidFill>
              </a:rPr>
              <a:pPr>
                <a:defRPr/>
              </a:pPr>
              <a:t>23/04/2015</a:t>
            </a:fld>
            <a:endParaRPr lang="en-GB" altLang="en-US">
              <a:solidFill>
                <a:srgbClr val="000000"/>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solidFill>
                  <a:srgbClr val="000000"/>
                </a:solidFill>
              </a:rPr>
              <a:pPr>
                <a:defRPr/>
              </a:pPr>
              <a:t>23/04/2015</a:t>
            </a:fld>
            <a:endParaRPr lang="en-GB" altLang="en-US">
              <a:solidFill>
                <a:srgbClr val="000000"/>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fontAlgn="base">
              <a:spcBef>
                <a:spcPct val="0"/>
              </a:spcBef>
              <a:spcAft>
                <a:spcPct val="0"/>
              </a:spcAft>
              <a:defRPr>
                <a:latin typeface="Arial" charset="0"/>
              </a:defRPr>
            </a:lvl1pPr>
          </a:lstStyle>
          <a:p>
            <a:pPr>
              <a:defRPr/>
            </a:pPr>
            <a:fld id="{14F4E18F-1CFD-401F-8773-38F1868883BC}" type="datetimeFigureOut">
              <a:rPr lang="en-US"/>
              <a:pPr>
                <a:defRPr/>
              </a:pPr>
              <a:t>4/23/2015</a:t>
            </a:fld>
            <a:endParaRPr lang="en-US"/>
          </a:p>
        </p:txBody>
      </p:sp>
      <p:sp>
        <p:nvSpPr>
          <p:cNvPr id="3" name="Footer Placeholder 2"/>
          <p:cNvSpPr>
            <a:spLocks noGrp="1"/>
          </p:cNvSpPr>
          <p:nvPr>
            <p:ph type="ftr" sz="quarter" idx="11"/>
          </p:nvPr>
        </p:nvSpPr>
        <p:spPr/>
        <p:txBody>
          <a:bodyPr/>
          <a:lstStyle>
            <a:lvl1pPr fontAlgn="base">
              <a:spcBef>
                <a:spcPct val="0"/>
              </a:spcBef>
              <a:spcAft>
                <a:spcPct val="0"/>
              </a:spcAft>
              <a:defRPr>
                <a:latin typeface="Arial" charset="0"/>
              </a:defRPr>
            </a:lvl1pPr>
          </a:lstStyle>
          <a:p>
            <a:pPr>
              <a:defRPr/>
            </a:pPr>
            <a:endParaRPr lang="en-US"/>
          </a:p>
        </p:txBody>
      </p:sp>
      <p:sp>
        <p:nvSpPr>
          <p:cNvPr id="4" name="Slide Number Placeholder 3"/>
          <p:cNvSpPr>
            <a:spLocks noGrp="1"/>
          </p:cNvSpPr>
          <p:nvPr>
            <p:ph type="sldNum" sz="quarter" idx="12"/>
          </p:nvPr>
        </p:nvSpPr>
        <p:spPr/>
        <p:txBody>
          <a:bodyPr/>
          <a:lstStyle>
            <a:lvl1pPr fontAlgn="base">
              <a:spcBef>
                <a:spcPct val="0"/>
              </a:spcBef>
              <a:spcAft>
                <a:spcPct val="0"/>
              </a:spcAft>
              <a:defRPr>
                <a:latin typeface="Arial" charset="0"/>
              </a:defRPr>
            </a:lvl1pPr>
          </a:lstStyle>
          <a:p>
            <a:pPr>
              <a:defRPr/>
            </a:pPr>
            <a:fld id="{33751104-F40A-42BF-AE05-F340F8466D25}"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solidFill>
                  <a:srgbClr val="000000"/>
                </a:solidFill>
              </a:rPr>
              <a:pPr>
                <a:defRPr/>
              </a:pPr>
              <a:t>23/04/2015</a:t>
            </a:fld>
            <a:endParaRPr lang="en-GB" altLang="en-US">
              <a:solidFill>
                <a:srgbClr val="000000"/>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DA88DB3-363E-493C-949C-95FCEFC8E7A5}" type="slidenum">
              <a:rPr lang="en-GB" altLang="en-US"/>
              <a:pPr>
                <a:defRPr/>
              </a:pPr>
              <a:t>‹#›</a:t>
            </a:fld>
            <a:endParaRPr lang="en-GB" altLang="en-US"/>
          </a:p>
        </p:txBody>
      </p:sp>
    </p:spTree>
    <p:extLst>
      <p:ext uri="{BB962C8B-B14F-4D97-AF65-F5344CB8AC3E}">
        <p14:creationId xmlns="" xmlns:p14="http://schemas.microsoft.com/office/powerpoint/2010/main" val="328682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DC1DC425-BABC-46B4-ABDB-A868F2DE67CE}" type="slidenum">
              <a:rPr lang="en-GB" altLang="en-US"/>
              <a:pPr>
                <a:defRPr/>
              </a:pPr>
              <a:t>‹#›</a:t>
            </a:fld>
            <a:endParaRPr lang="en-GB" altLang="en-US"/>
          </a:p>
        </p:txBody>
      </p:sp>
    </p:spTree>
    <p:extLst>
      <p:ext uri="{BB962C8B-B14F-4D97-AF65-F5344CB8AC3E}">
        <p14:creationId xmlns="" xmlns:p14="http://schemas.microsoft.com/office/powerpoint/2010/main" val="208781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42C5EC5-1CE7-4C79-87D3-CAA01996390B}" type="slidenum">
              <a:rPr lang="en-GB" altLang="en-US"/>
              <a:pPr>
                <a:defRPr/>
              </a:pPr>
              <a:t>‹#›</a:t>
            </a:fld>
            <a:endParaRPr lang="en-GB" altLang="en-US"/>
          </a:p>
        </p:txBody>
      </p:sp>
    </p:spTree>
    <p:extLst>
      <p:ext uri="{BB962C8B-B14F-4D97-AF65-F5344CB8AC3E}">
        <p14:creationId xmlns="" xmlns:p14="http://schemas.microsoft.com/office/powerpoint/2010/main" val="1608191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4D4A012A-5AEB-4916-8BF0-A7A8E3FC7BD9}" type="slidenum">
              <a:rPr lang="en-GB" altLang="en-US"/>
              <a:pPr>
                <a:defRPr/>
              </a:pPr>
              <a:t>‹#›</a:t>
            </a:fld>
            <a:endParaRPr lang="en-GB" altLang="en-US"/>
          </a:p>
        </p:txBody>
      </p:sp>
    </p:spTree>
    <p:extLst>
      <p:ext uri="{BB962C8B-B14F-4D97-AF65-F5344CB8AC3E}">
        <p14:creationId xmlns="" xmlns:p14="http://schemas.microsoft.com/office/powerpoint/2010/main" val="4050491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9B8D82-99B1-45FA-9E37-8782F870442B}" type="slidenum">
              <a:rPr lang="en-GB" altLang="en-US"/>
              <a:pPr>
                <a:defRPr/>
              </a:pPr>
              <a:t>‹#›</a:t>
            </a:fld>
            <a:endParaRPr lang="en-GB" altLang="en-US"/>
          </a:p>
        </p:txBody>
      </p:sp>
    </p:spTree>
    <p:extLst>
      <p:ext uri="{BB962C8B-B14F-4D97-AF65-F5344CB8AC3E}">
        <p14:creationId xmlns="" xmlns:p14="http://schemas.microsoft.com/office/powerpoint/2010/main" val="1995907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5313270-9E8A-464A-987B-5F1EF8101F88}" type="slidenum">
              <a:rPr lang="en-GB" altLang="en-US"/>
              <a:pPr>
                <a:defRPr/>
              </a:pPr>
              <a:t>‹#›</a:t>
            </a:fld>
            <a:endParaRPr lang="en-GB" altLang="en-US"/>
          </a:p>
        </p:txBody>
      </p:sp>
    </p:spTree>
    <p:extLst>
      <p:ext uri="{BB962C8B-B14F-4D97-AF65-F5344CB8AC3E}">
        <p14:creationId xmlns="" xmlns:p14="http://schemas.microsoft.com/office/powerpoint/2010/main" val="249117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432AF39-1E3E-4918-980B-B98B19FE4021}" type="slidenum">
              <a:rPr lang="en-GB" altLang="en-US"/>
              <a:pPr>
                <a:defRPr/>
              </a:pPr>
              <a:t>‹#›</a:t>
            </a:fld>
            <a:endParaRPr lang="en-GB" altLang="en-US"/>
          </a:p>
        </p:txBody>
      </p:sp>
    </p:spTree>
    <p:extLst>
      <p:ext uri="{BB962C8B-B14F-4D97-AF65-F5344CB8AC3E}">
        <p14:creationId xmlns="" xmlns:p14="http://schemas.microsoft.com/office/powerpoint/2010/main" val="3928751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6D6DCDD-776C-426F-ABED-A456A9ABCD5B}" type="slidenum">
              <a:rPr lang="en-GB" altLang="en-US"/>
              <a:pPr>
                <a:defRPr/>
              </a:pPr>
              <a:t>‹#›</a:t>
            </a:fld>
            <a:endParaRPr lang="en-GB" altLang="en-US"/>
          </a:p>
        </p:txBody>
      </p:sp>
    </p:spTree>
    <p:extLst>
      <p:ext uri="{BB962C8B-B14F-4D97-AF65-F5344CB8AC3E}">
        <p14:creationId xmlns="" xmlns:p14="http://schemas.microsoft.com/office/powerpoint/2010/main" val="213915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3.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4.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0" fontAlgn="base" hangingPunct="0">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0" fontAlgn="base" hangingPunct="0">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0" fontAlgn="base" hangingPunct="0">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0" fontAlgn="base" hangingPunct="0">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solidFill>
                  <a:srgbClr val="000000"/>
                </a:solidFill>
              </a:rPr>
              <a:pPr>
                <a:defRPr/>
              </a:pPr>
              <a:t>23/04/2015</a:t>
            </a:fld>
            <a:endParaRPr lang="en-GB" altLang="en-US">
              <a:solidFill>
                <a:srgbClr val="000000"/>
              </a:solidFill>
            </a:endParaRPr>
          </a:p>
        </p:txBody>
      </p:sp>
      <p:grpSp>
        <p:nvGrpSpPr>
          <p:cNvPr id="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63"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solidFill>
                  <a:srgbClr val="000000"/>
                </a:solidFill>
              </a:rPr>
              <a:pPr>
                <a:defRPr/>
              </a:pPr>
              <a:t>23/04/2015</a:t>
            </a:fld>
            <a:endParaRPr lang="en-GB" altLang="en-US">
              <a:solidFill>
                <a:srgbClr val="000000"/>
              </a:solidFill>
            </a:endParaRPr>
          </a:p>
        </p:txBody>
      </p:sp>
      <p:grpSp>
        <p:nvGrpSpPr>
          <p:cNvPr id="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65"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074"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5"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Calibri"/>
              </a:defRPr>
            </a:lvl1pPr>
          </a:lstStyle>
          <a:p>
            <a:pPr>
              <a:defRPr/>
            </a:pPr>
            <a:fld id="{297A2487-DC70-447C-AFF0-895F4C771B1C}" type="datetimeFigureOut">
              <a:rPr lang="en-US"/>
              <a:pPr>
                <a:defRPr/>
              </a:pPr>
              <a:t>4/23/2015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Calibri"/>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Calibri"/>
              </a:defRPr>
            </a:lvl1pPr>
          </a:lstStyle>
          <a:p>
            <a:pPr>
              <a:defRPr/>
            </a:pPr>
            <a:fld id="{0B72D035-583E-4001-BAFE-2662DD343164}"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667" r:id="rId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solidFill>
                  <a:srgbClr val="000000"/>
                </a:solidFill>
              </a:rPr>
              <a:pPr>
                <a:defRPr/>
              </a:pPr>
              <a:t>23/04/2015</a:t>
            </a:fld>
            <a:endParaRPr lang="en-GB" altLang="en-US">
              <a:solidFill>
                <a:srgbClr val="000000"/>
              </a:solidFill>
            </a:endParaRPr>
          </a:p>
        </p:txBody>
      </p:sp>
      <p:grpSp>
        <p:nvGrpSpPr>
          <p:cNvPr id="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669" r:id="rId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qaa.ac.uk/academicinfrastructure/benchmark/masters/mastersdegreecharacteristics.pdf"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3" Type="http://schemas.openxmlformats.org/officeDocument/2006/relationships/hyperlink" Target="http://www.geography.org.uk/gtip/thinkpieces/writingatmasterslevel/" TargetMode="External"/><Relationship Id="rId2" Type="http://schemas.openxmlformats.org/officeDocument/2006/relationships/notesSlide" Target="../notesSlides/notesSlide73.xml"/><Relationship Id="rId1" Type="http://schemas.openxmlformats.org/officeDocument/2006/relationships/slideLayout" Target="../slideLayouts/slideLayout2.xml"/><Relationship Id="rId4" Type="http://schemas.openxmlformats.org/officeDocument/2006/relationships/hyperlink" Target="http://www.geography.org.uk/download/GA_PRGTIPBrooksMLevelCriteria.pdf" TargetMode="External"/></Relationships>
</file>

<file path=ppt/slides/_rels/slide154.xml.rels><?xml version="1.0" encoding="UTF-8" standalone="yes"?>
<Relationships xmlns="http://schemas.openxmlformats.org/package/2006/relationships"><Relationship Id="rId3" Type="http://schemas.openxmlformats.org/officeDocument/2006/relationships/hyperlink" Target="http://www.nzqa.govt.nz/assets/Studying-in-NZ/New-Zealand-Qualification-Framework/theregister-booklet.pdf%20%20(accessed%20March%202012" TargetMode="External"/><Relationship Id="rId2" Type="http://schemas.openxmlformats.org/officeDocument/2006/relationships/hyperlink" Target="http://eprints.hud.ac.uk/10892/" TargetMode="External"/><Relationship Id="rId1" Type="http://schemas.openxmlformats.org/officeDocument/2006/relationships/slideLayout" Target="../slideLayouts/slideLayout2.xml"/><Relationship Id="rId4" Type="http://schemas.openxmlformats.org/officeDocument/2006/relationships/hyperlink" Target="http://www.qaa.ac.uk/academicinfrastructure/benchmark/masters/MastersDegreeCharacteristics.pdf" TargetMode="Externa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1.xml"/><Relationship Id="rId1" Type="http://schemas.openxmlformats.org/officeDocument/2006/relationships/slideLayout" Target="../slideLayouts/slideLayout14.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hyperlink" Target="Choices&#8230;.ppt"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qaa.ac.uk/assuring-standards-and-quality/the-quality-code/subject-benchmark-statements/masters-degree-subjects" TargetMode="Externa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714348" y="1000108"/>
            <a:ext cx="6624637" cy="2949577"/>
          </a:xfrm>
        </p:spPr>
        <p:txBody>
          <a:bodyPr/>
          <a:lstStyle/>
          <a:p>
            <a:pPr algn="ctr" eaLnBrk="1" hangingPunct="1">
              <a:spcBef>
                <a:spcPts val="600"/>
              </a:spcBef>
            </a:pPr>
            <a:r>
              <a:rPr lang="en-GB" sz="3600" dirty="0" smtClean="0"/>
              <a:t>Working with taught Masters Level students:</a:t>
            </a:r>
            <a:br>
              <a:rPr lang="en-GB" sz="3600" dirty="0" smtClean="0"/>
            </a:br>
            <a:r>
              <a:rPr lang="en-GB" sz="3600" dirty="0" smtClean="0"/>
              <a:t>Designing, teaching and assessing Taught Masters programmes</a:t>
            </a:r>
            <a:br>
              <a:rPr lang="en-GB" sz="3600" dirty="0" smtClean="0"/>
            </a:br>
            <a:r>
              <a:rPr lang="en-GB" sz="3600" dirty="0" smtClean="0"/>
              <a:t/>
            </a:r>
            <a:br>
              <a:rPr lang="en-GB" sz="3600" dirty="0" smtClean="0"/>
            </a:br>
            <a:r>
              <a:rPr lang="en-GB" sz="2400" dirty="0" smtClean="0"/>
              <a:t>SAMS Scottish Marine Institute Oban: </a:t>
            </a:r>
            <a:br>
              <a:rPr lang="en-GB" sz="2400" dirty="0" smtClean="0"/>
            </a:br>
            <a:r>
              <a:rPr lang="en-GB" sz="2400" dirty="0" smtClean="0"/>
              <a:t>23-24 April 2015</a:t>
            </a:r>
            <a:endParaRPr lang="en-GB" sz="2800" dirty="0" smtClean="0"/>
          </a:p>
        </p:txBody>
      </p:sp>
      <p:sp>
        <p:nvSpPr>
          <p:cNvPr id="15362" name="Rectangle 3"/>
          <p:cNvSpPr>
            <a:spLocks noGrp="1" noChangeArrowheads="1"/>
          </p:cNvSpPr>
          <p:nvPr>
            <p:ph type="subTitle" idx="1"/>
          </p:nvPr>
        </p:nvSpPr>
        <p:spPr>
          <a:xfrm>
            <a:off x="539750" y="4071942"/>
            <a:ext cx="6696075" cy="1522408"/>
          </a:xfrm>
        </p:spPr>
        <p:txBody>
          <a:bodyPr/>
          <a:lstStyle/>
          <a:p>
            <a:pPr algn="ctr" eaLnBrk="1" hangingPunct="1"/>
            <a:r>
              <a:rPr lang="en-GB" sz="2400" dirty="0" smtClean="0"/>
              <a:t>Sally Brown: NTF, PFHEA, SFSEDA</a:t>
            </a:r>
          </a:p>
          <a:p>
            <a:pPr algn="ctr" eaLnBrk="1" hangingPunct="1"/>
            <a:r>
              <a:rPr lang="en-GB" sz="2400" dirty="0" smtClean="0">
                <a:hlinkClick r:id="rId3"/>
              </a:rPr>
              <a:t>http://sally-brown.net</a:t>
            </a:r>
            <a:endParaRPr lang="en-GB" sz="2400" dirty="0" smtClean="0"/>
          </a:p>
          <a:p>
            <a:pPr algn="ctr" eaLnBrk="1" hangingPunct="1"/>
            <a:r>
              <a:rPr lang="en-GB" sz="1800" dirty="0" smtClean="0"/>
              <a:t>@</a:t>
            </a:r>
            <a:r>
              <a:rPr lang="en-GB" sz="1800" dirty="0" err="1" smtClean="0"/>
              <a:t>ProfSallyBrown</a:t>
            </a:r>
            <a:endParaRPr lang="en-GB" sz="1800" dirty="0" smtClean="0"/>
          </a:p>
          <a:p>
            <a:pPr algn="ctr" eaLnBrk="1" hangingPunct="1"/>
            <a:r>
              <a:rPr lang="en-GB" sz="1800" dirty="0" smtClean="0"/>
              <a:t>Emerita Professor, Leeds Beckett University,</a:t>
            </a:r>
          </a:p>
          <a:p>
            <a:pPr algn="ctr" eaLnBrk="1" hangingPunct="1"/>
            <a:r>
              <a:rPr lang="en-GB" sz="1800" dirty="0" smtClean="0"/>
              <a:t>Visiting Professor, University of Plymouth and Liverpool John Moores University.</a:t>
            </a:r>
          </a:p>
          <a:p>
            <a:pPr algn="ctr" eaLnBrk="1" hangingPunct="1"/>
            <a:endParaRPr lang="en-GB" sz="2400" b="0" dirty="0" smtClean="0"/>
          </a:p>
          <a:p>
            <a:pPr algn="ctr" eaLnBrk="1" hangingPunct="1"/>
            <a:endParaRPr lang="en-GB" sz="800" b="0" dirty="0" smtClean="0"/>
          </a:p>
          <a:p>
            <a:pPr algn="ctr" eaLnBrk="1" hangingPunct="1"/>
            <a:r>
              <a:rPr lang="en-GB" sz="8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323528" y="249238"/>
            <a:ext cx="7992888"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Masters level programmes according to QAA</a:t>
            </a:r>
          </a:p>
        </p:txBody>
      </p:sp>
      <p:sp>
        <p:nvSpPr>
          <p:cNvPr id="7171" name="Content Placeholder 2"/>
          <p:cNvSpPr>
            <a:spLocks noGrp="1"/>
          </p:cNvSpPr>
          <p:nvPr>
            <p:ph idx="1"/>
          </p:nvPr>
        </p:nvSpPr>
        <p:spPr/>
        <p:txBody>
          <a:bodyPr/>
          <a:lstStyle/>
          <a:p>
            <a:pPr>
              <a:lnSpc>
                <a:spcPct val="100000"/>
              </a:lnSpc>
              <a:buFont typeface="Wingdings" pitchFamily="2" charset="2"/>
              <a:buNone/>
            </a:pPr>
            <a:r>
              <a:rPr lang="en-US" sz="2600" dirty="0" smtClean="0"/>
              <a:t>The next slides are taken from Master’s Degree Characteristics see </a:t>
            </a:r>
            <a:r>
              <a:rPr lang="en-US" sz="2600" dirty="0" smtClean="0">
                <a:hlinkClick r:id="rId3"/>
              </a:rPr>
              <a:t>http://www.qaa.ac.uk/academicinfrastructure/benchmark/masters/mastersdegreecharacteristics.pdf</a:t>
            </a:r>
            <a:endParaRPr lang="en-US" sz="2600" dirty="0" smtClean="0"/>
          </a:p>
          <a:p>
            <a:pPr>
              <a:lnSpc>
                <a:spcPct val="100000"/>
              </a:lnSpc>
              <a:buFont typeface="Wingdings" pitchFamily="2" charset="2"/>
              <a:buNone/>
            </a:pPr>
            <a:r>
              <a:rPr lang="en-US" sz="2600" dirty="0" smtClean="0"/>
              <a:t>All UK courses at Master’s level need to take account of this document which cover purposes, differentiation from UG programmes, guidance on academic credit and European Credit Transfer, teaching and learning, T&amp;L strategies, methods, assessment, quality and qualifications.</a:t>
            </a:r>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smtClean="0"/>
              <a:t>The twin pillars of peer assessment</a:t>
            </a:r>
          </a:p>
        </p:txBody>
      </p:sp>
      <p:sp>
        <p:nvSpPr>
          <p:cNvPr id="14339" name="Content Placeholder 2"/>
          <p:cNvSpPr>
            <a:spLocks noGrp="1"/>
          </p:cNvSpPr>
          <p:nvPr>
            <p:ph idx="1"/>
          </p:nvPr>
        </p:nvSpPr>
        <p:spPr/>
        <p:txBody>
          <a:bodyPr/>
          <a:lstStyle/>
          <a:p>
            <a:pPr eaLnBrk="1" hangingPunct="1"/>
            <a:r>
              <a:rPr lang="en-GB" smtClean="0"/>
              <a:t>Clearly expressed and constructively aligned criteria as the basis for sound judgments;</a:t>
            </a:r>
          </a:p>
          <a:p>
            <a:pPr eaLnBrk="1" hangingPunct="1"/>
            <a:r>
              <a:rPr lang="en-GB" smtClean="0"/>
              <a:t>Evidence of achievement that demonstrates how these criteria have been achieved.</a:t>
            </a:r>
          </a:p>
          <a:p>
            <a:pPr eaLnBrk="1" hangingPunct="1">
              <a:buFont typeface="Wingdings" pitchFamily="2" charset="2"/>
              <a:buNone/>
            </a:pPr>
            <a:r>
              <a:rPr lang="en-GB" smtClean="0"/>
              <a:t>It often helps to involve students in devising or refining the criteria in use to enable them to interrogate, articulate and build understanding of what may seem to students to be jargon-laden language. </a:t>
            </a:r>
          </a:p>
        </p:txBody>
      </p:sp>
      <p:sp>
        <p:nvSpPr>
          <p:cNvPr id="14340" name="Slide Number Placeholder 3"/>
          <p:cNvSpPr>
            <a:spLocks noGrp="1"/>
          </p:cNvSpPr>
          <p:nvPr>
            <p:ph type="sldNum" sz="quarter" idx="12"/>
          </p:nvPr>
        </p:nvSpPr>
        <p:spPr>
          <a:noFill/>
        </p:spPr>
        <p:txBody>
          <a:bodyPr/>
          <a:lstStyle/>
          <a:p>
            <a:fld id="{2383B306-2494-4F6D-9432-3409A253BA32}" type="slidenum">
              <a:rPr lang="en-GB" altLang="en-US"/>
              <a:pPr/>
              <a:t>100</a:t>
            </a:fld>
            <a:endParaRPr lang="en-GB" altLang="en-US"/>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r>
              <a:rPr lang="en-GB" sz="3200" smtClean="0"/>
              <a:t>Peer assessment can be used for formative or summative assessment</a:t>
            </a:r>
          </a:p>
        </p:txBody>
      </p:sp>
      <p:sp>
        <p:nvSpPr>
          <p:cNvPr id="15363" name="Content Placeholder 2"/>
          <p:cNvSpPr>
            <a:spLocks noGrp="1"/>
          </p:cNvSpPr>
          <p:nvPr>
            <p:ph idx="1"/>
          </p:nvPr>
        </p:nvSpPr>
        <p:spPr/>
        <p:txBody>
          <a:bodyPr/>
          <a:lstStyle/>
          <a:p>
            <a:pPr eaLnBrk="1" hangingPunct="1"/>
            <a:r>
              <a:rPr lang="en-US" smtClean="0"/>
              <a:t>Formative assessment is primarily concerned with feedback aimed at prompting improvement, is often continuous and usually involves words.</a:t>
            </a:r>
          </a:p>
          <a:p>
            <a:pPr eaLnBrk="1" hangingPunct="1"/>
            <a:r>
              <a:rPr lang="en-US" smtClean="0"/>
              <a:t>Summative assessment is concerned with making evaluative judgments, is often end point and involves numbers.</a:t>
            </a:r>
          </a:p>
          <a:p>
            <a:pPr eaLnBrk="1" hangingPunct="1"/>
            <a:endParaRPr lang="en-GB" smtClean="0"/>
          </a:p>
        </p:txBody>
      </p:sp>
      <p:sp>
        <p:nvSpPr>
          <p:cNvPr id="15364" name="Slide Number Placeholder 3"/>
          <p:cNvSpPr>
            <a:spLocks noGrp="1"/>
          </p:cNvSpPr>
          <p:nvPr>
            <p:ph type="sldNum" sz="quarter" idx="12"/>
          </p:nvPr>
        </p:nvSpPr>
        <p:spPr>
          <a:noFill/>
        </p:spPr>
        <p:txBody>
          <a:bodyPr/>
          <a:lstStyle/>
          <a:p>
            <a:fld id="{20762AB5-57C4-4427-BE91-9FC2752B20CB}" type="slidenum">
              <a:rPr lang="en-GB" altLang="en-US"/>
              <a:pPr/>
              <a:t>101</a:t>
            </a:fld>
            <a:endParaRPr lang="en-GB" altLang="en-US"/>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smtClean="0"/>
              <a:t>What are the benefits for the staff doing the assessment?</a:t>
            </a:r>
          </a:p>
        </p:txBody>
      </p:sp>
      <p:sp>
        <p:nvSpPr>
          <p:cNvPr id="16387" name="Content Placeholder 2"/>
          <p:cNvSpPr>
            <a:spLocks noGrp="1"/>
          </p:cNvSpPr>
          <p:nvPr>
            <p:ph idx="1"/>
          </p:nvPr>
        </p:nvSpPr>
        <p:spPr/>
        <p:txBody>
          <a:bodyPr/>
          <a:lstStyle/>
          <a:p>
            <a:pPr eaLnBrk="1" hangingPunct="1"/>
            <a:r>
              <a:rPr lang="en-GB" dirty="0" smtClean="0"/>
              <a:t>Some of the drudgery can be saved by peer-assessment;</a:t>
            </a:r>
          </a:p>
          <a:p>
            <a:pPr eaLnBrk="1" hangingPunct="1"/>
            <a:r>
              <a:rPr lang="en-GB" dirty="0" smtClean="0"/>
              <a:t>Peer-assessment can encourage students to reflect on what comprises excellent work, and can open up productive student-student and student-tutor dialogues;</a:t>
            </a:r>
          </a:p>
          <a:p>
            <a:pPr eaLnBrk="1" hangingPunct="1"/>
            <a:r>
              <a:rPr lang="en-GB" dirty="0" smtClean="0"/>
              <a:t>Students performance in traditional assessments can be enhanced by a better understanding of what goes on inside ‘the black box’.</a:t>
            </a:r>
            <a:endParaRPr lang="en-GB" b="0" dirty="0" smtClean="0"/>
          </a:p>
        </p:txBody>
      </p:sp>
      <p:sp>
        <p:nvSpPr>
          <p:cNvPr id="16388" name="Slide Number Placeholder 3"/>
          <p:cNvSpPr>
            <a:spLocks noGrp="1"/>
          </p:cNvSpPr>
          <p:nvPr>
            <p:ph type="sldNum" sz="quarter" idx="12"/>
          </p:nvPr>
        </p:nvSpPr>
        <p:spPr>
          <a:noFill/>
        </p:spPr>
        <p:txBody>
          <a:bodyPr/>
          <a:lstStyle/>
          <a:p>
            <a:fld id="{7B75F413-B9A3-41C1-8494-178C6DCD2307}" type="slidenum">
              <a:rPr lang="en-GB" altLang="en-US"/>
              <a:pPr/>
              <a:t>102</a:t>
            </a:fld>
            <a:endParaRPr lang="en-GB" altLang="en-US"/>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smtClean="0"/>
              <a:t>But…</a:t>
            </a:r>
          </a:p>
        </p:txBody>
      </p:sp>
      <p:sp>
        <p:nvSpPr>
          <p:cNvPr id="17411" name="Content Placeholder 2"/>
          <p:cNvSpPr>
            <a:spLocks noGrp="1"/>
          </p:cNvSpPr>
          <p:nvPr>
            <p:ph idx="1"/>
          </p:nvPr>
        </p:nvSpPr>
        <p:spPr>
          <a:xfrm>
            <a:off x="468313" y="1214438"/>
            <a:ext cx="8389937" cy="4987925"/>
          </a:xfrm>
        </p:spPr>
        <p:txBody>
          <a:bodyPr/>
          <a:lstStyle/>
          <a:p>
            <a:pPr eaLnBrk="1" hangingPunct="1"/>
            <a:r>
              <a:rPr lang="en-GB" dirty="0" smtClean="0"/>
              <a:t>While some students will have experience from school or previous university of peer assessment, others will not, so be aware that training and rehearsal is necessary;</a:t>
            </a:r>
          </a:p>
          <a:p>
            <a:pPr eaLnBrk="1" hangingPunct="1"/>
            <a:r>
              <a:rPr lang="en-GB" dirty="0" smtClean="0"/>
              <a:t>In particular, it is likely to be necessary to have a discussion about the kinds of language appropriate for giving feedback to peers (the majority of discrimination students experience in HE comes from their peers;</a:t>
            </a:r>
          </a:p>
          <a:p>
            <a:pPr eaLnBrk="1" hangingPunct="1"/>
            <a:r>
              <a:rPr lang="en-GB" dirty="0" smtClean="0"/>
              <a:t>You will need to clarify for your colleagues, quality </a:t>
            </a:r>
            <a:r>
              <a:rPr lang="en-GB" dirty="0" err="1" smtClean="0"/>
              <a:t>assurers</a:t>
            </a:r>
            <a:r>
              <a:rPr lang="en-GB" dirty="0" smtClean="0"/>
              <a:t>, external examiners and others what you are doing and why.</a:t>
            </a:r>
          </a:p>
        </p:txBody>
      </p:sp>
      <p:sp>
        <p:nvSpPr>
          <p:cNvPr id="17412" name="Slide Number Placeholder 3"/>
          <p:cNvSpPr>
            <a:spLocks noGrp="1"/>
          </p:cNvSpPr>
          <p:nvPr>
            <p:ph type="sldNum" sz="quarter" idx="12"/>
          </p:nvPr>
        </p:nvSpPr>
        <p:spPr>
          <a:noFill/>
        </p:spPr>
        <p:txBody>
          <a:bodyPr/>
          <a:lstStyle/>
          <a:p>
            <a:fld id="{870B8629-0A00-4466-9236-6A35F832A631}" type="slidenum">
              <a:rPr lang="en-GB" altLang="en-US"/>
              <a:pPr/>
              <a:t>103</a:t>
            </a:fld>
            <a:endParaRPr lang="en-GB" altLang="en-US"/>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eaLnBrk="1" hangingPunct="1"/>
            <a:r>
              <a:rPr lang="en-GB" sz="3200" smtClean="0"/>
              <a:t>Peer assessing students in groups: options to encourage fairness</a:t>
            </a:r>
          </a:p>
        </p:txBody>
      </p:sp>
      <p:sp>
        <p:nvSpPr>
          <p:cNvPr id="18435" name="Content Placeholder 2"/>
          <p:cNvSpPr>
            <a:spLocks noGrp="1"/>
          </p:cNvSpPr>
          <p:nvPr>
            <p:ph idx="1"/>
          </p:nvPr>
        </p:nvSpPr>
        <p:spPr/>
        <p:txBody>
          <a:bodyPr/>
          <a:lstStyle/>
          <a:p>
            <a:pPr eaLnBrk="1" hangingPunct="1"/>
            <a:r>
              <a:rPr lang="en-GB" dirty="0" smtClean="0"/>
              <a:t>Where the assignment is a low-stakes task, acknowledge this and use the same group mark for all involved;</a:t>
            </a:r>
          </a:p>
          <a:p>
            <a:pPr eaLnBrk="1" hangingPunct="1"/>
            <a:r>
              <a:rPr lang="en-GB" dirty="0" smtClean="0"/>
              <a:t>Divide up the assessed group task into separate components where individuals can use their expertise to best advantage, and assess each component separately;</a:t>
            </a:r>
          </a:p>
          <a:p>
            <a:pPr eaLnBrk="1" hangingPunct="1"/>
            <a:r>
              <a:rPr lang="en-GB" dirty="0" smtClean="0"/>
              <a:t>Give a total mark for the overall group product and ask them to negotiate differentials between group members, indicating that only in exceptional cases can all students be given the same mark;</a:t>
            </a:r>
          </a:p>
        </p:txBody>
      </p:sp>
      <p:sp>
        <p:nvSpPr>
          <p:cNvPr id="18436" name="Slide Number Placeholder 3"/>
          <p:cNvSpPr>
            <a:spLocks noGrp="1"/>
          </p:cNvSpPr>
          <p:nvPr>
            <p:ph type="sldNum" sz="quarter" idx="12"/>
          </p:nvPr>
        </p:nvSpPr>
        <p:spPr>
          <a:noFill/>
        </p:spPr>
        <p:txBody>
          <a:bodyPr/>
          <a:lstStyle/>
          <a:p>
            <a:fld id="{54F93CFF-4C5E-483D-88D6-C4A5D8DD77C5}" type="slidenum">
              <a:rPr lang="en-GB" altLang="en-US"/>
              <a:pPr/>
              <a:t>104</a:t>
            </a:fld>
            <a:endParaRPr lang="en-GB" altLang="en-US"/>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smtClean="0"/>
              <a:t>Getting started with peer assessment</a:t>
            </a:r>
          </a:p>
        </p:txBody>
      </p:sp>
      <p:sp>
        <p:nvSpPr>
          <p:cNvPr id="20483" name="Content Placeholder 2"/>
          <p:cNvSpPr>
            <a:spLocks noGrp="1"/>
          </p:cNvSpPr>
          <p:nvPr>
            <p:ph idx="1"/>
          </p:nvPr>
        </p:nvSpPr>
        <p:spPr/>
        <p:txBody>
          <a:bodyPr/>
          <a:lstStyle/>
          <a:p>
            <a:pPr eaLnBrk="1" hangingPunct="1"/>
            <a:r>
              <a:rPr lang="en-GB" dirty="0" smtClean="0"/>
              <a:t>Ask students in class to give formative feedback on work-in-progress as students prepare elements of a major assignment;</a:t>
            </a:r>
          </a:p>
          <a:p>
            <a:pPr eaLnBrk="1" hangingPunct="1"/>
            <a:r>
              <a:rPr lang="en-GB" dirty="0" smtClean="0"/>
              <a:t>Involve students in the development of the criteria for an assessed presentation or poster, and then involve them in its summative assessment;</a:t>
            </a:r>
          </a:p>
          <a:p>
            <a:pPr eaLnBrk="1" hangingPunct="1"/>
            <a:r>
              <a:rPr lang="en-GB" dirty="0" smtClean="0"/>
              <a:t>Using a shared electronic workspace, invite students to give feedback on each others’ work as part of an on-line conversation (this could be formative or summative assessment)</a:t>
            </a:r>
          </a:p>
        </p:txBody>
      </p:sp>
      <p:sp>
        <p:nvSpPr>
          <p:cNvPr id="20484" name="Slide Number Placeholder 3"/>
          <p:cNvSpPr>
            <a:spLocks noGrp="1"/>
          </p:cNvSpPr>
          <p:nvPr>
            <p:ph type="sldNum" sz="quarter" idx="12"/>
          </p:nvPr>
        </p:nvSpPr>
        <p:spPr>
          <a:noFill/>
        </p:spPr>
        <p:txBody>
          <a:bodyPr/>
          <a:lstStyle/>
          <a:p>
            <a:fld id="{8B0E208C-C9D1-44DC-B306-92C924AA4630}" type="slidenum">
              <a:rPr lang="en-GB" altLang="en-US"/>
              <a:pPr/>
              <a:t>105</a:t>
            </a:fld>
            <a:endParaRPr lang="en-GB" altLang="en-US"/>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Diverse expectations concerning feedback</a:t>
            </a:r>
            <a:endParaRPr lang="en-GB" sz="3200" dirty="0"/>
          </a:p>
        </p:txBody>
      </p:sp>
      <p:sp>
        <p:nvSpPr>
          <p:cNvPr id="3" name="Content Placeholder 2"/>
          <p:cNvSpPr>
            <a:spLocks noGrp="1"/>
          </p:cNvSpPr>
          <p:nvPr>
            <p:ph idx="1"/>
          </p:nvPr>
        </p:nvSpPr>
        <p:spPr/>
        <p:txBody>
          <a:bodyPr/>
          <a:lstStyle/>
          <a:p>
            <a:r>
              <a:rPr lang="en-GB" dirty="0" smtClean="0"/>
              <a:t>There are considerable differences in expectations internationally about the type, timing and purpose of feedback;</a:t>
            </a:r>
          </a:p>
          <a:p>
            <a:r>
              <a:rPr lang="en-GB" dirty="0" smtClean="0"/>
              <a:t>There is diversity in the explicitness of criteria and the amount of support students can expect if they are struggling with work. </a:t>
            </a:r>
          </a:p>
          <a:p>
            <a:r>
              <a:rPr lang="en-GB" dirty="0" smtClean="0"/>
              <a:t>In some nations, multiple assessment opportunities are provided, and students failing modules simply pick up credits else where (in Australia and New Zealand for example) and other nations, like the UK have much more hidebound regulations on progression issues.</a:t>
            </a:r>
          </a:p>
          <a:p>
            <a:endParaRPr lang="en-GB" dirty="0"/>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11560" y="1700808"/>
            <a:ext cx="7772400" cy="1362075"/>
          </a:xfrm>
        </p:spPr>
        <p:txBody>
          <a:bodyPr/>
          <a:lstStyle/>
          <a:p>
            <a:r>
              <a:rPr lang="en-GB" dirty="0" smtClean="0"/>
              <a:t>Assessing students in groups</a:t>
            </a:r>
            <a:endParaRPr lang="en-GB" dirty="0"/>
          </a:p>
        </p:txBody>
      </p:sp>
      <p:sp>
        <p:nvSpPr>
          <p:cNvPr id="5" name="Text Placeholder 4"/>
          <p:cNvSpPr>
            <a:spLocks noGrp="1"/>
          </p:cNvSpPr>
          <p:nvPr>
            <p:ph type="body" idx="1"/>
          </p:nvPr>
        </p:nvSpPr>
        <p:spPr/>
        <p:txBody>
          <a:bodyPr/>
          <a:lstStyle/>
          <a:p>
            <a:endParaRPr lang="en-GB" dirty="0"/>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GB" dirty="0" smtClean="0"/>
              <a:t>Introduction</a:t>
            </a:r>
          </a:p>
        </p:txBody>
      </p:sp>
      <p:sp>
        <p:nvSpPr>
          <p:cNvPr id="4099" name="Content Placeholder 2"/>
          <p:cNvSpPr>
            <a:spLocks noGrp="1"/>
          </p:cNvSpPr>
          <p:nvPr>
            <p:ph idx="1"/>
          </p:nvPr>
        </p:nvSpPr>
        <p:spPr/>
        <p:txBody>
          <a:bodyPr/>
          <a:lstStyle/>
          <a:p>
            <a:r>
              <a:rPr lang="en-GB" dirty="0" smtClean="0"/>
              <a:t>Group work is a necessary approach in Higher Education nowadays and has many benefits for students in relation to personal development and employability;</a:t>
            </a:r>
          </a:p>
          <a:p>
            <a:r>
              <a:rPr lang="en-GB" dirty="0" smtClean="0"/>
              <a:t>However, it is the locus of much student dissatisfaction and complaints;</a:t>
            </a:r>
          </a:p>
          <a:p>
            <a:r>
              <a:rPr lang="en-GB" dirty="0" smtClean="0"/>
              <a:t>As with other pedagogic issues, fairness, transparency, inclusivity and equity are prerequisites for successful group work and assessment.</a:t>
            </a:r>
          </a:p>
        </p:txBody>
      </p:sp>
    </p:spTree>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Why get students working in small groups?</a:t>
            </a:r>
          </a:p>
        </p:txBody>
      </p:sp>
      <p:sp>
        <p:nvSpPr>
          <p:cNvPr id="5123" name="Content Placeholder 2"/>
          <p:cNvSpPr>
            <a:spLocks noGrp="1"/>
          </p:cNvSpPr>
          <p:nvPr>
            <p:ph idx="1"/>
          </p:nvPr>
        </p:nvSpPr>
        <p:spPr/>
        <p:txBody>
          <a:bodyPr/>
          <a:lstStyle/>
          <a:p>
            <a:pPr eaLnBrk="1" fontAlgn="t" hangingPunct="1"/>
            <a:r>
              <a:rPr lang="en-US" dirty="0" smtClean="0"/>
              <a:t>Teaching in small groups requires a range of skills different from those used in lecturing, particularly in terms of managing student inputs and activities. Group size and means of formation can influence student behaviors, hence the importance of tutor choices. </a:t>
            </a:r>
          </a:p>
          <a:p>
            <a:pPr eaLnBrk="1" hangingPunct="1"/>
            <a:r>
              <a:rPr lang="en-US" dirty="0" smtClean="0"/>
              <a:t>Effective tutoring can engender positive student behaviours and study habits, to ensure that all students are well prepared as learners.</a:t>
            </a:r>
          </a:p>
          <a:p>
            <a:pPr eaLnBrk="1" hangingPunct="1"/>
            <a:r>
              <a:rPr lang="en-US" dirty="0" smtClean="0"/>
              <a:t>Most employers expect graduates to be able to perform well in team situations, and so effective in-course support for skills development is key.</a:t>
            </a:r>
          </a:p>
          <a:p>
            <a:endParaRPr lang="en-GB"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457200" y="249239"/>
            <a:ext cx="7543800" cy="73149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M level qualifications </a:t>
            </a:r>
          </a:p>
        </p:txBody>
      </p:sp>
      <p:sp>
        <p:nvSpPr>
          <p:cNvPr id="11267" name="Content Placeholder 2"/>
          <p:cNvSpPr>
            <a:spLocks noGrp="1"/>
          </p:cNvSpPr>
          <p:nvPr>
            <p:ph idx="1"/>
          </p:nvPr>
        </p:nvSpPr>
        <p:spPr>
          <a:xfrm>
            <a:off x="468313" y="1052736"/>
            <a:ext cx="8229600" cy="5276627"/>
          </a:xfrm>
        </p:spPr>
        <p:txBody>
          <a:bodyPr/>
          <a:lstStyle/>
          <a:p>
            <a:pPr>
              <a:lnSpc>
                <a:spcPct val="100000"/>
              </a:lnSpc>
              <a:buFont typeface="Wingdings" pitchFamily="2" charset="2"/>
              <a:buNone/>
            </a:pPr>
            <a:r>
              <a:rPr lang="en-GB" sz="2200" dirty="0" smtClean="0"/>
              <a:t>Masters degrees are awarded after completion of taught courses, programmes of research, or a mixture of both. Longer, research-based programmes often lead to the degree of MPhil. Most Masters courses last at least one year (if taken full-time), and are taken by persons with Honours degrees (or equivalent achievement). </a:t>
            </a:r>
          </a:p>
          <a:p>
            <a:pPr>
              <a:lnSpc>
                <a:spcPct val="100000"/>
              </a:lnSpc>
              <a:buFont typeface="Wingdings" pitchFamily="2" charset="2"/>
              <a:buNone/>
            </a:pPr>
            <a:r>
              <a:rPr lang="en-GB" sz="2200" dirty="0" smtClean="0"/>
              <a:t>Some Masters degrees in science and engineering are awarded after extended undergraduate programmes that last, typically, a year longer than Honours degree programmes. Also at this level are advanced short courses, often forming parts of Continuing Professional Development programmes, leading to Postgraduate Certificates and Postgraduate Diplomas.</a:t>
            </a:r>
          </a:p>
          <a:p>
            <a:pPr>
              <a:lnSpc>
                <a:spcPct val="100000"/>
              </a:lnSpc>
              <a:buFont typeface="Wingdings" pitchFamily="2" charset="2"/>
              <a:buNone/>
            </a:pPr>
            <a:r>
              <a:rPr lang="en-GB" sz="2200" i="1" dirty="0" smtClean="0"/>
              <a:t/>
            </a:r>
            <a:br>
              <a:rPr lang="en-GB" sz="2200" i="1" dirty="0" smtClean="0"/>
            </a:br>
            <a:r>
              <a:rPr lang="en-GB" sz="2200" i="1" dirty="0" smtClean="0"/>
              <a:t>(Note: the MAs granted by the Universities of Oxford and Cambridge are not academic qualifications)</a:t>
            </a:r>
            <a:r>
              <a:rPr lang="en-GB" sz="2200" dirty="0" smtClean="0"/>
              <a:t>.</a:t>
            </a:r>
          </a:p>
          <a:p>
            <a:pPr>
              <a:lnSpc>
                <a:spcPct val="100000"/>
              </a:lnSpc>
            </a:pPr>
            <a:endParaRPr lang="en-GB" sz="2200" dirty="0" smtClean="0"/>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Group work to encourage learning</a:t>
            </a:r>
          </a:p>
        </p:txBody>
      </p:sp>
      <p:sp>
        <p:nvSpPr>
          <p:cNvPr id="6147" name="Content Placeholder 2"/>
          <p:cNvSpPr>
            <a:spLocks noGrp="1"/>
          </p:cNvSpPr>
          <p:nvPr>
            <p:ph idx="1"/>
          </p:nvPr>
        </p:nvSpPr>
        <p:spPr/>
        <p:txBody>
          <a:bodyPr/>
          <a:lstStyle/>
          <a:p>
            <a:r>
              <a:rPr lang="en-GB" dirty="0" smtClean="0"/>
              <a:t>Working in small groups can be a highly effective means of engendering learning particularly when purposeful and systematic approaches are used;</a:t>
            </a:r>
          </a:p>
          <a:p>
            <a:r>
              <a:rPr lang="en-GB" dirty="0" smtClean="0"/>
              <a:t>Students frequently quite like being involved in group tasks, but often don’t like being assessed as a member of a group as they often see it as unfair;</a:t>
            </a:r>
          </a:p>
          <a:p>
            <a:r>
              <a:rPr lang="en-GB" dirty="0" smtClean="0"/>
              <a:t>When you ask students years after they have finished university what they found their most memorable experiences, group work often features in both positive and negative comments.</a:t>
            </a:r>
          </a:p>
        </p:txBody>
      </p:sp>
    </p:spTree>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What kinds of things cause students to complain? If:</a:t>
            </a:r>
          </a:p>
        </p:txBody>
      </p:sp>
      <p:sp>
        <p:nvSpPr>
          <p:cNvPr id="7171" name="Content Placeholder 2"/>
          <p:cNvSpPr>
            <a:spLocks noGrp="1"/>
          </p:cNvSpPr>
          <p:nvPr>
            <p:ph idx="1"/>
          </p:nvPr>
        </p:nvSpPr>
        <p:spPr>
          <a:xfrm>
            <a:off x="214313" y="1412875"/>
            <a:ext cx="8643937" cy="4789488"/>
          </a:xfrm>
        </p:spPr>
        <p:txBody>
          <a:bodyPr/>
          <a:lstStyle/>
          <a:p>
            <a:r>
              <a:rPr lang="en-GB" dirty="0" smtClean="0"/>
              <a:t>They feel the workload is unfairly shared out;</a:t>
            </a:r>
          </a:p>
          <a:p>
            <a:r>
              <a:rPr lang="en-GB" dirty="0" smtClean="0"/>
              <a:t>‘Freeloaders’ and those with poor attendance get the same kinds of marks as the students who work really hard;</a:t>
            </a:r>
          </a:p>
          <a:p>
            <a:r>
              <a:rPr lang="en-GB" dirty="0" smtClean="0"/>
              <a:t>They feel their grades are being unfairly brought down by their peers not taking the tasks seriously enough;</a:t>
            </a:r>
          </a:p>
          <a:p>
            <a:r>
              <a:rPr lang="en-GB" dirty="0" smtClean="0"/>
              <a:t>They don’t see the value of participating in group work;</a:t>
            </a:r>
          </a:p>
          <a:p>
            <a:r>
              <a:rPr lang="en-GB" dirty="0" smtClean="0"/>
              <a:t>The organisation of group activities seems to them to be chaotic and disorganised; </a:t>
            </a:r>
          </a:p>
          <a:p>
            <a:r>
              <a:rPr lang="en-GB" dirty="0" smtClean="0"/>
              <a:t>Hard work and good team work isn’t properly recognised within marks awarded.</a:t>
            </a:r>
          </a:p>
          <a:p>
            <a:endParaRPr lang="en-GB" dirty="0" smtClean="0"/>
          </a:p>
        </p:txBody>
      </p:sp>
    </p:spTree>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Potential cultural issues related to group work:</a:t>
            </a:r>
          </a:p>
        </p:txBody>
      </p:sp>
      <p:sp>
        <p:nvSpPr>
          <p:cNvPr id="8195" name="Content Placeholder 2"/>
          <p:cNvSpPr>
            <a:spLocks noGrp="1"/>
          </p:cNvSpPr>
          <p:nvPr>
            <p:ph idx="1"/>
          </p:nvPr>
        </p:nvSpPr>
        <p:spPr/>
        <p:txBody>
          <a:bodyPr/>
          <a:lstStyle/>
          <a:p>
            <a:r>
              <a:rPr lang="en-GB" dirty="0" smtClean="0"/>
              <a:t>Students from cultures where the genders are usually strictly segregated may find activities like group work and presentations challenging initially;</a:t>
            </a:r>
          </a:p>
          <a:p>
            <a:r>
              <a:rPr lang="en-GB" dirty="0" smtClean="0"/>
              <a:t>There can be issues around students who are not prepared to ask questions in class or seek support, for fear of ‘losing face’, or causing the teacher to ‘lose face’ ;</a:t>
            </a:r>
          </a:p>
          <a:p>
            <a:r>
              <a:rPr lang="en-GB" dirty="0" smtClean="0"/>
              <a:t>There is diversity in the extent to which robust discussion is valued, with students from some cultures preferring to focus on the importance of harmony and co-operation within the group rather the interests of the individual within it (Ryan </a:t>
            </a:r>
            <a:r>
              <a:rPr lang="en-GB" i="1" dirty="0" smtClean="0"/>
              <a:t>op cit</a:t>
            </a:r>
            <a:r>
              <a:rPr lang="en-GB" dirty="0" smtClean="0"/>
              <a:t> 2000).</a:t>
            </a:r>
          </a:p>
          <a:p>
            <a:endParaRPr lang="en-GB" dirty="0" smtClean="0"/>
          </a:p>
        </p:txBody>
      </p:sp>
    </p:spTree>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Group work and employability</a:t>
            </a:r>
          </a:p>
        </p:txBody>
      </p:sp>
      <p:sp>
        <p:nvSpPr>
          <p:cNvPr id="9219" name="Content Placeholder 2"/>
          <p:cNvSpPr>
            <a:spLocks noGrp="1"/>
          </p:cNvSpPr>
          <p:nvPr>
            <p:ph idx="1"/>
          </p:nvPr>
        </p:nvSpPr>
        <p:spPr/>
        <p:txBody>
          <a:bodyPr/>
          <a:lstStyle/>
          <a:p>
            <a:r>
              <a:rPr lang="en-GB" dirty="0" smtClean="0"/>
              <a:t>Students on graduation will usually work in teams and so employers expect graduates to have enhanced group work skills;</a:t>
            </a:r>
          </a:p>
          <a:p>
            <a:r>
              <a:rPr lang="en-GB" dirty="0" smtClean="0"/>
              <a:t>Such skills need to be developed and honed, with students able to make good judgments about their own group work skills;</a:t>
            </a:r>
          </a:p>
          <a:p>
            <a:r>
              <a:rPr lang="en-GB" dirty="0" smtClean="0"/>
              <a:t> Assessed group tasks in the curriculum provide opportunities for rehearsal and learning through experience about balancing personal contribution with facilitating others’ participation.</a:t>
            </a:r>
          </a:p>
        </p:txBody>
      </p:sp>
    </p:spTree>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lstStyle/>
          <a:p>
            <a:pPr>
              <a:buNone/>
            </a:pPr>
            <a:r>
              <a:rPr lang="en-GB" dirty="0" smtClean="0"/>
              <a:t>Ryan and Carroll (2005) note common problems about students complying with word length regulations: for some African students, starting into the main body of the essay without a preamble is considered impolite, for example, meaning they frequently go considerably over length, while other students whose first language is not English comment on the problem of writing at length when their previous writing assignments have been 1,000 words long or so. </a:t>
            </a:r>
          </a:p>
          <a:p>
            <a:endParaRPr lang="en-GB" dirty="0"/>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57200" y="122238"/>
            <a:ext cx="7543800" cy="1092184"/>
          </a:xfrm>
          <a:noFill/>
          <a:ln>
            <a:noFill/>
          </a:ln>
        </p:spPr>
        <p:txBody>
          <a:bodyPr vert="horz" wrap="square" lIns="91440" tIns="45720" rIns="91440" bIns="45720" numCol="1" anchor="b" anchorCtr="0" compatLnSpc="1">
            <a:prstTxWarp prst="textNoShape">
              <a:avLst/>
            </a:prstTxWarp>
          </a:bodyPr>
          <a:lstStyle/>
          <a:p>
            <a:r>
              <a:rPr lang="en-GB" sz="3200" dirty="0" smtClean="0"/>
              <a:t>Ten steps for effective assessed group work</a:t>
            </a:r>
          </a:p>
        </p:txBody>
      </p:sp>
      <p:sp>
        <p:nvSpPr>
          <p:cNvPr id="3" name="Content Placeholder 2"/>
          <p:cNvSpPr>
            <a:spLocks noGrp="1"/>
          </p:cNvSpPr>
          <p:nvPr>
            <p:ph idx="1"/>
          </p:nvPr>
        </p:nvSpPr>
        <p:spPr>
          <a:xfrm>
            <a:off x="468313" y="1071563"/>
            <a:ext cx="8229600" cy="5130800"/>
          </a:xfrm>
        </p:spPr>
        <p:txBody>
          <a:bodyPr/>
          <a:lstStyle/>
          <a:p>
            <a:pPr marL="457200" indent="-457200">
              <a:buSzPct val="100000"/>
              <a:buFont typeface="+mj-lt"/>
              <a:buAutoNum type="arabicPeriod"/>
              <a:defRPr/>
            </a:pPr>
            <a:r>
              <a:rPr lang="en-GB" dirty="0" smtClean="0"/>
              <a:t>In the initial briefings, e</a:t>
            </a:r>
            <a:r>
              <a:rPr lang="en-GB" b="0" dirty="0" smtClean="0"/>
              <a:t>m</a:t>
            </a:r>
            <a:r>
              <a:rPr lang="en-GB" dirty="0" smtClean="0"/>
              <a:t>phasise not just what is to be achieved and how it is to be assessed, but also the rationale for both doing group work and assessing it;</a:t>
            </a:r>
          </a:p>
          <a:p>
            <a:pPr marL="457200" indent="-457200">
              <a:buSzPct val="100000"/>
              <a:buFont typeface="+mj-lt"/>
              <a:buAutoNum type="arabicPeriod"/>
              <a:defRPr/>
            </a:pPr>
            <a:r>
              <a:rPr lang="en-GB" dirty="0" smtClean="0"/>
              <a:t>Provide references to research literature on the value placed on group work by employers and graduates;</a:t>
            </a:r>
          </a:p>
          <a:p>
            <a:pPr marL="457200" indent="-457200">
              <a:buSzPct val="100000"/>
              <a:buFont typeface="+mj-lt"/>
              <a:buAutoNum type="arabicPeriod"/>
              <a:defRPr/>
            </a:pPr>
            <a:r>
              <a:rPr lang="en-GB" dirty="0" smtClean="0"/>
              <a:t>Ensure that the criteria for assessment are transparent, logical, constructively aligned and reward good group behaviour;</a:t>
            </a:r>
          </a:p>
          <a:p>
            <a:pPr marL="457200" indent="-457200">
              <a:buSzPct val="100000"/>
              <a:buFont typeface="+mj-lt"/>
              <a:buAutoNum type="arabicPeriod"/>
              <a:defRPr/>
            </a:pPr>
            <a:r>
              <a:rPr lang="en-GB" dirty="0" smtClean="0"/>
              <a:t>Ensure the tasks you give them are authentic and meaningful;</a:t>
            </a:r>
          </a:p>
          <a:p>
            <a:pPr marL="457200" indent="-457200">
              <a:buSzPct val="100000"/>
              <a:buFont typeface="+mj-lt"/>
              <a:buAutoNum type="arabicPeriod"/>
              <a:defRPr/>
            </a:pPr>
            <a:endParaRPr lang="en-GB" dirty="0" smtClean="0"/>
          </a:p>
          <a:p>
            <a:pPr marL="457200" indent="-457200">
              <a:buSzPct val="100000"/>
              <a:buFont typeface="+mj-lt"/>
              <a:buAutoNum type="arabicPeriod"/>
              <a:defRPr/>
            </a:pPr>
            <a:endParaRPr lang="en-GB" dirty="0" smtClean="0"/>
          </a:p>
          <a:p>
            <a:pPr>
              <a:buSzPct val="100000"/>
              <a:defRPr/>
            </a:pPr>
            <a:endParaRPr lang="en-GB" dirty="0"/>
          </a:p>
        </p:txBody>
      </p:sp>
    </p:spTree>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Ten stages of effective assessed group work (continued)</a:t>
            </a:r>
          </a:p>
        </p:txBody>
      </p:sp>
      <p:sp>
        <p:nvSpPr>
          <p:cNvPr id="11267" name="Content Placeholder 2"/>
          <p:cNvSpPr>
            <a:spLocks noGrp="1"/>
          </p:cNvSpPr>
          <p:nvPr>
            <p:ph idx="1"/>
          </p:nvPr>
        </p:nvSpPr>
        <p:spPr/>
        <p:txBody>
          <a:bodyPr/>
          <a:lstStyle/>
          <a:p>
            <a:pPr marL="457200" indent="-457200">
              <a:buSzPct val="100000"/>
              <a:buFont typeface="Arial" charset="0"/>
              <a:buAutoNum type="arabicPeriod" startAt="5"/>
            </a:pPr>
            <a:r>
              <a:rPr lang="en-GB" dirty="0" smtClean="0"/>
              <a:t>Provide risk-free rehearsal opportunities so that students can make mistakes in a safe environment;</a:t>
            </a:r>
          </a:p>
          <a:p>
            <a:pPr marL="457200" indent="-457200">
              <a:buSzPct val="100000"/>
              <a:buFont typeface="Arial" charset="0"/>
              <a:buAutoNum type="arabicPeriod" startAt="5"/>
            </a:pPr>
            <a:r>
              <a:rPr lang="en-GB" dirty="0" smtClean="0"/>
              <a:t>Offer dialogic opportunities for students to ask questions and clarify potential misunderstandings;</a:t>
            </a:r>
          </a:p>
          <a:p>
            <a:pPr marL="457200" indent="-457200">
              <a:buSzPct val="100000"/>
              <a:buFont typeface="Arial" charset="0"/>
              <a:buAutoNum type="arabicPeriod" startAt="5"/>
            </a:pPr>
            <a:r>
              <a:rPr lang="en-GB" dirty="0" smtClean="0"/>
              <a:t>Make it clear that sorting out group dysfunction is part of the task;</a:t>
            </a:r>
          </a:p>
          <a:p>
            <a:pPr marL="457200" indent="-457200">
              <a:buSzPct val="100000"/>
              <a:buFont typeface="Arial" charset="0"/>
              <a:buAutoNum type="arabicPeriod" startAt="5"/>
            </a:pPr>
            <a:r>
              <a:rPr lang="en-GB" dirty="0" smtClean="0"/>
              <a:t>Offer the services of an ‘ombudsperson’ to provide arbitration as necessary;</a:t>
            </a:r>
          </a:p>
          <a:p>
            <a:pPr marL="457200" indent="-457200">
              <a:buSzPct val="100000"/>
              <a:buFont typeface="Arial" charset="0"/>
              <a:buAutoNum type="arabicPeriod" startAt="5"/>
            </a:pPr>
            <a:r>
              <a:rPr lang="en-GB" dirty="0" smtClean="0"/>
              <a:t>Debrief at the end of the task and the assessment process so students recognise how the marks have been achieved.</a:t>
            </a:r>
          </a:p>
          <a:p>
            <a:pPr marL="457200" indent="-457200">
              <a:buSzPct val="100000"/>
              <a:buFont typeface="Arial" charset="0"/>
              <a:buAutoNum type="arabicPeriod" startAt="5"/>
            </a:pPr>
            <a:r>
              <a:rPr lang="en-GB" dirty="0" smtClean="0"/>
              <a:t>Clarify what are the values that underpin your group assessment process</a:t>
            </a:r>
          </a:p>
          <a:p>
            <a:pPr marL="457200" indent="-457200">
              <a:buSzPct val="100000"/>
              <a:buFont typeface="Arial" charset="0"/>
              <a:buAutoNum type="arabicPeriod" startAt="5"/>
            </a:pPr>
            <a:endParaRPr lang="en-GB" dirty="0" smtClean="0"/>
          </a:p>
        </p:txBody>
      </p:sp>
    </p:spTree>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Implicit values in group work</a:t>
            </a:r>
            <a:br>
              <a:rPr lang="en-GB" sz="3200" dirty="0" smtClean="0"/>
            </a:br>
            <a:endParaRPr lang="en-GB" sz="3200" dirty="0" smtClean="0"/>
          </a:p>
        </p:txBody>
      </p:sp>
      <p:sp>
        <p:nvSpPr>
          <p:cNvPr id="12291" name="Content Placeholder 2"/>
          <p:cNvSpPr>
            <a:spLocks noGrp="1"/>
          </p:cNvSpPr>
          <p:nvPr>
            <p:ph idx="1"/>
          </p:nvPr>
        </p:nvSpPr>
        <p:spPr>
          <a:xfrm>
            <a:off x="214313" y="1285875"/>
            <a:ext cx="8643937" cy="4916488"/>
          </a:xfrm>
        </p:spPr>
        <p:txBody>
          <a:bodyPr/>
          <a:lstStyle/>
          <a:p>
            <a:r>
              <a:rPr lang="en-GB" dirty="0" smtClean="0"/>
              <a:t>Respect for the opinions and viewpoints of others, listening and responding appropriately;</a:t>
            </a:r>
          </a:p>
          <a:p>
            <a:r>
              <a:rPr lang="en-GB" dirty="0" smtClean="0"/>
              <a:t>Respect for valid reasoning. The ability to detect poor argument and to engage in respectful dialogue;</a:t>
            </a:r>
          </a:p>
          <a:p>
            <a:r>
              <a:rPr lang="en-GB" dirty="0" smtClean="0"/>
              <a:t>A commitment to regular attendance and to cooperation with others in independent group work involving debate and dialogue;</a:t>
            </a:r>
          </a:p>
          <a:p>
            <a:r>
              <a:rPr lang="en-GB" dirty="0" smtClean="0"/>
              <a:t>Active use of concepts and modes of reasoning introduced in the module content;</a:t>
            </a:r>
          </a:p>
          <a:p>
            <a:r>
              <a:rPr lang="en-GB" dirty="0" smtClean="0"/>
              <a:t>A commitment to shared reflection on course processes.</a:t>
            </a:r>
          </a:p>
          <a:p>
            <a:pPr>
              <a:buFont typeface="Wingdings" pitchFamily="2" charset="2"/>
              <a:buNone/>
            </a:pPr>
            <a:r>
              <a:rPr lang="en-GB" dirty="0" smtClean="0"/>
              <a:t>(Foreman-Peck and Winch, 2010)</a:t>
            </a:r>
          </a:p>
          <a:p>
            <a:endParaRPr lang="en-GB" dirty="0" smtClean="0"/>
          </a:p>
        </p:txBody>
      </p:sp>
    </p:spTree>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Strategies for assessing students in groups (1)</a:t>
            </a:r>
          </a:p>
        </p:txBody>
      </p:sp>
      <p:sp>
        <p:nvSpPr>
          <p:cNvPr id="13315" name="Content Placeholder 2"/>
          <p:cNvSpPr>
            <a:spLocks noGrp="1"/>
          </p:cNvSpPr>
          <p:nvPr>
            <p:ph idx="1"/>
          </p:nvPr>
        </p:nvSpPr>
        <p:spPr/>
        <p:txBody>
          <a:bodyPr/>
          <a:lstStyle/>
          <a:p>
            <a:r>
              <a:rPr lang="en-GB" dirty="0" smtClean="0"/>
              <a:t>If the task is small and early and the weighting of marks in relation to the overall module mark is minor, give the students a group mark with no differentiation (but then talk to them about the implications of this);</a:t>
            </a:r>
          </a:p>
          <a:p>
            <a:r>
              <a:rPr lang="en-GB" dirty="0" smtClean="0"/>
              <a:t>Break up the group task into separate equivalent elements and assess students individually on these tasks;</a:t>
            </a:r>
          </a:p>
          <a:p>
            <a:r>
              <a:rPr lang="en-GB" dirty="0" smtClean="0"/>
              <a:t>Give an overall mark to the group assignment, but give each student an additional individual task (for example, a reflection) to differentiate effort;...</a:t>
            </a:r>
          </a:p>
          <a:p>
            <a:endParaRPr lang="en-GB" dirty="0" smtClean="0"/>
          </a:p>
        </p:txBody>
      </p:sp>
    </p:spTree>
  </p:cSld>
  <p:clrMapOvr>
    <a:masterClrMapping/>
  </p:clrMapOvr>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Strategies for assessing students in groups (2)</a:t>
            </a:r>
          </a:p>
        </p:txBody>
      </p:sp>
      <p:sp>
        <p:nvSpPr>
          <p:cNvPr id="14339" name="Content Placeholder 2"/>
          <p:cNvSpPr>
            <a:spLocks noGrp="1"/>
          </p:cNvSpPr>
          <p:nvPr>
            <p:ph idx="1"/>
          </p:nvPr>
        </p:nvSpPr>
        <p:spPr>
          <a:xfrm>
            <a:off x="285750" y="1214438"/>
            <a:ext cx="8412163" cy="4987925"/>
          </a:xfrm>
        </p:spPr>
        <p:txBody>
          <a:bodyPr/>
          <a:lstStyle/>
          <a:p>
            <a:r>
              <a:rPr lang="en-GB" dirty="0" smtClean="0"/>
              <a:t>Give an overall mark to the group assignment outcome, and then viva the students individually on their learning from the task;</a:t>
            </a:r>
          </a:p>
          <a:p>
            <a:r>
              <a:rPr lang="en-GB" dirty="0" smtClean="0"/>
              <a:t>Give an overall mark to the group assignment outcome, and then set an exam question at the end of the module to enable students individually to demonstrate their learning from the group task.</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GB" sz="2800" dirty="0" smtClean="0"/>
              <a:t>Higher education providers may offer a Master's degree with the specific intention of:</a:t>
            </a:r>
          </a:p>
        </p:txBody>
      </p:sp>
      <p:sp>
        <p:nvSpPr>
          <p:cNvPr id="10243" name="Content Placeholder 2"/>
          <p:cNvSpPr>
            <a:spLocks noGrp="1"/>
          </p:cNvSpPr>
          <p:nvPr>
            <p:ph idx="1"/>
          </p:nvPr>
        </p:nvSpPr>
        <p:spPr/>
        <p:txBody>
          <a:bodyPr/>
          <a:lstStyle/>
          <a:p>
            <a:pPr>
              <a:lnSpc>
                <a:spcPct val="100000"/>
              </a:lnSpc>
            </a:pPr>
            <a:r>
              <a:rPr lang="en-GB" sz="2200" dirty="0" smtClean="0"/>
              <a:t>Enabling students to focus on a particular aspect of a broader subject area in which they have prior knowledge or experience through previous study or employment; and/or</a:t>
            </a:r>
          </a:p>
          <a:p>
            <a:pPr>
              <a:lnSpc>
                <a:spcPct val="100000"/>
              </a:lnSpc>
            </a:pPr>
            <a:r>
              <a:rPr lang="en-GB" sz="2200" dirty="0" smtClean="0"/>
              <a:t>Enabling students to focus on a particular subject area or field of study in greater depth than they encountered during the course of previous study or experience. This may include enabling students to develop knowledge of a new discipline or field of study in combination with a relevant subject area in which they have prior knowledge or experience; and/or </a:t>
            </a:r>
          </a:p>
          <a:p>
            <a:pPr>
              <a:lnSpc>
                <a:spcPct val="100000"/>
              </a:lnSpc>
            </a:pPr>
            <a:r>
              <a:rPr lang="en-GB" sz="2200" dirty="0" smtClean="0"/>
              <a:t>Enabling students to learn how to conduct research, often linked to a particular discipline or field of study. </a:t>
            </a:r>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Strategies for assessing students in groups (3)</a:t>
            </a:r>
          </a:p>
        </p:txBody>
      </p:sp>
      <p:sp>
        <p:nvSpPr>
          <p:cNvPr id="15363" name="Content Placeholder 2"/>
          <p:cNvSpPr>
            <a:spLocks noGrp="1"/>
          </p:cNvSpPr>
          <p:nvPr>
            <p:ph idx="1"/>
          </p:nvPr>
        </p:nvSpPr>
        <p:spPr>
          <a:xfrm>
            <a:off x="285750" y="1214438"/>
            <a:ext cx="8412163" cy="4987925"/>
          </a:xfrm>
        </p:spPr>
        <p:txBody>
          <a:bodyPr/>
          <a:lstStyle/>
          <a:p>
            <a:r>
              <a:rPr lang="en-GB" dirty="0" smtClean="0"/>
              <a:t>Give an overall mark to the group assignment outcome and then get students to additionally peer assess each other’s contribution to the group task using agreed criteria like active engagement in the task, the ability to facilitate the participation of others, commitment to group success etc.</a:t>
            </a:r>
          </a:p>
          <a:p>
            <a:r>
              <a:rPr lang="en-GB" dirty="0" smtClean="0"/>
              <a:t>Give an overall mark to the group assignment outcome, divide that mark by the number of students in the group and then ask the students to decide whether each student in the group merits the average mark, the average +1 or +2 or the average -1 or -2</a:t>
            </a:r>
          </a:p>
          <a:p>
            <a:pPr>
              <a:buFont typeface="Wingdings" pitchFamily="2" charset="2"/>
              <a:buNone/>
            </a:pPr>
            <a:r>
              <a:rPr lang="en-GB" sz="1800" i="1" dirty="0" smtClean="0"/>
              <a:t>(Brown, Rust and Gibbs, (1994) Strategies for Diversifying Assessment)</a:t>
            </a:r>
          </a:p>
          <a:p>
            <a:endParaRPr lang="en-GB" dirty="0" smtClean="0"/>
          </a:p>
          <a:p>
            <a:endParaRPr lang="en-GB" dirty="0" smtClean="0"/>
          </a:p>
        </p:txBody>
      </p:sp>
    </p:spTree>
  </p:cSld>
  <p:clrMapOvr>
    <a:masterClrMapping/>
  </p:clrMapOvr>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04800" y="609600"/>
            <a:ext cx="8458200" cy="1143000"/>
          </a:xfrm>
          <a:noFill/>
          <a:ln>
            <a:noFill/>
          </a:ln>
        </p:spPr>
        <p:txBody>
          <a:bodyPr vert="horz" wrap="square" lIns="91440" tIns="45720" rIns="91440" bIns="45720" numCol="1" anchor="b" anchorCtr="0" compatLnSpc="1">
            <a:prstTxWarp prst="textNoShape">
              <a:avLst/>
            </a:prstTxWarp>
          </a:bodyPr>
          <a:lstStyle/>
          <a:p>
            <a:r>
              <a:rPr lang="en-GB" sz="3200" dirty="0" smtClean="0"/>
              <a:t>Involving students in assessing </a:t>
            </a:r>
            <a:br>
              <a:rPr lang="en-GB" sz="3200" dirty="0" smtClean="0"/>
            </a:br>
            <a:r>
              <a:rPr lang="en-GB" sz="3200" dirty="0" smtClean="0"/>
              <a:t>peers in groups. Why?</a:t>
            </a:r>
          </a:p>
        </p:txBody>
      </p:sp>
      <p:sp>
        <p:nvSpPr>
          <p:cNvPr id="16387" name="Rectangle 3"/>
          <p:cNvSpPr>
            <a:spLocks noGrp="1" noChangeArrowheads="1"/>
          </p:cNvSpPr>
          <p:nvPr>
            <p:ph type="body" idx="1"/>
          </p:nvPr>
        </p:nvSpPr>
        <p:spPr>
          <a:xfrm>
            <a:off x="304800" y="1916113"/>
            <a:ext cx="8534400" cy="4179887"/>
          </a:xfrm>
        </p:spPr>
        <p:txBody>
          <a:bodyPr/>
          <a:lstStyle/>
          <a:p>
            <a:pPr eaLnBrk="1" hangingPunct="1"/>
            <a:r>
              <a:rPr lang="en-GB" dirty="0" smtClean="0"/>
              <a:t>Available research indicates that involving students in their own assessment makes them better learners (deep not surface learning);</a:t>
            </a:r>
          </a:p>
          <a:p>
            <a:pPr eaLnBrk="1" hangingPunct="1"/>
            <a:r>
              <a:rPr lang="en-GB" dirty="0" smtClean="0"/>
              <a:t>If students feel they can get away with a free ride, then engagement may be harder to promote;</a:t>
            </a:r>
          </a:p>
          <a:p>
            <a:pPr eaLnBrk="1" hangingPunct="1"/>
            <a:r>
              <a:rPr lang="en-GB" dirty="0" smtClean="0"/>
              <a:t>Assessing group participation really needs the involvement of peers to be meaningful;</a:t>
            </a:r>
          </a:p>
          <a:p>
            <a:pPr eaLnBrk="1" hangingPunct="1"/>
            <a:r>
              <a:rPr lang="en-GB" dirty="0" smtClean="0"/>
              <a:t>Students can get inside the criteria and start to work out what they really mean in practice. </a:t>
            </a:r>
          </a:p>
          <a:p>
            <a:pPr eaLnBrk="1" hangingPunct="1"/>
            <a:endParaRPr lang="en-GB" dirty="0" smtClean="0"/>
          </a:p>
        </p:txBody>
      </p:sp>
    </p:spTree>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685800" y="381000"/>
            <a:ext cx="7772400" cy="1143000"/>
          </a:xfrm>
          <a:noFill/>
          <a:ln>
            <a:noFill/>
          </a:ln>
        </p:spPr>
        <p:txBody>
          <a:bodyPr vert="horz" wrap="square" lIns="91440" tIns="45720" rIns="91440" bIns="45720" numCol="1" anchor="b" anchorCtr="0" compatLnSpc="1">
            <a:prstTxWarp prst="textNoShape">
              <a:avLst/>
            </a:prstTxWarp>
          </a:bodyPr>
          <a:lstStyle/>
          <a:p>
            <a:r>
              <a:rPr lang="en-GB" sz="3200" dirty="0" smtClean="0"/>
              <a:t>However:</a:t>
            </a:r>
          </a:p>
        </p:txBody>
      </p:sp>
      <p:sp>
        <p:nvSpPr>
          <p:cNvPr id="17411" name="Rectangle 3"/>
          <p:cNvSpPr>
            <a:spLocks noGrp="1" noChangeArrowheads="1"/>
          </p:cNvSpPr>
          <p:nvPr>
            <p:ph type="body" idx="1"/>
          </p:nvPr>
        </p:nvSpPr>
        <p:spPr>
          <a:xfrm>
            <a:off x="457200" y="1524000"/>
            <a:ext cx="8305800" cy="4267200"/>
          </a:xfrm>
        </p:spPr>
        <p:txBody>
          <a:bodyPr/>
          <a:lstStyle/>
          <a:p>
            <a:pPr eaLnBrk="1" hangingPunct="1"/>
            <a:r>
              <a:rPr lang="en-GB" dirty="0" smtClean="0"/>
              <a:t>Criteria need to be explicit and clear to all concerned from the outset;</a:t>
            </a:r>
          </a:p>
          <a:p>
            <a:pPr eaLnBrk="1" hangingPunct="1"/>
            <a:r>
              <a:rPr lang="en-GB" dirty="0" smtClean="0"/>
              <a:t>Assessment must use evidence matched against the criteria;</a:t>
            </a:r>
          </a:p>
          <a:p>
            <a:pPr eaLnBrk="1" hangingPunct="1"/>
            <a:r>
              <a:rPr lang="en-GB" dirty="0" smtClean="0"/>
              <a:t>Students and staff need training and rehearsal before it is implemented ‘for real’;</a:t>
            </a:r>
          </a:p>
          <a:p>
            <a:pPr eaLnBrk="1" hangingPunct="1"/>
            <a:r>
              <a:rPr lang="en-GB" dirty="0" smtClean="0"/>
              <a:t>Rehearsal implies having the opportunity to practice giving marks and feedback in a non-threatening and supportive environment where issues can be raised and discussed freely and productively.</a:t>
            </a:r>
          </a:p>
          <a:p>
            <a:pPr eaLnBrk="1" hangingPunct="1">
              <a:buFontTx/>
              <a:buNone/>
            </a:pPr>
            <a:r>
              <a:rPr lang="en-GB" dirty="0" smtClean="0">
                <a:cs typeface="Times New Roman" pitchFamily="18" charset="0"/>
              </a:rPr>
              <a:t>	</a:t>
            </a:r>
            <a:endParaRPr lang="en-GB" dirty="0" smtClean="0"/>
          </a:p>
        </p:txBody>
      </p:sp>
    </p:spTree>
  </p:cSld>
  <p:clrMapOvr>
    <a:masterClrMapping/>
  </p:clrMapOvr>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83568" y="1844824"/>
            <a:ext cx="7772400" cy="1362075"/>
          </a:xfrm>
        </p:spPr>
        <p:txBody>
          <a:bodyPr/>
          <a:lstStyle/>
          <a:p>
            <a:r>
              <a:rPr lang="en-GB" dirty="0" smtClean="0"/>
              <a:t>Learning from the ‘Assimilate’ project</a:t>
            </a:r>
            <a:endParaRPr lang="en-GB" dirty="0"/>
          </a:p>
        </p:txBody>
      </p:sp>
      <p:sp>
        <p:nvSpPr>
          <p:cNvPr id="5" name="Text Placeholder 4"/>
          <p:cNvSpPr>
            <a:spLocks noGrp="1"/>
          </p:cNvSpPr>
          <p:nvPr>
            <p:ph type="body" idx="1"/>
          </p:nvPr>
        </p:nvSpPr>
        <p:spPr/>
        <p:txBody>
          <a:bodyPr/>
          <a:lstStyle/>
          <a:p>
            <a:endParaRPr lang="en-GB"/>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Assessment at Masters level: </a:t>
            </a:r>
            <a:br>
              <a:rPr lang="en-GB" sz="3200" dirty="0" smtClean="0"/>
            </a:br>
            <a:r>
              <a:rPr lang="en-GB" sz="3200" dirty="0" smtClean="0"/>
              <a:t>the Assimilate project</a:t>
            </a:r>
          </a:p>
        </p:txBody>
      </p:sp>
      <p:sp>
        <p:nvSpPr>
          <p:cNvPr id="17410" name="Content Placeholder 2"/>
          <p:cNvSpPr>
            <a:spLocks noGrp="1"/>
          </p:cNvSpPr>
          <p:nvPr>
            <p:ph idx="1"/>
          </p:nvPr>
        </p:nvSpPr>
        <p:spPr/>
        <p:txBody>
          <a:bodyPr/>
          <a:lstStyle/>
          <a:p>
            <a:r>
              <a:rPr lang="en-GB" dirty="0" smtClean="0"/>
              <a:t>We explored innovative assessment at Masters level using research funding from the National Teaching Fellowship scheme. </a:t>
            </a:r>
          </a:p>
          <a:p>
            <a:r>
              <a:rPr lang="en-GB" dirty="0" smtClean="0"/>
              <a:t>Recognising that limited prior research had been undertaken in this area, we reviewed assessment methods used to assess at this level, particularly exploring authentic assessment.</a:t>
            </a:r>
          </a:p>
          <a:p>
            <a:r>
              <a:rPr lang="en-GB" dirty="0" smtClean="0"/>
              <a:t>Interviews were undertaken in the UK and internationally by students and team members to elicit information about diverse approaches and to produce case studies showcasing innovations. </a:t>
            </a:r>
          </a:p>
          <a:p>
            <a:endParaRPr lang="en-GB" dirty="0" smtClean="0"/>
          </a:p>
        </p:txBody>
      </p:sp>
    </p:spTree>
  </p:cSld>
  <p:clrMapOvr>
    <a:masterClrMapping/>
  </p:clrMapOvr>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a:xfrm>
            <a:off x="214313" y="249238"/>
            <a:ext cx="7786687" cy="1074737"/>
          </a:xfrm>
        </p:spPr>
        <p:txBody>
          <a:bodyPr/>
          <a:lstStyle/>
          <a:p>
            <a:r>
              <a:rPr lang="en-GB" sz="2800" dirty="0" smtClean="0"/>
              <a:t>The Assimilate compendium: Good practice M-level assessment examples include:</a:t>
            </a:r>
          </a:p>
        </p:txBody>
      </p:sp>
      <p:sp>
        <p:nvSpPr>
          <p:cNvPr id="21506" name="Content Placeholder 2"/>
          <p:cNvSpPr>
            <a:spLocks noGrp="1"/>
          </p:cNvSpPr>
          <p:nvPr>
            <p:ph idx="1"/>
          </p:nvPr>
        </p:nvSpPr>
        <p:spPr>
          <a:xfrm>
            <a:off x="214313" y="1357312"/>
            <a:ext cx="8715375" cy="5312047"/>
          </a:xfrm>
        </p:spPr>
        <p:txBody>
          <a:bodyPr/>
          <a:lstStyle/>
          <a:p>
            <a:r>
              <a:rPr lang="en-GB" dirty="0" smtClean="0"/>
              <a:t>Highly authentic assignments, which relate closely to programme outcomes;</a:t>
            </a:r>
          </a:p>
          <a:p>
            <a:r>
              <a:rPr lang="en-GB" dirty="0" smtClean="0"/>
              <a:t>Multiple assessments which build incrementally to final submission;</a:t>
            </a:r>
          </a:p>
          <a:p>
            <a:r>
              <a:rPr lang="en-GB" dirty="0" smtClean="0"/>
              <a:t>Good feedback opportunities, giving students the chance to benefit from advice to improve performance;</a:t>
            </a:r>
          </a:p>
          <a:p>
            <a:r>
              <a:rPr lang="en-GB" dirty="0" smtClean="0"/>
              <a:t>Assignments that require teamwork and group activity;</a:t>
            </a:r>
          </a:p>
          <a:p>
            <a:r>
              <a:rPr lang="en-GB" dirty="0" smtClean="0"/>
              <a:t>Assignments that foster employability and that foster employer engagement; </a:t>
            </a:r>
          </a:p>
          <a:p>
            <a:r>
              <a:rPr lang="en-GB" dirty="0" smtClean="0"/>
              <a:t>Assignments that are enhanced and supported by technology;</a:t>
            </a:r>
          </a:p>
          <a:p>
            <a:r>
              <a:rPr lang="en-GB" dirty="0" smtClean="0"/>
              <a:t>Assignments requiring peer engagement / peer assessment.</a:t>
            </a:r>
          </a:p>
        </p:txBody>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Some learning points</a:t>
            </a:r>
          </a:p>
        </p:txBody>
      </p:sp>
      <p:sp>
        <p:nvSpPr>
          <p:cNvPr id="22530" name="Content Placeholder 2"/>
          <p:cNvSpPr>
            <a:spLocks noGrp="1"/>
          </p:cNvSpPr>
          <p:nvPr>
            <p:ph idx="1"/>
          </p:nvPr>
        </p:nvSpPr>
        <p:spPr/>
        <p:txBody>
          <a:bodyPr/>
          <a:lstStyle/>
          <a:p>
            <a:r>
              <a:rPr lang="en-GB" dirty="0" smtClean="0"/>
              <a:t>It was interesting to observe how fuzzy are common understandings of the differences between M-level and undergraduate level assessment;</a:t>
            </a:r>
          </a:p>
          <a:p>
            <a:r>
              <a:rPr lang="en-GB" dirty="0" smtClean="0"/>
              <a:t>The importance of authentic assessment to professionally-orientated Masters programmes was highlighted;</a:t>
            </a:r>
          </a:p>
          <a:p>
            <a:r>
              <a:rPr lang="en-GB" dirty="0" smtClean="0"/>
              <a:t>We learned about variations in practice at M-level between different national systems, especially in terms of duration of programmes and funding arrangements.</a:t>
            </a:r>
          </a:p>
        </p:txBody>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We used Q methodology to look for trends in M-level assessment </a:t>
            </a:r>
          </a:p>
        </p:txBody>
      </p:sp>
      <p:sp>
        <p:nvSpPr>
          <p:cNvPr id="26627" name="Text Box 9"/>
          <p:cNvSpPr txBox="1">
            <a:spLocks noChangeArrowheads="1"/>
          </p:cNvSpPr>
          <p:nvPr/>
        </p:nvSpPr>
        <p:spPr bwMode="auto">
          <a:xfrm>
            <a:off x="755576" y="5445224"/>
            <a:ext cx="8135938"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pPr>
              <a:spcBef>
                <a:spcPct val="50000"/>
              </a:spcBef>
            </a:pPr>
            <a:r>
              <a:rPr lang="en-GB" sz="1400" b="1" dirty="0"/>
              <a:t>Acknowledgement: </a:t>
            </a:r>
            <a:r>
              <a:rPr lang="en-GB" sz="1400" b="1" dirty="0" smtClean="0"/>
              <a:t>Thanks to Wendy </a:t>
            </a:r>
            <a:r>
              <a:rPr lang="en-GB" sz="1400" b="1" dirty="0" err="1" smtClean="0"/>
              <a:t>Stainton</a:t>
            </a:r>
            <a:r>
              <a:rPr lang="en-GB" sz="1400" b="1" dirty="0" smtClean="0"/>
              <a:t> Rogers </a:t>
            </a:r>
            <a:r>
              <a:rPr lang="en-GB" sz="1400" b="1" dirty="0"/>
              <a:t>for sharing this </a:t>
            </a:r>
            <a:r>
              <a:rPr lang="en-GB" sz="1400" b="1" dirty="0" smtClean="0"/>
              <a:t>graphic, which was adapted from an original paper by </a:t>
            </a:r>
            <a:r>
              <a:rPr lang="en-GB" sz="1400" b="1" dirty="0" err="1" smtClean="0"/>
              <a:t>Stainton</a:t>
            </a:r>
            <a:r>
              <a:rPr lang="en-GB" sz="1400" b="1" dirty="0" smtClean="0"/>
              <a:t> </a:t>
            </a:r>
            <a:r>
              <a:rPr lang="en-GB" sz="1400" b="1" dirty="0"/>
              <a:t>Rogers, W. (2011) </a:t>
            </a:r>
            <a:r>
              <a:rPr lang="en-GB" sz="1400" b="1" u="sng" dirty="0"/>
              <a:t>Social Psychology</a:t>
            </a:r>
            <a:r>
              <a:rPr lang="en-GB" sz="1400" b="1" dirty="0"/>
              <a:t>. OUP</a:t>
            </a:r>
            <a:r>
              <a:rPr lang="en-GB" sz="1100" dirty="0" smtClean="0"/>
              <a:t>.</a:t>
            </a:r>
            <a:endParaRPr lang="en-GB" sz="1100" dirty="0"/>
          </a:p>
        </p:txBody>
      </p:sp>
      <p:pic>
        <p:nvPicPr>
          <p:cNvPr id="4" name="Picture 3"/>
          <p:cNvPicPr>
            <a:picLocks noChangeAspect="1"/>
          </p:cNvPicPr>
          <p:nvPr/>
        </p:nvPicPr>
        <p:blipFill rotWithShape="1">
          <a:blip r:embed="rId3" cstate="email">
            <a:extLst>
              <a:ext uri="{28A0092B-C50C-407E-A947-70E740481C1C}">
                <a14:useLocalDpi xmlns="" xmlns:a14="http://schemas.microsoft.com/office/drawing/2010/main" val="0"/>
              </a:ext>
            </a:extLst>
          </a:blip>
          <a:srcRect/>
          <a:stretch/>
        </p:blipFill>
        <p:spPr>
          <a:xfrm>
            <a:off x="2051720" y="1995400"/>
            <a:ext cx="4308698" cy="2867199"/>
          </a:xfrm>
          <a:prstGeom prst="rect">
            <a:avLst/>
          </a:prstGeom>
        </p:spPr>
      </p:pic>
    </p:spTree>
  </p:cSld>
  <p:clrMapOvr>
    <a:masterClrMapping/>
  </p:clrMapOvr>
  <p:timing>
    <p:tnLst>
      <p:par>
        <p:cT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We identified five viewpoints</a:t>
            </a:r>
          </a:p>
        </p:txBody>
      </p:sp>
      <p:sp>
        <p:nvSpPr>
          <p:cNvPr id="30722" name="Content Placeholder 4"/>
          <p:cNvSpPr>
            <a:spLocks noGrp="1"/>
          </p:cNvSpPr>
          <p:nvPr>
            <p:ph idx="1"/>
          </p:nvPr>
        </p:nvSpPr>
        <p:spPr/>
        <p:txBody>
          <a:bodyPr/>
          <a:lstStyle/>
          <a:p>
            <a:pPr marL="457200" indent="-457200">
              <a:buSzPct val="100000"/>
              <a:buFont typeface="Arial" charset="0"/>
              <a:buAutoNum type="arabicPeriod"/>
            </a:pPr>
            <a:r>
              <a:rPr lang="en-GB" smtClean="0"/>
              <a:t>The innovative assessment and accreditation of learning for complex real life / workplace applications requires assessment training for both staff and students.</a:t>
            </a:r>
          </a:p>
          <a:p>
            <a:pPr marL="457200" indent="-457200">
              <a:buSzPct val="100000"/>
              <a:buFont typeface="Arial" charset="0"/>
              <a:buAutoNum type="arabicPeriod"/>
            </a:pPr>
            <a:r>
              <a:rPr lang="en-GB" smtClean="0"/>
              <a:t>Standards and consistency can not be guaranteed by any means, but flexible assessment criteria and innovative assessment methods have their uses.</a:t>
            </a:r>
          </a:p>
          <a:p>
            <a:pPr marL="457200" indent="-457200">
              <a:buSzPct val="100000"/>
              <a:buFont typeface="Arial" charset="0"/>
              <a:buAutoNum type="arabicPeriod"/>
            </a:pPr>
            <a:r>
              <a:rPr lang="en-GB" smtClean="0"/>
              <a:t>Introducing innovative assessment methods can be powerful but requires new perspectives on learning with institutional support and encouragement for successful wholesale change.</a:t>
            </a:r>
          </a:p>
          <a:p>
            <a:pPr marL="457200" indent="-457200">
              <a:buFont typeface="Arial" charset="0"/>
              <a:buAutoNum type="arabicPeriod"/>
            </a:pPr>
            <a:endParaRPr lang="en-GB" smtClean="0"/>
          </a:p>
        </p:txBody>
      </p:sp>
    </p:spTree>
  </p:cSld>
  <p:clrMapOvr>
    <a:masterClrMapping/>
  </p:clrMapOvr>
  <p:timing>
    <p:tnLst>
      <p:par>
        <p:cTn id="1" dur="indefinite" restart="never" nodeType="tmRoot"/>
      </p:par>
    </p:tn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smtClean="0"/>
              <a:t>Viewpoints 4 and 5 </a:t>
            </a:r>
          </a:p>
        </p:txBody>
      </p:sp>
      <p:sp>
        <p:nvSpPr>
          <p:cNvPr id="32770" name="Content Placeholder 2"/>
          <p:cNvSpPr>
            <a:spLocks noGrp="1"/>
          </p:cNvSpPr>
          <p:nvPr>
            <p:ph idx="1"/>
          </p:nvPr>
        </p:nvSpPr>
        <p:spPr/>
        <p:txBody>
          <a:bodyPr/>
          <a:lstStyle/>
          <a:p>
            <a:pPr marL="457200" indent="-457200">
              <a:buSzPct val="100000"/>
              <a:buFont typeface="Arial" charset="0"/>
              <a:buAutoNum type="arabicPeriod"/>
            </a:pPr>
            <a:endParaRPr lang="en-GB" smtClean="0"/>
          </a:p>
          <a:p>
            <a:pPr marL="457200" indent="-457200">
              <a:buSzPct val="100000"/>
              <a:buFont typeface="Wingdings" pitchFamily="2" charset="2"/>
              <a:buAutoNum type="arabicPeriod" startAt="4"/>
            </a:pPr>
            <a:r>
              <a:rPr lang="en-GB" smtClean="0"/>
              <a:t>Clear guidance to students in the form of high quality assessment criteria and timely tutor assessment feedback can help students to develop the skills that they and also employers want.</a:t>
            </a:r>
          </a:p>
          <a:p>
            <a:pPr marL="457200" indent="-457200">
              <a:buSzPct val="100000"/>
              <a:buFont typeface="Wingdings" pitchFamily="2" charset="2"/>
              <a:buAutoNum type="arabicPeriod" startAt="4"/>
            </a:pPr>
            <a:r>
              <a:rPr lang="en-GB" smtClean="0"/>
              <a:t>Improving assessment methods does not necessarily require a paradigm shift in thinking, but stakeholder consultation is important as benefits are not guaranteed and one size does not fit all.</a:t>
            </a:r>
          </a:p>
          <a:p>
            <a:pPr marL="457200" indent="-457200">
              <a:buSzPct val="100000"/>
              <a:buFont typeface="Arial" charset="0"/>
              <a:buAutoNum type="arabicPeriod" startAt="4"/>
            </a:pPr>
            <a:endParaRPr lang="en-GB"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214282" y="249238"/>
            <a:ext cx="7786718" cy="1074737"/>
          </a:xfrm>
        </p:spPr>
        <p:txBody>
          <a:bodyPr/>
          <a:lstStyle/>
          <a:p>
            <a:pPr>
              <a:defRPr/>
            </a:pPr>
            <a:r>
              <a:rPr lang="en-GB" sz="2800" dirty="0" smtClean="0"/>
              <a:t>QAA guidance on m-level qualifications </a:t>
            </a:r>
            <a:r>
              <a:rPr lang="en-GB" dirty="0" smtClean="0"/>
              <a:t/>
            </a:r>
            <a:br>
              <a:rPr lang="en-GB" dirty="0" smtClean="0"/>
            </a:br>
            <a:r>
              <a:rPr lang="en-GB" sz="2000" dirty="0" smtClean="0"/>
              <a:t>(Taken from The framework for higher education qualifications in England, Wales and Northern Ireland, 2008. Appendix 2a )</a:t>
            </a:r>
            <a:endParaRPr lang="en-GB" sz="2000" dirty="0" smtClean="0">
              <a:solidFill>
                <a:schemeClr val="tx2">
                  <a:lumMod val="60000"/>
                  <a:lumOff val="40000"/>
                </a:schemeClr>
              </a:solidFill>
            </a:endParaRPr>
          </a:p>
        </p:txBody>
      </p:sp>
      <p:sp>
        <p:nvSpPr>
          <p:cNvPr id="21507" name="Content Placeholder 2"/>
          <p:cNvSpPr>
            <a:spLocks noGrp="1"/>
          </p:cNvSpPr>
          <p:nvPr>
            <p:ph idx="1"/>
          </p:nvPr>
        </p:nvSpPr>
        <p:spPr>
          <a:xfrm>
            <a:off x="285750" y="1412776"/>
            <a:ext cx="8501063" cy="4916587"/>
          </a:xfrm>
        </p:spPr>
        <p:txBody>
          <a:bodyPr/>
          <a:lstStyle/>
          <a:p>
            <a:pPr>
              <a:lnSpc>
                <a:spcPct val="100000"/>
              </a:lnSpc>
              <a:buFont typeface="Wingdings" pitchFamily="2" charset="2"/>
              <a:buNone/>
              <a:defRPr/>
            </a:pPr>
            <a:r>
              <a:rPr lang="en-GB" sz="1900" dirty="0" smtClean="0"/>
              <a:t>Characteristic outcomes of Masters degrees </a:t>
            </a:r>
          </a:p>
          <a:p>
            <a:pPr marL="538163" indent="-538163">
              <a:lnSpc>
                <a:spcPct val="100000"/>
              </a:lnSpc>
              <a:buFont typeface="Wingdings" pitchFamily="2" charset="2"/>
              <a:buNone/>
              <a:defRPr/>
            </a:pPr>
            <a:r>
              <a:rPr lang="en-GB" sz="1900" dirty="0" err="1" smtClean="0"/>
              <a:t>i</a:t>
            </a:r>
            <a:r>
              <a:rPr lang="en-GB" sz="1900" dirty="0" smtClean="0"/>
              <a:t> 	A systematic understanding of knowledge, and a critical awareness of current problems and/or new insights, much of which is at, or informed by, the forefront of their academic discipline, field of study, or area of professional practice. </a:t>
            </a:r>
          </a:p>
          <a:p>
            <a:pPr marL="538163" indent="-538163">
              <a:lnSpc>
                <a:spcPct val="100000"/>
              </a:lnSpc>
              <a:buFont typeface="Wingdings" pitchFamily="2" charset="2"/>
              <a:buNone/>
              <a:defRPr/>
            </a:pPr>
            <a:r>
              <a:rPr lang="en-GB" sz="1900" dirty="0" smtClean="0"/>
              <a:t>ii 	A comprehensive understanding of techniques applicable to their own research or advanced scholarship. </a:t>
            </a:r>
          </a:p>
          <a:p>
            <a:pPr marL="538163" indent="-538163">
              <a:lnSpc>
                <a:spcPct val="100000"/>
              </a:lnSpc>
              <a:buFont typeface="Wingdings" pitchFamily="2" charset="2"/>
              <a:buNone/>
              <a:defRPr/>
            </a:pPr>
            <a:r>
              <a:rPr lang="en-GB" sz="1900" dirty="0" smtClean="0"/>
              <a:t>iii 	Originality in the application of knowledge, together with a practical understanding of how established techniques of research and enquiry are used to create and interpret knowledge in the discipline. </a:t>
            </a:r>
          </a:p>
          <a:p>
            <a:pPr marL="538163" indent="-538163">
              <a:lnSpc>
                <a:spcPct val="100000"/>
              </a:lnSpc>
              <a:buFont typeface="Wingdings" pitchFamily="2" charset="2"/>
              <a:buNone/>
              <a:defRPr/>
            </a:pPr>
            <a:r>
              <a:rPr lang="en-GB" sz="1900" dirty="0" smtClean="0"/>
              <a:t>iv 	Conceptual understanding that enables the student:</a:t>
            </a:r>
          </a:p>
          <a:p>
            <a:pPr marL="538163" indent="-538163">
              <a:lnSpc>
                <a:spcPct val="100000"/>
              </a:lnSpc>
              <a:defRPr/>
            </a:pPr>
            <a:r>
              <a:rPr lang="en-GB" sz="1900" dirty="0" smtClean="0"/>
              <a:t>to evaluate critically current research and advanced scholarship in the discipline; and</a:t>
            </a:r>
          </a:p>
          <a:p>
            <a:pPr marL="538163" indent="-538163">
              <a:lnSpc>
                <a:spcPct val="100000"/>
              </a:lnSpc>
              <a:defRPr/>
            </a:pPr>
            <a:r>
              <a:rPr lang="en-GB" sz="1900" dirty="0" smtClean="0"/>
              <a:t>to evaluate methodologies and develop critiques of them and, where appropriate, to propose new hypotheses. </a:t>
            </a:r>
          </a:p>
          <a:p>
            <a:pPr>
              <a:lnSpc>
                <a:spcPct val="100000"/>
              </a:lnSpc>
              <a:defRPr/>
            </a:pPr>
            <a:endParaRPr lang="en-GB" sz="1900" dirty="0" smtClean="0"/>
          </a:p>
        </p:txBody>
      </p:sp>
    </p:spTree>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Project overview</a:t>
            </a:r>
          </a:p>
        </p:txBody>
      </p:sp>
      <p:sp>
        <p:nvSpPr>
          <p:cNvPr id="34818" name="Content Placeholder 2"/>
          <p:cNvSpPr>
            <a:spLocks noGrp="1"/>
          </p:cNvSpPr>
          <p:nvPr>
            <p:ph idx="1"/>
          </p:nvPr>
        </p:nvSpPr>
        <p:spPr>
          <a:xfrm>
            <a:off x="214313" y="1539875"/>
            <a:ext cx="8483600" cy="4789488"/>
          </a:xfrm>
        </p:spPr>
        <p:txBody>
          <a:bodyPr/>
          <a:lstStyle/>
          <a:p>
            <a:r>
              <a:rPr lang="en-GB" dirty="0" smtClean="0"/>
              <a:t>The project yielded more variety and diversity than we expected at the outset;</a:t>
            </a:r>
          </a:p>
          <a:p>
            <a:r>
              <a:rPr lang="en-GB" dirty="0" smtClean="0"/>
              <a:t>It was fascinating to explore practice in the UK, Denmark, Ireland, Spain, the Netherlands, Singapore, Australia and New Zealand;</a:t>
            </a:r>
          </a:p>
          <a:p>
            <a:r>
              <a:rPr lang="en-GB" dirty="0" smtClean="0"/>
              <a:t>More than 800 people have physically held an Assimilate booklet in their hands and used it to consider innovations in M-level assessment;</a:t>
            </a:r>
          </a:p>
          <a:p>
            <a:r>
              <a:rPr lang="en-GB" dirty="0" smtClean="0"/>
              <a:t>We are modestly confident that we have added helpfully to understanding of M-level assessment, particularly through our compendium and our analysis of data to identify viewpoints.</a:t>
            </a:r>
          </a:p>
          <a:p>
            <a:endParaRPr lang="en-GB" dirty="0" smtClean="0"/>
          </a:p>
          <a:p>
            <a:endParaRPr lang="en-GB" dirty="0" smtClean="0"/>
          </a:p>
        </p:txBody>
      </p:sp>
    </p:spTree>
  </p:cSld>
  <p:clrMapOvr>
    <a:masterClrMapping/>
  </p:clrMapOvr>
  <p:timing>
    <p:tnLst>
      <p:par>
        <p:cTn id="1" dur="indefinite" restart="never" nodeType="tmRoot"/>
      </p:par>
    </p:tn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83568" y="1844824"/>
            <a:ext cx="7772400" cy="1362075"/>
          </a:xfrm>
        </p:spPr>
        <p:txBody>
          <a:bodyPr/>
          <a:lstStyle/>
          <a:p>
            <a:r>
              <a:rPr lang="en-GB" dirty="0" smtClean="0"/>
              <a:t>Giving purposeful and meaningful feedback</a:t>
            </a:r>
            <a:endParaRPr lang="en-GB" dirty="0"/>
          </a:p>
        </p:txBody>
      </p:sp>
      <p:sp>
        <p:nvSpPr>
          <p:cNvPr id="5" name="Text Placeholder 4"/>
          <p:cNvSpPr>
            <a:spLocks noGrp="1"/>
          </p:cNvSpPr>
          <p:nvPr>
            <p:ph type="body" idx="1"/>
          </p:nvPr>
        </p:nvSpPr>
        <p:spPr/>
        <p:txBody>
          <a:bodyPr/>
          <a:lstStyle/>
          <a:p>
            <a:endParaRPr lang="en-GB" dirty="0"/>
          </a:p>
        </p:txBody>
      </p:sp>
    </p:spTree>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Five things students really hate about feedback</a:t>
            </a:r>
            <a:endParaRPr lang="en-GB" sz="3200" dirty="0"/>
          </a:p>
        </p:txBody>
      </p:sp>
      <p:sp>
        <p:nvSpPr>
          <p:cNvPr id="3" name="Content Placeholder 2"/>
          <p:cNvSpPr>
            <a:spLocks noGrp="1"/>
          </p:cNvSpPr>
          <p:nvPr>
            <p:ph idx="1"/>
          </p:nvPr>
        </p:nvSpPr>
        <p:spPr/>
        <p:txBody>
          <a:bodyPr/>
          <a:lstStyle/>
          <a:p>
            <a:pPr lvl="0"/>
            <a:r>
              <a:rPr lang="en-GB" dirty="0" smtClean="0"/>
              <a:t>Poorly written comments that are nigh on impossible to decode, especially when impenetrable acronyms or abbreviations are used, or where handwriting is in an unfamiliar alphabet and is illegible. </a:t>
            </a:r>
          </a:p>
          <a:p>
            <a:pPr lvl="0"/>
            <a:r>
              <a:rPr lang="en-GB" dirty="0" smtClean="0"/>
              <a:t>Cursory and derogatory remarks that leave them feeling demoralised ‘Weak argument’, ‘Shoddy work’, ‘Hopeless’, ‘Under-developed’, and so on. </a:t>
            </a:r>
          </a:p>
          <a:p>
            <a:pPr lvl="0"/>
            <a:r>
              <a:rPr lang="en-GB" dirty="0" smtClean="0"/>
              <a:t>Value judgements on them as people rather than on the work in hand. </a:t>
            </a:r>
          </a:p>
        </p:txBody>
      </p:sp>
    </p:spTree>
  </p:cSld>
  <p:clrMapOvr>
    <a:masterClrMapping/>
  </p:clrMapOvr>
  <p:timing>
    <p:tnLst>
      <p:par>
        <p:cTn id="1" dur="indefinite" restart="never" nodeType="tmRoot"/>
      </p:par>
    </p:tn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Five things students really hate about feedback</a:t>
            </a:r>
            <a:endParaRPr lang="en-GB" sz="3200" dirty="0"/>
          </a:p>
        </p:txBody>
      </p:sp>
      <p:sp>
        <p:nvSpPr>
          <p:cNvPr id="3" name="Content Placeholder 2"/>
          <p:cNvSpPr>
            <a:spLocks noGrp="1"/>
          </p:cNvSpPr>
          <p:nvPr>
            <p:ph idx="1"/>
          </p:nvPr>
        </p:nvSpPr>
        <p:spPr/>
        <p:txBody>
          <a:bodyPr/>
          <a:lstStyle/>
          <a:p>
            <a:pPr lvl="0"/>
            <a:r>
              <a:rPr lang="en-GB" dirty="0" smtClean="0"/>
              <a:t>Vague comments which give few hints on how to improve or remediate errors: ‘OK as far as it goes’, ‘Needs greater depth of argument’, ‘Inappropriate methodology used’, ‘Not written at the right level’. </a:t>
            </a:r>
          </a:p>
          <a:p>
            <a:r>
              <a:rPr lang="en-GB" dirty="0" smtClean="0"/>
              <a:t>Feedback that arrives so late that there are no opportunities to put into practice any guidance suggested in time for the submission of the next assignment.</a:t>
            </a:r>
          </a:p>
        </p:txBody>
      </p:sp>
    </p:spTree>
  </p:cSld>
  <p:clrMapOvr>
    <a:masterClrMapping/>
  </p:clrMapOvr>
  <p:transition/>
  <p:timing>
    <p:tnLst>
      <p:par>
        <p:cTn id="1" dur="indefinite" restart="never" nodeType="tmRoot"/>
      </p:par>
    </p:tnLst>
  </p:timing>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Good feedback: </a:t>
            </a:r>
            <a:endParaRPr lang="en-GB" sz="3200" dirty="0"/>
          </a:p>
        </p:txBody>
      </p:sp>
      <p:sp>
        <p:nvSpPr>
          <p:cNvPr id="3" name="Content Placeholder 2"/>
          <p:cNvSpPr>
            <a:spLocks noGrp="1"/>
          </p:cNvSpPr>
          <p:nvPr>
            <p:ph idx="1"/>
          </p:nvPr>
        </p:nvSpPr>
        <p:spPr/>
        <p:txBody>
          <a:bodyPr/>
          <a:lstStyle/>
          <a:p>
            <a:pPr lvl="0">
              <a:buFont typeface="+mj-lt"/>
              <a:buAutoNum type="arabicPeriod"/>
            </a:pPr>
            <a:r>
              <a:rPr lang="en-GB" dirty="0" smtClean="0"/>
              <a:t>Is dialogic, rather than mono-directional, giving students chances to respond to comments from their markers and seek clarification where necessary. </a:t>
            </a:r>
          </a:p>
          <a:p>
            <a:pPr lvl="0">
              <a:buFont typeface="+mj-lt"/>
              <a:buAutoNum type="arabicPeriod"/>
            </a:pPr>
            <a:r>
              <a:rPr lang="en-GB" dirty="0" smtClean="0"/>
              <a:t>Helps clarify what good work looks like, so students are really clear about goals, criteria and expected standards, and provides opportunities to close the gap between current and desired performance.</a:t>
            </a:r>
          </a:p>
        </p:txBody>
      </p:sp>
    </p:spTree>
  </p:cSld>
  <p:clrMapOvr>
    <a:masterClrMapping/>
  </p:clrMapOvr>
  <p:transition/>
  <p:timing>
    <p:tnLst>
      <p:par>
        <p:cTn id="1" dur="indefinite" restart="never" nodeType="tmRoot"/>
      </p:par>
    </p:tnLst>
  </p:timing>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Good feedback:</a:t>
            </a:r>
            <a:endParaRPr lang="en-GB" sz="3200" dirty="0"/>
          </a:p>
        </p:txBody>
      </p:sp>
      <p:sp>
        <p:nvSpPr>
          <p:cNvPr id="3" name="Content Placeholder 2"/>
          <p:cNvSpPr>
            <a:spLocks noGrp="1"/>
          </p:cNvSpPr>
          <p:nvPr>
            <p:ph idx="1"/>
          </p:nvPr>
        </p:nvSpPr>
        <p:spPr/>
        <p:txBody>
          <a:bodyPr/>
          <a:lstStyle/>
          <a:p>
            <a:pPr lvl="0">
              <a:buFont typeface="+mj-lt"/>
              <a:buAutoNum type="arabicPeriod" startAt="3"/>
            </a:pPr>
            <a:r>
              <a:rPr lang="en-GB" dirty="0" smtClean="0"/>
              <a:t>Actively facilitates students reviewing their own work and reflecting on it, so that they become good judges of the quality of their own work. </a:t>
            </a:r>
          </a:p>
          <a:p>
            <a:pPr>
              <a:buFont typeface="+mj-lt"/>
              <a:buAutoNum type="arabicPeriod" startAt="3"/>
            </a:pPr>
            <a:r>
              <a:rPr lang="en-GB" dirty="0" smtClean="0"/>
              <a:t>Doesn’t just correct errors and indicate problems, potentially leaving students discouraged and demotivated, but also highlights good work and encourages them to believe they can improve and succeed.</a:t>
            </a:r>
          </a:p>
          <a:p>
            <a:pPr>
              <a:buFont typeface="+mj-lt"/>
              <a:buAutoNum type="arabicPeriod" startAt="3"/>
            </a:pPr>
            <a:endParaRPr lang="en-GB" dirty="0"/>
          </a:p>
        </p:txBody>
      </p:sp>
    </p:spTree>
  </p:cSld>
  <p:clrMapOvr>
    <a:masterClrMapping/>
  </p:clrMapOvr>
  <p:transition/>
  <p:timing>
    <p:tnLst>
      <p:par>
        <p:cTn id="1" dur="indefinite" restart="never" nodeType="tmRoot"/>
      </p:par>
    </p:tnLst>
  </p:timing>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Good feedback:</a:t>
            </a:r>
            <a:endParaRPr lang="en-GB" sz="3200" dirty="0"/>
          </a:p>
        </p:txBody>
      </p:sp>
      <p:sp>
        <p:nvSpPr>
          <p:cNvPr id="3" name="Content Placeholder 2"/>
          <p:cNvSpPr>
            <a:spLocks noGrp="1"/>
          </p:cNvSpPr>
          <p:nvPr>
            <p:ph idx="1"/>
          </p:nvPr>
        </p:nvSpPr>
        <p:spPr/>
        <p:txBody>
          <a:bodyPr/>
          <a:lstStyle/>
          <a:p>
            <a:pPr lvl="0">
              <a:buFont typeface="+mj-lt"/>
              <a:buAutoNum type="arabicPeriod" startAt="5"/>
            </a:pPr>
            <a:r>
              <a:rPr lang="en-GB" dirty="0" smtClean="0"/>
              <a:t>Delivers high-quality information to students about their achievements to date and how they can improve their future work. Where there are errors, students should be able to see what needs to be done to remediate them, and where they are undershooting in terms of achievement, they should be able to perceive how to make their work even better. </a:t>
            </a:r>
          </a:p>
        </p:txBody>
      </p:sp>
    </p:spTree>
  </p:cSld>
  <p:clrMapOvr>
    <a:masterClrMapping/>
  </p:clrMapOvr>
  <p:transition/>
  <p:timing>
    <p:tnLst>
      <p:par>
        <p:cTn id="1" dur="indefinite" restart="never" nodeType="tmRoot"/>
      </p:par>
    </p:tnLst>
  </p:timing>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Good feedback:</a:t>
            </a:r>
            <a:endParaRPr lang="en-GB" sz="3200" dirty="0"/>
          </a:p>
        </p:txBody>
      </p:sp>
      <p:sp>
        <p:nvSpPr>
          <p:cNvPr id="3" name="Content Placeholder 2"/>
          <p:cNvSpPr>
            <a:spLocks noGrp="1"/>
          </p:cNvSpPr>
          <p:nvPr>
            <p:ph idx="1"/>
          </p:nvPr>
        </p:nvSpPr>
        <p:spPr>
          <a:xfrm>
            <a:off x="358775" y="1643049"/>
            <a:ext cx="8605838" cy="4224351"/>
          </a:xfrm>
        </p:spPr>
        <p:txBody>
          <a:bodyPr/>
          <a:lstStyle/>
          <a:p>
            <a:pPr>
              <a:buFont typeface="+mj-lt"/>
              <a:buAutoNum type="arabicPeriod" startAt="6"/>
            </a:pPr>
            <a:r>
              <a:rPr lang="en-GB" dirty="0" smtClean="0"/>
              <a:t>Offers ‘feed-forward’ aiming to ‘increase the value of feedback to the students by focusing comments not only on the past and present … but also on the future – what the student might aim to do, or do differently in the next assignment or assessment if they are to continue to do well or to do better’ (</a:t>
            </a:r>
            <a:r>
              <a:rPr lang="en-GB" dirty="0" err="1" smtClean="0"/>
              <a:t>Hounsell</a:t>
            </a:r>
            <a:r>
              <a:rPr lang="en-GB" dirty="0" smtClean="0"/>
              <a:t>, 2008, p. 5).</a:t>
            </a:r>
          </a:p>
          <a:p>
            <a:pPr lvl="0">
              <a:buFont typeface="+mj-lt"/>
              <a:buAutoNum type="arabicPeriod" startAt="6"/>
            </a:pPr>
            <a:r>
              <a:rPr lang="en-GB" dirty="0" smtClean="0"/>
              <a:t>Ensures that the mark isn’t the only thing that students take note of when work is returned, but that they are encouraged to read and use the advice given in feedback and apply it to future assignments. </a:t>
            </a:r>
          </a:p>
          <a:p>
            <a:pPr>
              <a:buFont typeface="+mj-lt"/>
              <a:buAutoNum type="arabicPeriod" startAt="6"/>
            </a:pPr>
            <a:endParaRPr lang="en-GB" dirty="0"/>
          </a:p>
        </p:txBody>
      </p:sp>
    </p:spTree>
  </p:cSld>
  <p:clrMapOvr>
    <a:masterClrMapping/>
  </p:clrMapOvr>
  <p:transition/>
  <p:timing>
    <p:tnLst>
      <p:par>
        <p:cTn id="1" dur="indefinite" restart="never" nodeType="tmRoot"/>
      </p:par>
    </p:tnLst>
  </p:timing>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0825" y="188913"/>
            <a:ext cx="8713788" cy="1639887"/>
          </a:xfrm>
        </p:spPr>
        <p:txBody>
          <a:bodyPr/>
          <a:lstStyle/>
          <a:p>
            <a:pPr algn="l"/>
            <a:r>
              <a:rPr lang="en-GB" sz="2800" b="1" dirty="0" err="1" smtClean="0"/>
              <a:t>Hounsell</a:t>
            </a:r>
            <a:r>
              <a:rPr lang="en-GB" sz="2800" b="1" dirty="0" smtClean="0"/>
              <a:t>, D. (2008). The trouble with feedback: New challenges, emerging strategies. </a:t>
            </a:r>
            <a:r>
              <a:rPr lang="en-GB" sz="2800" b="1" i="1" dirty="0" smtClean="0"/>
              <a:t>Interchange, Spring</a:t>
            </a:r>
            <a:r>
              <a:rPr lang="en-GB" sz="2800" b="1" dirty="0" smtClean="0"/>
              <a:t>, Accessed at www.tla.ed.ac.uk/interchange.</a:t>
            </a:r>
            <a:br>
              <a:rPr lang="en-GB" sz="2800" b="1" dirty="0" smtClean="0"/>
            </a:br>
            <a:endParaRPr lang="en-GB" sz="2800" b="1" dirty="0"/>
          </a:p>
        </p:txBody>
      </p:sp>
      <p:sp>
        <p:nvSpPr>
          <p:cNvPr id="5" name="Content Placeholder 4"/>
          <p:cNvSpPr>
            <a:spLocks noGrp="1"/>
          </p:cNvSpPr>
          <p:nvPr>
            <p:ph idx="1"/>
          </p:nvPr>
        </p:nvSpPr>
        <p:spPr>
          <a:xfrm>
            <a:off x="358775" y="1905000"/>
            <a:ext cx="8605838" cy="3962400"/>
          </a:xfrm>
        </p:spPr>
        <p:txBody>
          <a:bodyPr/>
          <a:lstStyle/>
          <a:p>
            <a:r>
              <a:rPr lang="en-GB" dirty="0" err="1" smtClean="0"/>
              <a:t>Feedforward</a:t>
            </a:r>
            <a:r>
              <a:rPr lang="en-GB" dirty="0" smtClean="0"/>
              <a:t> is a strategy that aims to ‘increase the value of feedback to the students by focusing comments not only on the past and present…but also on the future – what the student might aim to do, or do differently in the next assignment or assessment if they are to continue to do well or to do better’ (</a:t>
            </a:r>
            <a:r>
              <a:rPr lang="en-GB" dirty="0" err="1" smtClean="0"/>
              <a:t>Hounsell</a:t>
            </a:r>
            <a:r>
              <a:rPr lang="en-GB" dirty="0" smtClean="0"/>
              <a:t>, 2008, p. 5). </a:t>
            </a:r>
          </a:p>
          <a:p>
            <a:endParaRPr lang="en-GB" dirty="0"/>
          </a:p>
        </p:txBody>
      </p:sp>
    </p:spTree>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Sadler, the most cited author on formative assessment argues:</a:t>
            </a:r>
            <a:endParaRPr lang="en-GB" sz="3200" dirty="0"/>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buNone/>
            </a:pPr>
            <a:r>
              <a:rPr lang="en-GB" sz="2800" dirty="0" smtClean="0"/>
              <a:t>“Students need to be exposed to, and gain experience in making judgements about, a variety of works of different quality... They need planned rather than random exposure to exemplars, and experience in making judgements about quality. They need to create verbalised rationales and accounts of how various works could have been done better. Finally, they need to engage in evaluative conversations with teachers and other students.” </a:t>
            </a:r>
          </a:p>
          <a:p>
            <a:pPr eaLnBrk="1" hangingPunct="1">
              <a:lnSpc>
                <a:spcPct val="100000"/>
              </a:lnSpc>
              <a:buNone/>
            </a:pPr>
            <a:endParaRPr lang="en-GB" sz="28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Typically, holders of the qualification will be able to:</a:t>
            </a:r>
          </a:p>
        </p:txBody>
      </p:sp>
      <p:sp>
        <p:nvSpPr>
          <p:cNvPr id="23555" name="Content Placeholder 2"/>
          <p:cNvSpPr>
            <a:spLocks noGrp="1"/>
          </p:cNvSpPr>
          <p:nvPr>
            <p:ph idx="1"/>
          </p:nvPr>
        </p:nvSpPr>
        <p:spPr>
          <a:xfrm>
            <a:off x="468313" y="1412776"/>
            <a:ext cx="8229600" cy="4916587"/>
          </a:xfrm>
        </p:spPr>
        <p:txBody>
          <a:bodyPr/>
          <a:lstStyle/>
          <a:p>
            <a:pPr>
              <a:lnSpc>
                <a:spcPct val="100000"/>
              </a:lnSpc>
              <a:defRPr/>
            </a:pPr>
            <a:r>
              <a:rPr lang="en-GB" sz="2200" dirty="0" smtClean="0"/>
              <a:t>deal with </a:t>
            </a:r>
            <a:r>
              <a:rPr lang="en-GB" sz="2200" dirty="0" smtClean="0">
                <a:solidFill>
                  <a:schemeClr val="tx2">
                    <a:lumMod val="60000"/>
                    <a:lumOff val="40000"/>
                  </a:schemeClr>
                </a:solidFill>
              </a:rPr>
              <a:t>complex</a:t>
            </a:r>
            <a:r>
              <a:rPr lang="en-GB" sz="2200" dirty="0" smtClean="0"/>
              <a:t> issues both systematically and creatively, make sound judgements in the absence of complete data, and communicate their conclusions clearly to specialist and non-specialist audiences; </a:t>
            </a:r>
          </a:p>
          <a:p>
            <a:pPr>
              <a:lnSpc>
                <a:spcPct val="100000"/>
              </a:lnSpc>
              <a:defRPr/>
            </a:pPr>
            <a:r>
              <a:rPr lang="en-GB" sz="2200" dirty="0" smtClean="0"/>
              <a:t>demonstrate </a:t>
            </a:r>
            <a:r>
              <a:rPr lang="en-GB" sz="2200" dirty="0" smtClean="0">
                <a:solidFill>
                  <a:schemeClr val="tx2">
                    <a:lumMod val="60000"/>
                    <a:lumOff val="40000"/>
                  </a:schemeClr>
                </a:solidFill>
              </a:rPr>
              <a:t>self-direction and originality </a:t>
            </a:r>
            <a:r>
              <a:rPr lang="en-GB" sz="2200" dirty="0" smtClean="0"/>
              <a:t>in tackling and solving problems, and act </a:t>
            </a:r>
            <a:r>
              <a:rPr lang="en-GB" sz="2200" dirty="0" smtClean="0">
                <a:solidFill>
                  <a:schemeClr val="tx2">
                    <a:lumMod val="60000"/>
                    <a:lumOff val="40000"/>
                  </a:schemeClr>
                </a:solidFill>
              </a:rPr>
              <a:t>autonomousl</a:t>
            </a:r>
            <a:r>
              <a:rPr lang="en-GB" sz="2200" dirty="0" smtClean="0"/>
              <a:t>y in planning and implementing tasks at a professional or equivalent level; </a:t>
            </a:r>
          </a:p>
          <a:p>
            <a:pPr>
              <a:lnSpc>
                <a:spcPct val="100000"/>
              </a:lnSpc>
              <a:defRPr/>
            </a:pPr>
            <a:r>
              <a:rPr lang="en-GB" sz="2200" dirty="0" smtClean="0"/>
              <a:t>continue to </a:t>
            </a:r>
            <a:r>
              <a:rPr lang="en-GB" sz="2200" dirty="0" smtClean="0">
                <a:solidFill>
                  <a:schemeClr val="tx2">
                    <a:lumMod val="60000"/>
                    <a:lumOff val="40000"/>
                  </a:schemeClr>
                </a:solidFill>
              </a:rPr>
              <a:t>advance</a:t>
            </a:r>
            <a:r>
              <a:rPr lang="en-GB" sz="2200" dirty="0" smtClean="0"/>
              <a:t> their knowledge and understanding, and develop </a:t>
            </a:r>
            <a:r>
              <a:rPr lang="en-GB" sz="2200" dirty="0" smtClean="0">
                <a:solidFill>
                  <a:schemeClr val="tx2">
                    <a:lumMod val="60000"/>
                    <a:lumOff val="40000"/>
                  </a:schemeClr>
                </a:solidFill>
              </a:rPr>
              <a:t>new </a:t>
            </a:r>
            <a:r>
              <a:rPr lang="en-GB" sz="2200" dirty="0" smtClean="0"/>
              <a:t>skills to a high level; and will have: </a:t>
            </a:r>
          </a:p>
          <a:p>
            <a:pPr>
              <a:lnSpc>
                <a:spcPct val="100000"/>
              </a:lnSpc>
              <a:defRPr/>
            </a:pPr>
            <a:r>
              <a:rPr lang="en-GB" sz="2200" dirty="0" smtClean="0"/>
              <a:t>the qualities and </a:t>
            </a:r>
            <a:r>
              <a:rPr lang="en-GB" sz="2200" dirty="0" smtClean="0">
                <a:solidFill>
                  <a:schemeClr val="tx2">
                    <a:lumMod val="60000"/>
                    <a:lumOff val="40000"/>
                  </a:schemeClr>
                </a:solidFill>
              </a:rPr>
              <a:t>transferable skills </a:t>
            </a:r>
            <a:r>
              <a:rPr lang="en-GB" sz="2200" dirty="0" smtClean="0"/>
              <a:t>necessary for employment requiring: (</a:t>
            </a:r>
            <a:r>
              <a:rPr lang="en-GB" sz="2200" dirty="0" err="1" smtClean="0"/>
              <a:t>i</a:t>
            </a:r>
            <a:r>
              <a:rPr lang="en-GB" sz="2200" dirty="0" smtClean="0"/>
              <a:t>) the exercise of initiative and personal responsibility; (ii) decision-making in complex and unpredictable situations; and (iii) the independent learning ability required for continuing professional development. </a:t>
            </a:r>
          </a:p>
          <a:p>
            <a:pPr>
              <a:lnSpc>
                <a:spcPct val="100000"/>
              </a:lnSpc>
              <a:defRPr/>
            </a:pPr>
            <a:endParaRPr lang="en-GB" sz="2200" dirty="0" smtClean="0"/>
          </a:p>
        </p:txBody>
      </p:sp>
    </p:spTree>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Sadler continues…</a:t>
            </a:r>
            <a:endParaRPr lang="en-GB" sz="3200" dirty="0"/>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800" dirty="0" smtClean="0"/>
              <a:t>Together, these three provide the means by which students can develop a concept of quality that is similar in essence to that which the teacher possesses, and in particular to understand what makes for high quality. Although providing these experiences for students may appear to add more layers to the task of teaching, it is possible to organise this approach to peer assessment so that it becomes a powerful strategy for higher education teaching.</a:t>
            </a:r>
          </a:p>
          <a:p>
            <a:pPr eaLnBrk="1" hangingPunct="1">
              <a:buNone/>
            </a:pPr>
            <a:r>
              <a:rPr lang="en-GB" sz="2800" dirty="0" smtClean="0"/>
              <a:t>Sadler, (2010)</a:t>
            </a:r>
            <a:endParaRPr lang="en-GB" sz="2800" dirty="0"/>
          </a:p>
        </p:txBody>
      </p:sp>
    </p:spTree>
  </p:cSld>
  <p:clrMapOvr>
    <a:masterClrMapping/>
  </p:clrMapOvr>
  <p:timing>
    <p:tnLst>
      <p:par>
        <p:cTn id="1" dur="indefinite" restart="never" nodeType="tmRoot"/>
      </p:par>
    </p:tnLst>
  </p:timing>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122239"/>
            <a:ext cx="7543800" cy="642466"/>
          </a:xfrm>
        </p:spPr>
        <p:txBody>
          <a:bodyPr/>
          <a:lstStyle/>
          <a:p>
            <a:r>
              <a:rPr lang="en-GB" sz="3200" dirty="0" smtClean="0">
                <a:solidFill>
                  <a:srgbClr val="002060"/>
                </a:solidFill>
              </a:rPr>
              <a:t>What really impacts on learning?</a:t>
            </a:r>
            <a:endParaRPr lang="en-US" sz="3200" dirty="0" smtClean="0">
              <a:solidFill>
                <a:srgbClr val="002060"/>
              </a:solidFill>
            </a:endParaRPr>
          </a:p>
        </p:txBody>
      </p:sp>
      <p:sp>
        <p:nvSpPr>
          <p:cNvPr id="18435" name="Rectangle 3"/>
          <p:cNvSpPr>
            <a:spLocks noGrp="1" noChangeArrowheads="1"/>
          </p:cNvSpPr>
          <p:nvPr>
            <p:ph type="body" idx="1"/>
          </p:nvPr>
        </p:nvSpPr>
        <p:spPr>
          <a:xfrm>
            <a:off x="468313" y="980728"/>
            <a:ext cx="8229600" cy="5221635"/>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sz="2800" dirty="0" smtClean="0"/>
              <a:t>Concentrating on giving students detailed and developmental formative feedback is the single most useful thing we can do for our students, particularly those from disadvantaged backgrounds. </a:t>
            </a:r>
          </a:p>
          <a:p>
            <a:pPr eaLnBrk="1" hangingPunct="1"/>
            <a:r>
              <a:rPr lang="en-GB" sz="2800" dirty="0" smtClean="0"/>
              <a:t>Summative assessment may have to be rethought to make it fit for purpose;</a:t>
            </a:r>
          </a:p>
          <a:p>
            <a:pPr eaLnBrk="1" hangingPunct="1"/>
            <a:r>
              <a:rPr lang="en-GB" sz="2800" dirty="0" smtClean="0"/>
              <a:t>To do these things may require considerable imagination and re-engineering, not just of our assessment processes but also of curriculum design as a whole if we are to move from considering delivering content the most important thing we do.</a:t>
            </a:r>
          </a:p>
          <a:p>
            <a:pPr eaLnBrk="1" hangingPunct="1"/>
            <a:endParaRPr lang="en-US" sz="2800" dirty="0" smtClean="0"/>
          </a:p>
        </p:txBody>
      </p:sp>
    </p:spTree>
  </p:cSld>
  <p:clrMapOvr>
    <a:masterClrMapping/>
  </p:clrMapOvr>
  <p:timing>
    <p:tnLst>
      <p:par>
        <p:cTn id="1" dur="indefinite" restart="never" nodeType="tmRoot"/>
      </p:par>
    </p:tnLst>
  </p:timing>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8"/>
            <a:ext cx="7543800" cy="735012"/>
          </a:xfrm>
          <a:noFill/>
          <a:ln>
            <a:noFill/>
          </a:ln>
        </p:spPr>
        <p:txBody>
          <a:bodyPr vert="horz" wrap="square" lIns="91440" tIns="45720" rIns="91440" bIns="45720" numCol="1" anchor="b" anchorCtr="0" compatLnSpc="1">
            <a:prstTxWarp prst="textNoShape">
              <a:avLst/>
            </a:prstTxWarp>
          </a:bodyPr>
          <a:lstStyle/>
          <a:p>
            <a:r>
              <a:rPr lang="en-GB" sz="3200" smtClean="0"/>
              <a:t>Making assessment work well</a:t>
            </a:r>
          </a:p>
        </p:txBody>
      </p:sp>
      <p:sp>
        <p:nvSpPr>
          <p:cNvPr id="43011" name="Rectangle 3"/>
          <p:cNvSpPr>
            <a:spLocks noGrp="1" noChangeArrowheads="1"/>
          </p:cNvSpPr>
          <p:nvPr>
            <p:ph type="body" idx="1"/>
          </p:nvPr>
        </p:nvSpPr>
        <p:spPr>
          <a:xfrm>
            <a:off x="228600" y="928688"/>
            <a:ext cx="8686800" cy="5197475"/>
          </a:xfrm>
        </p:spPr>
        <p:txBody>
          <a:bodyPr/>
          <a:lstStyle/>
          <a:p>
            <a:pPr eaLnBrk="1" hangingPunct="1"/>
            <a:r>
              <a:rPr lang="en-GB" sz="2800" dirty="0" smtClean="0"/>
              <a:t>Intra-tutor and Inter-tutor reliability need to be assured;</a:t>
            </a:r>
          </a:p>
          <a:p>
            <a:pPr eaLnBrk="1" hangingPunct="1"/>
            <a:r>
              <a:rPr lang="en-GB" sz="2800" dirty="0" smtClean="0"/>
              <a:t>Practices and processes need to be transparently fair to all students;</a:t>
            </a:r>
          </a:p>
          <a:p>
            <a:pPr eaLnBrk="1" hangingPunct="1"/>
            <a:r>
              <a:rPr lang="en-GB" sz="2800" dirty="0" smtClean="0"/>
              <a:t>Cheat and plagiarisers need to be deterred/punished;</a:t>
            </a:r>
          </a:p>
          <a:p>
            <a:pPr eaLnBrk="1" hangingPunct="1"/>
            <a:r>
              <a:rPr lang="en-GB" sz="2800" dirty="0" smtClean="0"/>
              <a:t>Assessment needs to be manageable for both staff and students;</a:t>
            </a:r>
          </a:p>
          <a:p>
            <a:pPr eaLnBrk="1" hangingPunct="1"/>
            <a:r>
              <a:rPr lang="en-GB" sz="2800" dirty="0" smtClean="0"/>
              <a:t>Assignments should assess what has been taught/learned not what it is easy to assess.</a:t>
            </a:r>
            <a:endParaRPr lang="en-GB" dirty="0" smtClean="0"/>
          </a:p>
        </p:txBody>
      </p:sp>
    </p:spTree>
  </p:cSld>
  <p:clrMapOvr>
    <a:masterClrMapping/>
  </p:clrMapOvr>
  <p:timing>
    <p:tnLst>
      <p:par>
        <p:cTn id="1" dur="indefinite" restart="never" nodeType="tmRoot"/>
      </p:par>
    </p:tnLst>
  </p:timing>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Diverse expectations concerning feedback</a:t>
            </a:r>
            <a:endParaRPr lang="en-GB" sz="3200" dirty="0"/>
          </a:p>
        </p:txBody>
      </p:sp>
      <p:sp>
        <p:nvSpPr>
          <p:cNvPr id="3" name="Content Placeholder 2"/>
          <p:cNvSpPr>
            <a:spLocks noGrp="1"/>
          </p:cNvSpPr>
          <p:nvPr>
            <p:ph idx="1"/>
          </p:nvPr>
        </p:nvSpPr>
        <p:spPr/>
        <p:txBody>
          <a:bodyPr/>
          <a:lstStyle/>
          <a:p>
            <a:r>
              <a:rPr lang="en-GB" dirty="0" smtClean="0"/>
              <a:t>There are considerable differences in expectations internationally about the type, timing and purpose of feedback;</a:t>
            </a:r>
          </a:p>
          <a:p>
            <a:r>
              <a:rPr lang="en-GB" dirty="0" smtClean="0"/>
              <a:t>There is diversity in the explicitness of criteria and the amount of support students can expect if they are struggling with work. </a:t>
            </a:r>
          </a:p>
          <a:p>
            <a:r>
              <a:rPr lang="en-GB" dirty="0" smtClean="0"/>
              <a:t>In some nations, multiple assessment opportunities are provided, and students failing modules simply pick up credits else where (in Australia and New Zealand for example) and other nations, like the UK have much more hidebound regulations on progression issues.</a:t>
            </a:r>
          </a:p>
          <a:p>
            <a:pPr eaLnBrk="1" hangingPunct="1">
              <a:buFontTx/>
              <a:buNone/>
            </a:pPr>
            <a:r>
              <a:rPr lang="en-GB" dirty="0" smtClean="0">
                <a:cs typeface="Times New Roman" pitchFamily="18" charset="0"/>
              </a:rPr>
              <a:t>	</a:t>
            </a:r>
            <a:endParaRPr lang="en-GB" dirty="0" smtClean="0"/>
          </a:p>
        </p:txBody>
      </p:sp>
    </p:spTree>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7544" y="1844824"/>
            <a:ext cx="7772400" cy="1362075"/>
          </a:xfrm>
        </p:spPr>
        <p:txBody>
          <a:bodyPr/>
          <a:lstStyle/>
          <a:p>
            <a:r>
              <a:rPr lang="en-GB" dirty="0" smtClean="0"/>
              <a:t>Action planning and learning points</a:t>
            </a:r>
            <a:endParaRPr lang="en-GB" dirty="0"/>
          </a:p>
        </p:txBody>
      </p:sp>
      <p:sp>
        <p:nvSpPr>
          <p:cNvPr id="5" name="Text Placeholder 4"/>
          <p:cNvSpPr>
            <a:spLocks noGrp="1"/>
          </p:cNvSpPr>
          <p:nvPr>
            <p:ph type="body" idx="1"/>
          </p:nvPr>
        </p:nvSpPr>
        <p:spPr/>
        <p:txBody>
          <a:bodyPr/>
          <a:lstStyle/>
          <a:p>
            <a:endParaRPr lang="en-GB"/>
          </a:p>
        </p:txBody>
      </p:sp>
    </p:spTree>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Good global learning and teaching practice. We need to:</a:t>
            </a:r>
            <a:endParaRPr lang="en-GB" sz="3200" dirty="0"/>
          </a:p>
        </p:txBody>
      </p:sp>
      <p:sp>
        <p:nvSpPr>
          <p:cNvPr id="3" name="Content Placeholder 2"/>
          <p:cNvSpPr>
            <a:spLocks noGrp="1"/>
          </p:cNvSpPr>
          <p:nvPr>
            <p:ph idx="1"/>
          </p:nvPr>
        </p:nvSpPr>
        <p:spPr/>
        <p:txBody>
          <a:bodyPr/>
          <a:lstStyle/>
          <a:p>
            <a:r>
              <a:rPr lang="en-GB" dirty="0" smtClean="0"/>
              <a:t>Provide clarity about mutual expectations in the classroom and in assessments;</a:t>
            </a:r>
          </a:p>
          <a:p>
            <a:r>
              <a:rPr lang="en-GB" dirty="0" smtClean="0"/>
              <a:t>If you are uncertain about what students feel about an issue, it’s often a good idea to ask them, sensitively and privately;</a:t>
            </a:r>
          </a:p>
          <a:p>
            <a:r>
              <a:rPr lang="en-GB" dirty="0" smtClean="0"/>
              <a:t>Be prepared for some students from some cultures to give you the answer they think you want (‘No, I’m fine’);</a:t>
            </a:r>
          </a:p>
          <a:p>
            <a:r>
              <a:rPr lang="en-GB" dirty="0" smtClean="0"/>
              <a:t>Be aware of international differences in practice and be open to diversity. </a:t>
            </a:r>
          </a:p>
          <a:p>
            <a:endParaRPr lang="en-GB" dirty="0" smtClean="0"/>
          </a:p>
          <a:p>
            <a:endParaRPr lang="en-GB" dirty="0"/>
          </a:p>
        </p:txBody>
      </p:sp>
    </p:spTree>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t>HEIs and nations must recognise we work in a global environment</a:t>
            </a:r>
            <a:endParaRPr lang="en-GB" sz="2800" dirty="0"/>
          </a:p>
        </p:txBody>
      </p:sp>
      <p:sp>
        <p:nvSpPr>
          <p:cNvPr id="3" name="Content Placeholder 2"/>
          <p:cNvSpPr>
            <a:spLocks noGrp="1"/>
          </p:cNvSpPr>
          <p:nvPr>
            <p:ph idx="1"/>
          </p:nvPr>
        </p:nvSpPr>
        <p:spPr/>
        <p:txBody>
          <a:bodyPr/>
          <a:lstStyle/>
          <a:p>
            <a:r>
              <a:rPr lang="en-GB" dirty="0" smtClean="0"/>
              <a:t>We have to behave inter-culturally and cross-culturally to survive, and dominant cultures must be sensitive about not imposing their cultural, pedagogic and academic expectations on other parts of the world.</a:t>
            </a:r>
          </a:p>
          <a:p>
            <a:r>
              <a:rPr lang="en-GB" dirty="0" smtClean="0"/>
              <a:t>Student and staff mobility, the impact of transnational education, a readiness by some nations to teach undergraduates as well as postgraduates in a language other than their own to protect and enhance recruitment, and the ubiquity of international software and platform providers all mitigate against drawing up the barricades around our own national university systems. </a:t>
            </a:r>
          </a:p>
          <a:p>
            <a:endParaRPr lang="en-GB" dirty="0"/>
          </a:p>
        </p:txBody>
      </p:sp>
    </p:spTree>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t>Education in universities needs to be a joint endeavour in which learners and teachers work in partnership.</a:t>
            </a:r>
            <a:endParaRPr lang="en-GB" sz="2800" dirty="0"/>
          </a:p>
        </p:txBody>
      </p:sp>
      <p:sp>
        <p:nvSpPr>
          <p:cNvPr id="3" name="Content Placeholder 2"/>
          <p:cNvSpPr>
            <a:spLocks noGrp="1"/>
          </p:cNvSpPr>
          <p:nvPr>
            <p:ph idx="1"/>
          </p:nvPr>
        </p:nvSpPr>
        <p:spPr/>
        <p:txBody>
          <a:bodyPr/>
          <a:lstStyle/>
          <a:p>
            <a:r>
              <a:rPr lang="en-GB" dirty="0" smtClean="0"/>
              <a:t>This can never be an equal partnership, as the requirement for academics to make professional judgments on the achievements of students means there will always be a power imbalance between the two groups. </a:t>
            </a:r>
          </a:p>
          <a:p>
            <a:r>
              <a:rPr lang="en-GB" dirty="0" smtClean="0"/>
              <a:t>Nevertheless, the balance of power is shifting, and a recognition of the importance of co-working, communicating effectively, and recognising the drivers that prompt the actions of both is essential.</a:t>
            </a:r>
          </a:p>
          <a:p>
            <a:r>
              <a:rPr lang="en-GB" dirty="0" smtClean="0"/>
              <a:t>Students in many nations take important roles within quality assurance activities and contribute actively to curriculum design.</a:t>
            </a:r>
          </a:p>
          <a:p>
            <a:endParaRPr lang="en-GB" dirty="0"/>
          </a:p>
        </p:txBody>
      </p:sp>
    </p:spTree>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4290"/>
            <a:ext cx="7543800" cy="1500198"/>
          </a:xfrm>
        </p:spPr>
        <p:txBody>
          <a:bodyPr/>
          <a:lstStyle/>
          <a:p>
            <a:r>
              <a:rPr lang="en-GB" sz="2800" dirty="0" smtClean="0"/>
              <a:t>We need to balance tensions between cost effectiveness of teaching and assessment approaches with pedagogic effectiveness</a:t>
            </a:r>
            <a:endParaRPr lang="en-GB" sz="2800" dirty="0"/>
          </a:p>
        </p:txBody>
      </p:sp>
      <p:sp>
        <p:nvSpPr>
          <p:cNvPr id="3" name="Content Placeholder 2"/>
          <p:cNvSpPr>
            <a:spLocks noGrp="1"/>
          </p:cNvSpPr>
          <p:nvPr>
            <p:ph idx="1"/>
          </p:nvPr>
        </p:nvSpPr>
        <p:spPr>
          <a:xfrm>
            <a:off x="468313" y="1785925"/>
            <a:ext cx="8229600" cy="4543437"/>
          </a:xfrm>
        </p:spPr>
        <p:txBody>
          <a:bodyPr/>
          <a:lstStyle/>
          <a:p>
            <a:r>
              <a:rPr lang="en-GB" dirty="0" smtClean="0"/>
              <a:t>Mass delivery of content e.g. by </a:t>
            </a:r>
            <a:r>
              <a:rPr lang="en-GB" dirty="0" err="1" smtClean="0"/>
              <a:t>MOOCs</a:t>
            </a:r>
            <a:r>
              <a:rPr lang="en-GB" dirty="0" smtClean="0"/>
              <a:t> is cheap but will not be cost effective, if the paradigm in use neglects the importance of student engagement.</a:t>
            </a:r>
          </a:p>
          <a:p>
            <a:r>
              <a:rPr lang="en-GB" dirty="0" smtClean="0"/>
              <a:t>Poor quality computer-based assessment is also cheap, but good CBA requires teamwork, by technically competent systems designers, advanced subject experts and knowledgeable educational developers who understand how question design works well. </a:t>
            </a:r>
          </a:p>
          <a:p>
            <a:r>
              <a:rPr lang="en-GB" dirty="0" smtClean="0"/>
              <a:t>We ignore at our peril five decades of research into what works well in university teaching if we go for quick fixes.</a:t>
            </a:r>
          </a:p>
          <a:p>
            <a:endParaRPr lang="en-GB" dirty="0"/>
          </a:p>
        </p:txBody>
      </p:sp>
    </p:spTree>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t>Education is transformative and can be either a locus for redressing disadvantage or conversely for reinforcing elitism.</a:t>
            </a:r>
            <a:endParaRPr lang="en-GB" sz="2800" dirty="0"/>
          </a:p>
        </p:txBody>
      </p:sp>
      <p:sp>
        <p:nvSpPr>
          <p:cNvPr id="3" name="Content Placeholder 2"/>
          <p:cNvSpPr>
            <a:spLocks noGrp="1"/>
          </p:cNvSpPr>
          <p:nvPr>
            <p:ph idx="1"/>
          </p:nvPr>
        </p:nvSpPr>
        <p:spPr/>
        <p:txBody>
          <a:bodyPr/>
          <a:lstStyle/>
          <a:p>
            <a:r>
              <a:rPr lang="en-GB" dirty="0" smtClean="0"/>
              <a:t>Higher education can confer life-advantages to those who succeed. These are not just pecuniary, but also tend to include improved self-efficacy and confidence, enhanced global perspectives, mature competences and professional status. </a:t>
            </a:r>
          </a:p>
          <a:p>
            <a:r>
              <a:rPr lang="en-GB" dirty="0" smtClean="0"/>
              <a:t>This places a heavy burden on academics since success or failure is likely to have high impact on lifelong achievements. </a:t>
            </a:r>
          </a:p>
          <a:p>
            <a:r>
              <a:rPr lang="en-GB" dirty="0" smtClean="0"/>
              <a:t>The choices we make and the actions we take have social, political and economic impact on both individuals and society</a:t>
            </a:r>
          </a:p>
          <a:p>
            <a:endParaRPr lang="en-GB"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New Zealand Qualifications Agency (2007) outcomes of a Masters degree</a:t>
            </a:r>
            <a:endParaRPr lang="en-GB" sz="3200" dirty="0"/>
          </a:p>
        </p:txBody>
      </p:sp>
      <p:sp>
        <p:nvSpPr>
          <p:cNvPr id="3" name="Content Placeholder 2"/>
          <p:cNvSpPr>
            <a:spLocks noGrp="1"/>
          </p:cNvSpPr>
          <p:nvPr>
            <p:ph idx="1"/>
          </p:nvPr>
        </p:nvSpPr>
        <p:spPr>
          <a:xfrm>
            <a:off x="468313" y="1428736"/>
            <a:ext cx="8229600" cy="4900627"/>
          </a:xfrm>
        </p:spPr>
        <p:txBody>
          <a:bodyPr/>
          <a:lstStyle/>
          <a:p>
            <a:pPr>
              <a:buNone/>
            </a:pPr>
            <a:r>
              <a:rPr lang="en-GB" dirty="0" smtClean="0">
                <a:latin typeface="Calibri" pitchFamily="34" charset="0"/>
                <a:cs typeface="Calibri" pitchFamily="34" charset="0"/>
              </a:rPr>
              <a:t>A graduate of a masters degree programme is able to:</a:t>
            </a:r>
          </a:p>
          <a:p>
            <a:pPr lvl="0"/>
            <a:r>
              <a:rPr lang="en-GB" dirty="0" smtClean="0">
                <a:latin typeface="Calibri" pitchFamily="34" charset="0"/>
                <a:cs typeface="Calibri" pitchFamily="34" charset="0"/>
              </a:rPr>
              <a:t>show evidence of advanced knowledge about a specialist field of enquiry or professional practice;</a:t>
            </a:r>
          </a:p>
          <a:p>
            <a:pPr lvl="0"/>
            <a:r>
              <a:rPr lang="en-GB" dirty="0" smtClean="0">
                <a:latin typeface="Calibri" pitchFamily="34" charset="0"/>
                <a:cs typeface="Calibri" pitchFamily="34" charset="0"/>
              </a:rPr>
              <a:t>demonstrate mastery of sophisticated theoretical subject matter;</a:t>
            </a:r>
          </a:p>
          <a:p>
            <a:pPr lvl="0"/>
            <a:r>
              <a:rPr lang="en-GB" dirty="0" smtClean="0">
                <a:latin typeface="Calibri" pitchFamily="34" charset="0"/>
                <a:cs typeface="Calibri" pitchFamily="34" charset="0"/>
              </a:rPr>
              <a:t> research, analyse and argue from evidence;</a:t>
            </a:r>
          </a:p>
          <a:p>
            <a:pPr lvl="0"/>
            <a:r>
              <a:rPr lang="en-GB" dirty="0" smtClean="0">
                <a:latin typeface="Calibri" pitchFamily="34" charset="0"/>
                <a:cs typeface="Calibri" pitchFamily="34" charset="0"/>
              </a:rPr>
              <a:t>work independently and apply knowledge to new situations; and</a:t>
            </a:r>
          </a:p>
          <a:p>
            <a:pPr lvl="0"/>
            <a:r>
              <a:rPr lang="en-GB" dirty="0" smtClean="0">
                <a:latin typeface="Calibri" pitchFamily="34" charset="0"/>
                <a:cs typeface="Calibri" pitchFamily="34" charset="0"/>
              </a:rPr>
              <a:t>engage in rigorous intellectual analysis, criticism and problem-solving.</a:t>
            </a:r>
          </a:p>
          <a:p>
            <a:endParaRPr lang="en-GB" dirty="0">
              <a:latin typeface="Calibri" pitchFamily="34" charset="0"/>
              <a:cs typeface="Calibri" pitchFamily="34" charset="0"/>
            </a:endParaRPr>
          </a:p>
        </p:txBody>
      </p:sp>
    </p:spTree>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The take-</a:t>
            </a:r>
            <a:r>
              <a:rPr lang="en-GB" sz="3600" dirty="0" err="1" smtClean="0"/>
              <a:t>aways</a:t>
            </a:r>
            <a:r>
              <a:rPr lang="en-GB" sz="3600" dirty="0" smtClean="0"/>
              <a:t> from today</a:t>
            </a:r>
            <a:endParaRPr lang="en-GB" sz="3600" dirty="0"/>
          </a:p>
        </p:txBody>
      </p:sp>
      <p:sp>
        <p:nvSpPr>
          <p:cNvPr id="3" name="Content Placeholder 2"/>
          <p:cNvSpPr>
            <a:spLocks noGrp="1"/>
          </p:cNvSpPr>
          <p:nvPr>
            <p:ph idx="1"/>
          </p:nvPr>
        </p:nvSpPr>
        <p:spPr>
          <a:xfrm>
            <a:off x="428596" y="1500174"/>
            <a:ext cx="8515352" cy="4789488"/>
          </a:xfrm>
        </p:spPr>
        <p:txBody>
          <a:bodyPr/>
          <a:lstStyle/>
          <a:p>
            <a:pPr marL="457200" indent="-457200">
              <a:buNone/>
            </a:pPr>
            <a:r>
              <a:rPr lang="en-GB" dirty="0" smtClean="0"/>
              <a:t>What are your priorities to review and potentially enhance:</a:t>
            </a:r>
          </a:p>
          <a:p>
            <a:pPr marL="457200" indent="-457200">
              <a:buSzPct val="100000"/>
              <a:buFont typeface="+mj-lt"/>
              <a:buAutoNum type="arabicPeriod"/>
            </a:pPr>
            <a:r>
              <a:rPr lang="en-GB" dirty="0" smtClean="0"/>
              <a:t>The constructive alignment of your Masters programme?</a:t>
            </a:r>
          </a:p>
          <a:p>
            <a:pPr marL="457200" indent="-457200">
              <a:buSzPct val="100000"/>
              <a:buFont typeface="+mj-lt"/>
              <a:buAutoNum type="arabicPeriod"/>
            </a:pPr>
            <a:r>
              <a:rPr lang="en-GB" dirty="0" smtClean="0"/>
              <a:t>The language of your learning outcomes?</a:t>
            </a:r>
          </a:p>
          <a:p>
            <a:pPr marL="457200" indent="-457200">
              <a:buSzPct val="100000"/>
              <a:buFont typeface="+mj-lt"/>
              <a:buAutoNum type="arabicPeriod"/>
            </a:pPr>
            <a:r>
              <a:rPr lang="en-GB" dirty="0" smtClean="0"/>
              <a:t>The subject material to ensure it is at the right level?</a:t>
            </a:r>
          </a:p>
          <a:p>
            <a:pPr marL="457200" indent="-457200">
              <a:buSzPct val="100000"/>
              <a:buFont typeface="+mj-lt"/>
              <a:buAutoNum type="arabicPeriod"/>
            </a:pPr>
            <a:r>
              <a:rPr lang="en-GB" dirty="0" smtClean="0"/>
              <a:t>The means by which you ‘deliver’ content?</a:t>
            </a:r>
          </a:p>
          <a:p>
            <a:pPr marL="457200" indent="-457200">
              <a:buSzPct val="100000"/>
              <a:buFont typeface="+mj-lt"/>
              <a:buAutoNum type="arabicPeriod"/>
            </a:pPr>
            <a:r>
              <a:rPr lang="en-GB" dirty="0" smtClean="0"/>
              <a:t>The range of ways in which you assess your masters students?</a:t>
            </a:r>
          </a:p>
          <a:p>
            <a:pPr marL="457200" indent="-457200">
              <a:buSzPct val="100000"/>
              <a:buFont typeface="+mj-lt"/>
              <a:buAutoNum type="arabicPeriod"/>
            </a:pPr>
            <a:r>
              <a:rPr lang="en-GB" dirty="0" smtClean="0"/>
              <a:t>How you can best support your M-level students?</a:t>
            </a:r>
          </a:p>
          <a:p>
            <a:pPr marL="457200" indent="-457200">
              <a:buSzPct val="100000"/>
              <a:buFont typeface="+mj-lt"/>
              <a:buAutoNum type="arabicPeriod"/>
            </a:pPr>
            <a:r>
              <a:rPr lang="en-GB" dirty="0" smtClean="0"/>
              <a:t>How you evaluate the effectiveness of </a:t>
            </a:r>
            <a:r>
              <a:rPr lang="en-GB" dirty="0" err="1" smtClean="0"/>
              <a:t>yoru</a:t>
            </a:r>
            <a:r>
              <a:rPr lang="en-GB" dirty="0" smtClean="0"/>
              <a:t> programmes?</a:t>
            </a:r>
            <a:endParaRPr lang="en-GB" dirty="0"/>
          </a:p>
        </p:txBody>
      </p:sp>
    </p:spTree>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Selected references and further reading</a:t>
            </a:r>
          </a:p>
        </p:txBody>
      </p:sp>
      <p:sp>
        <p:nvSpPr>
          <p:cNvPr id="39939" name="Content Placeholder 2"/>
          <p:cNvSpPr>
            <a:spLocks noGrp="1"/>
          </p:cNvSpPr>
          <p:nvPr>
            <p:ph idx="1"/>
          </p:nvPr>
        </p:nvSpPr>
        <p:spPr>
          <a:xfrm>
            <a:off x="142875" y="1428750"/>
            <a:ext cx="8786813" cy="4900613"/>
          </a:xfrm>
        </p:spPr>
        <p:txBody>
          <a:bodyPr/>
          <a:lstStyle/>
          <a:p>
            <a:pPr>
              <a:buNone/>
            </a:pPr>
            <a:r>
              <a:rPr lang="en-US" sz="1800" dirty="0" err="1" smtClean="0"/>
              <a:t>Beetham</a:t>
            </a:r>
            <a:r>
              <a:rPr lang="en-US" sz="1800" dirty="0" smtClean="0"/>
              <a:t>, H. (2010) </a:t>
            </a:r>
            <a:r>
              <a:rPr lang="en-US" sz="1800" i="1" dirty="0" smtClean="0"/>
              <a:t>Active learning in Technology-Rich Contexts</a:t>
            </a:r>
            <a:r>
              <a:rPr lang="en-US" sz="1800" dirty="0" smtClean="0"/>
              <a:t>, in </a:t>
            </a:r>
            <a:r>
              <a:rPr lang="en-US" sz="1800" dirty="0" err="1" smtClean="0"/>
              <a:t>Beetham</a:t>
            </a:r>
            <a:r>
              <a:rPr lang="en-US" sz="1800" dirty="0" smtClean="0"/>
              <a:t>, H. and Sharpe, R. </a:t>
            </a:r>
            <a:r>
              <a:rPr lang="en-US" sz="1800" i="1" dirty="0" smtClean="0"/>
              <a:t>Rethinking Pedagogy for a Digital age: designing for 21</a:t>
            </a:r>
            <a:r>
              <a:rPr lang="en-US" sz="1800" i="1" baseline="30000" dirty="0" smtClean="0"/>
              <a:t>st</a:t>
            </a:r>
            <a:r>
              <a:rPr lang="en-US" sz="1800" i="1" dirty="0" smtClean="0"/>
              <a:t> Century learning, </a:t>
            </a:r>
            <a:r>
              <a:rPr lang="en-US" sz="1800" dirty="0" smtClean="0"/>
              <a:t>Abingdon: Routledge.</a:t>
            </a:r>
            <a:endParaRPr lang="en-GB" sz="1800" dirty="0" smtClean="0"/>
          </a:p>
          <a:p>
            <a:pPr>
              <a:buNone/>
            </a:pPr>
            <a:r>
              <a:rPr lang="en-US" sz="1800" dirty="0" smtClean="0"/>
              <a:t>Brown, S. (2015) Learning, Teaching and </a:t>
            </a:r>
            <a:r>
              <a:rPr lang="en-US" sz="1800" dirty="0" err="1" smtClean="0"/>
              <a:t>Assesment</a:t>
            </a:r>
            <a:r>
              <a:rPr lang="en-US" sz="1800" dirty="0" smtClean="0"/>
              <a:t> in Higher Education: Global perspectives, Basingstoke Palgrave Macmillan </a:t>
            </a:r>
            <a:endParaRPr lang="en-GB" sz="1800" dirty="0" smtClean="0"/>
          </a:p>
          <a:p>
            <a:pPr>
              <a:lnSpc>
                <a:spcPct val="100000"/>
              </a:lnSpc>
              <a:buNone/>
            </a:pPr>
            <a:r>
              <a:rPr lang="en-GB" sz="1800" dirty="0" smtClean="0"/>
              <a:t>Brown, S. (2012) Assimilate compendium, Leeds, Leeds Met Press</a:t>
            </a:r>
          </a:p>
          <a:p>
            <a:pPr>
              <a:lnSpc>
                <a:spcPct val="100000"/>
              </a:lnSpc>
              <a:buNone/>
            </a:pPr>
            <a:r>
              <a:rPr lang="en-GB" sz="1800" dirty="0" smtClean="0"/>
              <a:t>Brown, S. (2014) ‘What are the perceived differences between assessing at Masters level and undergraduate level assessment? Some findings from an NTFS–funded project’ Innovations in Education and Teaching International.</a:t>
            </a:r>
          </a:p>
          <a:p>
            <a:pPr>
              <a:lnSpc>
                <a:spcPct val="100000"/>
              </a:lnSpc>
              <a:buNone/>
            </a:pPr>
            <a:r>
              <a:rPr lang="en-GB" sz="1800" dirty="0" smtClean="0"/>
              <a:t>Brown, S., Deignan, T. Race, P. and Priestley, J. (2012) ‘Assessing students at Masters Level: learning points for Educational Developers’ Educational Developments, SEDA, Birmingham.</a:t>
            </a:r>
          </a:p>
          <a:p>
            <a:pPr>
              <a:lnSpc>
                <a:spcPct val="100000"/>
              </a:lnSpc>
              <a:buNone/>
            </a:pPr>
            <a:r>
              <a:rPr lang="en-GB" sz="1800" dirty="0" smtClean="0"/>
              <a:t>Brown, S (2012) ‘Diverse and innovative assessment at Masters Level: alternatives to conventional written assignments’ in AISHE-J: The All Ireland Journal of Teaching and Learning in Higher Education </a:t>
            </a:r>
            <a:r>
              <a:rPr lang="en-GB" sz="1800" dirty="0" err="1" smtClean="0"/>
              <a:t>Vol</a:t>
            </a:r>
            <a:r>
              <a:rPr lang="en-GB" sz="1800" dirty="0" smtClean="0"/>
              <a:t> 4, No 2.</a:t>
            </a:r>
          </a:p>
          <a:p>
            <a:pPr>
              <a:lnSpc>
                <a:spcPct val="100000"/>
              </a:lnSpc>
              <a:buFont typeface="Wingdings" pitchFamily="2" charset="2"/>
              <a:buNone/>
            </a:pPr>
            <a:endParaRPr lang="en-GB" sz="1800" dirty="0" smtClean="0"/>
          </a:p>
          <a:p>
            <a:pPr>
              <a:lnSpc>
                <a:spcPct val="100000"/>
              </a:lnSpc>
              <a:buFont typeface="Wingdings" pitchFamily="2" charset="2"/>
              <a:buNone/>
            </a:pPr>
            <a:endParaRPr lang="en-GB" sz="1800" dirty="0" smtClean="0"/>
          </a:p>
          <a:p>
            <a:pPr>
              <a:lnSpc>
                <a:spcPct val="100000"/>
              </a:lnSpc>
              <a:buFont typeface="Wingdings" pitchFamily="2" charset="2"/>
              <a:buNone/>
            </a:pPr>
            <a:endParaRPr lang="en-GB" sz="1800" dirty="0" smtClean="0"/>
          </a:p>
          <a:p>
            <a:pPr>
              <a:lnSpc>
                <a:spcPct val="100000"/>
              </a:lnSpc>
            </a:pPr>
            <a:endParaRPr lang="en-GB" sz="1800" dirty="0" smtClean="0"/>
          </a:p>
        </p:txBody>
      </p:sp>
    </p:spTree>
  </p:cSld>
  <p:clrMapOvr>
    <a:masterClrMapping/>
  </p:clrMapOvr>
  <p:timing>
    <p:tnLst>
      <p:par>
        <p:cTn id="1" dur="indefinite" restart="never" nodeType="tmRoot"/>
      </p:par>
    </p:tnLst>
  </p:timing>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457200" y="249238"/>
            <a:ext cx="7543800" cy="663575"/>
          </a:xfrm>
          <a:noFill/>
          <a:ln>
            <a:noFill/>
          </a:ln>
        </p:spPr>
        <p:txBody>
          <a:bodyPr vert="horz" wrap="square" lIns="91440" tIns="45720" rIns="91440" bIns="45720" numCol="1" anchor="b" anchorCtr="0" compatLnSpc="1">
            <a:prstTxWarp prst="textNoShape">
              <a:avLst/>
            </a:prstTxWarp>
          </a:bodyPr>
          <a:lstStyle/>
          <a:p>
            <a:r>
              <a:rPr lang="en-GB" sz="3200" dirty="0" smtClean="0"/>
              <a:t>References 2</a:t>
            </a:r>
          </a:p>
        </p:txBody>
      </p:sp>
      <p:sp>
        <p:nvSpPr>
          <p:cNvPr id="40963" name="Rectangle 3"/>
          <p:cNvSpPr>
            <a:spLocks noGrp="1" noChangeArrowheads="1"/>
          </p:cNvSpPr>
          <p:nvPr>
            <p:ph idx="1"/>
          </p:nvPr>
        </p:nvSpPr>
        <p:spPr>
          <a:xfrm>
            <a:off x="428596" y="908720"/>
            <a:ext cx="8229600" cy="5634939"/>
          </a:xfrm>
        </p:spPr>
        <p:txBody>
          <a:bodyPr/>
          <a:lstStyle/>
          <a:p>
            <a:pPr>
              <a:buNone/>
            </a:pPr>
            <a:r>
              <a:rPr lang="en-US" sz="1800" dirty="0" smtClean="0"/>
              <a:t>Carless, D., Joughin, G., </a:t>
            </a:r>
            <a:r>
              <a:rPr lang="en-US" sz="1800" dirty="0" err="1" smtClean="0"/>
              <a:t>Ngar</a:t>
            </a:r>
            <a:r>
              <a:rPr lang="en-US" sz="1800" dirty="0" smtClean="0"/>
              <a:t>-Fun, Liu. et al (2006) </a:t>
            </a:r>
            <a:r>
              <a:rPr lang="en-US" sz="1800" i="1" dirty="0" smtClean="0"/>
              <a:t>How Assessment supports learning: Learning orientated assessment in action,</a:t>
            </a:r>
            <a:r>
              <a:rPr lang="en-US" sz="1800" dirty="0" smtClean="0"/>
              <a:t> Hong Kong University Press. </a:t>
            </a:r>
            <a:endParaRPr lang="en-GB" sz="1800" dirty="0" smtClean="0"/>
          </a:p>
          <a:p>
            <a:pPr>
              <a:buNone/>
            </a:pPr>
            <a:r>
              <a:rPr lang="en-GB" sz="1800" dirty="0" smtClean="0"/>
              <a:t>Carroll, J. and Ryan, J. (2005) </a:t>
            </a:r>
            <a:r>
              <a:rPr lang="en-GB" sz="1800" i="1" dirty="0" smtClean="0"/>
              <a:t>Teaching International students: improving learning for all,</a:t>
            </a:r>
            <a:r>
              <a:rPr lang="en-GB" sz="1800" dirty="0" smtClean="0"/>
              <a:t> London: Routledge SEDA series.</a:t>
            </a:r>
          </a:p>
          <a:p>
            <a:pPr>
              <a:buNone/>
            </a:pPr>
            <a:r>
              <a:rPr lang="en-GB" sz="1800" dirty="0" smtClean="0"/>
              <a:t>Casey, J. (2002) </a:t>
            </a:r>
            <a:r>
              <a:rPr lang="en-GB" sz="1800" i="1" dirty="0" smtClean="0"/>
              <a:t>On-line assessment in a masters-level policy subject: participation in an on-line forum as part of assessment</a:t>
            </a:r>
            <a:r>
              <a:rPr lang="en-GB" sz="1800" dirty="0" smtClean="0"/>
              <a:t>, Centre for the study of higher education, Charles </a:t>
            </a:r>
            <a:r>
              <a:rPr lang="en-GB" sz="1800" dirty="0" err="1" smtClean="0"/>
              <a:t>Sturt</a:t>
            </a:r>
            <a:r>
              <a:rPr lang="en-GB" sz="1800" dirty="0" smtClean="0"/>
              <a:t> University, Australia.</a:t>
            </a:r>
          </a:p>
          <a:p>
            <a:pPr>
              <a:buNone/>
            </a:pPr>
            <a:r>
              <a:rPr lang="en-GB" sz="1800" dirty="0" smtClean="0"/>
              <a:t>Dunn, S. and Singh, K. A. (2009) </a:t>
            </a:r>
            <a:r>
              <a:rPr lang="en-GB" sz="1800" i="1" dirty="0" smtClean="0"/>
              <a:t>Analysis of M-level modules in interdisciplinary</a:t>
            </a:r>
            <a:r>
              <a:rPr lang="en-GB" sz="1800" dirty="0" smtClean="0"/>
              <a:t> </a:t>
            </a:r>
            <a:r>
              <a:rPr lang="en-GB" sz="1800" i="1" dirty="0" smtClean="0"/>
              <a:t>nanotechnology education</a:t>
            </a:r>
            <a:r>
              <a:rPr lang="en-GB" sz="1800" dirty="0" smtClean="0"/>
              <a:t>, Nanotechnology Centre, Department of Materials, School of Applied Sciences, </a:t>
            </a:r>
            <a:r>
              <a:rPr lang="en-GB" sz="1800" dirty="0" err="1" smtClean="0"/>
              <a:t>Cranfield</a:t>
            </a:r>
            <a:r>
              <a:rPr lang="en-GB" sz="1800" dirty="0" smtClean="0"/>
              <a:t> University.</a:t>
            </a:r>
          </a:p>
          <a:p>
            <a:pPr>
              <a:lnSpc>
                <a:spcPct val="100000"/>
              </a:lnSpc>
              <a:buNone/>
            </a:pPr>
            <a:r>
              <a:rPr lang="en-US" sz="1800" dirty="0" err="1" smtClean="0"/>
              <a:t>Engeström</a:t>
            </a:r>
            <a:r>
              <a:rPr lang="en-US" sz="1800" dirty="0" smtClean="0"/>
              <a:t>, Y. (2010). Studies of expansive learning: Foundations, findings and future challenges. </a:t>
            </a:r>
            <a:r>
              <a:rPr lang="en-US" sz="1800" i="1" dirty="0" smtClean="0"/>
              <a:t>Educational Research Review</a:t>
            </a:r>
            <a:r>
              <a:rPr lang="en-US" sz="1800" dirty="0" smtClean="0"/>
              <a:t>, (5):1-24</a:t>
            </a:r>
            <a:endParaRPr lang="en-GB" sz="1800" dirty="0" smtClean="0"/>
          </a:p>
          <a:p>
            <a:pPr>
              <a:buNone/>
            </a:pPr>
            <a:r>
              <a:rPr lang="en-GB" sz="1800" dirty="0" smtClean="0"/>
              <a:t>Flint, N. R. and Johnson, B. (2011) </a:t>
            </a:r>
            <a:r>
              <a:rPr lang="en-GB" sz="1800" i="1" dirty="0" smtClean="0"/>
              <a:t>Towards fairer university assessment: addressing the concerns of students, </a:t>
            </a:r>
            <a:r>
              <a:rPr lang="en-GB" sz="1800" dirty="0" smtClean="0"/>
              <a:t>London: Routledge.</a:t>
            </a:r>
          </a:p>
          <a:p>
            <a:pPr>
              <a:lnSpc>
                <a:spcPct val="100000"/>
              </a:lnSpc>
              <a:buNone/>
            </a:pPr>
            <a:r>
              <a:rPr lang="en-GB" sz="1800" dirty="0" smtClean="0"/>
              <a:t>Fry, H., Pearce, R. and Bright, H. (2007) Re-working resource-based learning - a case study from a masters programme. </a:t>
            </a:r>
            <a:r>
              <a:rPr lang="en-GB" sz="1800" i="1" dirty="0" smtClean="0"/>
              <a:t>Innovations in Education and Teaching International</a:t>
            </a:r>
            <a:r>
              <a:rPr lang="en-GB" sz="1800" dirty="0" smtClean="0"/>
              <a:t>, 44(1), pp.79-91.</a:t>
            </a:r>
          </a:p>
          <a:p>
            <a:pPr>
              <a:buFont typeface="Wingdings" pitchFamily="2" charset="2"/>
              <a:buNone/>
            </a:pPr>
            <a:endParaRPr lang="en-GB" sz="1800" dirty="0" smtClean="0"/>
          </a:p>
          <a:p>
            <a:pPr>
              <a:buFont typeface="Wingdings" pitchFamily="2" charset="2"/>
              <a:buNone/>
            </a:pPr>
            <a:endParaRPr lang="en-GB" sz="1800" dirty="0" smtClean="0"/>
          </a:p>
          <a:p>
            <a:pPr>
              <a:buFont typeface="Wingdings" pitchFamily="2" charset="2"/>
              <a:buNone/>
            </a:pPr>
            <a:endParaRPr lang="en-GB" sz="1800" dirty="0" smtClean="0"/>
          </a:p>
          <a:p>
            <a:pPr eaLnBrk="1" hangingPunct="1">
              <a:lnSpc>
                <a:spcPct val="70000"/>
              </a:lnSpc>
              <a:buFont typeface="Wingdings" pitchFamily="2" charset="2"/>
              <a:buNone/>
            </a:pPr>
            <a:endParaRPr lang="en-GB" sz="1800" dirty="0" smtClean="0"/>
          </a:p>
          <a:p>
            <a:pPr eaLnBrk="1" hangingPunct="1">
              <a:lnSpc>
                <a:spcPct val="70000"/>
              </a:lnSpc>
              <a:buFont typeface="Wingdings" pitchFamily="2" charset="2"/>
              <a:buNone/>
            </a:pPr>
            <a:endParaRPr lang="en-GB" sz="1800" dirty="0" smtClean="0"/>
          </a:p>
        </p:txBody>
      </p:sp>
    </p:spTree>
  </p:cSld>
  <p:clrMapOvr>
    <a:masterClrMapping/>
  </p:clrMapOvr>
  <p:timing>
    <p:tnLst>
      <p:par>
        <p:cTn id="1" dur="indefinite" restart="never" nodeType="tmRoot"/>
      </p:par>
    </p:tnLst>
  </p:timing>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468313" y="260350"/>
            <a:ext cx="7543800" cy="1074738"/>
          </a:xfrm>
          <a:noFill/>
          <a:ln>
            <a:noFill/>
          </a:ln>
        </p:spPr>
        <p:txBody>
          <a:bodyPr vert="horz" wrap="square" lIns="91440" tIns="45720" rIns="91440" bIns="45720" numCol="1" anchor="b" anchorCtr="0" compatLnSpc="1">
            <a:prstTxWarp prst="textNoShape">
              <a:avLst/>
            </a:prstTxWarp>
          </a:bodyPr>
          <a:lstStyle/>
          <a:p>
            <a:r>
              <a:rPr lang="en-GB" sz="3200" dirty="0" smtClean="0"/>
              <a:t>References 3</a:t>
            </a:r>
          </a:p>
        </p:txBody>
      </p:sp>
      <p:sp>
        <p:nvSpPr>
          <p:cNvPr id="41987" name="Content Placeholder 2"/>
          <p:cNvSpPr>
            <a:spLocks noGrp="1"/>
          </p:cNvSpPr>
          <p:nvPr>
            <p:ph idx="1"/>
          </p:nvPr>
        </p:nvSpPr>
        <p:spPr/>
        <p:txBody>
          <a:bodyPr/>
          <a:lstStyle/>
          <a:p>
            <a:pPr>
              <a:lnSpc>
                <a:spcPct val="100000"/>
              </a:lnSpc>
              <a:buNone/>
            </a:pPr>
            <a:r>
              <a:rPr lang="en-GB" sz="1800" dirty="0" smtClean="0"/>
              <a:t>Geographical Association. (no date) </a:t>
            </a:r>
            <a:r>
              <a:rPr lang="en-GB" sz="1800" i="1" dirty="0" smtClean="0"/>
              <a:t>GTIP Think Piece - Writing at Masters Level</a:t>
            </a:r>
            <a:r>
              <a:rPr lang="en-GB" sz="1800" dirty="0" smtClean="0"/>
              <a:t>. Available online: </a:t>
            </a:r>
            <a:r>
              <a:rPr lang="en-GB" sz="1800" u="sng" dirty="0" smtClean="0">
                <a:hlinkClick r:id="rId3"/>
              </a:rPr>
              <a:t>http://www.geography.org.uk/gtip/thinkpieces/writingatmasterslevel/</a:t>
            </a:r>
            <a:endParaRPr lang="en-GB" sz="1800" dirty="0" smtClean="0"/>
          </a:p>
          <a:p>
            <a:pPr>
              <a:buNone/>
            </a:pPr>
            <a:r>
              <a:rPr lang="en-GB" sz="1800" dirty="0" smtClean="0"/>
              <a:t>Grace, S. and </a:t>
            </a:r>
            <a:r>
              <a:rPr lang="en-GB" sz="1800" dirty="0" err="1" smtClean="0"/>
              <a:t>Gravestock</a:t>
            </a:r>
            <a:r>
              <a:rPr lang="en-GB" sz="1800" dirty="0" smtClean="0"/>
              <a:t>, P. (2009) </a:t>
            </a:r>
            <a:r>
              <a:rPr lang="en-GB" sz="1800" i="1" dirty="0" smtClean="0"/>
              <a:t>Inclusion and Diversity: meeting the needs of all students</a:t>
            </a:r>
            <a:r>
              <a:rPr lang="en-GB" sz="1800" dirty="0" smtClean="0"/>
              <a:t>. </a:t>
            </a:r>
            <a:r>
              <a:rPr lang="en-GB" sz="1800" i="1" dirty="0" smtClean="0"/>
              <a:t>Key guides for effective teaching in Higher Education, </a:t>
            </a:r>
            <a:r>
              <a:rPr lang="en-GB" sz="1800" dirty="0" smtClean="0"/>
              <a:t>Abingdon: Routledge.</a:t>
            </a:r>
          </a:p>
          <a:p>
            <a:pPr>
              <a:lnSpc>
                <a:spcPct val="100000"/>
              </a:lnSpc>
              <a:buNone/>
            </a:pPr>
            <a:r>
              <a:rPr lang="en-GB" sz="1800" dirty="0" smtClean="0"/>
              <a:t>Haworth, A., Perks, P. and </a:t>
            </a:r>
            <a:r>
              <a:rPr lang="en-GB" sz="1800" dirty="0" err="1" smtClean="0"/>
              <a:t>Tikly</a:t>
            </a:r>
            <a:r>
              <a:rPr lang="en-GB" sz="1800" dirty="0" smtClean="0"/>
              <a:t>, C. (no date) </a:t>
            </a:r>
            <a:r>
              <a:rPr lang="en-GB" sz="1800" i="1" dirty="0" smtClean="0"/>
              <a:t>Developments with Mathematics M-Level PGCE Provision and Assessment</a:t>
            </a:r>
            <a:r>
              <a:rPr lang="en-GB" sz="1800" i="1" u="sng" dirty="0" smtClean="0"/>
              <a:t>,</a:t>
            </a:r>
            <a:r>
              <a:rPr lang="en-GB" sz="1800" dirty="0" smtClean="0"/>
              <a:t> University of Manchester, University of Birmingham, University of Sussex.</a:t>
            </a:r>
          </a:p>
          <a:p>
            <a:pPr>
              <a:buNone/>
            </a:pPr>
            <a:r>
              <a:rPr lang="en-GB" sz="1800" dirty="0" err="1" smtClean="0"/>
              <a:t>Humfrey</a:t>
            </a:r>
            <a:r>
              <a:rPr lang="en-GB" sz="1800" dirty="0" smtClean="0"/>
              <a:t> C (1999) </a:t>
            </a:r>
            <a:r>
              <a:rPr lang="en-GB" sz="1800" i="1" dirty="0" smtClean="0"/>
              <a:t>Managing International students</a:t>
            </a:r>
            <a:r>
              <a:rPr lang="en-GB" sz="1800" dirty="0" smtClean="0"/>
              <a:t> Open University Press, Buckingham</a:t>
            </a:r>
          </a:p>
          <a:p>
            <a:pPr>
              <a:buNone/>
            </a:pPr>
            <a:r>
              <a:rPr lang="en-GB" sz="1800" dirty="0" smtClean="0"/>
              <a:t>Institute of Education (2006) Masters level criteria for Geography PGCE </a:t>
            </a:r>
            <a:r>
              <a:rPr lang="en-GB" sz="1800" u="sng" dirty="0" smtClean="0">
                <a:hlinkClick r:id="rId4"/>
              </a:rPr>
              <a:t>http://www.geography.org.uk/download/GA_PRGTIPBrooksMLevelCriteria.pdf</a:t>
            </a:r>
            <a:endParaRPr lang="en-GB" sz="1800" dirty="0" smtClean="0"/>
          </a:p>
          <a:p>
            <a:pPr>
              <a:buNone/>
            </a:pPr>
            <a:r>
              <a:rPr lang="en-GB" sz="1800" dirty="0" smtClean="0"/>
              <a:t>Jones, E. and Brown, S. (</a:t>
            </a:r>
            <a:r>
              <a:rPr lang="en-GB" sz="1800" dirty="0" err="1" smtClean="0"/>
              <a:t>Eds</a:t>
            </a:r>
            <a:r>
              <a:rPr lang="en-GB" sz="1800" dirty="0" smtClean="0"/>
              <a:t>) (2008) </a:t>
            </a:r>
            <a:r>
              <a:rPr lang="en-GB" sz="1800" i="1" dirty="0" smtClean="0"/>
              <a:t>Internationalising Higher Education</a:t>
            </a:r>
            <a:r>
              <a:rPr lang="en-GB" sz="1800" dirty="0" smtClean="0"/>
              <a:t>, London: Routledge.</a:t>
            </a:r>
          </a:p>
          <a:p>
            <a:pPr>
              <a:buNone/>
            </a:pPr>
            <a:r>
              <a:rPr lang="en-GB" sz="1800" dirty="0" smtClean="0"/>
              <a:t>Kneale, P. (2015, at press) Masters Level Teaching, Learning and Assessment, Palgrave </a:t>
            </a:r>
          </a:p>
        </p:txBody>
      </p:sp>
    </p:spTree>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References 4</a:t>
            </a:r>
            <a:endParaRPr lang="en-GB" sz="3200" dirty="0"/>
          </a:p>
        </p:txBody>
      </p:sp>
      <p:sp>
        <p:nvSpPr>
          <p:cNvPr id="3" name="Content Placeholder 2"/>
          <p:cNvSpPr>
            <a:spLocks noGrp="1"/>
          </p:cNvSpPr>
          <p:nvPr>
            <p:ph idx="1"/>
          </p:nvPr>
        </p:nvSpPr>
        <p:spPr/>
        <p:txBody>
          <a:bodyPr/>
          <a:lstStyle/>
          <a:p>
            <a:pPr>
              <a:buNone/>
            </a:pPr>
            <a:r>
              <a:rPr lang="en-GB" sz="1800" dirty="0" smtClean="0"/>
              <a:t>Lord, D. (2008) Learning to Teach a Specialist Subject: Using New Technologies and Achieving Masters Level Criteria. In: </a:t>
            </a:r>
            <a:r>
              <a:rPr lang="en-GB" sz="1800" i="1" dirty="0" smtClean="0"/>
              <a:t>MOTIVATE conference 2008, 11 - 12th November 2008, </a:t>
            </a:r>
            <a:r>
              <a:rPr lang="en-GB" sz="1800" i="1" dirty="0" err="1" smtClean="0"/>
              <a:t>Dunaujvaros</a:t>
            </a:r>
            <a:r>
              <a:rPr lang="en-GB" sz="1800" i="1" dirty="0" smtClean="0"/>
              <a:t>, Budapest.</a:t>
            </a:r>
            <a:r>
              <a:rPr lang="en-GB" sz="1800" dirty="0" smtClean="0"/>
              <a:t> (Unpublished) This version is available at </a:t>
            </a:r>
            <a:r>
              <a:rPr lang="en-GB" sz="1800" u="sng" dirty="0" smtClean="0">
                <a:hlinkClick r:id="rId2"/>
              </a:rPr>
              <a:t>http://eprints.hud.ac.uk/10892/</a:t>
            </a:r>
            <a:endParaRPr lang="en-GB" sz="1800" dirty="0" smtClean="0"/>
          </a:p>
          <a:p>
            <a:pPr>
              <a:buNone/>
            </a:pPr>
            <a:r>
              <a:rPr lang="en-GB" sz="1800" dirty="0" smtClean="0"/>
              <a:t>McNamara, D. and Harris, R. (1997</a:t>
            </a:r>
            <a:r>
              <a:rPr lang="en-GB" sz="1800" i="1" dirty="0" smtClean="0"/>
              <a:t>) Overseas students in Higher Education: issues in teaching and learning, </a:t>
            </a:r>
            <a:r>
              <a:rPr lang="en-GB" sz="1800" dirty="0" smtClean="0"/>
              <a:t>London: Routledge </a:t>
            </a:r>
          </a:p>
          <a:p>
            <a:pPr>
              <a:buNone/>
            </a:pPr>
            <a:r>
              <a:rPr lang="en-GB" sz="1800" dirty="0" smtClean="0"/>
              <a:t>NZQA (2007) </a:t>
            </a:r>
            <a:r>
              <a:rPr lang="en-GB" sz="1800" u="sng" dirty="0" smtClean="0">
                <a:hlinkClick r:id="rId3"/>
              </a:rPr>
              <a:t>http://www.nzqa.govt.nz/assets/Studying-in-NZ/New-Zealand-Qualification-Framework/theregister-booklet.pdf (accessed March 2012</a:t>
            </a:r>
            <a:endParaRPr lang="en-GB" sz="1800" u="sng" dirty="0" smtClean="0"/>
          </a:p>
          <a:p>
            <a:pPr eaLnBrk="1" hangingPunct="1">
              <a:lnSpc>
                <a:spcPct val="70000"/>
              </a:lnSpc>
              <a:buNone/>
            </a:pPr>
            <a:r>
              <a:rPr lang="en-GB" sz="1800" dirty="0" smtClean="0"/>
              <a:t>QAA (2010) Masters Degree Characteristics</a:t>
            </a:r>
          </a:p>
          <a:p>
            <a:pPr eaLnBrk="1" hangingPunct="1">
              <a:lnSpc>
                <a:spcPct val="70000"/>
              </a:lnSpc>
              <a:buNone/>
            </a:pPr>
            <a:r>
              <a:rPr lang="en-GB" sz="1800" dirty="0" smtClean="0">
                <a:cs typeface="Times New Roman" pitchFamily="18" charset="0"/>
                <a:hlinkClick r:id="rId4"/>
              </a:rPr>
              <a:t>http://www.qaa.ac.uk/academicinfrastructure/benchmark/masters/MastersDegreeCharacteristics.pdf</a:t>
            </a:r>
            <a:endParaRPr lang="en-GB" sz="1800" dirty="0" smtClean="0">
              <a:cs typeface="Times New Roman" pitchFamily="18" charset="0"/>
            </a:endParaRPr>
          </a:p>
          <a:p>
            <a:pPr>
              <a:buNone/>
            </a:pPr>
            <a:r>
              <a:rPr lang="en-GB" sz="1800" dirty="0" smtClean="0"/>
              <a:t>Ryan, J. (2000) </a:t>
            </a:r>
            <a:r>
              <a:rPr lang="en-GB" sz="1800" i="1" dirty="0" smtClean="0"/>
              <a:t>A Guide to Teaching International Students,</a:t>
            </a:r>
            <a:r>
              <a:rPr lang="en-GB" sz="1800" dirty="0" smtClean="0"/>
              <a:t> Oxford: Oxford Centre for Staff and Learning Development.</a:t>
            </a:r>
          </a:p>
          <a:p>
            <a:pPr>
              <a:buNone/>
            </a:pPr>
            <a:r>
              <a:rPr lang="en-GB" sz="1800" dirty="0" smtClean="0"/>
              <a:t>Seymour, D. (2005) Learning Outcomes and Assessment: developing assessment criteria for Masters-level dissertations. </a:t>
            </a:r>
            <a:r>
              <a:rPr lang="en-GB" sz="1800" i="1" dirty="0" smtClean="0"/>
              <a:t>Brookes </a:t>
            </a:r>
            <a:r>
              <a:rPr lang="en-GB" sz="1800" i="1" dirty="0" err="1" smtClean="0"/>
              <a:t>eJournal</a:t>
            </a:r>
            <a:r>
              <a:rPr lang="en-GB" sz="1800" i="1" dirty="0" smtClean="0"/>
              <a:t> of Learning and Teaching</a:t>
            </a:r>
            <a:r>
              <a:rPr lang="en-GB" sz="1800" dirty="0" smtClean="0"/>
              <a:t> 1(2).</a:t>
            </a:r>
          </a:p>
          <a:p>
            <a:pPr>
              <a:buNone/>
            </a:pPr>
            <a:endParaRPr lang="en-GB" sz="1800" dirty="0" smtClean="0"/>
          </a:p>
          <a:p>
            <a:endParaRPr lang="en-GB" sz="1800" dirty="0"/>
          </a:p>
        </p:txBody>
      </p:sp>
    </p:spTree>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References 5</a:t>
            </a:r>
            <a:endParaRPr lang="en-GB" sz="3200" dirty="0"/>
          </a:p>
        </p:txBody>
      </p:sp>
      <p:sp>
        <p:nvSpPr>
          <p:cNvPr id="3" name="Content Placeholder 2"/>
          <p:cNvSpPr>
            <a:spLocks noGrp="1"/>
          </p:cNvSpPr>
          <p:nvPr>
            <p:ph idx="1"/>
          </p:nvPr>
        </p:nvSpPr>
        <p:spPr/>
        <p:txBody>
          <a:bodyPr/>
          <a:lstStyle/>
          <a:p>
            <a:pPr>
              <a:buNone/>
            </a:pPr>
            <a:r>
              <a:rPr lang="en-GB" sz="1800" dirty="0" smtClean="0"/>
              <a:t>Van </a:t>
            </a:r>
            <a:r>
              <a:rPr lang="en-GB" sz="1800" dirty="0" err="1" smtClean="0"/>
              <a:t>Eeten</a:t>
            </a:r>
            <a:r>
              <a:rPr lang="en-GB" sz="1800" dirty="0" smtClean="0"/>
              <a:t>, Michel J.G. (2001) Recasting Intractable Policy Issues: The Wider Implications of the Netherlands Civil Aviation Controversy, </a:t>
            </a:r>
            <a:r>
              <a:rPr lang="en-GB" sz="1800" i="1" dirty="0" smtClean="0"/>
              <a:t>Journal of Policy Analysis and Management</a:t>
            </a:r>
            <a:r>
              <a:rPr lang="en-GB" sz="1800" dirty="0" smtClean="0"/>
              <a:t>, 20(3):391-414 </a:t>
            </a:r>
          </a:p>
          <a:p>
            <a:pPr>
              <a:buNone/>
            </a:pPr>
            <a:r>
              <a:rPr lang="en-GB" sz="1800" dirty="0" smtClean="0"/>
              <a:t>Wharton, S. (2003) Defining appropriate criteria for the assessment of master's level </a:t>
            </a:r>
            <a:r>
              <a:rPr lang="en-GB" sz="1800" dirty="0" err="1" smtClean="0"/>
              <a:t>TESOLAssignments</a:t>
            </a:r>
            <a:r>
              <a:rPr lang="en-GB" sz="1800" dirty="0" smtClean="0"/>
              <a:t>. </a:t>
            </a:r>
            <a:r>
              <a:rPr lang="en-GB" sz="1800" i="1" u="sng" dirty="0" smtClean="0"/>
              <a:t>Assessment &amp; Evaluation in Higher Education</a:t>
            </a:r>
            <a:r>
              <a:rPr lang="en-GB" sz="1800" dirty="0" smtClean="0"/>
              <a:t>, 28(6), pp.649-664.</a:t>
            </a:r>
          </a:p>
          <a:p>
            <a:pPr>
              <a:buNone/>
            </a:pPr>
            <a:r>
              <a:rPr lang="en-GB" sz="1800" dirty="0" smtClean="0"/>
              <a:t>Wisker, G. (2001) </a:t>
            </a:r>
            <a:r>
              <a:rPr lang="en-GB" sz="1800" i="1" dirty="0" smtClean="0"/>
              <a:t>Good practice working with international students</a:t>
            </a:r>
            <a:r>
              <a:rPr lang="en-GB" sz="1800" dirty="0" smtClean="0"/>
              <a:t>, Birmingham: SEDA paper 110, the Staff and educational Development Association.</a:t>
            </a:r>
          </a:p>
          <a:p>
            <a:endParaRPr lang="en-GB"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249239"/>
            <a:ext cx="7786718" cy="947514"/>
          </a:xfrm>
        </p:spPr>
        <p:txBody>
          <a:bodyPr/>
          <a:lstStyle/>
          <a:p>
            <a:r>
              <a:rPr lang="en-GB" sz="2800" dirty="0" smtClean="0">
                <a:latin typeface="Calibri" pitchFamily="34" charset="0"/>
                <a:cs typeface="Calibri" pitchFamily="34" charset="0"/>
              </a:rPr>
              <a:t>The Australian Qualification Framework (2011) specifies expectations in these terms:</a:t>
            </a:r>
            <a:endParaRPr lang="en-GB" sz="2800" dirty="0">
              <a:latin typeface="Calibri" pitchFamily="34" charset="0"/>
              <a:cs typeface="Calibri" pitchFamily="34" charset="0"/>
            </a:endParaRPr>
          </a:p>
        </p:txBody>
      </p:sp>
      <p:sp>
        <p:nvSpPr>
          <p:cNvPr id="3" name="Content Placeholder 2"/>
          <p:cNvSpPr>
            <a:spLocks noGrp="1"/>
          </p:cNvSpPr>
          <p:nvPr>
            <p:ph idx="1"/>
          </p:nvPr>
        </p:nvSpPr>
        <p:spPr>
          <a:xfrm>
            <a:off x="468313" y="1268760"/>
            <a:ext cx="8229600" cy="5060603"/>
          </a:xfrm>
        </p:spPr>
        <p:txBody>
          <a:bodyPr/>
          <a:lstStyle/>
          <a:p>
            <a:r>
              <a:rPr lang="en-GB" sz="2000" dirty="0" smtClean="0">
                <a:latin typeface="Calibri" pitchFamily="34" charset="0"/>
                <a:cs typeface="Calibri" pitchFamily="34" charset="0"/>
              </a:rPr>
              <a:t>Graduates at this level will have specialised knowledge and skills for research, and/or professional practice and/or further learning</a:t>
            </a:r>
          </a:p>
          <a:p>
            <a:r>
              <a:rPr lang="en-GB" sz="2000" dirty="0" smtClean="0">
                <a:latin typeface="Calibri" pitchFamily="34" charset="0"/>
                <a:cs typeface="Calibri" pitchFamily="34" charset="0"/>
              </a:rPr>
              <a:t>Knowledge :Graduates at this level will have advanced and integrated understanding of a complex body of knowledge in one or more disciplines or areas of practice</a:t>
            </a:r>
          </a:p>
          <a:p>
            <a:r>
              <a:rPr lang="en-GB" sz="2000" dirty="0" smtClean="0">
                <a:latin typeface="Calibri" pitchFamily="34" charset="0"/>
                <a:cs typeface="Calibri" pitchFamily="34" charset="0"/>
              </a:rPr>
              <a:t>Skills :Graduates at this level will have expert, specialised cognitive and technical skills in a body of knowledge or practice to independently:</a:t>
            </a:r>
          </a:p>
          <a:p>
            <a:pPr lvl="1"/>
            <a:r>
              <a:rPr lang="en-GB" sz="2000" b="1" dirty="0" smtClean="0">
                <a:latin typeface="Calibri" pitchFamily="34" charset="0"/>
                <a:cs typeface="Calibri" pitchFamily="34" charset="0"/>
              </a:rPr>
              <a:t>analyse critically, reflect on and synthesise complex information, problems, concepts and theories</a:t>
            </a:r>
          </a:p>
          <a:p>
            <a:pPr lvl="1"/>
            <a:r>
              <a:rPr lang="en-GB" sz="2000" b="1" dirty="0" smtClean="0">
                <a:latin typeface="Calibri" pitchFamily="34" charset="0"/>
                <a:cs typeface="Calibri" pitchFamily="34" charset="0"/>
              </a:rPr>
              <a:t>research and apply established theories to a body of knowledge or practice</a:t>
            </a:r>
          </a:p>
          <a:p>
            <a:pPr lvl="1"/>
            <a:r>
              <a:rPr lang="en-GB" sz="2000" b="1" dirty="0" smtClean="0">
                <a:latin typeface="Calibri" pitchFamily="34" charset="0"/>
                <a:cs typeface="Calibri" pitchFamily="34" charset="0"/>
              </a:rPr>
              <a:t>interpret and transmit knowledge, skills and ideas to specialist and non-specialist audiences</a:t>
            </a:r>
          </a:p>
          <a:p>
            <a:r>
              <a:rPr lang="en-GB" sz="2000" dirty="0" smtClean="0">
                <a:latin typeface="Calibri" pitchFamily="34" charset="0"/>
                <a:cs typeface="Calibri" pitchFamily="34" charset="0"/>
              </a:rPr>
              <a:t>Application of knowledge and skills: Graduates at this level will apply knowledge and skills to demonstrate autonomy, expert judgement, adaptability and responsibility as a practitioner or learner.</a:t>
            </a:r>
          </a:p>
          <a:p>
            <a:endParaRPr lang="en-GB" sz="3200" dirty="0">
              <a:latin typeface="Calibri" pitchFamily="34" charset="0"/>
              <a:cs typeface="Calibri"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Masters students at </a:t>
            </a:r>
            <a:r>
              <a:rPr lang="en-GB" sz="3200" dirty="0" err="1" smtClean="0"/>
              <a:t>IoE</a:t>
            </a:r>
            <a:r>
              <a:rPr lang="en-GB" sz="3200" dirty="0" smtClean="0"/>
              <a:t> are expected to be able to demonstrate:</a:t>
            </a:r>
            <a:endParaRPr lang="en-GB" sz="3200" dirty="0"/>
          </a:p>
        </p:txBody>
      </p:sp>
      <p:sp>
        <p:nvSpPr>
          <p:cNvPr id="3" name="Content Placeholder 2"/>
          <p:cNvSpPr>
            <a:spLocks noGrp="1"/>
          </p:cNvSpPr>
          <p:nvPr>
            <p:ph idx="1"/>
          </p:nvPr>
        </p:nvSpPr>
        <p:spPr/>
        <p:txBody>
          <a:bodyPr/>
          <a:lstStyle/>
          <a:p>
            <a:r>
              <a:rPr lang="en-GB" sz="2400" dirty="0" smtClean="0"/>
              <a:t>Understanding of key aspects of the field of study and practice;</a:t>
            </a:r>
          </a:p>
          <a:p>
            <a:r>
              <a:rPr lang="en-GB" sz="2400" dirty="0" smtClean="0"/>
              <a:t>Highly developed ability to draw from and apply appropriate intellectual perspectives, including engagement with relevant research and scholarship</a:t>
            </a:r>
          </a:p>
          <a:p>
            <a:pPr lvl="0"/>
            <a:r>
              <a:rPr lang="en-GB" sz="2400" dirty="0" smtClean="0"/>
              <a:t>Outstanding grasp of issues and critical insight into professional pedagogic practice;</a:t>
            </a:r>
          </a:p>
          <a:p>
            <a:pPr lvl="0"/>
            <a:r>
              <a:rPr lang="en-GB" sz="2400" dirty="0" smtClean="0"/>
              <a:t>Highly sophisticated and complex understanding of learning processes and the various contexts of learning and teaching;</a:t>
            </a:r>
          </a:p>
          <a:p>
            <a:pPr lvl="0"/>
            <a:r>
              <a:rPr lang="en-GB" sz="2400" dirty="0" smtClean="0"/>
              <a:t>High levels of creativity, independence of thought and success in the application of knowledge in teaching and other work.</a:t>
            </a:r>
            <a:r>
              <a:rPr lang="en-GB" dirty="0" smtClean="0"/>
              <a:t> </a:t>
            </a:r>
          </a:p>
          <a:p>
            <a:endParaRPr lang="en-GB"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What distinguishes Masters’ level from undergraduate level in practice?</a:t>
            </a:r>
            <a:endParaRPr lang="en-GB" sz="3200" dirty="0"/>
          </a:p>
        </p:txBody>
      </p:sp>
      <p:sp>
        <p:nvSpPr>
          <p:cNvPr id="3" name="Content Placeholder 2"/>
          <p:cNvSpPr>
            <a:spLocks noGrp="1"/>
          </p:cNvSpPr>
          <p:nvPr>
            <p:ph idx="1"/>
          </p:nvPr>
        </p:nvSpPr>
        <p:spPr/>
        <p:txBody>
          <a:bodyPr/>
          <a:lstStyle/>
          <a:p>
            <a:pPr>
              <a:buNone/>
            </a:pPr>
            <a:r>
              <a:rPr lang="en-GB" dirty="0" smtClean="0"/>
              <a:t>Lord (2008) suggests Masters level traits include the ability to:</a:t>
            </a:r>
          </a:p>
          <a:p>
            <a:pPr lvl="0"/>
            <a:r>
              <a:rPr lang="en-GB" dirty="0" smtClean="0"/>
              <a:t>Demonstrate originality in solving problems and applying knowledge</a:t>
            </a:r>
          </a:p>
          <a:p>
            <a:pPr lvl="0"/>
            <a:r>
              <a:rPr lang="en-GB" dirty="0" smtClean="0"/>
              <a:t>Critically evaluate current research in the field</a:t>
            </a:r>
          </a:p>
          <a:p>
            <a:pPr lvl="0"/>
            <a:r>
              <a:rPr lang="en-GB" dirty="0" smtClean="0"/>
              <a:t>Deal with complex issues both systematically and creatively</a:t>
            </a:r>
          </a:p>
          <a:p>
            <a:pPr lvl="0"/>
            <a:r>
              <a:rPr lang="en-GB" dirty="0" smtClean="0"/>
              <a:t>Clearly communicate conclusions to specialist and non-specialist audiences.</a:t>
            </a:r>
            <a:endParaRPr lang="en-GB"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55576" y="1637705"/>
            <a:ext cx="7772400" cy="5220295"/>
          </a:xfrm>
        </p:spPr>
        <p:txBody>
          <a:bodyPr/>
          <a:lstStyle/>
          <a:p>
            <a:r>
              <a:rPr lang="en-GB" dirty="0" smtClean="0"/>
              <a:t>Curriculum design at Master’s level</a:t>
            </a:r>
            <a:endParaRPr lang="en-GB" dirty="0"/>
          </a:p>
        </p:txBody>
      </p:sp>
      <p:sp>
        <p:nvSpPr>
          <p:cNvPr id="5" name="Text Placeholder 4"/>
          <p:cNvSpPr>
            <a:spLocks noGrp="1"/>
          </p:cNvSpPr>
          <p:nvPr>
            <p:ph type="body" idx="1"/>
          </p:nvPr>
        </p:nvSpPr>
        <p:spPr>
          <a:xfrm>
            <a:off x="539552" y="1556792"/>
            <a:ext cx="7772400" cy="2592288"/>
          </a:xfrm>
        </p:spPr>
        <p:txBody>
          <a:bodyPr/>
          <a:lstStyle/>
          <a:p>
            <a:r>
              <a:rPr lang="en-GB" sz="2800" dirty="0" smtClean="0"/>
              <a:t>Designing, interpreting and delivering learning outcomes</a:t>
            </a:r>
            <a:endParaRPr lang="en-GB"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Rationale for the workshop</a:t>
            </a:r>
            <a:endParaRPr lang="en-GB" dirty="0"/>
          </a:p>
        </p:txBody>
      </p:sp>
      <p:sp>
        <p:nvSpPr>
          <p:cNvPr id="3" name="Content Placeholder 2"/>
          <p:cNvSpPr>
            <a:spLocks noGrp="1"/>
          </p:cNvSpPr>
          <p:nvPr>
            <p:ph idx="1"/>
          </p:nvPr>
        </p:nvSpPr>
        <p:spPr>
          <a:xfrm>
            <a:off x="214282" y="1285860"/>
            <a:ext cx="8572560" cy="5043503"/>
          </a:xfrm>
        </p:spPr>
        <p:txBody>
          <a:bodyPr/>
          <a:lstStyle/>
          <a:p>
            <a:r>
              <a:rPr lang="en-GB" dirty="0" smtClean="0"/>
              <a:t>SAMS is starting in late August a new Erasmus Plus JMD in Aquaculture at SAMS </a:t>
            </a:r>
          </a:p>
          <a:p>
            <a:r>
              <a:rPr lang="en-GB" dirty="0" smtClean="0"/>
              <a:t>This session offers an opportunity for staff who will be running the new internationally-based Masters programme to work together with an external consultant on curriculum delivery and assessment issues</a:t>
            </a:r>
          </a:p>
          <a:p>
            <a:r>
              <a:rPr lang="en-GB" dirty="0" smtClean="0"/>
              <a:t>We will explore the special characteristics of postgraduate level study in terms of academic expectations and how this influences design of assessments, feedback, and student experiences;</a:t>
            </a:r>
          </a:p>
          <a:p>
            <a:r>
              <a:rPr lang="en-GB" dirty="0" smtClean="0"/>
              <a:t>We will also discuss issues around working with international students who may have very diverse expectations of Masters level teaching and learning approaches.</a:t>
            </a:r>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683568" y="548680"/>
            <a:ext cx="7776864" cy="5832648"/>
          </a:xfrm>
          <a:prstGeom prst="ellipse">
            <a:avLst/>
          </a:prstGeom>
          <a:solidFill>
            <a:schemeClr val="bg1"/>
          </a:solid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GB" sz="1800" b="1">
              <a:solidFill>
                <a:prstClr val="white"/>
              </a:solidFill>
            </a:endParaRPr>
          </a:p>
        </p:txBody>
      </p:sp>
      <p:sp>
        <p:nvSpPr>
          <p:cNvPr id="5" name="Rectangle 4"/>
          <p:cNvSpPr/>
          <p:nvPr/>
        </p:nvSpPr>
        <p:spPr>
          <a:xfrm>
            <a:off x="25152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Evaluating programmes, strengths and areas for improvement</a:t>
            </a:r>
            <a:endParaRPr lang="en-GB" sz="1800" b="1" dirty="0">
              <a:solidFill>
                <a:prstClr val="black"/>
              </a:solidFill>
            </a:endParaRPr>
          </a:p>
        </p:txBody>
      </p:sp>
      <p:sp>
        <p:nvSpPr>
          <p:cNvPr id="6" name="Rectangle 5"/>
          <p:cNvSpPr/>
          <p:nvPr/>
        </p:nvSpPr>
        <p:spPr>
          <a:xfrm>
            <a:off x="673224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Considering delivery modes: face-to-face, </a:t>
            </a:r>
            <a:r>
              <a:rPr lang="en-GB" sz="1800" b="1" dirty="0">
                <a:solidFill>
                  <a:prstClr val="black"/>
                </a:solidFill>
              </a:rPr>
              <a:t>o</a:t>
            </a:r>
            <a:r>
              <a:rPr lang="en-GB" sz="1800" b="1" dirty="0" smtClean="0">
                <a:solidFill>
                  <a:prstClr val="black"/>
                </a:solidFill>
              </a:rPr>
              <a:t>nline, PBL, blended…</a:t>
            </a:r>
            <a:endParaRPr lang="en-GB" sz="1800" b="1" dirty="0">
              <a:solidFill>
                <a:prstClr val="black"/>
              </a:solidFill>
            </a:endParaRPr>
          </a:p>
        </p:txBody>
      </p:sp>
      <p:sp>
        <p:nvSpPr>
          <p:cNvPr id="7" name="Rectangle 6"/>
          <p:cNvSpPr/>
          <p:nvPr/>
        </p:nvSpPr>
        <p:spPr>
          <a:xfrm>
            <a:off x="3347864" y="18864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Determining and reviewing subject material: currency, relevance, level</a:t>
            </a:r>
            <a:endParaRPr lang="en-GB" sz="1800" b="1" dirty="0">
              <a:solidFill>
                <a:prstClr val="black"/>
              </a:solidFill>
            </a:endParaRPr>
          </a:p>
        </p:txBody>
      </p:sp>
      <p:sp>
        <p:nvSpPr>
          <p:cNvPr id="8" name="Rectangle 7"/>
          <p:cNvSpPr/>
          <p:nvPr/>
        </p:nvSpPr>
        <p:spPr>
          <a:xfrm>
            <a:off x="3347864" y="5301208"/>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Designing fit for purpose assessment methods and approaches</a:t>
            </a:r>
            <a:endParaRPr lang="en-GB" sz="1800" b="1" dirty="0">
              <a:solidFill>
                <a:prstClr val="black"/>
              </a:solidFill>
            </a:endParaRPr>
          </a:p>
        </p:txBody>
      </p:sp>
      <p:sp>
        <p:nvSpPr>
          <p:cNvPr id="9" name="Rectangle 8"/>
          <p:cNvSpPr/>
          <p:nvPr/>
        </p:nvSpPr>
        <p:spPr>
          <a:xfrm>
            <a:off x="611560" y="76470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Enhancing quality, seeking continuous improvement</a:t>
            </a:r>
            <a:endParaRPr lang="en-GB" sz="1800" b="1" dirty="0">
              <a:solidFill>
                <a:prstClr val="black"/>
              </a:solidFill>
            </a:endParaRPr>
          </a:p>
        </p:txBody>
      </p:sp>
      <p:sp>
        <p:nvSpPr>
          <p:cNvPr id="10" name="Rectangle 9"/>
          <p:cNvSpPr/>
          <p:nvPr/>
        </p:nvSpPr>
        <p:spPr>
          <a:xfrm>
            <a:off x="6300192" y="692696"/>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Designing and refining learning outcomes</a:t>
            </a:r>
            <a:endParaRPr lang="en-GB" sz="1800" b="1" dirty="0">
              <a:solidFill>
                <a:prstClr val="black"/>
              </a:solidFill>
            </a:endParaRPr>
          </a:p>
        </p:txBody>
      </p:sp>
      <p:sp>
        <p:nvSpPr>
          <p:cNvPr id="11" name="Rectangle 10"/>
          <p:cNvSpPr/>
          <p:nvPr/>
        </p:nvSpPr>
        <p:spPr>
          <a:xfrm>
            <a:off x="611560"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Assuring quality, matching HEI, national and PRSB requirements</a:t>
            </a:r>
            <a:endParaRPr lang="en-GB" sz="1800" b="1" dirty="0">
              <a:solidFill>
                <a:prstClr val="black"/>
              </a:solidFill>
            </a:endParaRPr>
          </a:p>
        </p:txBody>
      </p:sp>
      <p:sp>
        <p:nvSpPr>
          <p:cNvPr id="12" name="Rectangle 11"/>
          <p:cNvSpPr/>
          <p:nvPr/>
        </p:nvSpPr>
        <p:spPr>
          <a:xfrm>
            <a:off x="6300192"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smtClean="0">
                <a:solidFill>
                  <a:prstClr val="black"/>
                </a:solidFill>
              </a:rPr>
              <a:t>Thinking through student support</a:t>
            </a:r>
            <a:endParaRPr lang="en-GB" sz="1800" b="1" dirty="0">
              <a:solidFill>
                <a:prstClr val="black"/>
              </a:solidFill>
            </a:endParaRPr>
          </a:p>
        </p:txBody>
      </p:sp>
      <p:sp>
        <p:nvSpPr>
          <p:cNvPr id="24" name="Rectangle 23"/>
          <p:cNvSpPr/>
          <p:nvPr/>
        </p:nvSpPr>
        <p:spPr>
          <a:xfrm>
            <a:off x="3347864" y="2708920"/>
            <a:ext cx="2160240" cy="1440160"/>
          </a:xfrm>
          <a:prstGeom prst="rect">
            <a:avLst/>
          </a:prstGeom>
          <a:solidFill>
            <a:schemeClr val="bg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2800" b="1" dirty="0" smtClean="0">
                <a:solidFill>
                  <a:prstClr val="black"/>
                </a:solidFill>
              </a:rPr>
              <a:t>Curriculum</a:t>
            </a:r>
          </a:p>
          <a:p>
            <a:pPr algn="ctr" fontAlgn="auto">
              <a:spcBef>
                <a:spcPts val="0"/>
              </a:spcBef>
              <a:spcAft>
                <a:spcPts val="0"/>
              </a:spcAft>
            </a:pPr>
            <a:r>
              <a:rPr lang="en-GB" sz="2800" b="1" dirty="0" smtClean="0">
                <a:solidFill>
                  <a:prstClr val="black"/>
                </a:solidFill>
              </a:rPr>
              <a:t>Design</a:t>
            </a:r>
          </a:p>
          <a:p>
            <a:pPr algn="ctr" fontAlgn="auto">
              <a:spcBef>
                <a:spcPts val="0"/>
              </a:spcBef>
              <a:spcAft>
                <a:spcPts val="0"/>
              </a:spcAft>
            </a:pPr>
            <a:r>
              <a:rPr lang="en-GB" sz="2800" b="1" dirty="0" smtClean="0">
                <a:solidFill>
                  <a:prstClr val="black"/>
                </a:solidFill>
              </a:rPr>
              <a:t>Essentials</a:t>
            </a:r>
            <a:endParaRPr lang="en-GB" sz="2800" b="1" dirty="0">
              <a:solidFill>
                <a:prstClr val="black"/>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a:solidFill>
                  <a:srgbClr val="002060"/>
                </a:solidFill>
              </a:rPr>
              <a:t>Enhancements to curriculum design and delivery: we can:</a:t>
            </a:r>
          </a:p>
        </p:txBody>
      </p:sp>
      <p:sp>
        <p:nvSpPr>
          <p:cNvPr id="16387" name="Content Placeholder 4"/>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a:t>Explore how we can best use the first half of the first semester to induct students into good study patterns and practices to enhance learning and improve retention (Yorke 2009);</a:t>
            </a:r>
          </a:p>
          <a:p>
            <a:pPr fontAlgn="base">
              <a:spcBef>
                <a:spcPts val="600"/>
              </a:spcBef>
              <a:spcAft>
                <a:spcPct val="0"/>
              </a:spcAft>
              <a:buClr>
                <a:schemeClr val="tx2"/>
              </a:buClr>
              <a:buSzPct val="70000"/>
              <a:buFont typeface="Wingdings" pitchFamily="2" charset="2"/>
              <a:buChar char="l"/>
            </a:pPr>
            <a:r>
              <a:rPr lang="en-GB" sz="2400" b="1"/>
              <a:t>Reconsider the kinds so activities students engage with the maximum ‘learning by doing’;</a:t>
            </a:r>
          </a:p>
          <a:p>
            <a:pPr fontAlgn="base">
              <a:spcBef>
                <a:spcPts val="600"/>
              </a:spcBef>
              <a:spcAft>
                <a:spcPct val="0"/>
              </a:spcAft>
              <a:buClr>
                <a:schemeClr val="tx2"/>
              </a:buClr>
              <a:buSzPct val="70000"/>
              <a:buFont typeface="Wingdings" pitchFamily="2" charset="2"/>
              <a:buChar char="l"/>
            </a:pPr>
            <a:r>
              <a:rPr lang="en-GB" sz="2400" b="1"/>
              <a:t>Rethink the way in which we use lecture periods to include activity as well as delivery;</a:t>
            </a:r>
          </a:p>
          <a:p>
            <a:pPr fontAlgn="base">
              <a:spcBef>
                <a:spcPts val="600"/>
              </a:spcBef>
              <a:spcAft>
                <a:spcPct val="0"/>
              </a:spcAft>
              <a:buClr>
                <a:schemeClr val="tx2"/>
              </a:buClr>
              <a:buSzPct val="70000"/>
              <a:buFont typeface="Wingdings" pitchFamily="2" charset="2"/>
              <a:buChar char="l"/>
            </a:pPr>
            <a:r>
              <a:rPr lang="en-GB" sz="2400" b="1"/>
              <a:t>Consider how we can best make use of technologies to support learning and engagment. </a:t>
            </a:r>
          </a:p>
          <a:p>
            <a:pPr fontAlgn="base">
              <a:spcBef>
                <a:spcPts val="600"/>
              </a:spcBef>
              <a:spcAft>
                <a:spcPct val="0"/>
              </a:spcAft>
              <a:buClr>
                <a:schemeClr val="tx2"/>
              </a:buClr>
              <a:buSzPct val="70000"/>
              <a:buFont typeface="Wingdings" pitchFamily="2" charset="2"/>
              <a:buChar char="l"/>
            </a:pPr>
            <a:endParaRPr lang="en-GB" sz="2400" b="1"/>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a:solidFill>
                  <a:srgbClr val="002060"/>
                </a:solidFill>
              </a:rPr>
              <a:t>What can we do in the first six weeks?</a:t>
            </a:r>
          </a:p>
        </p:txBody>
      </p:sp>
      <p:sp>
        <p:nvSpPr>
          <p:cNvPr id="17411" name="Content Placeholder 4"/>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dirty="0"/>
              <a:t>Enable students to feel part of a cohort rather than a number of a list;</a:t>
            </a:r>
          </a:p>
          <a:p>
            <a:pPr fontAlgn="base">
              <a:spcBef>
                <a:spcPts val="600"/>
              </a:spcBef>
              <a:spcAft>
                <a:spcPct val="0"/>
              </a:spcAft>
              <a:buClr>
                <a:schemeClr val="tx2"/>
              </a:buClr>
              <a:buSzPct val="70000"/>
              <a:buFont typeface="Wingdings" pitchFamily="2" charset="2"/>
              <a:buChar char="l"/>
            </a:pPr>
            <a:r>
              <a:rPr lang="en-GB" sz="2400" b="1" dirty="0"/>
              <a:t>Help students acclimatise to the new learning context in which they find themselves;</a:t>
            </a:r>
          </a:p>
          <a:p>
            <a:pPr fontAlgn="base">
              <a:spcBef>
                <a:spcPts val="600"/>
              </a:spcBef>
              <a:spcAft>
                <a:spcPct val="0"/>
              </a:spcAft>
              <a:buClr>
                <a:schemeClr val="tx2"/>
              </a:buClr>
              <a:buSzPct val="70000"/>
              <a:buFont typeface="Wingdings" pitchFamily="2" charset="2"/>
              <a:buChar char="l"/>
            </a:pPr>
            <a:r>
              <a:rPr lang="en-GB" sz="2400" b="1" dirty="0"/>
              <a:t>Familiarise them with the language and culture of the subject area they are studying (</a:t>
            </a:r>
            <a:r>
              <a:rPr lang="en-GB" sz="2400" b="1" dirty="0" err="1"/>
              <a:t>Northedge</a:t>
            </a:r>
            <a:r>
              <a:rPr lang="en-GB" sz="2400" b="1" dirty="0"/>
              <a:t>, 2003);</a:t>
            </a:r>
          </a:p>
          <a:p>
            <a:pPr fontAlgn="base">
              <a:spcBef>
                <a:spcPts val="600"/>
              </a:spcBef>
              <a:spcAft>
                <a:spcPct val="0"/>
              </a:spcAft>
              <a:buClr>
                <a:schemeClr val="tx2"/>
              </a:buClr>
              <a:buSzPct val="70000"/>
              <a:buFont typeface="Wingdings" pitchFamily="2" charset="2"/>
              <a:buChar char="l"/>
            </a:pPr>
            <a:r>
              <a:rPr lang="en-GB" sz="2400" b="1" dirty="0"/>
              <a:t>Foster the information literacy and other skills that students will need to succeed;</a:t>
            </a:r>
          </a:p>
          <a:p>
            <a:pPr fontAlgn="base">
              <a:spcBef>
                <a:spcPts val="600"/>
              </a:spcBef>
              <a:spcAft>
                <a:spcPct val="0"/>
              </a:spcAft>
              <a:buClr>
                <a:schemeClr val="tx2"/>
              </a:buClr>
              <a:buSzPct val="70000"/>
              <a:buFont typeface="Wingdings" pitchFamily="2" charset="2"/>
              <a:buChar char="l"/>
            </a:pPr>
            <a:r>
              <a:rPr lang="en-GB" sz="2400" b="1" dirty="0"/>
              <a:t>Guide them on where to go for help as necessary.</a:t>
            </a:r>
          </a:p>
          <a:p>
            <a:pPr fontAlgn="base">
              <a:spcBef>
                <a:spcPts val="600"/>
              </a:spcBef>
              <a:spcAft>
                <a:spcPct val="0"/>
              </a:spcAft>
              <a:buClr>
                <a:schemeClr val="tx2"/>
              </a:buClr>
              <a:buSzPct val="70000"/>
              <a:buFont typeface="Wingdings" pitchFamily="2" charset="2"/>
              <a:buChar char="l"/>
            </a:pPr>
            <a:endParaRPr lang="en-GB" sz="2400" b="1"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a:solidFill>
                  <a:srgbClr val="002060"/>
                </a:solidFill>
              </a:rPr>
              <a:t>Mapping out the programme as a whole: some questions</a:t>
            </a:r>
          </a:p>
        </p:txBody>
      </p:sp>
      <p:sp>
        <p:nvSpPr>
          <p:cNvPr id="18435" name="Content Placeholder 4"/>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a:t>Are you ensuring that students are immersed in the subject they have come to study from the outset?</a:t>
            </a:r>
          </a:p>
          <a:p>
            <a:pPr fontAlgn="base">
              <a:spcBef>
                <a:spcPts val="600"/>
              </a:spcBef>
              <a:spcAft>
                <a:spcPct val="0"/>
              </a:spcAft>
              <a:buClr>
                <a:schemeClr val="tx2"/>
              </a:buClr>
              <a:buSzPct val="70000"/>
              <a:buFont typeface="Wingdings" pitchFamily="2" charset="2"/>
              <a:buChar char="l"/>
            </a:pPr>
            <a:r>
              <a:rPr lang="en-GB" sz="2400" b="1"/>
              <a:t>Is induction a valuable and productive introduction to the course?</a:t>
            </a:r>
          </a:p>
          <a:p>
            <a:pPr fontAlgn="base">
              <a:spcBef>
                <a:spcPts val="600"/>
              </a:spcBef>
              <a:spcAft>
                <a:spcPct val="0"/>
              </a:spcAft>
              <a:buClr>
                <a:schemeClr val="tx2"/>
              </a:buClr>
              <a:buSzPct val="70000"/>
              <a:buFont typeface="Wingdings" pitchFamily="2" charset="2"/>
              <a:buChar char="l"/>
            </a:pPr>
            <a:r>
              <a:rPr lang="en-GB" sz="2400" b="1"/>
              <a:t>Do students have a positive and balanced experience across the programme?</a:t>
            </a:r>
          </a:p>
          <a:p>
            <a:pPr fontAlgn="base">
              <a:spcBef>
                <a:spcPts val="600"/>
              </a:spcBef>
              <a:spcAft>
                <a:spcPct val="0"/>
              </a:spcAft>
              <a:buClr>
                <a:schemeClr val="tx2"/>
              </a:buClr>
              <a:buSzPct val="70000"/>
              <a:buFont typeface="Wingdings" pitchFamily="2" charset="2"/>
              <a:buChar char="l"/>
            </a:pPr>
            <a:r>
              <a:rPr lang="en-GB" sz="2400" b="1"/>
              <a:t>Are there points in the academic year when there doesn’t seem to be much going on (e.g. an extended Christmas break) when going home (and not coming back) seems like a good option?</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a:solidFill>
                  <a:srgbClr val="002060"/>
                </a:solidFill>
              </a:rPr>
              <a:t>Mapping assessment</a:t>
            </a:r>
          </a:p>
        </p:txBody>
      </p:sp>
      <p:sp>
        <p:nvSpPr>
          <p:cNvPr id="19459" name="Content Placeholder 4"/>
          <p:cNvSpPr>
            <a:spLocks noGrp="1"/>
          </p:cNvSpPr>
          <p:nvPr>
            <p:ph idx="1"/>
          </p:nvPr>
        </p:nvSpPr>
        <p:spPr>
          <a:xfrm>
            <a:off x="457200" y="1371600"/>
            <a:ext cx="8229600" cy="4754563"/>
          </a:xfrm>
          <a:noFill/>
          <a:ln w="9525">
            <a:noFill/>
            <a:miter lim="800000"/>
            <a:headEnd/>
            <a:tailEnd/>
          </a:ln>
        </p:spPr>
        <p:txBody>
          <a:bodyPr vert="horz" wrap="square" lIns="91440" tIns="45720" rIns="91440" bIns="45720" numCol="1" anchor="t" anchorCtr="0" compatLnSpc="1">
            <a:prstTxWarp prst="textNoShape">
              <a:avLst/>
            </a:prstTxWarp>
            <a:normAutofit lnSpcReduction="10000"/>
          </a:bodyPr>
          <a:lstStyle/>
          <a:p>
            <a:pPr fontAlgn="base">
              <a:spcBef>
                <a:spcPts val="600"/>
              </a:spcBef>
              <a:spcAft>
                <a:spcPct val="0"/>
              </a:spcAft>
              <a:buClr>
                <a:schemeClr val="tx2"/>
              </a:buClr>
              <a:buSzPct val="70000"/>
              <a:buFont typeface="Wingdings" pitchFamily="2" charset="2"/>
              <a:buChar char="l"/>
            </a:pPr>
            <a:r>
              <a:rPr lang="en-GB" sz="2400" b="1" dirty="0"/>
              <a:t>Are summative assessments undertaken throughout the course, or is everything ‘sudden death’ end-point? </a:t>
            </a:r>
          </a:p>
          <a:p>
            <a:pPr fontAlgn="base">
              <a:spcBef>
                <a:spcPts val="600"/>
              </a:spcBef>
              <a:spcAft>
                <a:spcPct val="0"/>
              </a:spcAft>
              <a:buClr>
                <a:schemeClr val="tx2"/>
              </a:buClr>
              <a:buSzPct val="70000"/>
              <a:buFont typeface="Wingdings" pitchFamily="2" charset="2"/>
              <a:buChar char="l"/>
            </a:pPr>
            <a:r>
              <a:rPr lang="en-GB" sz="2400" b="1" dirty="0"/>
              <a:t>Is there excessive bunching of assignments in different modules that is highly stressful for students and unmanageable staff?</a:t>
            </a:r>
          </a:p>
          <a:p>
            <a:pPr fontAlgn="base">
              <a:spcBef>
                <a:spcPts val="600"/>
              </a:spcBef>
              <a:spcAft>
                <a:spcPct val="0"/>
              </a:spcAft>
              <a:buClr>
                <a:schemeClr val="tx2"/>
              </a:buClr>
              <a:buSzPct val="70000"/>
              <a:buFont typeface="Wingdings" pitchFamily="2" charset="2"/>
              <a:buChar char="l"/>
            </a:pPr>
            <a:r>
              <a:rPr lang="en-GB" sz="2400" b="1" dirty="0"/>
              <a:t>Are there plenty of opportunities for formative assessment, especially early on?</a:t>
            </a:r>
          </a:p>
          <a:p>
            <a:pPr fontAlgn="base">
              <a:spcBef>
                <a:spcPts val="600"/>
              </a:spcBef>
              <a:spcAft>
                <a:spcPct val="0"/>
              </a:spcAft>
              <a:buClr>
                <a:schemeClr val="tx2"/>
              </a:buClr>
              <a:buSzPct val="70000"/>
              <a:buFont typeface="Wingdings" pitchFamily="2" charset="2"/>
              <a:buChar char="l"/>
            </a:pPr>
            <a:r>
              <a:rPr lang="en-GB" sz="2400" b="1" dirty="0"/>
              <a:t>Are students over-assessed? </a:t>
            </a:r>
          </a:p>
          <a:p>
            <a:pPr fontAlgn="base">
              <a:spcBef>
                <a:spcPts val="600"/>
              </a:spcBef>
              <a:spcAft>
                <a:spcPct val="0"/>
              </a:spcAft>
              <a:buClr>
                <a:schemeClr val="tx2"/>
              </a:buClr>
              <a:buSzPct val="70000"/>
              <a:buFont typeface="Wingdings" pitchFamily="2" charset="2"/>
              <a:buChar char="l"/>
            </a:pPr>
            <a:r>
              <a:rPr lang="en-GB" sz="2400" b="1" dirty="0"/>
              <a:t>When you have introduced innovative assignments, have they been introduced instead of existing ones or simply added to the assessment diet?</a:t>
            </a:r>
          </a:p>
          <a:p>
            <a:pPr fontAlgn="base">
              <a:spcBef>
                <a:spcPts val="600"/>
              </a:spcBef>
              <a:spcAft>
                <a:spcPct val="0"/>
              </a:spcAft>
              <a:buClr>
                <a:schemeClr val="tx2"/>
              </a:buClr>
              <a:buSzPct val="70000"/>
              <a:buFont typeface="Wingdings" pitchFamily="2" charset="2"/>
              <a:buChar char="l"/>
            </a:pPr>
            <a:r>
              <a:rPr lang="en-GB" sz="2400" b="1" dirty="0"/>
              <a:t>Are students encouraged to make good use of the feedback they receive?</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Mapping progression</a:t>
            </a:r>
          </a:p>
        </p:txBody>
      </p:sp>
      <p:sp>
        <p:nvSpPr>
          <p:cNvPr id="20483" name="Content Placeholder 4"/>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a:t>Is there a coherent model of progression across the student life-cycle from induction to ‘outduction’? </a:t>
            </a:r>
          </a:p>
          <a:p>
            <a:pPr fontAlgn="base">
              <a:spcBef>
                <a:spcPts val="600"/>
              </a:spcBef>
              <a:spcAft>
                <a:spcPct val="0"/>
              </a:spcAft>
              <a:buClr>
                <a:schemeClr val="tx2"/>
              </a:buClr>
              <a:buSzPct val="70000"/>
              <a:buFont typeface="Wingdings" pitchFamily="2" charset="2"/>
              <a:buChar char="l"/>
            </a:pPr>
            <a:r>
              <a:rPr lang="en-GB" sz="2400" b="1"/>
              <a:t>Do you manage transitions from year one to year two and year two to year three to ensure students remain committed and engaged?</a:t>
            </a:r>
          </a:p>
          <a:p>
            <a:pPr fontAlgn="base">
              <a:spcBef>
                <a:spcPts val="600"/>
              </a:spcBef>
              <a:spcAft>
                <a:spcPct val="0"/>
              </a:spcAft>
              <a:buClr>
                <a:schemeClr val="tx2"/>
              </a:buClr>
              <a:buSzPct val="70000"/>
              <a:buFont typeface="Wingdings" pitchFamily="2" charset="2"/>
              <a:buChar char="l"/>
            </a:pPr>
            <a:r>
              <a:rPr lang="en-GB" sz="2400" b="1"/>
              <a:t>Is there some continuity in the sources of student support throughout the course (e.g. personal tutors)?</a:t>
            </a:r>
          </a:p>
          <a:p>
            <a:pPr fontAlgn="base">
              <a:spcBef>
                <a:spcPts val="600"/>
              </a:spcBef>
              <a:spcAft>
                <a:spcPct val="0"/>
              </a:spcAft>
              <a:buClr>
                <a:schemeClr val="tx2"/>
              </a:buClr>
              <a:buSzPct val="70000"/>
              <a:buFont typeface="Wingdings" pitchFamily="2" charset="2"/>
              <a:buChar char="l"/>
            </a:pPr>
            <a:r>
              <a:rPr lang="en-GB" sz="2400" b="1"/>
              <a:t>Are students offered support and guidance in relation to personal development and employability?</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a:solidFill>
                  <a:srgbClr val="002060"/>
                </a:solidFill>
              </a:rPr>
              <a:t>Engagement of international students: some important considerations</a:t>
            </a:r>
          </a:p>
        </p:txBody>
      </p:sp>
      <p:sp>
        <p:nvSpPr>
          <p:cNvPr id="14339" name="Content Placeholder 2"/>
          <p:cNvSpPr>
            <a:spLocks noGrp="1"/>
          </p:cNvSpPr>
          <p:nvPr>
            <p:ph idx="1"/>
          </p:nvPr>
        </p:nvSpPr>
        <p:spPr>
          <a:xfrm>
            <a:off x="468313" y="1295400"/>
            <a:ext cx="8229600" cy="5029200"/>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a:t>Is recruitment undertaken to ensure students have the potential to succeed?</a:t>
            </a:r>
          </a:p>
          <a:p>
            <a:pPr eaLnBrk="1" hangingPunct="1"/>
            <a:r>
              <a:rPr lang="en-GB"/>
              <a:t>Is induction framed appropriately to welcome international students?</a:t>
            </a:r>
          </a:p>
          <a:p>
            <a:pPr eaLnBrk="1" hangingPunct="1"/>
            <a:r>
              <a:rPr lang="en-GB"/>
              <a:t>Are steps taken proactively to ensure international students have a good chance of integrating with their study cohorts?</a:t>
            </a:r>
          </a:p>
          <a:p>
            <a:pPr eaLnBrk="1" hangingPunct="1"/>
            <a:r>
              <a:rPr lang="en-GB"/>
              <a:t>Are we training our staff to be aware of diverse international approaches to HE learning and teaching, or are we just expecting students to get on with our systems?</a:t>
            </a:r>
          </a:p>
          <a:p>
            <a:pPr eaLnBrk="1" hangingPunct="1"/>
            <a:r>
              <a:rPr lang="en-GB"/>
              <a:t>Is the right kind of support offered (language, crisis support, befriending etc.)?</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a:solidFill>
                  <a:srgbClr val="002060"/>
                </a:solidFill>
              </a:rPr>
              <a:t>Teaching for learning</a:t>
            </a:r>
          </a:p>
        </p:txBody>
      </p:sp>
      <p:sp>
        <p:nvSpPr>
          <p:cNvPr id="16387"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a:t>Is there a coherent model of progression across programmes? </a:t>
            </a:r>
          </a:p>
          <a:p>
            <a:pPr eaLnBrk="1" hangingPunct="1"/>
            <a:r>
              <a:rPr lang="en-GB"/>
              <a:t>Are there clearly way-marked sources of student support throughout their studies?</a:t>
            </a:r>
          </a:p>
          <a:p>
            <a:pPr eaLnBrk="1" hangingPunct="1"/>
            <a:r>
              <a:rPr lang="en-GB"/>
              <a:t>Are students using critical thinking and high levels of analytical thought?</a:t>
            </a:r>
          </a:p>
          <a:p>
            <a:pPr eaLnBrk="1" hangingPunct="1"/>
            <a:r>
              <a:rPr lang="en-GB"/>
              <a:t>Are students working autonomously?</a:t>
            </a:r>
          </a:p>
          <a:p>
            <a:pPr eaLnBrk="1" hangingPunct="1"/>
            <a:r>
              <a:rPr lang="en-GB"/>
              <a:t>Do students have opportunities of working together?</a:t>
            </a:r>
          </a:p>
          <a:p>
            <a:pPr eaLnBrk="1" hangingPunct="1"/>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a:solidFill>
                  <a:srgbClr val="002060"/>
                </a:solidFill>
              </a:rPr>
              <a:t>Supportiveness: we must</a:t>
            </a:r>
          </a:p>
        </p:txBody>
      </p:sp>
      <p:sp>
        <p:nvSpPr>
          <p:cNvPr id="1843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r>
              <a:rPr lang="en-GB"/>
              <a:t>Adopt a holistic approach to the development of skills, particularly information literacy, so that this is fully integrated into the learning programme;</a:t>
            </a:r>
            <a:r>
              <a:rPr lang="en-US"/>
              <a:t> </a:t>
            </a:r>
          </a:p>
          <a:p>
            <a:pPr eaLnBrk="1" hangingPunct="1"/>
            <a:r>
              <a:rPr lang="en-US"/>
              <a:t>Enable students to become self-aware and reflexive learners who become robust in the face of problems;</a:t>
            </a:r>
          </a:p>
          <a:p>
            <a:pPr eaLnBrk="1" hangingPunct="1"/>
            <a:r>
              <a:rPr lang="en-US"/>
              <a:t>Help students build resilience through ‘a diet of early successes’ and positive reinforcement.</a:t>
            </a:r>
            <a:endParaRPr lang="en-GB"/>
          </a:p>
          <a:p>
            <a:pPr eaLnBrk="1" hangingPunct="1"/>
            <a:endParaRPr lang="en-GB"/>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a:solidFill>
                  <a:srgbClr val="002060"/>
                </a:solidFill>
              </a:rPr>
              <a:t>Using assessment for learning and thereby easing transitions</a:t>
            </a:r>
          </a:p>
        </p:txBody>
      </p:sp>
      <p:sp>
        <p:nvSpPr>
          <p:cNvPr id="22531" name="Content Placeholder 2"/>
          <p:cNvSpPr>
            <a:spLocks noGrp="1"/>
          </p:cNvSpPr>
          <p:nvPr>
            <p:ph idx="1"/>
          </p:nvPr>
        </p:nvSpPr>
        <p:spPr/>
        <p:txBody>
          <a:bodyPr/>
          <a:lstStyle/>
          <a:p>
            <a:pPr eaLnBrk="1" hangingPunct="1"/>
            <a:r>
              <a:rPr lang="en-US" sz="2400" b="1" smtClean="0"/>
              <a:t>Assessment that is meaningful to students can provide them with a framework for activity;</a:t>
            </a:r>
          </a:p>
          <a:p>
            <a:pPr eaLnBrk="1" hangingPunct="1"/>
            <a:r>
              <a:rPr lang="en-US" sz="2400" b="1" smtClean="0"/>
              <a:t>“Students can escape bad teaching but they can’t escape bad assessment” (Boud, 1995);</a:t>
            </a:r>
          </a:p>
          <a:p>
            <a:pPr eaLnBrk="1" hangingPunct="1"/>
            <a:r>
              <a:rPr lang="en-US" sz="2400" b="1" smtClean="0"/>
              <a:t>Where assessment is fully part of the learning process and integrated within it, the act of being assessed can help students make sense of their learning;</a:t>
            </a:r>
          </a:p>
          <a:p>
            <a:pPr eaLnBrk="1" hangingPunct="1"/>
            <a:r>
              <a:rPr lang="en-GB" sz="2400" b="1" smtClean="0"/>
              <a:t>Assessment should be formative, informative, developmental and remediable.</a:t>
            </a:r>
          </a:p>
          <a:p>
            <a:pPr eaLnBrk="1" hangingPunct="1"/>
            <a:endParaRPr lang="en-US" sz="240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600" dirty="0" smtClean="0"/>
              <a:t>This two day workshop will enable you to:</a:t>
            </a:r>
            <a:endParaRPr lang="en-GB" sz="3600" dirty="0"/>
          </a:p>
        </p:txBody>
      </p:sp>
      <p:sp>
        <p:nvSpPr>
          <p:cNvPr id="3" name="Content Placeholder 2"/>
          <p:cNvSpPr>
            <a:spLocks noGrp="1"/>
          </p:cNvSpPr>
          <p:nvPr>
            <p:ph idx="1"/>
          </p:nvPr>
        </p:nvSpPr>
        <p:spPr/>
        <p:txBody>
          <a:bodyPr/>
          <a:lstStyle/>
          <a:p>
            <a:r>
              <a:rPr lang="en-GB" dirty="0" smtClean="0"/>
              <a:t>Discuss issues concerning the boundaries between Masters and undergraduate level curriculum and assessment;</a:t>
            </a:r>
          </a:p>
          <a:p>
            <a:r>
              <a:rPr lang="en-GB" dirty="0" smtClean="0"/>
              <a:t>Discuss what kinds of outcomes are appropriate for masters programmes;</a:t>
            </a:r>
          </a:p>
          <a:p>
            <a:r>
              <a:rPr lang="en-GB" dirty="0" smtClean="0"/>
              <a:t>Consider some innovative approaches to assessing at masters level;</a:t>
            </a:r>
          </a:p>
          <a:p>
            <a:r>
              <a:rPr lang="en-GB" dirty="0" smtClean="0"/>
              <a:t>Review options for enhancing masters programmes.</a:t>
            </a:r>
          </a:p>
          <a:p>
            <a:endParaRPr lang="en-GB" dirty="0"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Bringing joy to the (live or virtual) classroom</a:t>
            </a:r>
          </a:p>
        </p:txBody>
      </p:sp>
      <p:sp>
        <p:nvSpPr>
          <p:cNvPr id="36867" name="Rectangle 3"/>
          <p:cNvSpPr>
            <a:spLocks noGrp="1" noChangeArrowheads="1"/>
          </p:cNvSpPr>
          <p:nvPr>
            <p:ph type="body" idx="1"/>
          </p:nvPr>
        </p:nvSpPr>
        <p:spPr>
          <a:xfrm>
            <a:off x="468313" y="1214438"/>
            <a:ext cx="8229600" cy="4987925"/>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Inspiring teachers tend to be systematic, consistent, well-prepared and compelling: They can usually work well at different levels and in diverse contexts;</a:t>
            </a:r>
          </a:p>
          <a:p>
            <a:pPr eaLnBrk="1" hangingPunct="1">
              <a:lnSpc>
                <a:spcPct val="100000"/>
              </a:lnSpc>
            </a:pPr>
            <a:r>
              <a:rPr lang="en-GB" sz="2600" dirty="0" smtClean="0"/>
              <a:t>It helps if we are able to teach with pleasure;</a:t>
            </a:r>
          </a:p>
          <a:p>
            <a:pPr eaLnBrk="1" hangingPunct="1">
              <a:lnSpc>
                <a:spcPct val="100000"/>
              </a:lnSpc>
            </a:pPr>
            <a:r>
              <a:rPr lang="en-GB" sz="2600" dirty="0" smtClean="0"/>
              <a:t>There are no standard recipes by which we can cook up engaging teaching, but there are some features we can combine in imaginative ways to create tasty and satisfying outcomes;</a:t>
            </a:r>
          </a:p>
          <a:p>
            <a:pPr eaLnBrk="1" hangingPunct="1">
              <a:lnSpc>
                <a:spcPct val="100000"/>
              </a:lnSpc>
            </a:pPr>
            <a:r>
              <a:rPr lang="en-GB" sz="2600" dirty="0" smtClean="0"/>
              <a:t>Engaging teaching comes in many different forms, and inspiring teachers develop their own styles and approaches that suit them (and their learners) well.</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email">
            <a:extLst>
              <a:ext uri="{28A0092B-C50C-407E-A947-70E740481C1C}">
                <a14:useLocalDpi xmlns="" xmlns:a14="http://schemas.microsoft.com/office/drawing/2010/main"/>
              </a:ext>
            </a:extLst>
          </a:blip>
          <a:stretch>
            <a:fillRect/>
          </a:stretch>
        </p:blipFill>
        <p:spPr>
          <a:xfrm>
            <a:off x="539552" y="0"/>
            <a:ext cx="5143500" cy="6858000"/>
          </a:xfrm>
          <a:prstGeom prst="rect">
            <a:avLst/>
          </a:prstGeom>
        </p:spPr>
      </p:pic>
      <p:sp>
        <p:nvSpPr>
          <p:cNvPr id="3" name="TextBox 2"/>
          <p:cNvSpPr txBox="1"/>
          <p:nvPr/>
        </p:nvSpPr>
        <p:spPr>
          <a:xfrm>
            <a:off x="6542505" y="1367056"/>
            <a:ext cx="1701903" cy="1046440"/>
          </a:xfrm>
          <a:prstGeom prst="rect">
            <a:avLst/>
          </a:prstGeom>
          <a:noFill/>
        </p:spPr>
        <p:txBody>
          <a:bodyPr wrap="square" rtlCol="0">
            <a:spAutoFit/>
          </a:bodyPr>
          <a:lstStyle/>
          <a:p>
            <a:r>
              <a:rPr lang="en-GB" dirty="0" smtClean="0">
                <a:solidFill>
                  <a:srgbClr val="FFFFFF"/>
                </a:solidFill>
                <a:latin typeface="Calibri"/>
              </a:rPr>
              <a:t>Lucas Brown</a:t>
            </a:r>
            <a:endParaRPr lang="en-GB" dirty="0">
              <a:solidFill>
                <a:srgbClr val="FFFFFF"/>
              </a:solidFill>
              <a:latin typeface="Calibri"/>
            </a:endParaRPr>
          </a:p>
        </p:txBody>
      </p:sp>
    </p:spTree>
    <p:extLst>
      <p:ext uri="{BB962C8B-B14F-4D97-AF65-F5344CB8AC3E}">
        <p14:creationId xmlns="" xmlns:p14="http://schemas.microsoft.com/office/powerpoint/2010/main" val="124145521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So what about the Post-graduate student experience?</a:t>
            </a:r>
            <a:endParaRPr lang="en-GB" sz="3200" dirty="0"/>
          </a:p>
        </p:txBody>
      </p:sp>
      <p:sp>
        <p:nvSpPr>
          <p:cNvPr id="3" name="Content Placeholder 2"/>
          <p:cNvSpPr>
            <a:spLocks noGrp="1"/>
          </p:cNvSpPr>
          <p:nvPr>
            <p:ph idx="1"/>
          </p:nvPr>
        </p:nvSpPr>
        <p:spPr>
          <a:xfrm>
            <a:off x="285720" y="1539875"/>
            <a:ext cx="8572559" cy="4789488"/>
          </a:xfrm>
        </p:spPr>
        <p:txBody>
          <a:bodyPr/>
          <a:lstStyle/>
          <a:p>
            <a:r>
              <a:rPr lang="en-GB" dirty="0" smtClean="0"/>
              <a:t>To what extent can universities assume the extent to which students will be coming to study with shared expectations, particularly around curriculum design, delivery, assessment and support?</a:t>
            </a:r>
          </a:p>
          <a:p>
            <a:r>
              <a:rPr lang="en-GB" dirty="0" smtClean="0"/>
              <a:t>What levels of information management, effective learning, self-efficacy, technological, inter-personal and other skills/ capabilities they will bring with them?</a:t>
            </a:r>
          </a:p>
          <a:p>
            <a:r>
              <a:rPr lang="en-GB" dirty="0" smtClean="0"/>
              <a:t>Students coming to study at </a:t>
            </a:r>
            <a:r>
              <a:rPr lang="en-GB" dirty="0" err="1" smtClean="0"/>
              <a:t>SAMs</a:t>
            </a:r>
            <a:r>
              <a:rPr lang="en-GB" dirty="0" smtClean="0"/>
              <a:t> will have previously learned in environments potentially very different from those here.</a:t>
            </a:r>
          </a:p>
          <a:p>
            <a:endParaRPr lang="en-GB"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49238"/>
            <a:ext cx="7715280" cy="1074737"/>
          </a:xfrm>
        </p:spPr>
        <p:txBody>
          <a:bodyPr/>
          <a:lstStyle/>
          <a:p>
            <a:r>
              <a:rPr lang="en-GB" sz="3200" dirty="0" smtClean="0"/>
              <a:t>Working with international students: do we have comparable pedagogic contexts?</a:t>
            </a:r>
            <a:endParaRPr lang="en-GB" sz="3200" dirty="0"/>
          </a:p>
        </p:txBody>
      </p:sp>
      <p:sp>
        <p:nvSpPr>
          <p:cNvPr id="3" name="Content Placeholder 2"/>
          <p:cNvSpPr>
            <a:spLocks noGrp="1"/>
          </p:cNvSpPr>
          <p:nvPr>
            <p:ph idx="1"/>
          </p:nvPr>
        </p:nvSpPr>
        <p:spPr/>
        <p:txBody>
          <a:bodyPr/>
          <a:lstStyle/>
          <a:p>
            <a:r>
              <a:rPr lang="en-GB" dirty="0" smtClean="0"/>
              <a:t>Is your students’ principal model of teaching one of transmission of knowledge or do they see learning as a partnership between teachers and students?</a:t>
            </a:r>
          </a:p>
          <a:p>
            <a:r>
              <a:rPr lang="en-GB" dirty="0" smtClean="0"/>
              <a:t>Do your students think you value robust discussion in class, or is it more important in their view to achieve consensus? (According to </a:t>
            </a:r>
            <a:r>
              <a:rPr lang="en-GB" dirty="0" err="1" smtClean="0"/>
              <a:t>Ryan,there</a:t>
            </a:r>
            <a:r>
              <a:rPr lang="en-GB" dirty="0" smtClean="0"/>
              <a:t> is diversity in the extent to which robust discussion is valued, with students from some cultures preferring to focus on the importance of harmony and co-operation within the group rather the interests of the individual within it (Ryan 2000).</a:t>
            </a:r>
          </a:p>
          <a:p>
            <a:r>
              <a:rPr lang="en-GB" dirty="0" smtClean="0"/>
              <a:t>Is there a significant power distance between academics and students, or is the pedagogic context quite informal?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Diversity in classroom teaching approaches</a:t>
            </a:r>
            <a:endParaRPr lang="en-GB" dirty="0"/>
          </a:p>
        </p:txBody>
      </p:sp>
      <p:sp>
        <p:nvSpPr>
          <p:cNvPr id="3" name="Content Placeholder 2"/>
          <p:cNvSpPr>
            <a:spLocks noGrp="1"/>
          </p:cNvSpPr>
          <p:nvPr>
            <p:ph idx="1"/>
          </p:nvPr>
        </p:nvSpPr>
        <p:spPr/>
        <p:txBody>
          <a:bodyPr/>
          <a:lstStyle/>
          <a:p>
            <a:r>
              <a:rPr lang="en-GB" dirty="0" smtClean="0"/>
              <a:t>Some HEIs in Pacific Rim nations providing substantially more one-to-one support than they might expect in the UK;</a:t>
            </a:r>
          </a:p>
          <a:p>
            <a:r>
              <a:rPr lang="en-GB" dirty="0" smtClean="0"/>
              <a:t>Some nations provide substantially less support than is common in other nations (for example, in some HEIs in Italy is not uncommon for the (very low) fees to cover only mass lectures, with seminars and personal tutoring available as extras.</a:t>
            </a:r>
          </a:p>
          <a:p>
            <a:r>
              <a:rPr lang="en-GB" dirty="0" smtClean="0"/>
              <a:t>Do your students have mismatched conceptions of how much support they can expect from you, for example in terms of one-to-</a:t>
            </a:r>
            <a:r>
              <a:rPr lang="en-GB" dirty="0" err="1" smtClean="0"/>
              <a:t>ne</a:t>
            </a:r>
            <a:r>
              <a:rPr lang="en-GB" dirty="0" smtClean="0"/>
              <a:t> support or proofreading?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GB" sz="3500" smtClean="0"/>
              <a:t>Surprises in the international context</a:t>
            </a:r>
          </a:p>
        </p:txBody>
      </p:sp>
      <p:sp>
        <p:nvSpPr>
          <p:cNvPr id="18435" name="Rectangle 3"/>
          <p:cNvSpPr>
            <a:spLocks noGrp="1" noChangeArrowheads="1"/>
          </p:cNvSpPr>
          <p:nvPr>
            <p:ph type="body" idx="1"/>
          </p:nvPr>
        </p:nvSpPr>
        <p:spPr/>
        <p:txBody>
          <a:bodyPr/>
          <a:lstStyle/>
          <a:p>
            <a:pPr eaLnBrk="1" hangingPunct="1"/>
            <a:r>
              <a:rPr lang="en-GB" dirty="0" smtClean="0"/>
              <a:t>Students studying away from home often find approaches, methods, content and context very different from what they are used to;</a:t>
            </a:r>
          </a:p>
          <a:p>
            <a:pPr eaLnBrk="1" hangingPunct="1"/>
            <a:r>
              <a:rPr lang="en-GB" dirty="0" smtClean="0"/>
              <a:t>Staff with diverse student cohorts are often surprised by student attributes and behaviours;</a:t>
            </a:r>
          </a:p>
          <a:p>
            <a:pPr eaLnBrk="1" hangingPunct="1"/>
            <a:r>
              <a:rPr lang="en-GB" dirty="0" smtClean="0"/>
              <a:t>Institutions are not always well set up to support international students and recognise their achievements;</a:t>
            </a:r>
          </a:p>
          <a:p>
            <a:pPr eaLnBrk="1" hangingPunct="1"/>
            <a:r>
              <a:rPr lang="en-GB" dirty="0" smtClean="0"/>
              <a:t>What kinds of surprises have you encountered here at SAMS?</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Further cultural issues:</a:t>
            </a:r>
            <a:endParaRPr lang="en-GB" dirty="0"/>
          </a:p>
        </p:txBody>
      </p:sp>
      <p:sp>
        <p:nvSpPr>
          <p:cNvPr id="3" name="Content Placeholder 2"/>
          <p:cNvSpPr>
            <a:spLocks noGrp="1"/>
          </p:cNvSpPr>
          <p:nvPr>
            <p:ph idx="1"/>
          </p:nvPr>
        </p:nvSpPr>
        <p:spPr/>
        <p:txBody>
          <a:bodyPr/>
          <a:lstStyle/>
          <a:p>
            <a:r>
              <a:rPr lang="en-GB" dirty="0" smtClean="0"/>
              <a:t>Students from cultures where the genders are usually strictly segregated may find activities like group work and presentations challenging initially;</a:t>
            </a:r>
          </a:p>
          <a:p>
            <a:r>
              <a:rPr lang="en-GB" dirty="0" smtClean="0"/>
              <a:t>There can be issues around students who are not prepared to ask questions in class or seek support, for fear of ‘losing face’, or causing the teacher to ‘lose face’ ;</a:t>
            </a:r>
          </a:p>
          <a:p>
            <a:r>
              <a:rPr lang="en-GB" dirty="0" smtClean="0"/>
              <a:t>Dress codes (for staff and students) can be diverse and, on occasions, problematic if signals are misinterpreted.</a:t>
            </a:r>
          </a:p>
          <a:p>
            <a:endParaRPr lang="en-GB"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Cultural </a:t>
            </a:r>
            <a:r>
              <a:rPr lang="en-GB" i="1" dirty="0" smtClean="0"/>
              <a:t>mores</a:t>
            </a:r>
            <a:r>
              <a:rPr lang="en-GB" dirty="0" smtClean="0"/>
              <a:t> can impact on expectations</a:t>
            </a:r>
            <a:endParaRPr lang="en-GB" dirty="0"/>
          </a:p>
        </p:txBody>
      </p:sp>
      <p:sp>
        <p:nvSpPr>
          <p:cNvPr id="3" name="Content Placeholder 2"/>
          <p:cNvSpPr>
            <a:spLocks noGrp="1"/>
          </p:cNvSpPr>
          <p:nvPr>
            <p:ph idx="1"/>
          </p:nvPr>
        </p:nvSpPr>
        <p:spPr/>
        <p:txBody>
          <a:bodyPr/>
          <a:lstStyle/>
          <a:p>
            <a:pPr>
              <a:buNone/>
            </a:pPr>
            <a:r>
              <a:rPr lang="en-GB" dirty="0" smtClean="0"/>
              <a:t>“Eastern, Latin American and some Caribbean cultures can, for example, deem it rude to make firm eye contact: while in the </a:t>
            </a:r>
            <a:r>
              <a:rPr lang="en-GB" dirty="0" err="1" smtClean="0"/>
              <a:t>Uk</a:t>
            </a:r>
            <a:r>
              <a:rPr lang="en-GB" dirty="0" smtClean="0"/>
              <a:t> it is often thought rude not too.” (Grace and </a:t>
            </a:r>
            <a:r>
              <a:rPr lang="en-GB" dirty="0" err="1" smtClean="0"/>
              <a:t>Gravestock</a:t>
            </a:r>
            <a:r>
              <a:rPr lang="en-GB" dirty="0" smtClean="0"/>
              <a:t> 2009 p 61)</a:t>
            </a:r>
          </a:p>
          <a:p>
            <a:pPr>
              <a:buNone/>
            </a:pPr>
            <a:r>
              <a:rPr lang="en-GB" dirty="0" smtClean="0"/>
              <a:t>This has been widely reported in other cultural contexts too e.g. Maori students and those from some parts of the Indian sub-continent. </a:t>
            </a:r>
          </a:p>
          <a:p>
            <a:pPr>
              <a:buNone/>
            </a:pPr>
            <a:r>
              <a:rPr lang="en-GB" dirty="0" smtClean="0"/>
              <a:t>This can be problematic where the assessment criteria for a presentation specifically mention eye contact, and there may be a gender dimension. </a:t>
            </a:r>
          </a:p>
          <a:p>
            <a:pPr>
              <a:buNone/>
            </a:pPr>
            <a:endParaRPr lang="en-GB"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Variations in approaches based on cultural factors</a:t>
            </a:r>
            <a:endParaRPr lang="en-GB" dirty="0"/>
          </a:p>
        </p:txBody>
      </p:sp>
      <p:sp>
        <p:nvSpPr>
          <p:cNvPr id="3" name="Content Placeholder 2"/>
          <p:cNvSpPr>
            <a:spLocks noGrp="1"/>
          </p:cNvSpPr>
          <p:nvPr>
            <p:ph idx="1"/>
          </p:nvPr>
        </p:nvSpPr>
        <p:spPr/>
        <p:txBody>
          <a:bodyPr/>
          <a:lstStyle/>
          <a:p>
            <a:pPr>
              <a:buNone/>
            </a:pPr>
            <a:r>
              <a:rPr lang="en-GB" dirty="0" smtClean="0"/>
              <a:t>These can centre on the extent to which historical texts and previously accumulated knowledge is respected and how much students are expected to have their own ideas, , how far authority figures, including teachers are respected (or not) and in particular, how far it is acceptable to be overtly critical of authoritative texts or figures and whether a ‘correct’ answer is sought and the extent to which alternative responses are acceptable. </a:t>
            </a:r>
          </a:p>
          <a:p>
            <a:pPr>
              <a:buNone/>
            </a:pPr>
            <a:r>
              <a:rPr lang="en-GB" dirty="0" smtClean="0"/>
              <a:t>(Ryan 2000)</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GB" dirty="0" smtClean="0"/>
              <a:t>What do students say on the authoritative role of the tutor?</a:t>
            </a:r>
            <a:endParaRPr lang="en-US" dirty="0" smtClean="0"/>
          </a:p>
        </p:txBody>
      </p:sp>
      <p:sp>
        <p:nvSpPr>
          <p:cNvPr id="25603" name="Rectangle 3"/>
          <p:cNvSpPr>
            <a:spLocks noGrp="1" noChangeArrowheads="1"/>
          </p:cNvSpPr>
          <p:nvPr>
            <p:ph type="body" idx="1"/>
          </p:nvPr>
        </p:nvSpPr>
        <p:spPr>
          <a:noFill/>
          <a:ln>
            <a:noFill/>
          </a:ln>
        </p:spPr>
        <p:txBody>
          <a:bodyPr vert="horz" wrap="square" lIns="91440" tIns="45720" rIns="91440" bIns="45720" numCol="1" anchor="t" anchorCtr="0" compatLnSpc="1">
            <a:prstTxWarp prst="textNoShape">
              <a:avLst/>
            </a:prstTxWarp>
          </a:bodyPr>
          <a:lstStyle/>
          <a:p>
            <a:pPr eaLnBrk="1" hangingPunct="1"/>
            <a:r>
              <a:rPr lang="en-GB" dirty="0" smtClean="0"/>
              <a:t>“It was a shock for me to find that I wasn’t going to be marked by the tutor but by other students. How can they possibly be able to do that? The tutors should be doing this because they have the knowledge that we don’t have”.</a:t>
            </a:r>
          </a:p>
          <a:p>
            <a:pPr eaLnBrk="1" hangingPunct="1"/>
            <a:r>
              <a:rPr lang="en-GB" dirty="0" smtClean="0"/>
              <a:t>“In our OSCEs [Objective Structured Clinical Examinations], we had to examine a patient whose comments on my proficiency formed part of the assessment. How can that be right? They know nothing of clinical matters.”</a:t>
            </a:r>
            <a:endParaRPr lang="en-US"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1428736"/>
            <a:ext cx="7772400" cy="4340239"/>
          </a:xfrm>
        </p:spPr>
        <p:txBody>
          <a:bodyPr/>
          <a:lstStyle/>
          <a:p>
            <a:r>
              <a:rPr lang="en-GB" dirty="0" smtClean="0"/>
              <a:t>Teaching and assessing on Masters courses:</a:t>
            </a:r>
            <a:endParaRPr lang="en-GB" dirty="0"/>
          </a:p>
        </p:txBody>
      </p:sp>
      <p:sp>
        <p:nvSpPr>
          <p:cNvPr id="3" name="Content Placeholder 2"/>
          <p:cNvSpPr>
            <a:spLocks noGrp="1"/>
          </p:cNvSpPr>
          <p:nvPr>
            <p:ph type="body" idx="1"/>
          </p:nvPr>
        </p:nvSpPr>
        <p:spPr/>
        <p:txBody>
          <a:bodyPr/>
          <a:lstStyle/>
          <a:p>
            <a:r>
              <a:rPr lang="en-GB" sz="2800" dirty="0" smtClean="0"/>
              <a:t>What is mastery?</a:t>
            </a:r>
          </a:p>
          <a:p>
            <a:r>
              <a:rPr lang="en-GB" sz="2800" dirty="0" smtClean="0"/>
              <a:t>What is special about working at this level?</a:t>
            </a:r>
            <a:endParaRPr lang="en-GB" sz="280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GB" i="1" smtClean="0"/>
              <a:t>On ways of relating to others</a:t>
            </a:r>
            <a:endParaRPr lang="en-US" i="1" smtClean="0"/>
          </a:p>
        </p:txBody>
      </p:sp>
      <p:sp>
        <p:nvSpPr>
          <p:cNvPr id="24579" name="Rectangle 3"/>
          <p:cNvSpPr>
            <a:spLocks noGrp="1" noChangeArrowheads="1"/>
          </p:cNvSpPr>
          <p:nvPr>
            <p:ph type="body" idx="1"/>
          </p:nvPr>
        </p:nvSpPr>
        <p:spPr>
          <a:noFill/>
          <a:ln>
            <a:noFill/>
          </a:ln>
        </p:spPr>
        <p:txBody>
          <a:bodyPr vert="horz" wrap="square" lIns="91440" tIns="45720" rIns="91440" bIns="45720" numCol="1" anchor="t" anchorCtr="0" compatLnSpc="1">
            <a:prstTxWarp prst="textNoShape">
              <a:avLst/>
            </a:prstTxWarp>
          </a:bodyPr>
          <a:lstStyle/>
          <a:p>
            <a:pPr eaLnBrk="1" hangingPunct="1"/>
            <a:r>
              <a:rPr lang="en-GB" smtClean="0"/>
              <a:t>“Home students are at such a great advantage over us. They seem to laugh and chat with the teachers in a very familiar way. We feel like outsiders and I think we are disadvantaged when it comes to the tests”.</a:t>
            </a:r>
          </a:p>
          <a:p>
            <a:pPr eaLnBrk="1" hangingPunct="1"/>
            <a:r>
              <a:rPr lang="en-GB" smtClean="0"/>
              <a:t>“The tutor went through the criteria for the presentation with us, emphasising things like body language and eye contact but he didn’t understand that that would be a problem for me to look straight at all the male students”.</a:t>
            </a:r>
            <a:endParaRPr lang="en-US" smtClean="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Comparable learning contexts? How far do you:</a:t>
            </a:r>
            <a:endParaRPr lang="en-GB" dirty="0"/>
          </a:p>
        </p:txBody>
      </p:sp>
      <p:sp>
        <p:nvSpPr>
          <p:cNvPr id="3" name="Content Placeholder 2"/>
          <p:cNvSpPr>
            <a:spLocks noGrp="1"/>
          </p:cNvSpPr>
          <p:nvPr>
            <p:ph idx="1"/>
          </p:nvPr>
        </p:nvSpPr>
        <p:spPr>
          <a:xfrm>
            <a:off x="468313" y="1285860"/>
            <a:ext cx="8229600" cy="5043503"/>
          </a:xfrm>
        </p:spPr>
        <p:txBody>
          <a:bodyPr/>
          <a:lstStyle/>
          <a:p>
            <a:r>
              <a:rPr lang="en-GB" dirty="0" smtClean="0"/>
              <a:t>You socialise with students?</a:t>
            </a:r>
          </a:p>
          <a:p>
            <a:r>
              <a:rPr lang="en-GB" dirty="0" smtClean="0"/>
              <a:t>Encourage interruptions and questions in lectures?</a:t>
            </a:r>
          </a:p>
          <a:p>
            <a:r>
              <a:rPr lang="en-GB" dirty="0" smtClean="0"/>
              <a:t>Accept gifts from your students?</a:t>
            </a:r>
          </a:p>
          <a:p>
            <a:r>
              <a:rPr lang="en-GB" dirty="0" smtClean="0"/>
              <a:t>Encourage opposing views from students?</a:t>
            </a:r>
          </a:p>
          <a:p>
            <a:r>
              <a:rPr lang="en-GB" dirty="0" smtClean="0"/>
              <a:t>Provide detailed feedback and advice on draft assignments?</a:t>
            </a:r>
          </a:p>
          <a:p>
            <a:r>
              <a:rPr lang="en-GB" dirty="0" smtClean="0"/>
              <a:t>Routinely spend time with students after lectures?</a:t>
            </a:r>
          </a:p>
          <a:p>
            <a:r>
              <a:rPr lang="en-GB" dirty="0" smtClean="0"/>
              <a:t>Ask your students to call you by your first name?</a:t>
            </a:r>
          </a:p>
          <a:p>
            <a:r>
              <a:rPr lang="en-GB" dirty="0" smtClean="0"/>
              <a:t>Require them to participate in group assignments?</a:t>
            </a:r>
          </a:p>
          <a:p>
            <a:r>
              <a:rPr lang="en-GB" dirty="0" smtClean="0"/>
              <a:t>Allow them to negotiate marks? </a:t>
            </a:r>
          </a:p>
          <a:p>
            <a:r>
              <a:rPr lang="en-GB" dirty="0" smtClean="0"/>
              <a:t>Timetable exams on weekends?</a:t>
            </a:r>
          </a:p>
          <a:p>
            <a:endParaRPr lang="en-GB"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GB" i="1" dirty="0" smtClean="0"/>
              <a:t>What do students say on religious issues?</a:t>
            </a:r>
            <a:endParaRPr lang="en-US" i="1" dirty="0" smtClean="0"/>
          </a:p>
        </p:txBody>
      </p:sp>
      <p:sp>
        <p:nvSpPr>
          <p:cNvPr id="23555" name="Rectangle 3"/>
          <p:cNvSpPr>
            <a:spLocks noGrp="1" noChangeArrowheads="1"/>
          </p:cNvSpPr>
          <p:nvPr>
            <p:ph type="body" idx="1"/>
          </p:nvPr>
        </p:nvSpPr>
        <p:spPr>
          <a:noFill/>
          <a:ln>
            <a:noFill/>
          </a:ln>
        </p:spPr>
        <p:txBody>
          <a:bodyPr vert="horz" wrap="square" lIns="91440" tIns="45720" rIns="91440" bIns="45720" numCol="1" anchor="t" anchorCtr="0" compatLnSpc="1">
            <a:prstTxWarp prst="textNoShape">
              <a:avLst/>
            </a:prstTxWarp>
          </a:bodyPr>
          <a:lstStyle/>
          <a:p>
            <a:pPr eaLnBrk="1" hangingPunct="1"/>
            <a:r>
              <a:rPr lang="en-GB" dirty="0" smtClean="0"/>
              <a:t>“We had two exams in one day, both lasting three hours. I had difficulty concentrating in the second one as I had been fasting since dawn. I didn’t really feel I did my best.”</a:t>
            </a:r>
          </a:p>
          <a:p>
            <a:pPr eaLnBrk="1" hangingPunct="1"/>
            <a:r>
              <a:rPr lang="en-GB" dirty="0" smtClean="0"/>
              <a:t>“It was very uncomfortable for me taking an exam on a Saturday morning as it was our </a:t>
            </a:r>
            <a:r>
              <a:rPr lang="en-GB" dirty="0" err="1" smtClean="0"/>
              <a:t>sabbath</a:t>
            </a:r>
            <a:r>
              <a:rPr lang="en-GB" dirty="0" smtClean="0"/>
              <a:t>”.</a:t>
            </a:r>
            <a:endParaRPr lang="en-US" dirty="0" smtClean="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8604"/>
            <a:ext cx="7543800" cy="1143008"/>
          </a:xfrm>
        </p:spPr>
        <p:txBody>
          <a:bodyPr/>
          <a:lstStyle/>
          <a:p>
            <a:r>
              <a:rPr lang="en-GB" sz="3200" dirty="0" smtClean="0"/>
              <a:t>Comparable technological environments? Do you expect your students to:</a:t>
            </a:r>
            <a:endParaRPr lang="en-GB" sz="3200" dirty="0"/>
          </a:p>
        </p:txBody>
      </p:sp>
      <p:sp>
        <p:nvSpPr>
          <p:cNvPr id="3" name="Content Placeholder 2"/>
          <p:cNvSpPr>
            <a:spLocks noGrp="1"/>
          </p:cNvSpPr>
          <p:nvPr>
            <p:ph idx="1"/>
          </p:nvPr>
        </p:nvSpPr>
        <p:spPr/>
        <p:txBody>
          <a:bodyPr/>
          <a:lstStyle/>
          <a:p>
            <a:r>
              <a:rPr lang="en-GB" dirty="0" smtClean="0"/>
              <a:t>Have access to the internet at home in their own nations? </a:t>
            </a:r>
          </a:p>
          <a:p>
            <a:r>
              <a:rPr lang="en-GB" dirty="0" smtClean="0"/>
              <a:t>Bring their own devices to class (BYOD) and use them in lessons?</a:t>
            </a:r>
          </a:p>
          <a:p>
            <a:r>
              <a:rPr lang="en-GB" dirty="0" smtClean="0"/>
              <a:t>Submit assignments and receive feedback electronically?</a:t>
            </a:r>
          </a:p>
          <a:p>
            <a:r>
              <a:rPr lang="en-GB" dirty="0" smtClean="0"/>
              <a:t>Access core subject content on-line before they come to classes? </a:t>
            </a:r>
            <a:endParaRPr lang="en-GB"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Teaching and technologies</a:t>
            </a:r>
            <a:endParaRPr lang="en-GB" dirty="0"/>
          </a:p>
        </p:txBody>
      </p:sp>
      <p:sp>
        <p:nvSpPr>
          <p:cNvPr id="3" name="Content Placeholder 2"/>
          <p:cNvSpPr>
            <a:spLocks noGrp="1"/>
          </p:cNvSpPr>
          <p:nvPr>
            <p:ph idx="1"/>
          </p:nvPr>
        </p:nvSpPr>
        <p:spPr/>
        <p:txBody>
          <a:bodyPr/>
          <a:lstStyle/>
          <a:p>
            <a:r>
              <a:rPr lang="en-GB" dirty="0" smtClean="0"/>
              <a:t>The traditional lecture with little interaction is much more common in some nations than others;</a:t>
            </a:r>
          </a:p>
          <a:p>
            <a:r>
              <a:rPr lang="en-GB" dirty="0" smtClean="0"/>
              <a:t> Students can expect different modes of delivery and diversity in the level of provision of support materials including handouts, electronic texts and social learning environments, depending where they are studying. </a:t>
            </a:r>
          </a:p>
          <a:p>
            <a:r>
              <a:rPr lang="en-GB" dirty="0" smtClean="0"/>
              <a:t>Up-to-date IT equipment and even continuous electricity supplies to power computers are not ubiquitous. </a:t>
            </a:r>
          </a:p>
          <a:p>
            <a:endParaRPr lang="en-GB"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83568" y="1844824"/>
            <a:ext cx="7772400" cy="1362075"/>
          </a:xfrm>
        </p:spPr>
        <p:txBody>
          <a:bodyPr/>
          <a:lstStyle/>
          <a:p>
            <a:r>
              <a:rPr lang="en-GB" dirty="0" smtClean="0"/>
              <a:t>Inspiring teaching at masters level</a:t>
            </a:r>
            <a:endParaRPr lang="en-GB" dirty="0"/>
          </a:p>
        </p:txBody>
      </p:sp>
      <p:sp>
        <p:nvSpPr>
          <p:cNvPr id="5" name="Text Placeholder 4"/>
          <p:cNvSpPr>
            <a:spLocks noGrp="1"/>
          </p:cNvSpPr>
          <p:nvPr>
            <p:ph type="body" idx="1"/>
          </p:nvPr>
        </p:nvSpPr>
        <p:spPr/>
        <p:txBody>
          <a:bodyPr/>
          <a:lstStyle/>
          <a:p>
            <a:endParaRPr lang="en-GB"/>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0242" name="Picture 3" descr="Laurentius_de_Voltolina_001.jpg"/>
          <p:cNvPicPr>
            <a:picLocks noChangeAspect="1"/>
          </p:cNvPicPr>
          <p:nvPr/>
        </p:nvPicPr>
        <p:blipFill>
          <a:blip r:embed="rId3" cstate="email"/>
          <a:srcRect/>
          <a:stretch>
            <a:fillRect/>
          </a:stretch>
        </p:blipFill>
        <p:spPr bwMode="auto">
          <a:xfrm>
            <a:off x="323850" y="0"/>
            <a:ext cx="8496300" cy="6858000"/>
          </a:xfrm>
          <a:prstGeom prst="rect">
            <a:avLst/>
          </a:prstGeom>
          <a:noFill/>
          <a:ln w="9525">
            <a:noFill/>
            <a:miter lim="800000"/>
            <a:headEnd/>
            <a:tailEnd/>
          </a:ln>
        </p:spPr>
      </p:pic>
      <p:sp>
        <p:nvSpPr>
          <p:cNvPr id="10243" name="TextBox 2"/>
          <p:cNvSpPr txBox="1">
            <a:spLocks noChangeArrowheads="1"/>
          </p:cNvSpPr>
          <p:nvPr/>
        </p:nvSpPr>
        <p:spPr bwMode="auto">
          <a:xfrm>
            <a:off x="6424613" y="5931374"/>
            <a:ext cx="2395537" cy="923925"/>
          </a:xfrm>
          <a:prstGeom prst="rect">
            <a:avLst/>
          </a:prstGeom>
          <a:solidFill>
            <a:schemeClr val="accent2"/>
          </a:solidFill>
          <a:ln w="9525">
            <a:noFill/>
            <a:miter lim="800000"/>
            <a:headEnd/>
            <a:tailEnd/>
          </a:ln>
        </p:spPr>
        <p:txBody>
          <a:bodyPr wrap="none">
            <a:spAutoFit/>
          </a:bodyPr>
          <a:lstStyle/>
          <a:p>
            <a:r>
              <a:rPr lang="en-GB" sz="1800" dirty="0" err="1">
                <a:solidFill>
                  <a:srgbClr val="FFFFFF"/>
                </a:solidFill>
                <a:latin typeface="Calibri" pitchFamily="34" charset="0"/>
              </a:rPr>
              <a:t>Laurentius</a:t>
            </a:r>
            <a:r>
              <a:rPr lang="en-GB" sz="1800" dirty="0">
                <a:solidFill>
                  <a:srgbClr val="FFFFFF"/>
                </a:solidFill>
                <a:latin typeface="Calibri" pitchFamily="34" charset="0"/>
              </a:rPr>
              <a:t> de </a:t>
            </a:r>
            <a:r>
              <a:rPr lang="en-GB" sz="1800" dirty="0" err="1">
                <a:solidFill>
                  <a:srgbClr val="FFFFFF"/>
                </a:solidFill>
                <a:latin typeface="Calibri" pitchFamily="34" charset="0"/>
              </a:rPr>
              <a:t>Voltolina</a:t>
            </a:r>
            <a:r>
              <a:rPr lang="en-GB" sz="1800" dirty="0">
                <a:solidFill>
                  <a:srgbClr val="FFFFFF"/>
                </a:solidFill>
                <a:latin typeface="Calibri" pitchFamily="34" charset="0"/>
              </a:rPr>
              <a:t> </a:t>
            </a:r>
          </a:p>
          <a:p>
            <a:r>
              <a:rPr lang="en-GB" sz="1800" dirty="0">
                <a:solidFill>
                  <a:srgbClr val="FFFFFF"/>
                </a:solidFill>
                <a:latin typeface="Calibri" pitchFamily="34" charset="0"/>
              </a:rPr>
              <a:t>2</a:t>
            </a:r>
            <a:r>
              <a:rPr lang="en-GB" sz="1800" baseline="30000" dirty="0">
                <a:solidFill>
                  <a:srgbClr val="FFFFFF"/>
                </a:solidFill>
                <a:latin typeface="Calibri" pitchFamily="34" charset="0"/>
              </a:rPr>
              <a:t>nd</a:t>
            </a:r>
            <a:r>
              <a:rPr lang="en-GB" sz="1800" dirty="0">
                <a:solidFill>
                  <a:srgbClr val="FFFFFF"/>
                </a:solidFill>
                <a:latin typeface="Calibri" pitchFamily="34" charset="0"/>
              </a:rPr>
              <a:t> half of 14</a:t>
            </a:r>
            <a:r>
              <a:rPr lang="en-GB" sz="1800" baseline="30000" dirty="0">
                <a:solidFill>
                  <a:srgbClr val="FFFFFF"/>
                </a:solidFill>
                <a:latin typeface="Calibri" pitchFamily="34" charset="0"/>
              </a:rPr>
              <a:t>th</a:t>
            </a:r>
            <a:r>
              <a:rPr lang="en-GB" sz="1800" dirty="0">
                <a:solidFill>
                  <a:srgbClr val="FFFFFF"/>
                </a:solidFill>
                <a:latin typeface="Calibri" pitchFamily="34" charset="0"/>
              </a:rPr>
              <a:t> Century</a:t>
            </a:r>
          </a:p>
          <a:p>
            <a:r>
              <a:rPr lang="en-GB" sz="1800" dirty="0">
                <a:solidFill>
                  <a:srgbClr val="FFFFFF"/>
                </a:solidFill>
                <a:latin typeface="Calibri" pitchFamily="34" charset="0"/>
              </a:rPr>
              <a:t>Italian Painter</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How do we know if we are offering excellent teaching?</a:t>
            </a:r>
          </a:p>
        </p:txBody>
      </p:sp>
      <p:sp>
        <p:nvSpPr>
          <p:cNvPr id="8195" name="Content Placeholder 2"/>
          <p:cNvSpPr>
            <a:spLocks noGrp="1"/>
          </p:cNvSpPr>
          <p:nvPr>
            <p:ph idx="1"/>
          </p:nvPr>
        </p:nvSpPr>
        <p:spPr/>
        <p:txBody>
          <a:bodyPr/>
          <a:lstStyle/>
          <a:p>
            <a:r>
              <a:rPr lang="en-GB" dirty="0" smtClean="0"/>
              <a:t>Students are satisfied, learn well, achieve highly and have fulfilling learning experiences;</a:t>
            </a:r>
          </a:p>
          <a:p>
            <a:r>
              <a:rPr lang="en-GB" dirty="0" smtClean="0"/>
              <a:t>Students develop a range of competences they need including problem solving, working with others and self-management;</a:t>
            </a:r>
          </a:p>
          <a:p>
            <a:r>
              <a:rPr lang="en-GB" dirty="0" smtClean="0"/>
              <a:t>We as teachers are satisfied, motivated and find their workloads manageable;</a:t>
            </a:r>
          </a:p>
          <a:p>
            <a:r>
              <a:rPr lang="en-GB" dirty="0" smtClean="0"/>
              <a:t>Quality assurors and Professional and Subject bodies like what we do and have no complaints about systems and processes;</a:t>
            </a:r>
          </a:p>
          <a:p>
            <a:r>
              <a:rPr lang="en-GB" dirty="0" smtClean="0"/>
              <a:t>University managers are confident that the student experience offered is of high quality (and deal with few complaints).</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Characteristics of excellent university teachers:</a:t>
            </a:r>
          </a:p>
        </p:txBody>
      </p:sp>
      <p:sp>
        <p:nvSpPr>
          <p:cNvPr id="10243" name="Content Placeholder 2"/>
          <p:cNvSpPr>
            <a:spLocks noGrp="1"/>
          </p:cNvSpPr>
          <p:nvPr>
            <p:ph idx="1"/>
          </p:nvPr>
        </p:nvSpPr>
        <p:spPr>
          <a:xfrm>
            <a:off x="285750" y="1412875"/>
            <a:ext cx="8643938" cy="4789488"/>
          </a:xfrm>
        </p:spPr>
        <p:txBody>
          <a:bodyPr/>
          <a:lstStyle/>
          <a:p>
            <a:pPr marL="514350" indent="-514350">
              <a:buSzPct val="100000"/>
              <a:buFont typeface="Arial" charset="0"/>
              <a:buAutoNum type="arabicPeriod"/>
            </a:pPr>
            <a:r>
              <a:rPr lang="en-GB" sz="2400" dirty="0" smtClean="0"/>
              <a:t>Knows subject material thoroughly</a:t>
            </a:r>
          </a:p>
          <a:p>
            <a:pPr marL="514350" indent="-514350">
              <a:buSzPct val="100000"/>
              <a:buFont typeface="Arial" charset="0"/>
              <a:buAutoNum type="arabicPeriod"/>
            </a:pPr>
            <a:r>
              <a:rPr lang="en-GB" sz="2400" dirty="0" smtClean="0"/>
              <a:t>Adopts a scholarly approach to the practice of teaching</a:t>
            </a:r>
          </a:p>
          <a:p>
            <a:pPr marL="514350" indent="-514350">
              <a:buSzPct val="100000"/>
              <a:buFont typeface="Arial" charset="0"/>
              <a:buAutoNum type="arabicPeriod"/>
            </a:pPr>
            <a:r>
              <a:rPr lang="en-GB" sz="2400" dirty="0" smtClean="0"/>
              <a:t>Is reflective and regularly reviews own practice</a:t>
            </a:r>
          </a:p>
          <a:p>
            <a:pPr marL="514350" indent="-514350">
              <a:buSzPct val="100000"/>
              <a:buFont typeface="Arial" charset="0"/>
              <a:buAutoNum type="arabicPeriod"/>
            </a:pPr>
            <a:r>
              <a:rPr lang="en-GB" sz="2400" dirty="0" smtClean="0"/>
              <a:t>Is well organised and plans curriculum effectively</a:t>
            </a:r>
          </a:p>
          <a:p>
            <a:pPr marL="514350" indent="-514350">
              <a:buSzPct val="100000"/>
              <a:buFont typeface="Arial" charset="0"/>
              <a:buAutoNum type="arabicPeriod"/>
            </a:pPr>
            <a:r>
              <a:rPr lang="en-GB" sz="2400" dirty="0" smtClean="0"/>
              <a:t>Is passionate about teaching</a:t>
            </a:r>
          </a:p>
          <a:p>
            <a:pPr marL="514350" indent="-514350">
              <a:buSzPct val="100000"/>
              <a:buFont typeface="Arial" charset="0"/>
              <a:buAutoNum type="arabicPeriod"/>
            </a:pPr>
            <a:r>
              <a:rPr lang="en-GB" sz="2400" dirty="0" smtClean="0"/>
              <a:t>Has a student-centred orientation to teaching</a:t>
            </a:r>
          </a:p>
          <a:p>
            <a:pPr marL="514350" indent="-514350">
              <a:buSzPct val="100000"/>
              <a:buFont typeface="Arial" charset="0"/>
              <a:buAutoNum type="arabicPeriod"/>
            </a:pPr>
            <a:r>
              <a:rPr lang="en-GB" sz="2400" dirty="0" smtClean="0"/>
              <a:t>Regularly reviews innovations in learning and teaching and tries out ones relevant to own context</a:t>
            </a:r>
          </a:p>
          <a:p>
            <a:pPr marL="514350" indent="-514350">
              <a:buSzPct val="100000"/>
              <a:buFont typeface="Arial" charset="0"/>
              <a:buAutoNum type="arabicPeriod"/>
            </a:pPr>
            <a:r>
              <a:rPr lang="en-GB" sz="2400" dirty="0" smtClean="0"/>
              <a:t>Ensures that assessment practices are fit for purpose and contribute to learning</a:t>
            </a:r>
          </a:p>
          <a:p>
            <a:pPr marL="514350" indent="-514350">
              <a:buSzPct val="100000"/>
              <a:buFont typeface="Arial" charset="0"/>
              <a:buAutoNum type="arabicPeriod"/>
            </a:pPr>
            <a:r>
              <a:rPr lang="en-GB" sz="2400" dirty="0" smtClean="0"/>
              <a:t>Demonstrate empathy and emotional intelligence</a:t>
            </a:r>
          </a:p>
          <a:p>
            <a:pPr marL="514350" indent="-514350">
              <a:buSzPct val="100000"/>
              <a:buFont typeface="Arial" charset="0"/>
              <a:buAutoNum type="arabicPeriod"/>
            </a:pPr>
            <a:endParaRPr lang="en-GB" sz="2400" dirty="0" smtClean="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a:solidFill>
                  <a:srgbClr val="002060"/>
                </a:solidFill>
              </a:rPr>
              <a:t>Delivering content…..</a:t>
            </a:r>
          </a:p>
        </p:txBody>
      </p:sp>
      <p:sp>
        <p:nvSpPr>
          <p:cNvPr id="18435" name="Rectangle 3"/>
          <p:cNvSpPr>
            <a:spLocks noGrp="1" noChangeArrowheads="1"/>
          </p:cNvSpPr>
          <p:nvPr>
            <p:ph type="body" idx="1"/>
          </p:nvPr>
        </p:nvSpPr>
        <p:spPr/>
        <p:txBody>
          <a:bodyPr/>
          <a:lstStyle/>
          <a:p>
            <a:pPr>
              <a:lnSpc>
                <a:spcPct val="100000"/>
              </a:lnSpc>
            </a:pPr>
            <a:r>
              <a:rPr lang="en-GB" sz="2400" smtClean="0"/>
              <a:t>is less like delivering a parcel (the postman model) and more like delivering a baby (the midwife model). </a:t>
            </a:r>
          </a:p>
          <a:p>
            <a:pPr>
              <a:lnSpc>
                <a:spcPct val="100000"/>
              </a:lnSpc>
            </a:pPr>
            <a:r>
              <a:rPr lang="en-GB" sz="2400" smtClean="0"/>
              <a:t>University staff can advise, guide, intervene when things so wrong, but in the end only the student can bring learning into life!!</a:t>
            </a:r>
          </a:p>
          <a:p>
            <a:pPr>
              <a:lnSpc>
                <a:spcPct val="100000"/>
              </a:lnSpc>
            </a:pPr>
            <a:r>
              <a:rPr lang="en-GB" sz="2400" smtClean="0"/>
              <a:t>Content can be gleaned from many sources (e.g. MIT and our UK Open University are putting more and more content into open access areas).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cstate="screen">
            <a:extLst>
              <a:ext uri="{28A0092B-C50C-407E-A947-70E740481C1C}">
                <a14:useLocalDpi xmlns="" xmlns:a14="http://schemas.microsoft.com/office/drawing/2010/main"/>
              </a:ext>
            </a:extLst>
          </a:blip>
          <a:srcRect/>
          <a:stretch/>
        </p:blipFill>
        <p:spPr>
          <a:xfrm rot="5400000">
            <a:off x="-631466" y="1006586"/>
            <a:ext cx="6858000" cy="4803997"/>
          </a:xfrm>
          <a:prstGeom prst="rect">
            <a:avLst/>
          </a:prstGeom>
        </p:spPr>
      </p:pic>
      <p:sp>
        <p:nvSpPr>
          <p:cNvPr id="3" name="TextBox 2"/>
          <p:cNvSpPr txBox="1"/>
          <p:nvPr/>
        </p:nvSpPr>
        <p:spPr>
          <a:xfrm>
            <a:off x="6000761" y="1367056"/>
            <a:ext cx="2243648" cy="1200329"/>
          </a:xfrm>
          <a:prstGeom prst="rect">
            <a:avLst/>
          </a:prstGeom>
          <a:noFill/>
        </p:spPr>
        <p:txBody>
          <a:bodyPr wrap="square" rtlCol="0">
            <a:spAutoFit/>
          </a:bodyPr>
          <a:lstStyle/>
          <a:p>
            <a:r>
              <a:rPr lang="en-GB" sz="2400" dirty="0" smtClean="0">
                <a:solidFill>
                  <a:srgbClr val="FFFFFF"/>
                </a:solidFill>
                <a:latin typeface="Calibri"/>
              </a:rPr>
              <a:t>A masterpiece of planning and performance</a:t>
            </a:r>
            <a:endParaRPr lang="en-GB" sz="2400" dirty="0">
              <a:solidFill>
                <a:srgbClr val="FFFFFF"/>
              </a:solidFill>
              <a:latin typeface="Calibri"/>
            </a:endParaRPr>
          </a:p>
        </p:txBody>
      </p:sp>
    </p:spTree>
    <p:extLst>
      <p:ext uri="{BB962C8B-B14F-4D97-AF65-F5344CB8AC3E}">
        <p14:creationId xmlns="" xmlns:p14="http://schemas.microsoft.com/office/powerpoint/2010/main" val="1088670867"/>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1" descr="Hogarth_lecture_1736.jpg"/>
          <p:cNvPicPr>
            <a:picLocks noChangeAspect="1"/>
          </p:cNvPicPr>
          <p:nvPr/>
        </p:nvPicPr>
        <p:blipFill>
          <a:blip r:embed="rId3" cstate="email"/>
          <a:srcRect/>
          <a:stretch>
            <a:fillRect/>
          </a:stretch>
        </p:blipFill>
        <p:spPr bwMode="auto">
          <a:xfrm>
            <a:off x="0" y="0"/>
            <a:ext cx="5548313" cy="6858000"/>
          </a:xfrm>
          <a:prstGeom prst="rect">
            <a:avLst/>
          </a:prstGeom>
          <a:noFill/>
          <a:ln w="9525">
            <a:noFill/>
            <a:miter lim="800000"/>
            <a:headEnd/>
            <a:tailEnd/>
          </a:ln>
        </p:spPr>
      </p:pic>
      <p:sp>
        <p:nvSpPr>
          <p:cNvPr id="11267" name="TextBox 2"/>
          <p:cNvSpPr txBox="1">
            <a:spLocks noChangeArrowheads="1"/>
          </p:cNvSpPr>
          <p:nvPr/>
        </p:nvSpPr>
        <p:spPr bwMode="auto">
          <a:xfrm>
            <a:off x="5791200" y="1524000"/>
            <a:ext cx="3463925" cy="1384300"/>
          </a:xfrm>
          <a:prstGeom prst="rect">
            <a:avLst/>
          </a:prstGeom>
          <a:noFill/>
          <a:ln w="9525">
            <a:noFill/>
            <a:miter lim="800000"/>
            <a:headEnd/>
            <a:tailEnd/>
          </a:ln>
        </p:spPr>
        <p:txBody>
          <a:bodyPr>
            <a:spAutoFit/>
          </a:bodyPr>
          <a:lstStyle/>
          <a:p>
            <a:pPr algn="ctr"/>
            <a:r>
              <a:rPr lang="en-GB" sz="2800" b="1">
                <a:solidFill>
                  <a:srgbClr val="FFFFFF"/>
                </a:solidFill>
                <a:latin typeface="Calibri" pitchFamily="34" charset="0"/>
              </a:rPr>
              <a:t>William Hogarth</a:t>
            </a:r>
          </a:p>
          <a:p>
            <a:pPr algn="ctr"/>
            <a:r>
              <a:rPr lang="en-GB" sz="2800" b="1">
                <a:solidFill>
                  <a:srgbClr val="FFFFFF"/>
                </a:solidFill>
                <a:latin typeface="Calibri" pitchFamily="34" charset="0"/>
              </a:rPr>
              <a:t>1736</a:t>
            </a:r>
          </a:p>
          <a:p>
            <a:pPr algn="ctr"/>
            <a:r>
              <a:rPr lang="en-GB" sz="2800" b="1">
                <a:solidFill>
                  <a:srgbClr val="FFFFFF"/>
                </a:solidFill>
                <a:latin typeface="Calibri" pitchFamily="34" charset="0"/>
              </a:rPr>
              <a:t>‘Scholars at a lecture’</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a:solidFill>
                  <a:srgbClr val="002060"/>
                </a:solidFill>
              </a:rPr>
              <a:t>Characteristics of an effective lecture</a:t>
            </a:r>
          </a:p>
        </p:txBody>
      </p:sp>
      <p:sp>
        <p:nvSpPr>
          <p:cNvPr id="26627" name="Content Placeholder 2"/>
          <p:cNvSpPr>
            <a:spLocks noGrp="1"/>
          </p:cNvSpPr>
          <p:nvPr>
            <p:ph idx="1"/>
          </p:nvPr>
        </p:nvSpPr>
        <p:spPr/>
        <p:txBody>
          <a:bodyPr/>
          <a:lstStyle/>
          <a:p>
            <a:pPr>
              <a:lnSpc>
                <a:spcPct val="100000"/>
              </a:lnSpc>
            </a:pPr>
            <a:r>
              <a:rPr lang="en-GB" sz="2800" dirty="0" smtClean="0"/>
              <a:t>Students actively engage with the material being presented;</a:t>
            </a:r>
          </a:p>
          <a:p>
            <a:pPr>
              <a:lnSpc>
                <a:spcPct val="100000"/>
              </a:lnSpc>
            </a:pPr>
            <a:r>
              <a:rPr lang="en-GB" sz="2800" dirty="0" smtClean="0"/>
              <a:t>The period of time available is used constructively;</a:t>
            </a:r>
          </a:p>
          <a:p>
            <a:pPr>
              <a:lnSpc>
                <a:spcPct val="100000"/>
              </a:lnSpc>
            </a:pPr>
            <a:r>
              <a:rPr lang="en-GB" sz="2800" dirty="0" smtClean="0"/>
              <a:t>Students of all abilities are able to follow the train of thought of the lecturer to some extent and learn from the experience;</a:t>
            </a:r>
          </a:p>
          <a:p>
            <a:pPr>
              <a:lnSpc>
                <a:spcPct val="100000"/>
              </a:lnSpc>
            </a:pPr>
            <a:r>
              <a:rPr lang="en-GB" sz="2800" dirty="0" smtClean="0"/>
              <a:t>Learning happens.</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142875" y="0"/>
            <a:ext cx="8143875" cy="1441450"/>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Things I wish I had known about effective teaching when I started doing it. It helps to:</a:t>
            </a:r>
          </a:p>
        </p:txBody>
      </p:sp>
      <p:sp>
        <p:nvSpPr>
          <p:cNvPr id="43011" name="Rectangle 3"/>
          <p:cNvSpPr>
            <a:spLocks noGrp="1" noChangeArrowheads="1"/>
          </p:cNvSpPr>
          <p:nvPr>
            <p:ph idx="1"/>
          </p:nvPr>
        </p:nvSpPr>
        <p:spPr>
          <a:xfrm>
            <a:off x="571500" y="1500188"/>
            <a:ext cx="8143875" cy="4824412"/>
          </a:xfrm>
        </p:spPr>
        <p:txBody>
          <a:bodyPr/>
          <a:lstStyle/>
          <a:p>
            <a:pPr>
              <a:lnSpc>
                <a:spcPct val="100000"/>
              </a:lnSpc>
            </a:pPr>
            <a:r>
              <a:rPr lang="en-GB" sz="2400" dirty="0" smtClean="0"/>
              <a:t>Prepare diligently without being obsessive and be honest if you are asked questions you can’t immediately answer;</a:t>
            </a:r>
          </a:p>
          <a:p>
            <a:pPr>
              <a:lnSpc>
                <a:spcPct val="100000"/>
              </a:lnSpc>
            </a:pPr>
            <a:r>
              <a:rPr lang="en-GB" sz="2400" dirty="0" smtClean="0"/>
              <a:t>Spend as much time thinking about how you will structure learning activities within a teaching session as about the content of what is being taught;</a:t>
            </a:r>
          </a:p>
          <a:p>
            <a:pPr>
              <a:lnSpc>
                <a:spcPct val="100000"/>
              </a:lnSpc>
            </a:pPr>
            <a:r>
              <a:rPr lang="en-GB" dirty="0" smtClean="0"/>
              <a:t>Make convincing links between what you are teaching students today and what you have done previously, as well as signposting forward to future learning;</a:t>
            </a:r>
          </a:p>
          <a:p>
            <a:pPr>
              <a:lnSpc>
                <a:spcPct val="100000"/>
              </a:lnSpc>
            </a:pPr>
            <a:r>
              <a:rPr lang="en-GB" sz="2400" dirty="0" smtClean="0"/>
              <a:t>Build in flexibility so you finish on time;</a:t>
            </a:r>
          </a:p>
          <a:p>
            <a:pPr>
              <a:lnSpc>
                <a:spcPct val="100000"/>
              </a:lnSpc>
            </a:pPr>
            <a:r>
              <a:rPr lang="en-GB" sz="2400" dirty="0" smtClean="0"/>
              <a:t>On the days when you aren’t feeling inspired it is helpful to cultivate a convincing air of enthusiasm for your subject and student learning. </a:t>
            </a:r>
          </a:p>
        </p:txBody>
      </p:sp>
      <p:sp>
        <p:nvSpPr>
          <p:cNvPr id="43012" name="AutoShape 4">
            <a:hlinkClick r:id="rId3" action="ppaction://hlinkpres?slideindex=1&amp;slidetitle=" highlightClick="1"/>
          </p:cNvPr>
          <p:cNvSpPr>
            <a:spLocks noChangeArrowheads="1"/>
          </p:cNvSpPr>
          <p:nvPr/>
        </p:nvSpPr>
        <p:spPr bwMode="auto">
          <a:xfrm>
            <a:off x="8101013" y="5808663"/>
            <a:ext cx="1042987" cy="1042987"/>
          </a:xfrm>
          <a:prstGeom prst="actionButtonBlank">
            <a:avLst/>
          </a:prstGeom>
          <a:noFill/>
          <a:ln w="12700">
            <a:noFill/>
            <a:miter lim="800000"/>
            <a:headEnd type="none" w="sm" len="sm"/>
            <a:tailEnd type="none" w="sm" len="sm"/>
          </a:ln>
        </p:spPr>
        <p:txBody>
          <a:bodyPr wrap="none" anchor="ctr"/>
          <a:lstStyle/>
          <a:p>
            <a:endParaRPr lang="en-US"/>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High quality teaching…</a:t>
            </a:r>
          </a:p>
        </p:txBody>
      </p:sp>
      <p:sp>
        <p:nvSpPr>
          <p:cNvPr id="3" name="Content Placeholder 2"/>
          <p:cNvSpPr>
            <a:spLocks noGrp="1"/>
          </p:cNvSpPr>
          <p:nvPr>
            <p:ph idx="1"/>
          </p:nvPr>
        </p:nvSpPr>
        <p:spPr/>
        <p:txBody>
          <a:bodyPr/>
          <a:lstStyle/>
          <a:p>
            <a:pPr>
              <a:buNone/>
            </a:pPr>
            <a:r>
              <a:rPr lang="en-GB" dirty="0" smtClean="0"/>
              <a:t>…“implies recognising that students must be engaged with the content of learning tasks in a way that is likely to enable them to reach understanding…Sharp engagement, imaginative inquiry and finding of a suitable level and style are all more likely to occur if teaching methods that necessitate student energy, problem solving and cooperative learning are employed”. (</a:t>
            </a:r>
            <a:r>
              <a:rPr lang="en-GB" dirty="0" err="1" smtClean="0"/>
              <a:t>Ramsden</a:t>
            </a:r>
            <a:r>
              <a:rPr lang="en-GB" dirty="0" smtClean="0"/>
              <a:t>, 2003, p.97)</a:t>
            </a:r>
            <a:endParaRPr lang="en-GB"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83568" y="1988840"/>
            <a:ext cx="7772400" cy="1362075"/>
          </a:xfrm>
        </p:spPr>
        <p:txBody>
          <a:bodyPr/>
          <a:lstStyle/>
          <a:p>
            <a:r>
              <a:rPr lang="en-GB" dirty="0" smtClean="0"/>
              <a:t>Promoting student engagement and fostering independent learning</a:t>
            </a:r>
            <a:endParaRPr lang="en-GB" dirty="0"/>
          </a:p>
        </p:txBody>
      </p:sp>
      <p:sp>
        <p:nvSpPr>
          <p:cNvPr id="5" name="Text Placeholder 4"/>
          <p:cNvSpPr>
            <a:spLocks noGrp="1"/>
          </p:cNvSpPr>
          <p:nvPr>
            <p:ph type="body" idx="1"/>
          </p:nvPr>
        </p:nvSpPr>
        <p:spPr/>
        <p:txBody>
          <a:bodyPr/>
          <a:lstStyle/>
          <a:p>
            <a:endParaRPr lang="en-GB"/>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a:solidFill>
                  <a:srgbClr val="002060"/>
                </a:solidFill>
              </a:rPr>
              <a:t>Engagement: Why talk about it? Because:</a:t>
            </a:r>
          </a:p>
        </p:txBody>
      </p:sp>
      <p:sp>
        <p:nvSpPr>
          <p:cNvPr id="13315" name="Rectangle 3"/>
          <p:cNvSpPr>
            <a:spLocks noGrp="1"/>
          </p:cNvSpPr>
          <p:nvPr>
            <p:ph idx="1"/>
          </p:nvPr>
        </p:nvSpPr>
        <p:spPr/>
        <p:txBody>
          <a:bodyPr/>
          <a:lstStyle/>
          <a:p>
            <a:pPr eaLnBrk="1" hangingPunct="1"/>
            <a:r>
              <a:rPr lang="en-GB" sz="2400" b="1" dirty="0" smtClean="0"/>
              <a:t>Academics and learning support staff report increasing levels of disengagement by students of the ‘</a:t>
            </a:r>
            <a:r>
              <a:rPr lang="en-GB" sz="2400" b="1" dirty="0" err="1" smtClean="0"/>
              <a:t>iGeneration</a:t>
            </a:r>
            <a:r>
              <a:rPr lang="en-GB" sz="2400" b="1" dirty="0" smtClean="0"/>
              <a:t>’;</a:t>
            </a:r>
          </a:p>
          <a:p>
            <a:pPr eaLnBrk="1" hangingPunct="1"/>
            <a:r>
              <a:rPr lang="en-GB" dirty="0" smtClean="0"/>
              <a:t>The nature of the transaction seems to be changing;</a:t>
            </a:r>
            <a:r>
              <a:rPr lang="en-GB" sz="2400" b="1" dirty="0" smtClean="0"/>
              <a:t> </a:t>
            </a:r>
          </a:p>
          <a:p>
            <a:pPr eaLnBrk="1" hangingPunct="1">
              <a:lnSpc>
                <a:spcPct val="90000"/>
              </a:lnSpc>
            </a:pPr>
            <a:r>
              <a:rPr lang="en-GB" sz="2400" b="1" dirty="0" smtClean="0"/>
              <a:t>Potentially the nature of student behaviour in higher education is changing radically in terms of academic and other literacies; </a:t>
            </a:r>
          </a:p>
          <a:p>
            <a:pPr eaLnBrk="1" hangingPunct="1">
              <a:lnSpc>
                <a:spcPct val="90000"/>
              </a:lnSpc>
            </a:pPr>
            <a:r>
              <a:rPr lang="en-GB" sz="2400" b="1" dirty="0" smtClean="0"/>
              <a:t>Institutions need to ensure that new students enter with, or have the opportunity to acquire, the skills needed for academic success;</a:t>
            </a:r>
          </a:p>
          <a:p>
            <a:pPr eaLnBrk="1" hangingPunct="1">
              <a:lnSpc>
                <a:spcPct val="90000"/>
              </a:lnSpc>
            </a:pPr>
            <a:r>
              <a:rPr lang="en-GB" sz="2400" b="1" dirty="0" smtClean="0"/>
              <a:t>HEIs must devise programmes in which the emphasis is on maximising students’ development.</a:t>
            </a:r>
          </a:p>
          <a:p>
            <a:pPr eaLnBrk="1" hangingPunct="1"/>
            <a:endParaRPr lang="en-GB" sz="2400" b="1" dirty="0" smtClean="0"/>
          </a:p>
          <a:p>
            <a:pPr eaLnBrk="1" hangingPunct="1"/>
            <a:endParaRPr lang="en-GB" sz="2400" b="1" dirty="0" smtClean="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GB"/>
          </a:p>
        </p:txBody>
      </p:sp>
      <p:pic>
        <p:nvPicPr>
          <p:cNvPr id="5" name="Picture 4" descr="knock on door.JPG"/>
          <p:cNvPicPr>
            <a:picLocks noChangeAspect="1"/>
          </p:cNvPicPr>
          <p:nvPr/>
        </p:nvPicPr>
        <p:blipFill>
          <a:blip r:embed="rId2" cstate="email">
            <a:lum bright="26000" contrast="41000"/>
          </a:blip>
          <a:srcRect/>
          <a:stretch>
            <a:fillRect/>
          </a:stretch>
        </p:blipFill>
        <p:spPr>
          <a:xfrm>
            <a:off x="285720" y="0"/>
            <a:ext cx="8429684" cy="6829778"/>
          </a:xfrm>
          <a:prstGeom prst="rect">
            <a:avLst/>
          </a:prstGeom>
        </p:spPr>
      </p:pic>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To engage learners we can:</a:t>
            </a:r>
          </a:p>
        </p:txBody>
      </p:sp>
      <p:sp>
        <p:nvSpPr>
          <p:cNvPr id="44035" name="Content Placeholder 2"/>
          <p:cNvSpPr>
            <a:spLocks noGrp="1"/>
          </p:cNvSpPr>
          <p:nvPr>
            <p:ph idx="1"/>
          </p:nvPr>
        </p:nvSpPr>
        <p:spPr/>
        <p:txBody>
          <a:bodyPr/>
          <a:lstStyle/>
          <a:p>
            <a:pPr>
              <a:lnSpc>
                <a:spcPct val="100000"/>
              </a:lnSpc>
            </a:pPr>
            <a:r>
              <a:rPr lang="en-GB" sz="2400" dirty="0" smtClean="0"/>
              <a:t>Make use of real examples and hot-off-the-press data to keep content current;</a:t>
            </a:r>
          </a:p>
          <a:p>
            <a:r>
              <a:rPr lang="en-GB" dirty="0" smtClean="0"/>
              <a:t>Give added-value to students in class. </a:t>
            </a:r>
            <a:r>
              <a:rPr lang="en-GB" sz="2400" dirty="0" smtClean="0"/>
              <a:t>Provide resources and text on-line that back up classroom activities (including audio/video recordings</a:t>
            </a:r>
            <a:r>
              <a:rPr lang="en-GB" dirty="0" smtClean="0"/>
              <a:t> of your lectures) without ever letting it be perceived that this is a substitute for being there!</a:t>
            </a:r>
          </a:p>
          <a:p>
            <a:pPr>
              <a:lnSpc>
                <a:spcPct val="100000"/>
              </a:lnSpc>
            </a:pPr>
            <a:r>
              <a:rPr lang="en-GB" dirty="0" smtClean="0"/>
              <a:t>Provide c</a:t>
            </a:r>
            <a:r>
              <a:rPr lang="en-GB" sz="2400" dirty="0" smtClean="0"/>
              <a:t>hallenges to students’ thinking without letting individuals feel publicly exposed or humiliated</a:t>
            </a:r>
          </a:p>
          <a:p>
            <a:pPr>
              <a:lnSpc>
                <a:spcPct val="100000"/>
              </a:lnSpc>
            </a:pPr>
            <a:r>
              <a:rPr lang="en-GB" sz="2400" dirty="0" smtClean="0"/>
              <a:t>Relate their work to the forthcoming/ongoing assignment (without slavishly teaching to the exam)</a:t>
            </a:r>
          </a:p>
          <a:p>
            <a:pPr>
              <a:lnSpc>
                <a:spcPct val="100000"/>
              </a:lnSpc>
            </a:pPr>
            <a:r>
              <a:rPr lang="en-GB" sz="2400" dirty="0" smtClean="0"/>
              <a:t>Make spaces for dialogue, through clickers/ twitter/ whatever</a:t>
            </a:r>
            <a:r>
              <a:rPr lang="en-GB" dirty="0" smtClean="0"/>
              <a:t>, live and </a:t>
            </a:r>
            <a:r>
              <a:rPr lang="en-GB" sz="2400" dirty="0" smtClean="0"/>
              <a:t>after the session.</a:t>
            </a:r>
          </a:p>
          <a:p>
            <a:pPr>
              <a:lnSpc>
                <a:spcPct val="100000"/>
              </a:lnSpc>
            </a:pPr>
            <a:endParaRPr lang="en-GB" sz="2400" dirty="0" smtClean="0"/>
          </a:p>
          <a:p>
            <a:pPr>
              <a:lnSpc>
                <a:spcPct val="100000"/>
              </a:lnSpc>
            </a:pPr>
            <a:endParaRPr lang="en-GB" sz="2400" dirty="0" smtClean="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22238"/>
            <a:ext cx="8143932" cy="1074737"/>
          </a:xfrm>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sz="3200" kern="1200" dirty="0">
                <a:solidFill>
                  <a:srgbClr val="002060"/>
                </a:solidFill>
              </a:rPr>
              <a:t>How can we get students to fully engage? Some suggestions</a:t>
            </a:r>
          </a:p>
        </p:txBody>
      </p:sp>
      <p:sp>
        <p:nvSpPr>
          <p:cNvPr id="3" name="Content Placeholder 2"/>
          <p:cNvSpPr>
            <a:spLocks noGrp="1"/>
          </p:cNvSpPr>
          <p:nvPr>
            <p:ph idx="1"/>
          </p:nvPr>
        </p:nvSpPr>
        <p:spPr/>
        <p:txBody>
          <a:bodyPr/>
          <a:lstStyle/>
          <a:p>
            <a:r>
              <a:rPr lang="en-GB" dirty="0" smtClean="0"/>
              <a:t>Provide opportunities for students to get involved in authentic learning environments on campus or off;</a:t>
            </a:r>
          </a:p>
          <a:p>
            <a:r>
              <a:rPr lang="en-GB" dirty="0" smtClean="0"/>
              <a:t>Keep the curriculum current and life-relevant, without losing historical perspectives;</a:t>
            </a:r>
          </a:p>
          <a:p>
            <a:r>
              <a:rPr lang="en-GB" dirty="0" smtClean="0"/>
              <a:t>Give them real problems to solve and issues with which to engage;</a:t>
            </a:r>
          </a:p>
          <a:p>
            <a:r>
              <a:rPr lang="en-GB" dirty="0" smtClean="0"/>
              <a:t>Identify the skills they need to succeed and provide opportunities to rehearse and develop them;</a:t>
            </a:r>
          </a:p>
          <a:p>
            <a:r>
              <a:rPr lang="en-GB" dirty="0" smtClean="0"/>
              <a:t>Never compromise on the quality of the demands we make of them.</a:t>
            </a:r>
            <a:endParaRPr lang="en-GB"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Retention of international students: some important considerations</a:t>
            </a:r>
          </a:p>
        </p:txBody>
      </p:sp>
      <p:sp>
        <p:nvSpPr>
          <p:cNvPr id="1331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fontAlgn="base">
              <a:spcBef>
                <a:spcPts val="600"/>
              </a:spcBef>
              <a:spcAft>
                <a:spcPct val="0"/>
              </a:spcAft>
              <a:buClr>
                <a:schemeClr val="tx2"/>
              </a:buClr>
              <a:buSzPct val="70000"/>
              <a:buFont typeface="Wingdings" pitchFamily="2" charset="2"/>
              <a:buChar char="l"/>
            </a:pPr>
            <a:r>
              <a:rPr lang="en-GB" sz="2400" b="1"/>
              <a:t>Is recruitment undertaken to ensure students have the potential to succeed?</a:t>
            </a:r>
          </a:p>
          <a:p>
            <a:pPr fontAlgn="base">
              <a:spcBef>
                <a:spcPts val="600"/>
              </a:spcBef>
              <a:spcAft>
                <a:spcPct val="0"/>
              </a:spcAft>
              <a:buClr>
                <a:schemeClr val="tx2"/>
              </a:buClr>
              <a:buSzPct val="70000"/>
              <a:buFont typeface="Wingdings" pitchFamily="2" charset="2"/>
              <a:buChar char="l"/>
            </a:pPr>
            <a:r>
              <a:rPr lang="en-GB" sz="2400" b="1"/>
              <a:t>Is induction framed appropriately to welcome international students?</a:t>
            </a:r>
          </a:p>
          <a:p>
            <a:pPr fontAlgn="base">
              <a:spcBef>
                <a:spcPts val="600"/>
              </a:spcBef>
              <a:spcAft>
                <a:spcPct val="0"/>
              </a:spcAft>
              <a:buClr>
                <a:schemeClr val="tx2"/>
              </a:buClr>
              <a:buSzPct val="70000"/>
              <a:buFont typeface="Wingdings" pitchFamily="2" charset="2"/>
              <a:buChar char="l"/>
            </a:pPr>
            <a:r>
              <a:rPr lang="en-GB" sz="2400" b="1"/>
              <a:t>Are steps taken proactively to ensure international students have a good chance of integrating with their study cohorts?</a:t>
            </a:r>
          </a:p>
          <a:p>
            <a:pPr fontAlgn="base">
              <a:spcBef>
                <a:spcPts val="600"/>
              </a:spcBef>
              <a:spcAft>
                <a:spcPct val="0"/>
              </a:spcAft>
              <a:buClr>
                <a:schemeClr val="tx2"/>
              </a:buClr>
              <a:buSzPct val="70000"/>
              <a:buFont typeface="Wingdings" pitchFamily="2" charset="2"/>
              <a:buChar char="l"/>
            </a:pPr>
            <a:r>
              <a:rPr lang="en-GB" sz="2400" b="1"/>
              <a:t>Is the right kind of support offered (language, crisis support, befriending etc?)</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is mastery?</a:t>
            </a:r>
            <a:br>
              <a:rPr lang="en-GB" dirty="0" smtClean="0"/>
            </a:br>
            <a:endParaRPr lang="en-GB" dirty="0"/>
          </a:p>
        </p:txBody>
      </p:sp>
      <p:sp>
        <p:nvSpPr>
          <p:cNvPr id="3" name="Content Placeholder 2"/>
          <p:cNvSpPr>
            <a:spLocks noGrp="1"/>
          </p:cNvSpPr>
          <p:nvPr>
            <p:ph idx="1"/>
          </p:nvPr>
        </p:nvSpPr>
        <p:spPr/>
        <p:txBody>
          <a:bodyPr/>
          <a:lstStyle/>
          <a:p>
            <a:pPr>
              <a:buNone/>
            </a:pPr>
            <a:r>
              <a:rPr lang="en-GB" dirty="0" smtClean="0"/>
              <a:t>The ability not just to work from patterns, but to create them, not just to follow instructions, but to design them, to work consistently at a high level (not just on one occasion), to innovate, to work in a variety of media and contexts, to mentor new practitioners (apprentices), to innovate and to be at the cutting edge of one's discipline.</a:t>
            </a:r>
          </a:p>
          <a:p>
            <a:pPr>
              <a:buNone/>
            </a:pPr>
            <a:r>
              <a:rPr lang="en-GB" dirty="0" smtClean="0"/>
              <a:t>See Kneale, P. (2015, at press) Masters Level Teaching, Learning and Assessment, Palgrave</a:t>
            </a:r>
            <a:endParaRPr lang="en-GB"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49238"/>
            <a:ext cx="7786742" cy="1074737"/>
          </a:xfrm>
        </p:spPr>
        <p:txBody>
          <a:bodyPr/>
          <a:lstStyle/>
          <a:p>
            <a:r>
              <a:rPr lang="en-GB" sz="2800" dirty="0" smtClean="0"/>
              <a:t>Thinking again about international students, do you have shared concepts of student support? Do you:</a:t>
            </a:r>
            <a:endParaRPr lang="en-GB" sz="2800" dirty="0"/>
          </a:p>
        </p:txBody>
      </p:sp>
      <p:sp>
        <p:nvSpPr>
          <p:cNvPr id="3" name="Content Placeholder 2"/>
          <p:cNvSpPr>
            <a:spLocks noGrp="1"/>
          </p:cNvSpPr>
          <p:nvPr>
            <p:ph idx="1"/>
          </p:nvPr>
        </p:nvSpPr>
        <p:spPr/>
        <p:txBody>
          <a:bodyPr/>
          <a:lstStyle/>
          <a:p>
            <a:r>
              <a:rPr lang="en-GB" dirty="0" smtClean="0"/>
              <a:t>Adopt a close, caring and nurturing approach to students where the teacher's role is akin to that of a parent?</a:t>
            </a:r>
          </a:p>
          <a:p>
            <a:r>
              <a:rPr lang="en-GB" dirty="0" smtClean="0"/>
              <a:t>Regularly stay after lectures for 30-60 minutes to answer questions?</a:t>
            </a:r>
          </a:p>
          <a:p>
            <a:r>
              <a:rPr lang="en-GB" dirty="0" smtClean="0"/>
              <a:t>Regard students as independent, autonomous adults, capable of making their own decisions of how much and how hard to study?</a:t>
            </a:r>
          </a:p>
          <a:p>
            <a:r>
              <a:rPr lang="en-GB" dirty="0" smtClean="0"/>
              <a:t>Principally have contact with students in lecture theatre or is there much contact on an individual level?</a:t>
            </a:r>
          </a:p>
          <a:p>
            <a:r>
              <a:rPr lang="en-GB" dirty="0" smtClean="0"/>
              <a:t>Do parents have a central role in the educational transaction? </a:t>
            </a:r>
          </a:p>
          <a:p>
            <a:endParaRPr lang="en-GB"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GB" sz="2800" dirty="0" smtClean="0"/>
              <a:t>What do students say on expectations of a supportive relationship</a:t>
            </a:r>
            <a:endParaRPr lang="en-US" sz="2800" dirty="0" smtClean="0"/>
          </a:p>
        </p:txBody>
      </p:sp>
      <p:sp>
        <p:nvSpPr>
          <p:cNvPr id="27651" name="Rectangle 3"/>
          <p:cNvSpPr>
            <a:spLocks noGrp="1" noChangeArrowheads="1"/>
          </p:cNvSpPr>
          <p:nvPr>
            <p:ph type="body" idx="1"/>
          </p:nvPr>
        </p:nvSpPr>
        <p:spPr>
          <a:noFill/>
          <a:ln>
            <a:noFill/>
          </a:ln>
        </p:spPr>
        <p:txBody>
          <a:bodyPr vert="horz" wrap="square" lIns="91440" tIns="45720" rIns="91440" bIns="45720" numCol="1" anchor="t" anchorCtr="0" compatLnSpc="1">
            <a:prstTxWarp prst="textNoShape">
              <a:avLst/>
            </a:prstTxWarp>
          </a:bodyPr>
          <a:lstStyle/>
          <a:p>
            <a:pPr eaLnBrk="1" hangingPunct="1"/>
            <a:endParaRPr lang="en-GB" dirty="0" smtClean="0"/>
          </a:p>
          <a:p>
            <a:pPr eaLnBrk="1" hangingPunct="1">
              <a:buNone/>
            </a:pPr>
            <a:r>
              <a:rPr lang="en-GB" dirty="0" smtClean="0"/>
              <a:t>“He told us we could come to his office if there was something we didn’t understand, so I went, but after only half an hour, he said he had to go off to meeting, so I didn’t feel he had really helped me much”.</a:t>
            </a:r>
            <a:endParaRPr lang="en-US" dirty="0" smtClean="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11560" y="1700808"/>
            <a:ext cx="7772400" cy="1362075"/>
          </a:xfrm>
        </p:spPr>
        <p:txBody>
          <a:bodyPr/>
          <a:lstStyle/>
          <a:p>
            <a:r>
              <a:rPr lang="en-GB" dirty="0" smtClean="0"/>
              <a:t>Assessment at masters level</a:t>
            </a:r>
            <a:endParaRPr lang="en-GB" dirty="0"/>
          </a:p>
        </p:txBody>
      </p:sp>
      <p:sp>
        <p:nvSpPr>
          <p:cNvPr id="5" name="Text Placeholder 4"/>
          <p:cNvSpPr>
            <a:spLocks noGrp="1"/>
          </p:cNvSpPr>
          <p:nvPr>
            <p:ph type="body" idx="1"/>
          </p:nvPr>
        </p:nvSpPr>
        <p:spPr/>
        <p:txBody>
          <a:bodyPr/>
          <a:lstStyle/>
          <a:p>
            <a:endParaRPr lang="en-GB"/>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At Masters level, assessment really matters!</a:t>
            </a:r>
          </a:p>
        </p:txBody>
      </p:sp>
      <p:sp>
        <p:nvSpPr>
          <p:cNvPr id="21507" name="Rectangle 3"/>
          <p:cNvSpPr>
            <a:spLocks noGrp="1" noChangeArrowheads="1"/>
          </p:cNvSpPr>
          <p:nvPr>
            <p:ph idx="1"/>
          </p:nvPr>
        </p:nvSpPr>
        <p:spPr/>
        <p:txBody>
          <a:bodyPr/>
          <a:lstStyle/>
          <a:p>
            <a:pPr eaLnBrk="1" hangingPunct="1">
              <a:lnSpc>
                <a:spcPct val="100000"/>
              </a:lnSpc>
            </a:pPr>
            <a:r>
              <a:rPr lang="en-GB" sz="2600" dirty="0" smtClean="0"/>
              <a:t>Many Masters programmes are professionally-orientated or vocational hence the need for a strong focus on authentic assessment;</a:t>
            </a:r>
          </a:p>
          <a:p>
            <a:pPr eaLnBrk="1" hangingPunct="1">
              <a:lnSpc>
                <a:spcPct val="100000"/>
              </a:lnSpc>
            </a:pPr>
            <a:r>
              <a:rPr lang="en-GB" sz="2600" dirty="0" smtClean="0"/>
              <a:t>Students have high levels of expectation from their tutors at Masters level;</a:t>
            </a:r>
          </a:p>
          <a:p>
            <a:pPr eaLnBrk="1" hangingPunct="1">
              <a:lnSpc>
                <a:spcPct val="100000"/>
              </a:lnSpc>
            </a:pPr>
            <a:r>
              <a:rPr lang="en-GB" sz="2600" dirty="0" smtClean="0"/>
              <a:t>Most M-level programmes are assessed very conservatively, using written assignments including dissertations, unseen time constrained exams and essays;</a:t>
            </a:r>
          </a:p>
          <a:p>
            <a:pPr eaLnBrk="1" hangingPunct="1">
              <a:lnSpc>
                <a:spcPct val="100000"/>
              </a:lnSpc>
            </a:pPr>
            <a:r>
              <a:rPr lang="en-GB" sz="2600" dirty="0" smtClean="0"/>
              <a:t>We need to distinguish our programmes from those offered by our competitors worldwide.</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GB" dirty="0" smtClean="0"/>
              <a:t>Assessment linked to learning</a:t>
            </a:r>
          </a:p>
        </p:txBody>
      </p:sp>
      <p:sp>
        <p:nvSpPr>
          <p:cNvPr id="16387" name="Rectangle 3"/>
          <p:cNvSpPr>
            <a:spLocks noGrp="1" noChangeArrowheads="1"/>
          </p:cNvSpPr>
          <p:nvPr>
            <p:ph type="body" idx="1"/>
          </p:nvPr>
        </p:nvSpPr>
        <p:spPr>
          <a:xfrm>
            <a:off x="468313" y="1412875"/>
            <a:ext cx="8229600" cy="4857750"/>
          </a:xfrm>
        </p:spPr>
        <p:txBody>
          <a:bodyPr/>
          <a:lstStyle/>
          <a:p>
            <a:pPr marL="609600" indent="-609600"/>
            <a:r>
              <a:rPr lang="en-GB" dirty="0" smtClean="0"/>
              <a:t>Effective assessment significantly and positively impacts on student learning, (Boud, Mentkowski, Knight and Yorke and many others).</a:t>
            </a:r>
          </a:p>
          <a:p>
            <a:pPr marL="609600" indent="-609600"/>
            <a:r>
              <a:rPr lang="en-GB" dirty="0" smtClean="0"/>
              <a:t>Assessment shapes student behaviour (marks as money) and poor assessment encourages strategic behaviour (Kneale). Clever course developers utilise this tendency and design assessment tools that foster the behaviours we would wish to see (for example, logical sequencing, fluent writing, effective referencing and good time management) and discourage others (‘rummage-sale’ data sourcing, aimless cutting and pasting and plagiarism).</a:t>
            </a:r>
          </a:p>
          <a:p>
            <a:pPr marL="609600" indent="-609600">
              <a:buFont typeface="Wingdings" pitchFamily="2" charset="2"/>
              <a:buNone/>
            </a:pPr>
            <a:endParaRPr lang="en-GB" dirty="0" smtClean="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fiar4.jpg"/>
          <p:cNvPicPr>
            <a:picLocks noChangeAspect="1"/>
          </p:cNvPicPr>
          <p:nvPr/>
        </p:nvPicPr>
        <p:blipFill>
          <a:blip r:embed="rId3" cstate="email">
            <a:lum contrast="10000"/>
          </a:blip>
          <a:stretch>
            <a:fillRect/>
          </a:stretch>
        </p:blipFill>
        <p:spPr>
          <a:xfrm>
            <a:off x="44895" y="273818"/>
            <a:ext cx="9099105" cy="6279382"/>
          </a:xfrm>
          <a:prstGeom prst="rect">
            <a:avLst/>
          </a:prstGeom>
        </p:spPr>
      </p:pic>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122238"/>
            <a:ext cx="7543800" cy="1235059"/>
          </a:xfrm>
        </p:spPr>
        <p:txBody>
          <a:bodyPr/>
          <a:lstStyle/>
          <a:p>
            <a:r>
              <a:rPr lang="en-GB" dirty="0" smtClean="0"/>
              <a:t>Why does assessment matter so much?</a:t>
            </a:r>
          </a:p>
        </p:txBody>
      </p:sp>
      <p:sp>
        <p:nvSpPr>
          <p:cNvPr id="13315" name="Rectangle 3"/>
          <p:cNvSpPr>
            <a:spLocks noGrp="1" noChangeArrowheads="1"/>
          </p:cNvSpPr>
          <p:nvPr>
            <p:ph type="body" idx="1"/>
          </p:nvPr>
        </p:nvSpPr>
        <p:spPr/>
        <p:txBody>
          <a:bodyPr/>
          <a:lstStyle/>
          <a:p>
            <a:pPr>
              <a:buFont typeface="Wingdings" pitchFamily="2" charset="2"/>
              <a:buNone/>
            </a:pPr>
            <a:r>
              <a:rPr lang="en-US" smtClean="0"/>
              <a:t>“Assessment methods and requirements probably have a greater influence on how and what students learn than any other single factor. This influence may well be of greater importance than the impact of teaching materials” (Boud 1988)</a:t>
            </a:r>
            <a:endParaRPr lang="en-GB" smtClean="0"/>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Two major current UK initiatives on assessment to consider</a:t>
            </a:r>
            <a:endParaRPr lang="en-GB" dirty="0"/>
          </a:p>
        </p:txBody>
      </p:sp>
      <p:sp>
        <p:nvSpPr>
          <p:cNvPr id="3" name="Content Placeholder 2"/>
          <p:cNvSpPr>
            <a:spLocks noGrp="1"/>
          </p:cNvSpPr>
          <p:nvPr>
            <p:ph idx="1"/>
          </p:nvPr>
        </p:nvSpPr>
        <p:spPr>
          <a:xfrm>
            <a:off x="214282" y="1214422"/>
            <a:ext cx="8715436" cy="4987941"/>
          </a:xfrm>
        </p:spPr>
        <p:txBody>
          <a:bodyPr/>
          <a:lstStyle/>
          <a:p>
            <a:r>
              <a:rPr lang="en-GB" dirty="0" smtClean="0"/>
              <a:t>The UK Quality Assurance Agency (QAA) Code of practice B6 on Assessment and APL.</a:t>
            </a:r>
          </a:p>
          <a:p>
            <a:r>
              <a:rPr lang="en-GB" dirty="0" smtClean="0"/>
              <a:t>The Higher Education Academy ‘A marked improvement’ project on bringing about change to institutional strategies on assessment.</a:t>
            </a:r>
          </a:p>
          <a:p>
            <a:r>
              <a:rPr lang="en-GB" dirty="0" smtClean="0"/>
              <a:t>Both groups have overlapping membership and therefore aligned perspectives.</a:t>
            </a:r>
          </a:p>
          <a:p>
            <a:r>
              <a:rPr lang="en-GB" dirty="0" smtClean="0"/>
              <a:t>Both initiatives draw on the work of previous generations of thinkers on assessment, and particularly the two Centres for Excellence in Teaching and Learning (CETLs) that focused on assessment, Oxford Brookes’ Assessment Knowledge Exchange (ASKe) and Northumbria's Assessment for Learning (A4L).</a:t>
            </a:r>
            <a:endParaRPr lang="en-GB"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is assessment for? What can it do? How much does it matter?</a:t>
            </a:r>
            <a:endParaRPr lang="en-GB" dirty="0"/>
          </a:p>
        </p:txBody>
      </p:sp>
      <p:sp>
        <p:nvSpPr>
          <p:cNvPr id="3" name="Content Placeholder 2"/>
          <p:cNvSpPr>
            <a:spLocks noGrp="1"/>
          </p:cNvSpPr>
          <p:nvPr>
            <p:ph idx="1"/>
          </p:nvPr>
        </p:nvSpPr>
        <p:spPr/>
        <p:txBody>
          <a:bodyPr/>
          <a:lstStyle/>
          <a:p>
            <a:r>
              <a:rPr lang="en-GB" dirty="0" smtClean="0"/>
              <a:t>Many argue nowadays that assessment is crucially an integral part of the learning process rather than just a means of judging the extent to which learning has taken place;</a:t>
            </a:r>
          </a:p>
          <a:p>
            <a:r>
              <a:rPr lang="en-GB" dirty="0" smtClean="0"/>
              <a:t>Assessment activities can help students get the measure of their achievement and can motivate learning, but can also destroy confidence and undermine already disadvantaged students;</a:t>
            </a:r>
          </a:p>
          <a:p>
            <a:r>
              <a:rPr lang="en-GB" dirty="0" smtClean="0"/>
              <a:t>As far as I am concerned there is nothing we do for students that has as much impact as assessment and therefore it’s really worth thinking through how it adds value to the learning experience.</a:t>
            </a:r>
            <a:endParaRPr lang="en-GB" dirty="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Rectangle 2"/>
          <p:cNvSpPr>
            <a:spLocks noChangeArrowheads="1"/>
          </p:cNvSpPr>
          <p:nvPr/>
        </p:nvSpPr>
        <p:spPr bwMode="auto">
          <a:xfrm>
            <a:off x="574675" y="188913"/>
            <a:ext cx="8569325" cy="61071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0">
                <a:solidFill>
                  <a:srgbClr val="000000"/>
                </a:solidFill>
                <a:miter lim="800000"/>
                <a:headEnd/>
                <a:tailEnd/>
              </a14:hiddenLine>
            </a:ext>
          </a:extLst>
        </p:spPr>
        <p:txBody>
          <a:bodyPr/>
          <a:lstStyle/>
          <a:p>
            <a:endParaRPr lang="en-GB" b="1" dirty="0"/>
          </a:p>
        </p:txBody>
      </p:sp>
      <p:grpSp>
        <p:nvGrpSpPr>
          <p:cNvPr id="2" name="Group 3"/>
          <p:cNvGrpSpPr>
            <a:grpSpLocks/>
          </p:cNvGrpSpPr>
          <p:nvPr/>
        </p:nvGrpSpPr>
        <p:grpSpPr bwMode="auto">
          <a:xfrm>
            <a:off x="4633913" y="549275"/>
            <a:ext cx="2654300" cy="2725738"/>
            <a:chOff x="2937" y="346"/>
            <a:chExt cx="1672" cy="1717"/>
          </a:xfrm>
          <a:solidFill>
            <a:srgbClr val="00B050"/>
          </a:solidFill>
        </p:grpSpPr>
        <p:sp>
          <p:nvSpPr>
            <p:cNvPr id="48132" name="Freeform 4"/>
            <p:cNvSpPr>
              <a:spLocks/>
            </p:cNvSpPr>
            <p:nvPr/>
          </p:nvSpPr>
          <p:spPr bwMode="auto">
            <a:xfrm>
              <a:off x="2937" y="346"/>
              <a:ext cx="1672" cy="1717"/>
            </a:xfrm>
            <a:custGeom>
              <a:avLst/>
              <a:gdLst>
                <a:gd name="T0" fmla="*/ 75 w 75"/>
                <a:gd name="T1" fmla="*/ 42 h 87"/>
                <a:gd name="T2" fmla="*/ 0 w 75"/>
                <a:gd name="T3" fmla="*/ 0 h 87"/>
                <a:gd name="T4" fmla="*/ 0 w 75"/>
                <a:gd name="T5" fmla="*/ 87 h 87"/>
                <a:gd name="T6" fmla="*/ 75 w 75"/>
                <a:gd name="T7" fmla="*/ 42 h 87"/>
              </a:gdLst>
              <a:ahLst/>
              <a:cxnLst>
                <a:cxn ang="0">
                  <a:pos x="T0" y="T1"/>
                </a:cxn>
                <a:cxn ang="0">
                  <a:pos x="T2" y="T3"/>
                </a:cxn>
                <a:cxn ang="0">
                  <a:pos x="T4" y="T5"/>
                </a:cxn>
                <a:cxn ang="0">
                  <a:pos x="T6" y="T7"/>
                </a:cxn>
              </a:cxnLst>
              <a:rect l="0" t="0" r="r" b="b"/>
              <a:pathLst>
                <a:path w="75" h="87">
                  <a:moveTo>
                    <a:pt x="75" y="42"/>
                  </a:moveTo>
                  <a:cubicBezTo>
                    <a:pt x="59" y="16"/>
                    <a:pt x="30" y="0"/>
                    <a:pt x="0" y="0"/>
                  </a:cubicBezTo>
                  <a:lnTo>
                    <a:pt x="0" y="87"/>
                  </a:lnTo>
                  <a:lnTo>
                    <a:pt x="75" y="42"/>
                  </a:lnTo>
                  <a:close/>
                </a:path>
              </a:pathLst>
            </a:custGeom>
            <a:grpFill/>
            <a:ln w="25400">
              <a:solidFill>
                <a:srgbClr val="000000"/>
              </a:solidFill>
              <a:prstDash val="solid"/>
              <a:round/>
              <a:headEnd/>
              <a:tailEnd/>
            </a:ln>
          </p:spPr>
          <p:txBody>
            <a:bodyPr/>
            <a:lstStyle/>
            <a:p>
              <a:endParaRPr lang="en-GB" b="1" dirty="0"/>
            </a:p>
          </p:txBody>
        </p:sp>
        <p:sp>
          <p:nvSpPr>
            <p:cNvPr id="48133" name="Text Box 5"/>
            <p:cNvSpPr txBox="1">
              <a:spLocks noChangeArrowheads="1"/>
            </p:cNvSpPr>
            <p:nvPr/>
          </p:nvSpPr>
          <p:spPr bwMode="auto">
            <a:xfrm>
              <a:off x="3152" y="618"/>
              <a:ext cx="771" cy="640"/>
            </a:xfrm>
            <a:prstGeom prst="rect">
              <a:avLst/>
            </a:prstGeom>
            <a:grp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spcBef>
                  <a:spcPct val="50000"/>
                </a:spcBef>
              </a:pPr>
              <a:r>
                <a:rPr lang="en-GB" sz="1200" b="1" dirty="0">
                  <a:latin typeface="Comic Sans MS" pitchFamily="66" charset="0"/>
                </a:rPr>
                <a:t>Emphasises authentic &amp; complex assessment tasks</a:t>
              </a:r>
              <a:endParaRPr lang="en-US" sz="1200" b="1" dirty="0">
                <a:latin typeface="Comic Sans MS" pitchFamily="66" charset="0"/>
              </a:endParaRPr>
            </a:p>
          </p:txBody>
        </p:sp>
      </p:grpSp>
      <p:grpSp>
        <p:nvGrpSpPr>
          <p:cNvPr id="3" name="Group 6"/>
          <p:cNvGrpSpPr>
            <a:grpSpLocks/>
          </p:cNvGrpSpPr>
          <p:nvPr/>
        </p:nvGrpSpPr>
        <p:grpSpPr bwMode="auto">
          <a:xfrm>
            <a:off x="1962150" y="547688"/>
            <a:ext cx="2687638" cy="2693987"/>
            <a:chOff x="1244" y="346"/>
            <a:chExt cx="1693" cy="1697"/>
          </a:xfrm>
        </p:grpSpPr>
        <p:sp>
          <p:nvSpPr>
            <p:cNvPr id="48135" name="Freeform 7"/>
            <p:cNvSpPr>
              <a:spLocks/>
            </p:cNvSpPr>
            <p:nvPr/>
          </p:nvSpPr>
          <p:spPr bwMode="auto">
            <a:xfrm>
              <a:off x="1244" y="346"/>
              <a:ext cx="1693" cy="1697"/>
            </a:xfrm>
            <a:custGeom>
              <a:avLst/>
              <a:gdLst>
                <a:gd name="T0" fmla="*/ 75 w 76"/>
                <a:gd name="T1" fmla="*/ 0 h 87"/>
                <a:gd name="T2" fmla="*/ 0 w 76"/>
                <a:gd name="T3" fmla="*/ 42 h 87"/>
                <a:gd name="T4" fmla="*/ 76 w 76"/>
                <a:gd name="T5" fmla="*/ 87 h 87"/>
                <a:gd name="T6" fmla="*/ 75 w 76"/>
                <a:gd name="T7" fmla="*/ 0 h 87"/>
              </a:gdLst>
              <a:ahLst/>
              <a:cxnLst>
                <a:cxn ang="0">
                  <a:pos x="T0" y="T1"/>
                </a:cxn>
                <a:cxn ang="0">
                  <a:pos x="T2" y="T3"/>
                </a:cxn>
                <a:cxn ang="0">
                  <a:pos x="T4" y="T5"/>
                </a:cxn>
                <a:cxn ang="0">
                  <a:pos x="T6" y="T7"/>
                </a:cxn>
              </a:cxnLst>
              <a:rect l="0" t="0" r="r" b="b"/>
              <a:pathLst>
                <a:path w="76" h="87">
                  <a:moveTo>
                    <a:pt x="75" y="0"/>
                  </a:moveTo>
                  <a:cubicBezTo>
                    <a:pt x="45" y="0"/>
                    <a:pt x="16" y="16"/>
                    <a:pt x="0" y="42"/>
                  </a:cubicBezTo>
                  <a:lnTo>
                    <a:pt x="76" y="87"/>
                  </a:lnTo>
                  <a:lnTo>
                    <a:pt x="75" y="0"/>
                  </a:lnTo>
                  <a:close/>
                </a:path>
              </a:pathLst>
            </a:custGeom>
            <a:solidFill>
              <a:srgbClr val="6699FF"/>
            </a:solidFill>
            <a:ln w="25400">
              <a:solidFill>
                <a:srgbClr val="000000"/>
              </a:solidFill>
              <a:prstDash val="solid"/>
              <a:round/>
              <a:headEnd/>
              <a:tailEnd/>
            </a:ln>
          </p:spPr>
          <p:txBody>
            <a:bodyPr/>
            <a:lstStyle/>
            <a:p>
              <a:endParaRPr lang="en-GB" b="1" dirty="0"/>
            </a:p>
          </p:txBody>
        </p:sp>
        <p:sp>
          <p:nvSpPr>
            <p:cNvPr id="48136" name="Text Box 8"/>
            <p:cNvSpPr txBox="1">
              <a:spLocks noChangeArrowheads="1"/>
            </p:cNvSpPr>
            <p:nvPr/>
          </p:nvSpPr>
          <p:spPr bwMode="auto">
            <a:xfrm>
              <a:off x="1791" y="733"/>
              <a:ext cx="1021" cy="64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Develops students’ abilities to evaluate own progress, direct own learning</a:t>
              </a:r>
              <a:endParaRPr lang="en-US" sz="1200" b="1" dirty="0">
                <a:latin typeface="Comic Sans MS" pitchFamily="66" charset="0"/>
              </a:endParaRPr>
            </a:p>
          </p:txBody>
        </p:sp>
      </p:grpSp>
      <p:grpSp>
        <p:nvGrpSpPr>
          <p:cNvPr id="4" name="Group 9"/>
          <p:cNvGrpSpPr>
            <a:grpSpLocks/>
          </p:cNvGrpSpPr>
          <p:nvPr/>
        </p:nvGrpSpPr>
        <p:grpSpPr bwMode="auto">
          <a:xfrm>
            <a:off x="1531938" y="1839913"/>
            <a:ext cx="3114675" cy="2755900"/>
            <a:chOff x="975" y="1175"/>
            <a:chExt cx="1962" cy="1736"/>
          </a:xfrm>
          <a:solidFill>
            <a:schemeClr val="accent6">
              <a:lumMod val="40000"/>
              <a:lumOff val="60000"/>
            </a:schemeClr>
          </a:solidFill>
        </p:grpSpPr>
        <p:sp>
          <p:nvSpPr>
            <p:cNvPr id="48138" name="Freeform 10"/>
            <p:cNvSpPr>
              <a:spLocks/>
            </p:cNvSpPr>
            <p:nvPr/>
          </p:nvSpPr>
          <p:spPr bwMode="auto">
            <a:xfrm>
              <a:off x="975" y="1175"/>
              <a:ext cx="1962" cy="1736"/>
            </a:xfrm>
            <a:custGeom>
              <a:avLst/>
              <a:gdLst>
                <a:gd name="T0" fmla="*/ 12 w 88"/>
                <a:gd name="T1" fmla="*/ 0 h 89"/>
                <a:gd name="T2" fmla="*/ 1 w 88"/>
                <a:gd name="T3" fmla="*/ 44 h 89"/>
                <a:gd name="T4" fmla="*/ 12 w 88"/>
                <a:gd name="T5" fmla="*/ 89 h 89"/>
                <a:gd name="T6" fmla="*/ 88 w 88"/>
                <a:gd name="T7" fmla="*/ 45 h 89"/>
                <a:gd name="T8" fmla="*/ 12 w 88"/>
                <a:gd name="T9" fmla="*/ 0 h 89"/>
              </a:gdLst>
              <a:ahLst/>
              <a:cxnLst>
                <a:cxn ang="0">
                  <a:pos x="T0" y="T1"/>
                </a:cxn>
                <a:cxn ang="0">
                  <a:pos x="T2" y="T3"/>
                </a:cxn>
                <a:cxn ang="0">
                  <a:pos x="T4" y="T5"/>
                </a:cxn>
                <a:cxn ang="0">
                  <a:pos x="T6" y="T7"/>
                </a:cxn>
                <a:cxn ang="0">
                  <a:pos x="T8" y="T9"/>
                </a:cxn>
              </a:cxnLst>
              <a:rect l="0" t="0" r="r" b="b"/>
              <a:pathLst>
                <a:path w="88" h="89">
                  <a:moveTo>
                    <a:pt x="12" y="0"/>
                  </a:moveTo>
                  <a:cubicBezTo>
                    <a:pt x="5" y="14"/>
                    <a:pt x="1" y="29"/>
                    <a:pt x="1" y="44"/>
                  </a:cubicBezTo>
                  <a:cubicBezTo>
                    <a:pt x="0" y="60"/>
                    <a:pt x="5" y="75"/>
                    <a:pt x="12" y="89"/>
                  </a:cubicBezTo>
                  <a:lnTo>
                    <a:pt x="88" y="45"/>
                  </a:lnTo>
                  <a:lnTo>
                    <a:pt x="12" y="0"/>
                  </a:lnTo>
                  <a:close/>
                </a:path>
              </a:pathLst>
            </a:custGeom>
            <a:grpFill/>
            <a:ln w="25400">
              <a:solidFill>
                <a:srgbClr val="000000"/>
              </a:solidFill>
              <a:prstDash val="solid"/>
              <a:round/>
              <a:headEnd/>
              <a:tailEnd/>
            </a:ln>
          </p:spPr>
          <p:txBody>
            <a:bodyPr/>
            <a:lstStyle/>
            <a:p>
              <a:endParaRPr lang="en-GB" b="1" dirty="0"/>
            </a:p>
          </p:txBody>
        </p:sp>
        <p:sp>
          <p:nvSpPr>
            <p:cNvPr id="48139" name="Text Box 11"/>
            <p:cNvSpPr txBox="1">
              <a:spLocks noChangeArrowheads="1"/>
            </p:cNvSpPr>
            <p:nvPr/>
          </p:nvSpPr>
          <p:spPr bwMode="auto">
            <a:xfrm>
              <a:off x="1186" y="1774"/>
              <a:ext cx="1082" cy="756"/>
            </a:xfrm>
            <a:prstGeom prst="rect">
              <a:avLst/>
            </a:prstGeom>
            <a:grp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Is rich in informal feedback (e.g. peer review of draft writing, collaborative project work)</a:t>
              </a:r>
              <a:endParaRPr lang="en-US" sz="1200" b="1" dirty="0">
                <a:latin typeface="Comic Sans MS" pitchFamily="66" charset="0"/>
              </a:endParaRPr>
            </a:p>
          </p:txBody>
        </p:sp>
      </p:grpSp>
      <p:grpSp>
        <p:nvGrpSpPr>
          <p:cNvPr id="5" name="Group 12"/>
          <p:cNvGrpSpPr>
            <a:grpSpLocks/>
          </p:cNvGrpSpPr>
          <p:nvPr/>
        </p:nvGrpSpPr>
        <p:grpSpPr bwMode="auto">
          <a:xfrm>
            <a:off x="1960563" y="3235325"/>
            <a:ext cx="2687637" cy="2659063"/>
            <a:chOff x="1244" y="2073"/>
            <a:chExt cx="1693" cy="1675"/>
          </a:xfrm>
        </p:grpSpPr>
        <p:sp>
          <p:nvSpPr>
            <p:cNvPr id="48141" name="Freeform 13"/>
            <p:cNvSpPr>
              <a:spLocks/>
            </p:cNvSpPr>
            <p:nvPr/>
          </p:nvSpPr>
          <p:spPr bwMode="auto">
            <a:xfrm>
              <a:off x="1244" y="2073"/>
              <a:ext cx="1693" cy="1675"/>
            </a:xfrm>
            <a:custGeom>
              <a:avLst/>
              <a:gdLst>
                <a:gd name="T0" fmla="*/ 0 w 76"/>
                <a:gd name="T1" fmla="*/ 44 h 86"/>
                <a:gd name="T2" fmla="*/ 76 w 76"/>
                <a:gd name="T3" fmla="*/ 86 h 86"/>
                <a:gd name="T4" fmla="*/ 76 w 76"/>
                <a:gd name="T5" fmla="*/ 0 h 86"/>
                <a:gd name="T6" fmla="*/ 0 w 76"/>
                <a:gd name="T7" fmla="*/ 44 h 86"/>
              </a:gdLst>
              <a:ahLst/>
              <a:cxnLst>
                <a:cxn ang="0">
                  <a:pos x="T0" y="T1"/>
                </a:cxn>
                <a:cxn ang="0">
                  <a:pos x="T2" y="T3"/>
                </a:cxn>
                <a:cxn ang="0">
                  <a:pos x="T4" y="T5"/>
                </a:cxn>
                <a:cxn ang="0">
                  <a:pos x="T6" y="T7"/>
                </a:cxn>
              </a:cxnLst>
              <a:rect l="0" t="0" r="r" b="b"/>
              <a:pathLst>
                <a:path w="76" h="86">
                  <a:moveTo>
                    <a:pt x="0" y="44"/>
                  </a:moveTo>
                  <a:cubicBezTo>
                    <a:pt x="16" y="70"/>
                    <a:pt x="45" y="86"/>
                    <a:pt x="76" y="86"/>
                  </a:cubicBezTo>
                  <a:lnTo>
                    <a:pt x="76" y="0"/>
                  </a:lnTo>
                  <a:lnTo>
                    <a:pt x="0" y="44"/>
                  </a:lnTo>
                  <a:close/>
                </a:path>
              </a:pathLst>
            </a:custGeom>
            <a:solidFill>
              <a:srgbClr val="FF0000"/>
            </a:solidFill>
            <a:ln w="25400">
              <a:solidFill>
                <a:srgbClr val="000000"/>
              </a:solidFill>
              <a:prstDash val="solid"/>
              <a:round/>
              <a:headEnd/>
              <a:tailEnd/>
            </a:ln>
          </p:spPr>
          <p:txBody>
            <a:bodyPr/>
            <a:lstStyle/>
            <a:p>
              <a:endParaRPr lang="en-GB" b="1" dirty="0"/>
            </a:p>
          </p:txBody>
        </p:sp>
        <p:sp>
          <p:nvSpPr>
            <p:cNvPr id="48142" name="Text Box 14"/>
            <p:cNvSpPr txBox="1">
              <a:spLocks noChangeArrowheads="1"/>
            </p:cNvSpPr>
            <p:nvPr/>
          </p:nvSpPr>
          <p:spPr bwMode="auto">
            <a:xfrm>
              <a:off x="1620" y="2742"/>
              <a:ext cx="1192" cy="52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Is rich in formal feedback (e.g. tutor comment, self-review logs)</a:t>
              </a:r>
              <a:endParaRPr lang="en-US" sz="1200" b="1" dirty="0">
                <a:latin typeface="Comic Sans MS" pitchFamily="66" charset="0"/>
              </a:endParaRPr>
            </a:p>
          </p:txBody>
        </p:sp>
      </p:grpSp>
      <p:grpSp>
        <p:nvGrpSpPr>
          <p:cNvPr id="6" name="Group 15"/>
          <p:cNvGrpSpPr>
            <a:grpSpLocks/>
          </p:cNvGrpSpPr>
          <p:nvPr/>
        </p:nvGrpSpPr>
        <p:grpSpPr bwMode="auto">
          <a:xfrm>
            <a:off x="4646613" y="3235325"/>
            <a:ext cx="2625725" cy="2659063"/>
            <a:chOff x="2920" y="2056"/>
            <a:chExt cx="1672" cy="1675"/>
          </a:xfrm>
        </p:grpSpPr>
        <p:sp>
          <p:nvSpPr>
            <p:cNvPr id="48144" name="Freeform 16"/>
            <p:cNvSpPr>
              <a:spLocks/>
            </p:cNvSpPr>
            <p:nvPr/>
          </p:nvSpPr>
          <p:spPr bwMode="auto">
            <a:xfrm>
              <a:off x="2920" y="2056"/>
              <a:ext cx="1672" cy="1675"/>
            </a:xfrm>
            <a:custGeom>
              <a:avLst/>
              <a:gdLst>
                <a:gd name="T0" fmla="*/ 0 w 75"/>
                <a:gd name="T1" fmla="*/ 86 h 86"/>
                <a:gd name="T2" fmla="*/ 75 w 75"/>
                <a:gd name="T3" fmla="*/ 44 h 86"/>
                <a:gd name="T4" fmla="*/ 0 w 75"/>
                <a:gd name="T5" fmla="*/ 0 h 86"/>
                <a:gd name="T6" fmla="*/ 0 w 75"/>
                <a:gd name="T7" fmla="*/ 86 h 86"/>
              </a:gdLst>
              <a:ahLst/>
              <a:cxnLst>
                <a:cxn ang="0">
                  <a:pos x="T0" y="T1"/>
                </a:cxn>
                <a:cxn ang="0">
                  <a:pos x="T2" y="T3"/>
                </a:cxn>
                <a:cxn ang="0">
                  <a:pos x="T4" y="T5"/>
                </a:cxn>
                <a:cxn ang="0">
                  <a:pos x="T6" y="T7"/>
                </a:cxn>
              </a:cxnLst>
              <a:rect l="0" t="0" r="r" b="b"/>
              <a:pathLst>
                <a:path w="75" h="86">
                  <a:moveTo>
                    <a:pt x="0" y="86"/>
                  </a:moveTo>
                  <a:cubicBezTo>
                    <a:pt x="30" y="86"/>
                    <a:pt x="59" y="70"/>
                    <a:pt x="75" y="44"/>
                  </a:cubicBezTo>
                  <a:lnTo>
                    <a:pt x="0" y="0"/>
                  </a:lnTo>
                  <a:lnTo>
                    <a:pt x="0" y="86"/>
                  </a:lnTo>
                  <a:close/>
                </a:path>
              </a:pathLst>
            </a:custGeom>
            <a:solidFill>
              <a:srgbClr val="AA9330"/>
            </a:solidFill>
            <a:ln w="25400">
              <a:solidFill>
                <a:srgbClr val="000000"/>
              </a:solidFill>
              <a:prstDash val="solid"/>
              <a:round/>
              <a:headEnd/>
              <a:tailEnd/>
            </a:ln>
          </p:spPr>
          <p:txBody>
            <a:bodyPr/>
            <a:lstStyle/>
            <a:p>
              <a:endParaRPr lang="en-GB" b="1" dirty="0"/>
            </a:p>
          </p:txBody>
        </p:sp>
        <p:sp>
          <p:nvSpPr>
            <p:cNvPr id="48145" name="Text Box 17"/>
            <p:cNvSpPr txBox="1">
              <a:spLocks noChangeArrowheads="1"/>
            </p:cNvSpPr>
            <p:nvPr/>
          </p:nvSpPr>
          <p:spPr bwMode="auto">
            <a:xfrm>
              <a:off x="2984" y="2573"/>
              <a:ext cx="1056" cy="64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Offers extensive ‘low stakes’ confidence building opportunities and practice</a:t>
              </a:r>
              <a:endParaRPr lang="en-US" sz="1200" b="1" dirty="0">
                <a:latin typeface="Comic Sans MS" pitchFamily="66" charset="0"/>
              </a:endParaRPr>
            </a:p>
          </p:txBody>
        </p:sp>
      </p:grpSp>
      <p:grpSp>
        <p:nvGrpSpPr>
          <p:cNvPr id="7" name="Group 18"/>
          <p:cNvGrpSpPr>
            <a:grpSpLocks/>
          </p:cNvGrpSpPr>
          <p:nvPr/>
        </p:nvGrpSpPr>
        <p:grpSpPr bwMode="auto">
          <a:xfrm>
            <a:off x="4633913" y="1852613"/>
            <a:ext cx="3078162" cy="2755900"/>
            <a:chOff x="2937" y="1175"/>
            <a:chExt cx="1939" cy="1736"/>
          </a:xfrm>
        </p:grpSpPr>
        <p:sp>
          <p:nvSpPr>
            <p:cNvPr id="48147" name="Freeform 19"/>
            <p:cNvSpPr>
              <a:spLocks/>
            </p:cNvSpPr>
            <p:nvPr/>
          </p:nvSpPr>
          <p:spPr bwMode="auto">
            <a:xfrm>
              <a:off x="2937" y="1175"/>
              <a:ext cx="1939" cy="1736"/>
            </a:xfrm>
            <a:custGeom>
              <a:avLst/>
              <a:gdLst>
                <a:gd name="T0" fmla="*/ 75 w 87"/>
                <a:gd name="T1" fmla="*/ 89 h 89"/>
                <a:gd name="T2" fmla="*/ 87 w 87"/>
                <a:gd name="T3" fmla="*/ 45 h 89"/>
                <a:gd name="T4" fmla="*/ 75 w 87"/>
                <a:gd name="T5" fmla="*/ 0 h 89"/>
                <a:gd name="T6" fmla="*/ 0 w 87"/>
                <a:gd name="T7" fmla="*/ 45 h 89"/>
                <a:gd name="T8" fmla="*/ 75 w 87"/>
                <a:gd name="T9" fmla="*/ 89 h 89"/>
              </a:gdLst>
              <a:ahLst/>
              <a:cxnLst>
                <a:cxn ang="0">
                  <a:pos x="T0" y="T1"/>
                </a:cxn>
                <a:cxn ang="0">
                  <a:pos x="T2" y="T3"/>
                </a:cxn>
                <a:cxn ang="0">
                  <a:pos x="T4" y="T5"/>
                </a:cxn>
                <a:cxn ang="0">
                  <a:pos x="T6" y="T7"/>
                </a:cxn>
                <a:cxn ang="0">
                  <a:pos x="T8" y="T9"/>
                </a:cxn>
              </a:cxnLst>
              <a:rect l="0" t="0" r="r" b="b"/>
              <a:pathLst>
                <a:path w="87" h="89">
                  <a:moveTo>
                    <a:pt x="75" y="89"/>
                  </a:moveTo>
                  <a:cubicBezTo>
                    <a:pt x="82" y="75"/>
                    <a:pt x="87" y="60"/>
                    <a:pt x="87" y="45"/>
                  </a:cubicBezTo>
                  <a:cubicBezTo>
                    <a:pt x="87" y="29"/>
                    <a:pt x="82" y="14"/>
                    <a:pt x="75" y="0"/>
                  </a:cubicBezTo>
                  <a:lnTo>
                    <a:pt x="0" y="45"/>
                  </a:lnTo>
                  <a:lnTo>
                    <a:pt x="75" y="89"/>
                  </a:lnTo>
                  <a:close/>
                </a:path>
              </a:pathLst>
            </a:custGeom>
            <a:solidFill>
              <a:schemeClr val="bg1">
                <a:lumMod val="85000"/>
              </a:schemeClr>
            </a:solidFill>
            <a:ln w="25400">
              <a:solidFill>
                <a:srgbClr val="000000"/>
              </a:solidFill>
              <a:prstDash val="solid"/>
              <a:round/>
              <a:headEnd/>
              <a:tailEnd/>
            </a:ln>
          </p:spPr>
          <p:txBody>
            <a:bodyPr/>
            <a:lstStyle/>
            <a:p>
              <a:endParaRPr lang="en-GB" b="1" dirty="0"/>
            </a:p>
          </p:txBody>
        </p:sp>
        <p:sp>
          <p:nvSpPr>
            <p:cNvPr id="48148" name="Text Box 20"/>
            <p:cNvSpPr txBox="1">
              <a:spLocks noChangeArrowheads="1"/>
            </p:cNvSpPr>
            <p:nvPr/>
          </p:nvSpPr>
          <p:spPr bwMode="auto">
            <a:xfrm>
              <a:off x="3619" y="1686"/>
              <a:ext cx="1031" cy="640"/>
            </a:xfrm>
            <a:prstGeom prst="rect">
              <a:avLst/>
            </a:prstGeom>
            <a:solidFill>
              <a:schemeClr val="bg1">
                <a:lumMod val="85000"/>
              </a:schemeClr>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Uses high stakes summative assessment rigorously but sparingly</a:t>
              </a:r>
              <a:endParaRPr lang="en-US" sz="1200" b="1" dirty="0">
                <a:latin typeface="Comic Sans MS" pitchFamily="66" charset="0"/>
              </a:endParaRPr>
            </a:p>
          </p:txBody>
        </p:sp>
      </p:grpSp>
      <p:sp>
        <p:nvSpPr>
          <p:cNvPr id="48149" name="Text Box 21"/>
          <p:cNvSpPr txBox="1">
            <a:spLocks noChangeArrowheads="1"/>
          </p:cNvSpPr>
          <p:nvPr/>
        </p:nvSpPr>
        <p:spPr bwMode="auto">
          <a:xfrm>
            <a:off x="274638" y="274638"/>
            <a:ext cx="3325812" cy="138499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lang="en-GB" sz="2800" b="1" dirty="0" smtClean="0">
                <a:solidFill>
                  <a:srgbClr val="3366FF"/>
                </a:solidFill>
                <a:latin typeface="Tahoma" charset="0"/>
              </a:rPr>
              <a:t>A4L: the Northumbria model</a:t>
            </a:r>
            <a:endParaRPr lang="en-GB" sz="2400" b="1" dirty="0">
              <a:solidFill>
                <a:srgbClr val="3366FF"/>
              </a:solidFill>
              <a:latin typeface="Tahoma" charset="0"/>
            </a:endParaRPr>
          </a:p>
        </p:txBody>
      </p:sp>
    </p:spTree>
    <p:extLst>
      <p:ext uri="{BB962C8B-B14F-4D97-AF65-F5344CB8AC3E}">
        <p14:creationId xmlns:p14="http://schemas.microsoft.com/office/powerpoint/2010/main" xmlns="" val="3446667685"/>
      </p:ext>
    </p:extLst>
  </p:cSld>
  <p:clrMapOvr>
    <a:masterClrMapping/>
  </p:clrMapOvr>
  <p:transition spd="slow" advTm="0"/>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So which aspects of masters provision at SAMS are your strengths?</a:t>
            </a:r>
            <a:endParaRPr lang="en-GB" sz="3200" dirty="0"/>
          </a:p>
        </p:txBody>
      </p:sp>
      <p:sp>
        <p:nvSpPr>
          <p:cNvPr id="3" name="Content Placeholder 2"/>
          <p:cNvSpPr>
            <a:spLocks noGrp="1"/>
          </p:cNvSpPr>
          <p:nvPr>
            <p:ph idx="1"/>
          </p:nvPr>
        </p:nvSpPr>
        <p:spPr/>
        <p:txBody>
          <a:bodyPr/>
          <a:lstStyle/>
          <a:p>
            <a:r>
              <a:rPr lang="en-GB" dirty="0" smtClean="0"/>
              <a:t>A unique curriculum offer, with specialisms which are attractive to both home and international students?</a:t>
            </a:r>
          </a:p>
          <a:p>
            <a:r>
              <a:rPr lang="en-GB" dirty="0" smtClean="0"/>
              <a:t>A highly-supportive learning environment, with better than average support for postgraduate students in a range of academic literacies?</a:t>
            </a:r>
          </a:p>
          <a:p>
            <a:r>
              <a:rPr lang="en-GB" dirty="0" smtClean="0"/>
              <a:t>A good track record with student satisfaction at postgraduate level?</a:t>
            </a:r>
          </a:p>
          <a:p>
            <a:r>
              <a:rPr lang="en-GB" dirty="0" smtClean="0"/>
              <a:t>A great place to study?</a:t>
            </a:r>
          </a:p>
          <a:p>
            <a:r>
              <a:rPr lang="en-GB" dirty="0" smtClean="0"/>
              <a:t>What else?</a:t>
            </a:r>
          </a:p>
          <a:p>
            <a:endParaRPr lang="en-GB"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57200" y="122239"/>
            <a:ext cx="7543800" cy="642466"/>
          </a:xfrm>
        </p:spPr>
        <p:txBody>
          <a:bodyPr/>
          <a:lstStyle/>
          <a:p>
            <a:r>
              <a:rPr lang="en-GB" dirty="0" smtClean="0"/>
              <a:t>Assessment </a:t>
            </a:r>
            <a:r>
              <a:rPr lang="en-GB" i="1" dirty="0" smtClean="0"/>
              <a:t>for</a:t>
            </a:r>
            <a:r>
              <a:rPr lang="en-GB" dirty="0" smtClean="0"/>
              <a:t> learning</a:t>
            </a:r>
          </a:p>
        </p:txBody>
      </p:sp>
      <p:sp>
        <p:nvSpPr>
          <p:cNvPr id="3" name="Content Placeholder 2"/>
          <p:cNvSpPr>
            <a:spLocks noGrp="1"/>
          </p:cNvSpPr>
          <p:nvPr>
            <p:ph idx="1"/>
          </p:nvPr>
        </p:nvSpPr>
        <p:spPr>
          <a:xfrm>
            <a:off x="468313" y="836712"/>
            <a:ext cx="8229600" cy="5365651"/>
          </a:xfrm>
        </p:spPr>
        <p:txBody>
          <a:bodyPr/>
          <a:lstStyle/>
          <a:p>
            <a:pPr marL="438150" indent="-438150" eaLnBrk="1" hangingPunct="1">
              <a:buFont typeface="Wingdings" pitchFamily="2" charset="2"/>
              <a:buNone/>
              <a:defRPr/>
            </a:pPr>
            <a:r>
              <a:rPr lang="en-GB" sz="2300" dirty="0" smtClean="0"/>
              <a:t>1. 	Tasks should be </a:t>
            </a:r>
            <a:r>
              <a:rPr lang="en-GB" sz="2300" dirty="0" smtClean="0">
                <a:solidFill>
                  <a:schemeClr val="tx2">
                    <a:lumMod val="40000"/>
                    <a:lumOff val="60000"/>
                  </a:schemeClr>
                </a:solidFill>
              </a:rPr>
              <a:t>challenging</a:t>
            </a:r>
            <a:r>
              <a:rPr lang="en-GB" sz="2300" dirty="0" smtClean="0"/>
              <a:t>, demanding higher order learning and integration of knowledge learned in both the university and other contexts;</a:t>
            </a:r>
          </a:p>
          <a:p>
            <a:pPr marL="438150" indent="-438150" eaLnBrk="1" hangingPunct="1">
              <a:buFont typeface="Wingdings" pitchFamily="2" charset="2"/>
              <a:buNone/>
              <a:defRPr/>
            </a:pPr>
            <a:r>
              <a:rPr lang="en-GB" sz="2300" dirty="0" smtClean="0"/>
              <a:t>2. 	Learning and assessment should be </a:t>
            </a:r>
            <a:r>
              <a:rPr lang="en-GB" sz="2300" dirty="0" smtClean="0">
                <a:solidFill>
                  <a:srgbClr val="AD5CFF"/>
                </a:solidFill>
              </a:rPr>
              <a:t>integrated</a:t>
            </a:r>
            <a:r>
              <a:rPr lang="en-GB" sz="2300" dirty="0" smtClean="0"/>
              <a:t>, assessment should not come at the end of learning but should be part of the learning process;</a:t>
            </a:r>
          </a:p>
          <a:p>
            <a:pPr marL="438150" indent="-438150" eaLnBrk="1" hangingPunct="1">
              <a:buFont typeface="Wingdings" pitchFamily="2" charset="2"/>
              <a:buNone/>
              <a:defRPr/>
            </a:pPr>
            <a:r>
              <a:rPr lang="en-GB" sz="2300" dirty="0" smtClean="0"/>
              <a:t>3. 	Students are involved in self assessment and reflection on their learning, they are involved in </a:t>
            </a:r>
            <a:r>
              <a:rPr lang="en-GB" sz="2300" dirty="0" smtClean="0">
                <a:solidFill>
                  <a:srgbClr val="AD5CFF"/>
                </a:solidFill>
              </a:rPr>
              <a:t>judging performance</a:t>
            </a:r>
            <a:r>
              <a:rPr lang="en-GB" sz="2300" dirty="0" smtClean="0"/>
              <a:t>;</a:t>
            </a:r>
          </a:p>
          <a:p>
            <a:pPr marL="438150" indent="-438150" eaLnBrk="1" hangingPunct="1">
              <a:buFont typeface="Wingdings" pitchFamily="2" charset="2"/>
              <a:buNone/>
              <a:defRPr/>
            </a:pPr>
            <a:r>
              <a:rPr lang="en-GB" sz="2300" dirty="0" smtClean="0"/>
              <a:t>4. 	Assessment should encourage </a:t>
            </a:r>
            <a:r>
              <a:rPr lang="en-GB" sz="2300" dirty="0" smtClean="0">
                <a:solidFill>
                  <a:srgbClr val="AD5CFF"/>
                </a:solidFill>
              </a:rPr>
              <a:t>metacognition</a:t>
            </a:r>
            <a:r>
              <a:rPr lang="en-GB" sz="2300" dirty="0" smtClean="0"/>
              <a:t>, promoting thinking about the learning process not just the learning outcomes;</a:t>
            </a:r>
          </a:p>
          <a:p>
            <a:pPr marL="438150" indent="-438150" eaLnBrk="1" hangingPunct="1">
              <a:buFont typeface="Wingdings" pitchFamily="2" charset="2"/>
              <a:buNone/>
              <a:defRPr/>
            </a:pPr>
            <a:r>
              <a:rPr lang="en-GB" sz="2300" dirty="0" smtClean="0"/>
              <a:t>5. 	Assessment should have a </a:t>
            </a:r>
            <a:r>
              <a:rPr lang="en-GB" sz="2300" dirty="0" smtClean="0">
                <a:solidFill>
                  <a:srgbClr val="AD5CFF"/>
                </a:solidFill>
              </a:rPr>
              <a:t>formative </a:t>
            </a:r>
            <a:r>
              <a:rPr lang="en-GB" sz="2300" dirty="0" smtClean="0"/>
              <a:t>function, providing ‘feedforward’ for future learning which can be acted upon. There is opportunity and a safe context for students to expose problems with their study and get help; there should be an opportunity for dialogue about students’ work;</a:t>
            </a: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22239"/>
            <a:ext cx="7543800" cy="786482"/>
          </a:xfrm>
        </p:spPr>
        <p:txBody>
          <a:bodyPr/>
          <a:lstStyle/>
          <a:p>
            <a:pPr eaLnBrk="1" hangingPunct="1"/>
            <a:r>
              <a:rPr lang="en-GB" dirty="0" smtClean="0"/>
              <a:t>Assessment </a:t>
            </a:r>
            <a:r>
              <a:rPr lang="en-GB" i="1" dirty="0" smtClean="0"/>
              <a:t>for</a:t>
            </a:r>
            <a:r>
              <a:rPr lang="en-GB" dirty="0" smtClean="0"/>
              <a:t> learning</a:t>
            </a:r>
          </a:p>
        </p:txBody>
      </p:sp>
      <p:sp>
        <p:nvSpPr>
          <p:cNvPr id="34820" name="Rectangle 3"/>
          <p:cNvSpPr>
            <a:spLocks noGrp="1" noChangeArrowheads="1"/>
          </p:cNvSpPr>
          <p:nvPr>
            <p:ph type="body" idx="1"/>
          </p:nvPr>
        </p:nvSpPr>
        <p:spPr>
          <a:xfrm>
            <a:off x="468313" y="1052736"/>
            <a:ext cx="8229600" cy="5149627"/>
          </a:xfrm>
        </p:spPr>
        <p:txBody>
          <a:bodyPr/>
          <a:lstStyle/>
          <a:p>
            <a:pPr marL="538163" indent="-538163" eaLnBrk="1" hangingPunct="1">
              <a:buFont typeface="Wingdings" pitchFamily="2" charset="2"/>
              <a:buNone/>
              <a:defRPr/>
            </a:pPr>
            <a:r>
              <a:rPr lang="en-GB" dirty="0" smtClean="0"/>
              <a:t>6. 	Assessment expectations should be made </a:t>
            </a:r>
            <a:r>
              <a:rPr lang="en-GB" dirty="0" smtClean="0">
                <a:solidFill>
                  <a:schemeClr val="tx2">
                    <a:lumMod val="40000"/>
                    <a:lumOff val="60000"/>
                  </a:schemeClr>
                </a:solidFill>
              </a:rPr>
              <a:t>visible</a:t>
            </a:r>
            <a:r>
              <a:rPr lang="en-GB" dirty="0" smtClean="0">
                <a:solidFill>
                  <a:srgbClr val="7030A0"/>
                </a:solidFill>
              </a:rPr>
              <a:t> </a:t>
            </a:r>
            <a:r>
              <a:rPr lang="en-GB" dirty="0" smtClean="0"/>
              <a:t>to students as far as possible;</a:t>
            </a:r>
          </a:p>
          <a:p>
            <a:pPr marL="538163" indent="-538163" eaLnBrk="1" hangingPunct="1">
              <a:buFont typeface="Wingdings" pitchFamily="2" charset="2"/>
              <a:buNone/>
              <a:defRPr/>
            </a:pPr>
            <a:r>
              <a:rPr lang="en-GB" dirty="0" smtClean="0"/>
              <a:t>7. 	Tasks should involve the </a:t>
            </a:r>
            <a:r>
              <a:rPr lang="en-GB" dirty="0" smtClean="0">
                <a:solidFill>
                  <a:schemeClr val="tx2">
                    <a:lumMod val="40000"/>
                    <a:lumOff val="60000"/>
                  </a:schemeClr>
                </a:solidFill>
              </a:rPr>
              <a:t>active engagement </a:t>
            </a:r>
            <a:r>
              <a:rPr lang="en-GB" dirty="0" smtClean="0"/>
              <a:t>of students developing the capacity to find things out for themselves and learn independently;</a:t>
            </a:r>
          </a:p>
          <a:p>
            <a:pPr marL="538163" indent="-538163" eaLnBrk="1" hangingPunct="1">
              <a:buFont typeface="Wingdings" pitchFamily="2" charset="2"/>
              <a:buNone/>
              <a:defRPr/>
            </a:pPr>
            <a:r>
              <a:rPr lang="en-GB" dirty="0" smtClean="0"/>
              <a:t>8. 	Tasks should be </a:t>
            </a:r>
            <a:r>
              <a:rPr lang="en-GB" dirty="0" smtClean="0">
                <a:solidFill>
                  <a:schemeClr val="tx2">
                    <a:lumMod val="40000"/>
                    <a:lumOff val="60000"/>
                  </a:schemeClr>
                </a:solidFill>
              </a:rPr>
              <a:t>authentic</a:t>
            </a:r>
            <a:r>
              <a:rPr lang="en-GB" dirty="0" smtClean="0"/>
              <a:t>; worthwhile, relevant and offering students some level of control over their work;</a:t>
            </a:r>
          </a:p>
          <a:p>
            <a:pPr marL="538163" indent="-538163" eaLnBrk="1" hangingPunct="1">
              <a:buFont typeface="Wingdings" pitchFamily="2" charset="2"/>
              <a:buNone/>
              <a:defRPr/>
            </a:pPr>
            <a:r>
              <a:rPr lang="en-GB" dirty="0" smtClean="0"/>
              <a:t>9. 	Tasks are </a:t>
            </a:r>
            <a:r>
              <a:rPr lang="en-GB" dirty="0" smtClean="0">
                <a:solidFill>
                  <a:schemeClr val="tx2">
                    <a:lumMod val="40000"/>
                    <a:lumOff val="60000"/>
                  </a:schemeClr>
                </a:solidFill>
              </a:rPr>
              <a:t>fit for purpose </a:t>
            </a:r>
            <a:r>
              <a:rPr lang="en-GB" dirty="0" smtClean="0"/>
              <a:t>and align with important learning outcomes;</a:t>
            </a:r>
          </a:p>
          <a:p>
            <a:pPr marL="538163" indent="-538163" eaLnBrk="1" hangingPunct="1">
              <a:buFont typeface="Wingdings" pitchFamily="2" charset="2"/>
              <a:buNone/>
              <a:defRPr/>
            </a:pPr>
            <a:r>
              <a:rPr lang="en-GB" dirty="0" smtClean="0"/>
              <a:t>10. 	Assessment should be used to </a:t>
            </a:r>
            <a:r>
              <a:rPr lang="en-GB" dirty="0" smtClean="0">
                <a:solidFill>
                  <a:schemeClr val="tx2">
                    <a:lumMod val="40000"/>
                    <a:lumOff val="60000"/>
                  </a:schemeClr>
                </a:solidFill>
              </a:rPr>
              <a:t>evaluate teaching </a:t>
            </a:r>
            <a:r>
              <a:rPr lang="en-GB" dirty="0" smtClean="0"/>
              <a:t>as well as student learning.</a:t>
            </a:r>
          </a:p>
          <a:p>
            <a:pPr eaLnBrk="1" hangingPunct="1">
              <a:buFont typeface="Wingdings" pitchFamily="2" charset="2"/>
              <a:buNone/>
              <a:defRPr/>
            </a:pPr>
            <a:r>
              <a:rPr lang="en-GB" i="1" dirty="0" smtClean="0"/>
              <a:t>(Bloxham and Boyd)</a:t>
            </a: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76250"/>
            <a:ext cx="7543800" cy="865188"/>
          </a:xfrm>
        </p:spPr>
        <p:txBody>
          <a:bodyPr/>
          <a:lstStyle/>
          <a:p>
            <a:r>
              <a:rPr lang="en-GB" sz="3200" dirty="0" smtClean="0">
                <a:solidFill>
                  <a:srgbClr val="002060"/>
                </a:solidFill>
              </a:rPr>
              <a:t>Formative and summative assessment</a:t>
            </a:r>
          </a:p>
        </p:txBody>
      </p:sp>
      <p:sp>
        <p:nvSpPr>
          <p:cNvPr id="17411" name="Rectangle 3"/>
          <p:cNvSpPr>
            <a:spLocks noGrp="1" noChangeArrowheads="1"/>
          </p:cNvSpPr>
          <p:nvPr>
            <p:ph type="body" idx="1"/>
          </p:nvPr>
        </p:nvSpPr>
        <p:spPr>
          <a:xfrm>
            <a:off x="468313" y="1916113"/>
            <a:ext cx="8229600" cy="4286250"/>
          </a:xfrm>
        </p:spPr>
        <p:txBody>
          <a:bodyPr/>
          <a:lstStyle/>
          <a:p>
            <a:r>
              <a:rPr lang="en-US" dirty="0" smtClean="0"/>
              <a:t>Formative assessment is primarily concerned with feedback aimed at prompting improvement, is often continuous and usually involves words.</a:t>
            </a:r>
          </a:p>
          <a:p>
            <a:r>
              <a:rPr lang="en-US" dirty="0" smtClean="0"/>
              <a:t>Summative assessment is concerned with making evaluative judgments, is often end point and involves numbers.</a:t>
            </a:r>
          </a:p>
          <a:p>
            <a:endParaRPr lang="en-GB" dirty="0" smtClean="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smtClean="0"/>
              <a:t>Assessment literacy: students do better if they can: </a:t>
            </a:r>
            <a:endParaRPr lang="en-GB" dirty="0"/>
          </a:p>
        </p:txBody>
      </p:sp>
      <p:sp>
        <p:nvSpPr>
          <p:cNvPr id="3" name="Content Placeholder 2"/>
          <p:cNvSpPr>
            <a:spLocks noGrp="1"/>
          </p:cNvSpPr>
          <p:nvPr>
            <p:ph idx="1"/>
          </p:nvPr>
        </p:nvSpPr>
        <p:spPr>
          <a:xfrm>
            <a:off x="214282" y="1357298"/>
            <a:ext cx="8483631" cy="4972065"/>
          </a:xfrm>
          <a:noFill/>
          <a:ln>
            <a:noFill/>
          </a:ln>
        </p:spPr>
        <p:txBody>
          <a:bodyPr vert="horz" wrap="square" lIns="91440" tIns="45720" rIns="91440" bIns="45720" numCol="1" anchor="t" anchorCtr="0" compatLnSpc="1">
            <a:prstTxWarp prst="textNoShape">
              <a:avLst/>
            </a:prstTxWarp>
          </a:bodyPr>
          <a:lstStyle/>
          <a:p>
            <a:r>
              <a:rPr lang="en-GB" dirty="0" smtClean="0"/>
              <a:t>Make sense of key terms such as criteria, weightings, and level;</a:t>
            </a:r>
          </a:p>
          <a:p>
            <a:r>
              <a:rPr lang="en-GB" dirty="0" smtClean="0"/>
              <a:t>Encounter a variety of assessment methods (e.g. presentations, portfolios, posters, assessed web participation, practicals, vivas etc) and get practice in using them;</a:t>
            </a:r>
          </a:p>
          <a:p>
            <a:r>
              <a:rPr lang="en-GB" dirty="0" smtClean="0"/>
              <a:t>Be strategic in their behaviours, putting more work into aspects of an assignment with high weightings, interrogating criteria to find out what is really required and so on;</a:t>
            </a:r>
          </a:p>
          <a:p>
            <a:r>
              <a:rPr lang="en-GB" dirty="0" smtClean="0"/>
              <a:t>Gain clarity on how the assessment regulations work in their HEI, including issues concerning submission, resubmission, pass marks, condonement etc.</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idx="4294967295"/>
          </p:nvPr>
        </p:nvSpPr>
        <p:spPr>
          <a:noFill/>
        </p:spPr>
        <p:txBody>
          <a:bodyPr lIns="92075" tIns="46038" rIns="92075" bIns="46038"/>
          <a:lstStyle/>
          <a:p>
            <a:r>
              <a:rPr lang="en-US" dirty="0" smtClean="0">
                <a:solidFill>
                  <a:srgbClr val="002060"/>
                </a:solidFill>
              </a:rPr>
              <a:t>My fit-for-purpose model of assessment: the key questions</a:t>
            </a:r>
          </a:p>
        </p:txBody>
      </p:sp>
      <p:sp>
        <p:nvSpPr>
          <p:cNvPr id="19459" name="Rectangle 3"/>
          <p:cNvSpPr>
            <a:spLocks noGrp="1" noChangeArrowheads="1"/>
          </p:cNvSpPr>
          <p:nvPr>
            <p:ph type="body" idx="4294967295"/>
          </p:nvPr>
        </p:nvSpPr>
        <p:spPr>
          <a:noFill/>
        </p:spPr>
        <p:txBody>
          <a:bodyPr lIns="92075" tIns="46038" rIns="92075" bIns="46038"/>
          <a:lstStyle/>
          <a:p>
            <a:r>
              <a:rPr lang="en-US" sz="2800" dirty="0" smtClean="0"/>
              <a:t>Why are we assessing?</a:t>
            </a:r>
          </a:p>
          <a:p>
            <a:r>
              <a:rPr lang="en-US" sz="2800" dirty="0" smtClean="0"/>
              <a:t>What is it we are actually assessing?</a:t>
            </a:r>
          </a:p>
          <a:p>
            <a:r>
              <a:rPr lang="en-US" sz="2800" dirty="0" smtClean="0"/>
              <a:t>How are we assessing?</a:t>
            </a:r>
          </a:p>
          <a:p>
            <a:r>
              <a:rPr lang="en-US" sz="2800" dirty="0" smtClean="0"/>
              <a:t>Who is best placed to assess?</a:t>
            </a:r>
          </a:p>
          <a:p>
            <a:r>
              <a:rPr lang="en-US" sz="2800" dirty="0" smtClean="0"/>
              <a:t>When should we assess?</a:t>
            </a: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idx="4294967295"/>
          </p:nvPr>
        </p:nvSpPr>
        <p:spPr>
          <a:xfrm>
            <a:off x="685800" y="304801"/>
            <a:ext cx="7848600" cy="1123936"/>
          </a:xfrm>
          <a:noFill/>
        </p:spPr>
        <p:txBody>
          <a:bodyPr lIns="92075" tIns="46038" rIns="92075" bIns="46038"/>
          <a:lstStyle/>
          <a:p>
            <a:pPr eaLnBrk="1" hangingPunct="1"/>
            <a:r>
              <a:rPr lang="en-US" sz="3200" dirty="0" smtClean="0">
                <a:solidFill>
                  <a:srgbClr val="002060"/>
                </a:solidFill>
              </a:rPr>
              <a:t>Purposes: the reasons for assessment: </a:t>
            </a:r>
            <a:br>
              <a:rPr lang="en-US" sz="3200" dirty="0" smtClean="0">
                <a:solidFill>
                  <a:srgbClr val="002060"/>
                </a:solidFill>
              </a:rPr>
            </a:br>
            <a:r>
              <a:rPr lang="en-US" sz="3200" dirty="0" smtClean="0">
                <a:solidFill>
                  <a:srgbClr val="002060"/>
                </a:solidFill>
              </a:rPr>
              <a:t>may include:</a:t>
            </a:r>
            <a:endParaRPr lang="en-US" sz="3200" b="0" dirty="0" smtClean="0">
              <a:solidFill>
                <a:srgbClr val="002060"/>
              </a:solidFill>
            </a:endParaRPr>
          </a:p>
        </p:txBody>
      </p:sp>
      <p:sp>
        <p:nvSpPr>
          <p:cNvPr id="20483" name="Rectangle 3"/>
          <p:cNvSpPr>
            <a:spLocks noGrp="1" noChangeArrowheads="1"/>
          </p:cNvSpPr>
          <p:nvPr>
            <p:ph type="body" idx="4294967295"/>
          </p:nvPr>
        </p:nvSpPr>
        <p:spPr>
          <a:xfrm>
            <a:off x="914400" y="1484784"/>
            <a:ext cx="7239000" cy="4992216"/>
          </a:xfrm>
          <a:noFill/>
        </p:spPr>
        <p:txBody>
          <a:bodyPr lIns="92075" tIns="46038" rIns="92075" bIns="46038"/>
          <a:lstStyle/>
          <a:p>
            <a:pPr eaLnBrk="1" hangingPunct="1"/>
            <a:r>
              <a:rPr lang="en-US" sz="2600" dirty="0" smtClean="0"/>
              <a:t>Enabling students to get the measure of their achievement; </a:t>
            </a:r>
          </a:p>
          <a:p>
            <a:pPr eaLnBrk="1" hangingPunct="1"/>
            <a:r>
              <a:rPr lang="en-US" sz="2600" dirty="0" smtClean="0"/>
              <a:t>Helping them consolidate their learning;</a:t>
            </a:r>
          </a:p>
          <a:p>
            <a:pPr eaLnBrk="1" hangingPunct="1"/>
            <a:r>
              <a:rPr lang="en-US" sz="2600" dirty="0" smtClean="0"/>
              <a:t>Providing feedback so they can improve and remedy any deficiencies;</a:t>
            </a:r>
          </a:p>
          <a:p>
            <a:pPr eaLnBrk="1" hangingPunct="1"/>
            <a:r>
              <a:rPr lang="en-US" sz="2600" dirty="0" smtClean="0"/>
              <a:t>motivating students to engage in their learning;</a:t>
            </a:r>
          </a:p>
          <a:p>
            <a:pPr eaLnBrk="1" hangingPunct="1"/>
            <a:r>
              <a:rPr lang="en-US" sz="2600" dirty="0" smtClean="0"/>
              <a:t>providing them with opportunities to relate theory and practice, especially in HE and FE.</a:t>
            </a:r>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idx="4294967295"/>
          </p:nvPr>
        </p:nvSpPr>
        <p:spPr>
          <a:noFill/>
        </p:spPr>
        <p:txBody>
          <a:bodyPr lIns="92075" tIns="46038" rIns="92075" bIns="46038"/>
          <a:lstStyle/>
          <a:p>
            <a:pPr eaLnBrk="1" hangingPunct="1"/>
            <a:r>
              <a:rPr lang="en-US" sz="2800" dirty="0" smtClean="0"/>
              <a:t>more purposes...</a:t>
            </a:r>
          </a:p>
        </p:txBody>
      </p:sp>
      <p:sp>
        <p:nvSpPr>
          <p:cNvPr id="21507" name="Rectangle 3"/>
          <p:cNvSpPr>
            <a:spLocks noGrp="1" noChangeArrowheads="1"/>
          </p:cNvSpPr>
          <p:nvPr>
            <p:ph type="body" idx="4294967295"/>
          </p:nvPr>
        </p:nvSpPr>
        <p:spPr>
          <a:xfrm>
            <a:off x="642938" y="1285875"/>
            <a:ext cx="8001000" cy="4217988"/>
          </a:xfrm>
          <a:noFill/>
        </p:spPr>
        <p:txBody>
          <a:bodyPr lIns="92075" tIns="46038" rIns="92075" bIns="46038"/>
          <a:lstStyle/>
          <a:p>
            <a:pPr eaLnBrk="1" hangingPunct="1"/>
            <a:r>
              <a:rPr lang="en-US" sz="2600" dirty="0" smtClean="0"/>
              <a:t>Helping students make sensible choices about option alternatives and directions for further study;</a:t>
            </a:r>
          </a:p>
          <a:p>
            <a:pPr eaLnBrk="1" hangingPunct="1"/>
            <a:r>
              <a:rPr lang="en-US" sz="2600" dirty="0" smtClean="0"/>
              <a:t>demonstrating student employability;</a:t>
            </a:r>
          </a:p>
          <a:p>
            <a:pPr eaLnBrk="1" hangingPunct="1"/>
            <a:r>
              <a:rPr lang="en-US" sz="2600" dirty="0" smtClean="0"/>
              <a:t>providing assurance of fitness to practice (in HE);</a:t>
            </a:r>
          </a:p>
          <a:p>
            <a:pPr eaLnBrk="1" hangingPunct="1"/>
            <a:r>
              <a:rPr lang="en-US" sz="2600" dirty="0" smtClean="0"/>
              <a:t>giving feedback to teachers on effectiveness;</a:t>
            </a:r>
          </a:p>
          <a:p>
            <a:pPr eaLnBrk="1" hangingPunct="1"/>
            <a:r>
              <a:rPr lang="en-US" sz="2600" dirty="0" smtClean="0"/>
              <a:t>providing statistics for internal and external agencies.</a:t>
            </a:r>
          </a:p>
          <a:p>
            <a:pPr eaLnBrk="1" hangingPunct="1"/>
            <a:endParaRPr lang="en-US" sz="2600" dirty="0" smtClean="0"/>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idx="4294967295"/>
          </p:nvPr>
        </p:nvSpPr>
        <p:spPr/>
        <p:txBody>
          <a:bodyPr/>
          <a:lstStyle/>
          <a:p>
            <a:pPr eaLnBrk="1" hangingPunct="1"/>
            <a:r>
              <a:rPr lang="en-US" sz="3600" dirty="0" smtClean="0"/>
              <a:t>Orientation: choosing what we assess</a:t>
            </a:r>
          </a:p>
        </p:txBody>
      </p:sp>
      <p:sp>
        <p:nvSpPr>
          <p:cNvPr id="22531" name="Rectangle 3"/>
          <p:cNvSpPr>
            <a:spLocks noGrp="1" noChangeArrowheads="1"/>
          </p:cNvSpPr>
          <p:nvPr>
            <p:ph type="body" idx="4294967295"/>
          </p:nvPr>
        </p:nvSpPr>
        <p:spPr/>
        <p:txBody>
          <a:bodyPr/>
          <a:lstStyle/>
          <a:p>
            <a:pPr eaLnBrk="1" hangingPunct="1"/>
            <a:r>
              <a:rPr lang="en-US" dirty="0" smtClean="0"/>
              <a:t>product or process?</a:t>
            </a:r>
          </a:p>
          <a:p>
            <a:pPr eaLnBrk="1" hangingPunct="1"/>
            <a:r>
              <a:rPr lang="en-US" dirty="0" smtClean="0"/>
              <a:t>theory or practice (HE particularly); </a:t>
            </a:r>
          </a:p>
          <a:p>
            <a:pPr eaLnBrk="1" hangingPunct="1"/>
            <a:r>
              <a:rPr lang="en-US" dirty="0" smtClean="0"/>
              <a:t>knowledge, skills and attitude (all sectors)?</a:t>
            </a:r>
          </a:p>
          <a:p>
            <a:pPr eaLnBrk="1" hangingPunct="1"/>
            <a:r>
              <a:rPr lang="en-US" dirty="0" smtClean="0"/>
              <a:t>subject knowledge or application?</a:t>
            </a:r>
          </a:p>
          <a:p>
            <a:pPr eaLnBrk="1" hangingPunct="1"/>
            <a:r>
              <a:rPr lang="en-US" dirty="0" smtClean="0"/>
              <a:t>what we’ve always assessed?</a:t>
            </a:r>
          </a:p>
          <a:p>
            <a:pPr eaLnBrk="1" hangingPunct="1"/>
            <a:r>
              <a:rPr lang="en-US" dirty="0" smtClean="0"/>
              <a:t>what it’s easy to assess?</a:t>
            </a:r>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idx="4294967295"/>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US" sz="2800" dirty="0" smtClean="0"/>
              <a:t>Methodology: being imaginative by choosing diverse assessments</a:t>
            </a:r>
          </a:p>
        </p:txBody>
      </p:sp>
      <p:sp>
        <p:nvSpPr>
          <p:cNvPr id="23555" name="Rectangle 3"/>
          <p:cNvSpPr>
            <a:spLocks noGrp="1" noChangeArrowheads="1"/>
          </p:cNvSpPr>
          <p:nvPr>
            <p:ph type="body" idx="4294967295"/>
          </p:nvPr>
        </p:nvSpPr>
        <p:spPr>
          <a:noFill/>
        </p:spPr>
        <p:txBody>
          <a:bodyPr lIns="92075" tIns="46038" rIns="92075" bIns="46038"/>
          <a:lstStyle/>
          <a:p>
            <a:pPr eaLnBrk="1" hangingPunct="1"/>
            <a:r>
              <a:rPr lang="en-US" dirty="0" smtClean="0"/>
              <a:t>essays, unseen written exams, reports</a:t>
            </a:r>
          </a:p>
          <a:p>
            <a:pPr eaLnBrk="1" hangingPunct="1"/>
            <a:r>
              <a:rPr lang="en-US" dirty="0" err="1" smtClean="0"/>
              <a:t>artefacts</a:t>
            </a:r>
            <a:r>
              <a:rPr lang="en-US" dirty="0" smtClean="0"/>
              <a:t>, critiques, exhibitions, the Final show, portfolios, projects, vivas, assessed seminars, poster presentations, annotated bibliographies, blogs, diaries, reflective journals, critical incident accounts, productions, case studies, field studies, theses…….</a:t>
            </a:r>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idx="4294967295"/>
          </p:nvPr>
        </p:nvSpPr>
        <p:spPr/>
        <p:txBody>
          <a:bodyPr/>
          <a:lstStyle/>
          <a:p>
            <a:pPr eaLnBrk="1" hangingPunct="1"/>
            <a:r>
              <a:rPr lang="en-US" dirty="0" smtClean="0"/>
              <a:t>Alternatives to traditional exams</a:t>
            </a:r>
          </a:p>
        </p:txBody>
      </p:sp>
      <p:sp>
        <p:nvSpPr>
          <p:cNvPr id="24579" name="Rectangle 3"/>
          <p:cNvSpPr>
            <a:spLocks noGrp="1" noChangeArrowheads="1"/>
          </p:cNvSpPr>
          <p:nvPr>
            <p:ph type="body" idx="4294967295"/>
          </p:nvPr>
        </p:nvSpPr>
        <p:spPr>
          <a:xfrm>
            <a:off x="609600" y="1600200"/>
            <a:ext cx="7848600" cy="4495800"/>
          </a:xfrm>
        </p:spPr>
        <p:txBody>
          <a:bodyPr/>
          <a:lstStyle/>
          <a:p>
            <a:pPr eaLnBrk="1" hangingPunct="1">
              <a:buFontTx/>
              <a:buNone/>
            </a:pPr>
            <a:r>
              <a:rPr lang="en-US" sz="2600" dirty="0" smtClean="0"/>
              <a:t>Open-book exams 	Take-away papers</a:t>
            </a:r>
          </a:p>
          <a:p>
            <a:pPr eaLnBrk="1" hangingPunct="1">
              <a:buFontTx/>
              <a:buNone/>
            </a:pPr>
            <a:r>
              <a:rPr lang="en-US" sz="2600" dirty="0" smtClean="0"/>
              <a:t>Case studies		Simulations</a:t>
            </a:r>
          </a:p>
          <a:p>
            <a:pPr eaLnBrk="1" hangingPunct="1">
              <a:buFontTx/>
              <a:buNone/>
            </a:pPr>
            <a:r>
              <a:rPr lang="en-US" sz="2600" dirty="0" smtClean="0"/>
              <a:t>Objective Structured </a:t>
            </a:r>
          </a:p>
          <a:p>
            <a:pPr eaLnBrk="1" hangingPunct="1">
              <a:buFontTx/>
              <a:buNone/>
            </a:pPr>
            <a:r>
              <a:rPr lang="en-US" sz="2600" dirty="0" smtClean="0"/>
              <a:t>Clinical Examinations (OSCEs)</a:t>
            </a:r>
          </a:p>
          <a:p>
            <a:pPr eaLnBrk="1" hangingPunct="1">
              <a:buFontTx/>
              <a:buNone/>
            </a:pPr>
            <a:r>
              <a:rPr lang="en-US" sz="2600" dirty="0" smtClean="0"/>
              <a:t>Short answer questions</a:t>
            </a:r>
          </a:p>
          <a:p>
            <a:pPr eaLnBrk="1" hangingPunct="1">
              <a:buFontTx/>
              <a:buNone/>
            </a:pPr>
            <a:r>
              <a:rPr lang="en-US" sz="2600" dirty="0" smtClean="0"/>
              <a:t>In-tray exercises		Live assignments</a:t>
            </a:r>
          </a:p>
          <a:p>
            <a:pPr eaLnBrk="1" hangingPunct="1">
              <a:buNone/>
            </a:pPr>
            <a:r>
              <a:rPr lang="en-US" sz="2600" dirty="0" smtClean="0"/>
              <a:t>Computer-based assessment including but not exclusively multiple choice Questions</a:t>
            </a:r>
          </a:p>
          <a:p>
            <a:pPr eaLnBrk="1" hangingPunct="1">
              <a:buFont typeface="Wingdings" pitchFamily="2" charset="2"/>
              <a:buNone/>
            </a:pPr>
            <a:endParaRPr lang="en-US" sz="26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ChangeArrowheads="1"/>
          </p:cNvSpPr>
          <p:nvPr/>
        </p:nvSpPr>
        <p:spPr bwMode="auto">
          <a:xfrm>
            <a:off x="152400" y="349250"/>
            <a:ext cx="7777186" cy="1092200"/>
          </a:xfrm>
          <a:prstGeom prst="rect">
            <a:avLst/>
          </a:prstGeom>
          <a:noFill/>
          <a:ln w="12700">
            <a:noFill/>
            <a:miter lim="800000"/>
            <a:headEnd/>
            <a:tailEnd/>
          </a:ln>
          <a:effectLst/>
        </p:spPr>
        <p:txBody>
          <a:bodyPr lIns="92075" tIns="46038" rIns="92075" bIns="46038" anchor="ctr"/>
          <a:lstStyle/>
          <a:p>
            <a:r>
              <a:rPr lang="en-GB" sz="3600" b="1" dirty="0" smtClean="0">
                <a:solidFill>
                  <a:schemeClr val="tx2"/>
                </a:solidFill>
                <a:latin typeface="+mj-lt"/>
                <a:ea typeface="+mj-ea"/>
                <a:cs typeface="+mj-cs"/>
              </a:rPr>
              <a:t>What are the most important features </a:t>
            </a:r>
          </a:p>
          <a:p>
            <a:r>
              <a:rPr lang="en-GB" sz="3600" b="1" dirty="0" smtClean="0">
                <a:solidFill>
                  <a:schemeClr val="tx2"/>
                </a:solidFill>
                <a:latin typeface="+mj-lt"/>
                <a:ea typeface="+mj-ea"/>
                <a:cs typeface="+mj-cs"/>
              </a:rPr>
              <a:t>of your M-level curriculum?</a:t>
            </a:r>
            <a:endParaRPr lang="en-GB" sz="3600" b="1" dirty="0">
              <a:solidFill>
                <a:schemeClr val="tx2"/>
              </a:solidFill>
              <a:latin typeface="+mj-lt"/>
              <a:ea typeface="+mj-ea"/>
              <a:cs typeface="+mj-cs"/>
            </a:endParaRPr>
          </a:p>
        </p:txBody>
      </p:sp>
      <p:sp>
        <p:nvSpPr>
          <p:cNvPr id="63491" name="Rectangle 3"/>
          <p:cNvSpPr>
            <a:spLocks noChangeArrowheads="1"/>
          </p:cNvSpPr>
          <p:nvPr/>
        </p:nvSpPr>
        <p:spPr bwMode="auto">
          <a:xfrm>
            <a:off x="3587750" y="19875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mn-lt"/>
              </a:rPr>
              <a:t>1</a:t>
            </a:r>
          </a:p>
        </p:txBody>
      </p:sp>
      <p:sp>
        <p:nvSpPr>
          <p:cNvPr id="63492" name="Rectangle 4"/>
          <p:cNvSpPr>
            <a:spLocks noChangeArrowheads="1"/>
          </p:cNvSpPr>
          <p:nvPr/>
        </p:nvSpPr>
        <p:spPr bwMode="auto">
          <a:xfrm>
            <a:off x="1758950" y="26733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mn-lt"/>
              </a:rPr>
              <a:t>2</a:t>
            </a:r>
          </a:p>
        </p:txBody>
      </p:sp>
      <p:sp>
        <p:nvSpPr>
          <p:cNvPr id="63493" name="Rectangle 5"/>
          <p:cNvSpPr>
            <a:spLocks noChangeArrowheads="1"/>
          </p:cNvSpPr>
          <p:nvPr/>
        </p:nvSpPr>
        <p:spPr bwMode="auto">
          <a:xfrm>
            <a:off x="5264150" y="27495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mn-lt"/>
              </a:rPr>
              <a:t>3</a:t>
            </a:r>
          </a:p>
        </p:txBody>
      </p:sp>
      <p:sp>
        <p:nvSpPr>
          <p:cNvPr id="63494" name="Rectangle 6"/>
          <p:cNvSpPr>
            <a:spLocks noChangeArrowheads="1"/>
          </p:cNvSpPr>
          <p:nvPr/>
        </p:nvSpPr>
        <p:spPr bwMode="auto">
          <a:xfrm>
            <a:off x="3663950" y="35877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mn-lt"/>
              </a:rPr>
              <a:t>5</a:t>
            </a:r>
          </a:p>
        </p:txBody>
      </p:sp>
      <p:sp>
        <p:nvSpPr>
          <p:cNvPr id="63495" name="Rectangle 7"/>
          <p:cNvSpPr>
            <a:spLocks noChangeArrowheads="1"/>
          </p:cNvSpPr>
          <p:nvPr/>
        </p:nvSpPr>
        <p:spPr bwMode="auto">
          <a:xfrm>
            <a:off x="6330950" y="35877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mn-lt"/>
              </a:rPr>
              <a:t>6</a:t>
            </a:r>
          </a:p>
        </p:txBody>
      </p:sp>
      <p:sp>
        <p:nvSpPr>
          <p:cNvPr id="63496" name="Rectangle 8"/>
          <p:cNvSpPr>
            <a:spLocks noChangeArrowheads="1"/>
          </p:cNvSpPr>
          <p:nvPr/>
        </p:nvSpPr>
        <p:spPr bwMode="auto">
          <a:xfrm>
            <a:off x="1073150" y="35877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mn-lt"/>
              </a:rPr>
              <a:t>4</a:t>
            </a:r>
          </a:p>
        </p:txBody>
      </p:sp>
      <p:sp>
        <p:nvSpPr>
          <p:cNvPr id="63497" name="Rectangle 9"/>
          <p:cNvSpPr>
            <a:spLocks noChangeArrowheads="1"/>
          </p:cNvSpPr>
          <p:nvPr/>
        </p:nvSpPr>
        <p:spPr bwMode="auto">
          <a:xfrm>
            <a:off x="5264150" y="43497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mn-lt"/>
              </a:rPr>
              <a:t>8</a:t>
            </a:r>
          </a:p>
        </p:txBody>
      </p:sp>
      <p:sp>
        <p:nvSpPr>
          <p:cNvPr id="63498" name="Rectangle 10"/>
          <p:cNvSpPr>
            <a:spLocks noChangeArrowheads="1"/>
          </p:cNvSpPr>
          <p:nvPr/>
        </p:nvSpPr>
        <p:spPr bwMode="auto">
          <a:xfrm>
            <a:off x="2139950" y="43497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mn-lt"/>
              </a:rPr>
              <a:t>7</a:t>
            </a:r>
          </a:p>
        </p:txBody>
      </p:sp>
      <p:sp>
        <p:nvSpPr>
          <p:cNvPr id="63499" name="Rectangle 11"/>
          <p:cNvSpPr>
            <a:spLocks noChangeArrowheads="1"/>
          </p:cNvSpPr>
          <p:nvPr/>
        </p:nvSpPr>
        <p:spPr bwMode="auto">
          <a:xfrm>
            <a:off x="3816350" y="5187950"/>
            <a:ext cx="1968500" cy="444500"/>
          </a:xfrm>
          <a:prstGeom prst="rect">
            <a:avLst/>
          </a:prstGeom>
          <a:noFill/>
          <a:ln w="12700">
            <a:solidFill>
              <a:schemeClr val="tx1"/>
            </a:solidFill>
            <a:miter lim="800000"/>
            <a:headEnd/>
            <a:tailEnd/>
          </a:ln>
          <a:effectLst/>
        </p:spPr>
        <p:txBody>
          <a:bodyPr wrap="none" lIns="92075" tIns="46038" rIns="92075" bIns="46038" anchor="ctr"/>
          <a:lstStyle/>
          <a:p>
            <a:r>
              <a:rPr lang="en-GB" b="1">
                <a:latin typeface="+mn-lt"/>
              </a:rPr>
              <a:t>9</a:t>
            </a: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idx="4294967295"/>
          </p:nvPr>
        </p:nvSpPr>
        <p:spPr>
          <a:noFill/>
        </p:spPr>
        <p:txBody>
          <a:bodyPr lIns="92075" tIns="46038" rIns="92075" bIns="46038"/>
          <a:lstStyle/>
          <a:p>
            <a:pPr eaLnBrk="1" hangingPunct="1"/>
            <a:r>
              <a:rPr lang="en-US" sz="3200" dirty="0" smtClean="0"/>
              <a:t>Agency: choosing who is best placed to assess</a:t>
            </a:r>
          </a:p>
        </p:txBody>
      </p:sp>
      <p:sp>
        <p:nvSpPr>
          <p:cNvPr id="27651" name="Rectangle 3"/>
          <p:cNvSpPr>
            <a:spLocks noGrp="1" noChangeArrowheads="1"/>
          </p:cNvSpPr>
          <p:nvPr>
            <p:ph type="body" idx="4294967295"/>
          </p:nvPr>
        </p:nvSpPr>
        <p:spPr>
          <a:noFill/>
        </p:spPr>
        <p:txBody>
          <a:bodyPr lIns="92075" tIns="46038" rIns="92075" bIns="46038"/>
          <a:lstStyle/>
          <a:p>
            <a:pPr eaLnBrk="1" hangingPunct="1"/>
            <a:r>
              <a:rPr lang="en-US" dirty="0" smtClean="0"/>
              <a:t>tutor assessment</a:t>
            </a:r>
          </a:p>
          <a:p>
            <a:pPr eaLnBrk="1" hangingPunct="1"/>
            <a:r>
              <a:rPr lang="en-US" dirty="0" smtClean="0"/>
              <a:t>self-assessment</a:t>
            </a:r>
          </a:p>
          <a:p>
            <a:pPr eaLnBrk="1" hangingPunct="1"/>
            <a:r>
              <a:rPr lang="en-US" dirty="0" smtClean="0"/>
              <a:t>peer assessment, (either inter or intra peer)</a:t>
            </a:r>
          </a:p>
          <a:p>
            <a:pPr eaLnBrk="1" hangingPunct="1"/>
            <a:r>
              <a:rPr lang="en-US" dirty="0" smtClean="0"/>
              <a:t>employers, practice tutors and line managers</a:t>
            </a:r>
          </a:p>
          <a:p>
            <a:pPr eaLnBrk="1" hangingPunct="1"/>
            <a:r>
              <a:rPr lang="en-US" dirty="0" smtClean="0"/>
              <a:t>client assessment</a:t>
            </a:r>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idx="4294967295"/>
          </p:nvPr>
        </p:nvSpPr>
        <p:spPr>
          <a:noFill/>
          <a:ln>
            <a:noFill/>
          </a:ln>
        </p:spPr>
        <p:txBody>
          <a:bodyPr vert="horz" wrap="square" lIns="92075" tIns="46038" rIns="92075" bIns="46038" numCol="1" anchor="b" anchorCtr="0" compatLnSpc="1">
            <a:prstTxWarp prst="textNoShape">
              <a:avLst/>
            </a:prstTxWarp>
          </a:bodyPr>
          <a:lstStyle/>
          <a:p>
            <a:pPr eaLnBrk="1" hangingPunct="1"/>
            <a:r>
              <a:rPr lang="en-US" sz="3200" dirty="0" smtClean="0"/>
              <a:t>Timing: when should assessment take place?</a:t>
            </a:r>
          </a:p>
        </p:txBody>
      </p:sp>
      <p:sp>
        <p:nvSpPr>
          <p:cNvPr id="29699" name="Rectangle 3"/>
          <p:cNvSpPr>
            <a:spLocks noGrp="1" noChangeArrowheads="1"/>
          </p:cNvSpPr>
          <p:nvPr>
            <p:ph type="body" idx="4294967295"/>
          </p:nvPr>
        </p:nvSpPr>
        <p:spPr>
          <a:noFill/>
        </p:spPr>
        <p:txBody>
          <a:bodyPr lIns="92075" tIns="46038" rIns="92075" bIns="46038"/>
          <a:lstStyle/>
          <a:p>
            <a:pPr eaLnBrk="1" hangingPunct="1"/>
            <a:r>
              <a:rPr lang="en-US" dirty="0" smtClean="0"/>
              <a:t>No ‘sudden death’!</a:t>
            </a:r>
          </a:p>
          <a:p>
            <a:pPr eaLnBrk="1" hangingPunct="1"/>
            <a:r>
              <a:rPr lang="en-US" dirty="0" smtClean="0"/>
              <a:t>end point or incrementally?</a:t>
            </a:r>
          </a:p>
          <a:p>
            <a:pPr eaLnBrk="1" hangingPunct="1"/>
            <a:r>
              <a:rPr lang="en-US" dirty="0" smtClean="0"/>
              <a:t>when students have finished learning or when there is still time for improvement?</a:t>
            </a:r>
          </a:p>
          <a:p>
            <a:pPr eaLnBrk="1" hangingPunct="1"/>
            <a:r>
              <a:rPr lang="en-US" dirty="0" smtClean="0"/>
              <a:t>when it is convenient to our systems?</a:t>
            </a:r>
          </a:p>
          <a:p>
            <a:pPr eaLnBrk="1" hangingPunct="1"/>
            <a:r>
              <a:rPr lang="en-US" dirty="0" smtClean="0"/>
              <a:t>when it is manageable for students? (avoiding assessment log jams).</a:t>
            </a:r>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noFill/>
          <a:ln>
            <a:noFill/>
          </a:ln>
        </p:spPr>
        <p:txBody>
          <a:bodyPr vert="horz" wrap="square" lIns="92075" tIns="46038" rIns="92075" bIns="46038" numCol="1" anchor="b" anchorCtr="0" compatLnSpc="1">
            <a:prstTxWarp prst="textNoShape">
              <a:avLst/>
            </a:prstTxWarp>
          </a:bodyPr>
          <a:lstStyle/>
          <a:p>
            <a:pPr eaLnBrk="1" hangingPunct="1"/>
            <a:r>
              <a:rPr lang="en-GB" sz="3200" dirty="0" smtClean="0"/>
              <a:t>Sound and frequent assessment </a:t>
            </a:r>
          </a:p>
        </p:txBody>
      </p:sp>
      <p:sp>
        <p:nvSpPr>
          <p:cNvPr id="38915" name="Rectangle 3"/>
          <p:cNvSpPr>
            <a:spLocks noGrp="1" noChangeArrowheads="1"/>
          </p:cNvSpPr>
          <p:nvPr>
            <p:ph type="body" idx="1"/>
          </p:nvPr>
        </p:nvSpPr>
        <p:spPr>
          <a:noFill/>
        </p:spPr>
        <p:txBody>
          <a:bodyPr/>
          <a:lstStyle/>
          <a:p>
            <a:pPr marL="609600" indent="-609600"/>
            <a:r>
              <a:rPr lang="en-GB" sz="2800" dirty="0" smtClean="0"/>
              <a:t>Good assessment is valid, reliable, practical, developmental, manageable, cost-effective, fit for purpose, relevant, authentic, inclusive, closely linked to learning outcomes and fair.</a:t>
            </a:r>
          </a:p>
          <a:p>
            <a:pPr marL="609600" indent="-609600"/>
            <a:r>
              <a:rPr lang="en-GB" sz="2800" dirty="0" smtClean="0"/>
              <a:t>Is it possible also to make it enjoyable for staff and students?</a:t>
            </a:r>
          </a:p>
          <a:p>
            <a:pPr marL="609600" indent="-609600"/>
            <a:r>
              <a:rPr lang="en-GB" sz="2800" dirty="0" smtClean="0"/>
              <a:t>Incremental assessment has more value in promoting student learning than end-point ‘sudden death’ approaches.</a:t>
            </a:r>
          </a:p>
          <a:p>
            <a:pPr marL="609600" indent="-609600"/>
            <a:endParaRPr lang="en-GB" sz="2100" dirty="0" smtClean="0"/>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57200" y="122239"/>
            <a:ext cx="7543800" cy="642466"/>
          </a:xfrm>
        </p:spPr>
        <p:txBody>
          <a:bodyPr/>
          <a:lstStyle/>
          <a:p>
            <a:pPr eaLnBrk="1" hangingPunct="1"/>
            <a:r>
              <a:rPr lang="en-GB" sz="3200" dirty="0" smtClean="0"/>
              <a:t>Boud </a:t>
            </a:r>
            <a:r>
              <a:rPr lang="en-GB" sz="3200" i="1" dirty="0" smtClean="0"/>
              <a:t>et al </a:t>
            </a:r>
            <a:r>
              <a:rPr lang="en-GB" sz="3200" dirty="0" smtClean="0"/>
              <a:t>2010: ‘Assessment 2020’:</a:t>
            </a:r>
            <a:endParaRPr lang="en-US" sz="3200" dirty="0" smtClean="0"/>
          </a:p>
        </p:txBody>
      </p:sp>
      <p:sp>
        <p:nvSpPr>
          <p:cNvPr id="35844" name="Rectangle 3"/>
          <p:cNvSpPr>
            <a:spLocks noGrp="1" noChangeArrowheads="1"/>
          </p:cNvSpPr>
          <p:nvPr>
            <p:ph type="body" idx="1"/>
          </p:nvPr>
        </p:nvSpPr>
        <p:spPr>
          <a:xfrm>
            <a:off x="323528" y="764704"/>
            <a:ext cx="8496944" cy="5437659"/>
          </a:xfrm>
        </p:spPr>
        <p:txBody>
          <a:bodyPr/>
          <a:lstStyle/>
          <a:p>
            <a:pPr marL="533400" indent="-533400" eaLnBrk="1" hangingPunct="1">
              <a:buFont typeface="Wingdings" pitchFamily="2" charset="2"/>
              <a:buNone/>
              <a:defRPr/>
            </a:pPr>
            <a:r>
              <a:rPr lang="en-GB" dirty="0" smtClean="0"/>
              <a:t>Assessment has most effect when...:</a:t>
            </a:r>
          </a:p>
          <a:p>
            <a:pPr marL="533400" indent="-533400" eaLnBrk="1" hangingPunct="1">
              <a:buSzPct val="100000"/>
              <a:buFont typeface="+mj-lt"/>
              <a:buAutoNum type="arabicPeriod"/>
              <a:defRPr/>
            </a:pPr>
            <a:r>
              <a:rPr lang="en-GB" dirty="0" smtClean="0"/>
              <a:t>It is used to </a:t>
            </a:r>
            <a:r>
              <a:rPr lang="en-GB" dirty="0" smtClean="0">
                <a:solidFill>
                  <a:schemeClr val="tx2">
                    <a:lumMod val="40000"/>
                    <a:lumOff val="60000"/>
                  </a:schemeClr>
                </a:solidFill>
              </a:rPr>
              <a:t>engage</a:t>
            </a:r>
            <a:r>
              <a:rPr lang="en-GB" dirty="0" smtClean="0"/>
              <a:t> students in learning that is productive.</a:t>
            </a:r>
          </a:p>
          <a:p>
            <a:pPr marL="533400" indent="-533400" eaLnBrk="1" hangingPunct="1">
              <a:buSzPct val="100000"/>
              <a:buFont typeface="+mj-lt"/>
              <a:buAutoNum type="arabicPeriod"/>
              <a:defRPr/>
            </a:pPr>
            <a:r>
              <a:rPr lang="en-GB" dirty="0" smtClean="0"/>
              <a:t>Feedback is used to actively </a:t>
            </a:r>
            <a:r>
              <a:rPr lang="en-GB" dirty="0" smtClean="0">
                <a:solidFill>
                  <a:schemeClr val="tx2">
                    <a:lumMod val="40000"/>
                    <a:lumOff val="60000"/>
                  </a:schemeClr>
                </a:solidFill>
              </a:rPr>
              <a:t>improve </a:t>
            </a:r>
            <a:r>
              <a:rPr lang="en-GB" dirty="0" smtClean="0"/>
              <a:t>student learning.</a:t>
            </a:r>
          </a:p>
          <a:p>
            <a:pPr marL="533400" indent="-533400" eaLnBrk="1" hangingPunct="1">
              <a:buSzPct val="100000"/>
              <a:buFont typeface="+mj-lt"/>
              <a:buAutoNum type="arabicPeriod"/>
              <a:defRPr/>
            </a:pPr>
            <a:r>
              <a:rPr lang="en-US" dirty="0" smtClean="0"/>
              <a:t>Students and teachers become </a:t>
            </a:r>
            <a:r>
              <a:rPr lang="en-US" dirty="0" smtClean="0">
                <a:solidFill>
                  <a:schemeClr val="tx2">
                    <a:lumMod val="40000"/>
                    <a:lumOff val="60000"/>
                  </a:schemeClr>
                </a:solidFill>
              </a:rPr>
              <a:t>responsible partners </a:t>
            </a:r>
            <a:r>
              <a:rPr lang="en-US" dirty="0" smtClean="0"/>
              <a:t>in learning and assessment.</a:t>
            </a:r>
          </a:p>
          <a:p>
            <a:pPr marL="533400" indent="-533400" eaLnBrk="1" hangingPunct="1">
              <a:buSzPct val="100000"/>
              <a:buFont typeface="+mj-lt"/>
              <a:buAutoNum type="arabicPeriod"/>
              <a:defRPr/>
            </a:pPr>
            <a:r>
              <a:rPr lang="en-US" dirty="0" smtClean="0"/>
              <a:t>Students are </a:t>
            </a:r>
            <a:r>
              <a:rPr lang="en-US" dirty="0" smtClean="0">
                <a:solidFill>
                  <a:schemeClr val="tx2">
                    <a:lumMod val="40000"/>
                    <a:lumOff val="60000"/>
                  </a:schemeClr>
                </a:solidFill>
              </a:rPr>
              <a:t>inducted </a:t>
            </a:r>
            <a:r>
              <a:rPr lang="en-US" dirty="0" smtClean="0"/>
              <a:t>into the assessment practices and cultures of higher education.</a:t>
            </a:r>
          </a:p>
          <a:p>
            <a:pPr marL="533400" indent="-533400" eaLnBrk="1" hangingPunct="1">
              <a:buSzPct val="100000"/>
              <a:buFont typeface="+mj-lt"/>
              <a:buAutoNum type="arabicPeriod"/>
              <a:defRPr/>
            </a:pPr>
            <a:r>
              <a:rPr lang="en-US" dirty="0" smtClean="0"/>
              <a:t>Assessment </a:t>
            </a:r>
            <a:r>
              <a:rPr lang="en-US" i="1" dirty="0" smtClean="0"/>
              <a:t>for</a:t>
            </a:r>
            <a:r>
              <a:rPr lang="en-US" dirty="0" smtClean="0"/>
              <a:t> learning is placed at the </a:t>
            </a:r>
            <a:r>
              <a:rPr lang="en-US" dirty="0" smtClean="0">
                <a:solidFill>
                  <a:schemeClr val="tx2">
                    <a:lumMod val="40000"/>
                    <a:lumOff val="60000"/>
                  </a:schemeClr>
                </a:solidFill>
              </a:rPr>
              <a:t>centre</a:t>
            </a:r>
            <a:r>
              <a:rPr lang="en-US" dirty="0" smtClean="0"/>
              <a:t> of subject and program design.</a:t>
            </a:r>
          </a:p>
          <a:p>
            <a:pPr marL="533400" indent="-533400" eaLnBrk="1" hangingPunct="1">
              <a:buSzPct val="100000"/>
              <a:buFont typeface="+mj-lt"/>
              <a:buAutoNum type="arabicPeriod"/>
              <a:defRPr/>
            </a:pPr>
            <a:r>
              <a:rPr lang="en-US" dirty="0" smtClean="0"/>
              <a:t>Assessment for learning is a focus for staff and institutional </a:t>
            </a:r>
            <a:r>
              <a:rPr lang="en-US" dirty="0" smtClean="0">
                <a:solidFill>
                  <a:schemeClr val="tx2">
                    <a:lumMod val="40000"/>
                    <a:lumOff val="60000"/>
                  </a:schemeClr>
                </a:solidFill>
              </a:rPr>
              <a:t>development</a:t>
            </a:r>
            <a:r>
              <a:rPr lang="en-US" dirty="0" smtClean="0"/>
              <a:t>.</a:t>
            </a:r>
          </a:p>
          <a:p>
            <a:pPr marL="533400" indent="-533400" eaLnBrk="1" hangingPunct="1">
              <a:buSzPct val="100000"/>
              <a:buFont typeface="+mj-lt"/>
              <a:buAutoNum type="arabicPeriod"/>
              <a:defRPr/>
            </a:pPr>
            <a:r>
              <a:rPr lang="en-US" dirty="0" smtClean="0"/>
              <a:t>Assessment provides inclusive and trustworthy </a:t>
            </a:r>
            <a:r>
              <a:rPr lang="en-US" dirty="0" smtClean="0">
                <a:solidFill>
                  <a:schemeClr val="tx2">
                    <a:lumMod val="40000"/>
                    <a:lumOff val="60000"/>
                  </a:schemeClr>
                </a:solidFill>
              </a:rPr>
              <a:t>representation of student achievement</a:t>
            </a:r>
            <a:r>
              <a:rPr lang="en-US" dirty="0" smtClean="0"/>
              <a:t>.</a:t>
            </a:r>
          </a:p>
          <a:p>
            <a:pPr marL="533400" indent="-533400" eaLnBrk="1" hangingPunct="1">
              <a:defRPr/>
            </a:pPr>
            <a:endParaRPr lang="en-US" dirty="0" smtClean="0"/>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0" name="Title 1"/>
          <p:cNvSpPr>
            <a:spLocks noGrp="1"/>
          </p:cNvSpPr>
          <p:nvPr>
            <p:ph type="title"/>
          </p:nvPr>
        </p:nvSpPr>
        <p:spPr>
          <a:xfrm>
            <a:off x="457200" y="249239"/>
            <a:ext cx="7543800" cy="731490"/>
          </a:xfrm>
          <a:noFill/>
          <a:ln>
            <a:noFill/>
          </a:ln>
        </p:spPr>
        <p:txBody>
          <a:bodyPr vert="horz" wrap="square" lIns="91440" tIns="45720" rIns="91440" bIns="45720" numCol="1" anchor="b" anchorCtr="0" compatLnSpc="1">
            <a:prstTxWarp prst="textNoShape">
              <a:avLst/>
            </a:prstTxWarp>
          </a:bodyPr>
          <a:lstStyle/>
          <a:p>
            <a:r>
              <a:rPr lang="en-GB" sz="3600" dirty="0" smtClean="0"/>
              <a:t>QAA Assessment expectations</a:t>
            </a:r>
          </a:p>
        </p:txBody>
      </p:sp>
      <p:sp>
        <p:nvSpPr>
          <p:cNvPr id="43011" name="Content Placeholder 2"/>
          <p:cNvSpPr>
            <a:spLocks noGrp="1"/>
          </p:cNvSpPr>
          <p:nvPr>
            <p:ph idx="1"/>
          </p:nvPr>
        </p:nvSpPr>
        <p:spPr>
          <a:xfrm>
            <a:off x="395536" y="980728"/>
            <a:ext cx="8229600" cy="5143500"/>
          </a:xfrm>
        </p:spPr>
        <p:txBody>
          <a:bodyPr/>
          <a:lstStyle/>
          <a:p>
            <a:pPr>
              <a:buFont typeface="Wingdings" pitchFamily="2" charset="2"/>
              <a:buNone/>
              <a:defRPr/>
            </a:pPr>
            <a:r>
              <a:rPr lang="en-GB" sz="2000" dirty="0" smtClean="0"/>
              <a:t>Appropriate and effective assessment will enable students to demonstrate the outcomes of learning intended for the programme. </a:t>
            </a:r>
          </a:p>
          <a:p>
            <a:pPr>
              <a:buFont typeface="Wingdings" pitchFamily="2" charset="2"/>
              <a:buNone/>
              <a:defRPr/>
            </a:pPr>
            <a:r>
              <a:rPr lang="en-GB" sz="2000" dirty="0" smtClean="0"/>
              <a:t>Assessment methods may be based on any or all of the following:</a:t>
            </a:r>
          </a:p>
          <a:p>
            <a:pPr>
              <a:defRPr/>
            </a:pPr>
            <a:r>
              <a:rPr lang="en-GB" sz="2000" dirty="0" smtClean="0"/>
              <a:t>essay assignments </a:t>
            </a:r>
          </a:p>
          <a:p>
            <a:pPr>
              <a:defRPr/>
            </a:pPr>
            <a:r>
              <a:rPr lang="en-GB" sz="2000" dirty="0" smtClean="0"/>
              <a:t>practical reports or portfolios </a:t>
            </a:r>
          </a:p>
          <a:p>
            <a:pPr>
              <a:defRPr/>
            </a:pPr>
            <a:r>
              <a:rPr lang="en-GB" sz="2000" dirty="0" smtClean="0"/>
              <a:t>a dissertation or other output from research/project work, which may include artefacts, performances or compositions </a:t>
            </a:r>
          </a:p>
          <a:p>
            <a:pPr>
              <a:defRPr/>
            </a:pPr>
            <a:r>
              <a:rPr lang="en-GB" sz="2000" dirty="0" smtClean="0"/>
              <a:t>written examinations </a:t>
            </a:r>
          </a:p>
          <a:p>
            <a:pPr>
              <a:defRPr/>
            </a:pPr>
            <a:r>
              <a:rPr lang="en-GB" sz="2000" dirty="0" smtClean="0"/>
              <a:t>oral examinations </a:t>
            </a:r>
          </a:p>
          <a:p>
            <a:pPr>
              <a:defRPr/>
            </a:pPr>
            <a:r>
              <a:rPr lang="en-GB" sz="2000" dirty="0" smtClean="0"/>
              <a:t>problem-solving exercises </a:t>
            </a:r>
          </a:p>
          <a:p>
            <a:pPr>
              <a:defRPr/>
            </a:pPr>
            <a:r>
              <a:rPr lang="en-GB" sz="2000" dirty="0" smtClean="0"/>
              <a:t>oral presentations </a:t>
            </a:r>
          </a:p>
          <a:p>
            <a:pPr>
              <a:defRPr/>
            </a:pPr>
            <a:r>
              <a:rPr lang="en-GB" sz="2000" dirty="0" smtClean="0"/>
              <a:t>posters</a:t>
            </a:r>
          </a:p>
          <a:p>
            <a:pPr>
              <a:lnSpc>
                <a:spcPct val="100000"/>
              </a:lnSpc>
              <a:defRPr/>
            </a:pPr>
            <a:r>
              <a:rPr lang="en-GB" sz="2000" dirty="0" smtClean="0"/>
              <a:t>placement reports</a:t>
            </a:r>
            <a:r>
              <a:rPr lang="en-GB" sz="2000" dirty="0" smtClean="0">
                <a:solidFill>
                  <a:schemeClr val="tx2">
                    <a:lumMod val="60000"/>
                    <a:lumOff val="40000"/>
                  </a:schemeClr>
                </a:solidFill>
              </a:rPr>
              <a:t>.  (And others…..)</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4" descr="exams in afghanistan.jpg"/>
          <p:cNvPicPr>
            <a:picLocks noChangeAspect="1"/>
          </p:cNvPicPr>
          <p:nvPr/>
        </p:nvPicPr>
        <p:blipFill>
          <a:blip r:embed="rId3" cstate="print">
            <a:lum contrast="40000"/>
          </a:blip>
          <a:srcRect/>
          <a:stretch>
            <a:fillRect/>
          </a:stretch>
        </p:blipFill>
        <p:spPr bwMode="auto">
          <a:xfrm>
            <a:off x="-409575" y="-214313"/>
            <a:ext cx="9553575" cy="680085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t>Continuing the international theme, do your students come from comparable assessment contexts?</a:t>
            </a:r>
            <a:endParaRPr lang="en-GB" sz="2800" dirty="0"/>
          </a:p>
        </p:txBody>
      </p:sp>
      <p:sp>
        <p:nvSpPr>
          <p:cNvPr id="3" name="Content Placeholder 2"/>
          <p:cNvSpPr>
            <a:spLocks noGrp="1"/>
          </p:cNvSpPr>
          <p:nvPr>
            <p:ph idx="1"/>
          </p:nvPr>
        </p:nvSpPr>
        <p:spPr/>
        <p:txBody>
          <a:bodyPr/>
          <a:lstStyle/>
          <a:p>
            <a:r>
              <a:rPr lang="en-GB" dirty="0" smtClean="0"/>
              <a:t>There are likely to be differences in emphasis on unseen time-constrained exams, multiple choice questions and oral defences, </a:t>
            </a:r>
            <a:r>
              <a:rPr lang="en-GB" dirty="0" err="1" smtClean="0"/>
              <a:t>vivas</a:t>
            </a:r>
            <a:r>
              <a:rPr lang="en-GB" dirty="0" smtClean="0"/>
              <a:t> and presentations, which are much more common in Northern Europe and Scandinavia than in the UK;</a:t>
            </a:r>
          </a:p>
          <a:p>
            <a:r>
              <a:rPr lang="en-GB" dirty="0" smtClean="0"/>
              <a:t> Group assessment is strongly encouraged in some nations , where problem based learning is commonplace and is frowned on or banned in others (In Denmark for example it was illegal to assess students in groups until very recently ).</a:t>
            </a:r>
            <a:endParaRPr lang="en-GB" dirty="0"/>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2075" tIns="46038" rIns="92075" bIns="46038" numCol="1" anchor="b" anchorCtr="0" compatLnSpc="1">
            <a:prstTxWarp prst="textNoShape">
              <a:avLst/>
            </a:prstTxWarp>
          </a:bodyPr>
          <a:lstStyle/>
          <a:p>
            <a:pPr eaLnBrk="1" hangingPunct="1"/>
            <a:r>
              <a:rPr lang="en-GB" sz="3200" dirty="0" smtClean="0"/>
              <a:t>Purposes of assessment</a:t>
            </a:r>
            <a:endParaRPr lang="en-GB" sz="3200" dirty="0"/>
          </a:p>
        </p:txBody>
      </p:sp>
      <p:sp>
        <p:nvSpPr>
          <p:cNvPr id="3" name="Content Placeholder 2"/>
          <p:cNvSpPr>
            <a:spLocks noGrp="1"/>
          </p:cNvSpPr>
          <p:nvPr>
            <p:ph idx="1"/>
          </p:nvPr>
        </p:nvSpPr>
        <p:spPr/>
        <p:txBody>
          <a:bodyPr/>
          <a:lstStyle/>
          <a:p>
            <a:pPr>
              <a:buNone/>
            </a:pPr>
            <a:r>
              <a:rPr lang="en-GB" dirty="0" smtClean="0"/>
              <a:t>In some nations and contexts, assessment has a single purpose:, it exists primarily to judge the extent of the achievement of the learning outcomes summatively.</a:t>
            </a:r>
          </a:p>
          <a:p>
            <a:pPr>
              <a:buNone/>
            </a:pPr>
            <a:r>
              <a:rPr lang="en-GB" dirty="0" smtClean="0"/>
              <a:t>Where this is the case, the type of assessments in use tend to be restricted to traditional formats, particularly unseen time constrained exams</a:t>
            </a:r>
          </a:p>
          <a:p>
            <a:endParaRPr lang="en-GB" dirty="0"/>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2075" tIns="46038" rIns="92075" bIns="46038" numCol="1" anchor="b" anchorCtr="0" compatLnSpc="1">
            <a:prstTxWarp prst="textNoShape">
              <a:avLst/>
            </a:prstTxWarp>
          </a:bodyPr>
          <a:lstStyle/>
          <a:p>
            <a:pPr eaLnBrk="1" hangingPunct="1"/>
            <a:r>
              <a:rPr lang="en-GB" sz="3200" dirty="0" smtClean="0"/>
              <a:t>What is being assessed?</a:t>
            </a:r>
            <a:endParaRPr lang="en-GB" sz="3200" dirty="0"/>
          </a:p>
        </p:txBody>
      </p:sp>
      <p:sp>
        <p:nvSpPr>
          <p:cNvPr id="3" name="Content Placeholder 2"/>
          <p:cNvSpPr>
            <a:spLocks noGrp="1"/>
          </p:cNvSpPr>
          <p:nvPr>
            <p:ph idx="1"/>
          </p:nvPr>
        </p:nvSpPr>
        <p:spPr>
          <a:xfrm>
            <a:off x="468313" y="1357298"/>
            <a:ext cx="8229600" cy="4972065"/>
          </a:xfrm>
        </p:spPr>
        <p:txBody>
          <a:bodyPr/>
          <a:lstStyle/>
          <a:p>
            <a:pPr>
              <a:buNone/>
            </a:pPr>
            <a:r>
              <a:rPr lang="en-GB" dirty="0" smtClean="0"/>
              <a:t>In some nations accurately demonstrating the learning of by heart of tutor-delivered content is most highly prized, whereas elsewhere, use of that information in context is the prime expectation. As </a:t>
            </a:r>
            <a:r>
              <a:rPr lang="en-GB" dirty="0" err="1" smtClean="0"/>
              <a:t>Beetham</a:t>
            </a:r>
            <a:r>
              <a:rPr lang="en-GB" dirty="0" smtClean="0"/>
              <a:t> (2010) proposes: </a:t>
            </a:r>
          </a:p>
          <a:p>
            <a:pPr>
              <a:buNone/>
            </a:pPr>
            <a:r>
              <a:rPr lang="en-GB" dirty="0" smtClean="0"/>
              <a:t>‘When the focus is on accuracy of reproduction, learners will be given opportunities to practise the required concept or skill until they can reproduce it exactly as taught. When the focus is on internalisation, learners will be given opportunities to integrate a concept or skill with their existing beliefs and capabilities, to reflect on what it means to them, and to make sense of it in a variety of ways’ (</a:t>
            </a:r>
            <a:r>
              <a:rPr lang="en-GB" dirty="0" err="1" smtClean="0"/>
              <a:t>Beetham</a:t>
            </a:r>
            <a:r>
              <a:rPr lang="en-GB" dirty="0" smtClean="0"/>
              <a:t>, 2010, p33)</a:t>
            </a:r>
          </a:p>
          <a:p>
            <a:endParaRPr lang="en-GB" dirty="0"/>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GB" sz="2800" dirty="0" smtClean="0"/>
              <a:t>What do students say on dealing with unfamiliar assessment formats</a:t>
            </a:r>
            <a:endParaRPr lang="en-US" sz="2800" dirty="0" smtClean="0"/>
          </a:p>
        </p:txBody>
      </p:sp>
      <p:sp>
        <p:nvSpPr>
          <p:cNvPr id="20483" name="Rectangle 3"/>
          <p:cNvSpPr>
            <a:spLocks noGrp="1" noChangeArrowheads="1"/>
          </p:cNvSpPr>
          <p:nvPr>
            <p:ph type="body" idx="1"/>
          </p:nvPr>
        </p:nvSpPr>
        <p:spPr/>
        <p:txBody>
          <a:bodyPr/>
          <a:lstStyle/>
          <a:p>
            <a:pPr eaLnBrk="1" hangingPunct="1"/>
            <a:r>
              <a:rPr lang="en-GB" sz="2600" smtClean="0"/>
              <a:t>“I couldn’t believe it when they told me there was no written exam. At first I thought it was wonderful but now I’m really worried because I don’t know what I am supposed to be doing.”</a:t>
            </a:r>
          </a:p>
          <a:p>
            <a:pPr eaLnBrk="1" hangingPunct="1"/>
            <a:r>
              <a:rPr lang="en-GB" sz="2600" smtClean="0"/>
              <a:t>“I’ve never given an oral presentation before. Back home all our exams were written ones, so it was very nerve-wracking for me to have to stand up in front of everyone, with them all looking at me. It made it really hard for me to concentrate on what I was saying, even though I had done lots of preparation.”</a:t>
            </a:r>
            <a:endParaRPr lang="en-US" sz="260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smtClean="0"/>
              <a:t>Constructively aligning your masters programme</a:t>
            </a:r>
          </a:p>
        </p:txBody>
      </p:sp>
      <p:sp>
        <p:nvSpPr>
          <p:cNvPr id="3" name="Content Placeholder 2"/>
          <p:cNvSpPr>
            <a:spLocks noGrp="1"/>
          </p:cNvSpPr>
          <p:nvPr>
            <p:ph idx="1"/>
          </p:nvPr>
        </p:nvSpPr>
        <p:spPr/>
        <p:txBody>
          <a:bodyPr/>
          <a:lstStyle/>
          <a:p>
            <a:r>
              <a:rPr lang="en-GB" dirty="0" smtClean="0"/>
              <a:t>Explore the QAA expectations for M-level study;</a:t>
            </a:r>
          </a:p>
          <a:p>
            <a:r>
              <a:rPr lang="en-GB" dirty="0" smtClean="0"/>
              <a:t>Scrutinise any subject benchmarks at this level see</a:t>
            </a:r>
          </a:p>
          <a:p>
            <a:pPr>
              <a:buNone/>
            </a:pPr>
            <a:r>
              <a:rPr lang="en-GB" dirty="0" smtClean="0">
                <a:hlinkClick r:id="rId2"/>
              </a:rPr>
              <a:t>http://www.qaa.ac.uk/assuring-standards-and-quality/the-quality-code/subject-benchmark-statements/masters-degree-subjects</a:t>
            </a:r>
            <a:endParaRPr lang="en-GB" dirty="0" smtClean="0"/>
          </a:p>
          <a:p>
            <a:r>
              <a:rPr lang="en-GB" dirty="0" smtClean="0"/>
              <a:t>Think through the curriculum design essentials: learning outcomes, subject content, delivery modes, student support, assessment methods and approaches, quality assurance, evaluation of programmes, quality enhancement. </a:t>
            </a:r>
            <a:endParaRPr lang="en-GB" dirty="0"/>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noFill/>
          <a:ln>
            <a:noFill/>
          </a:ln>
        </p:spPr>
        <p:txBody>
          <a:bodyPr vert="horz" wrap="square" lIns="92075" tIns="46038" rIns="92075" bIns="46038" numCol="1" anchor="b" anchorCtr="0" compatLnSpc="1">
            <a:prstTxWarp prst="textNoShape">
              <a:avLst/>
            </a:prstTxWarp>
          </a:bodyPr>
          <a:lstStyle/>
          <a:p>
            <a:pPr eaLnBrk="1" hangingPunct="1"/>
            <a:r>
              <a:rPr lang="en-GB" sz="3200" smtClean="0"/>
              <a:t>More unfamiliar formats</a:t>
            </a:r>
            <a:endParaRPr lang="en-US" sz="3200" smtClean="0"/>
          </a:p>
        </p:txBody>
      </p:sp>
      <p:sp>
        <p:nvSpPr>
          <p:cNvPr id="21507" name="Rectangle 3"/>
          <p:cNvSpPr>
            <a:spLocks noGrp="1" noChangeArrowheads="1"/>
          </p:cNvSpPr>
          <p:nvPr>
            <p:ph type="body" idx="1"/>
          </p:nvPr>
        </p:nvSpPr>
        <p:spPr/>
        <p:txBody>
          <a:bodyPr/>
          <a:lstStyle/>
          <a:p>
            <a:pPr eaLnBrk="1" hangingPunct="1"/>
            <a:r>
              <a:rPr lang="en-GB" smtClean="0"/>
              <a:t>“In my country, you only really get to do a viva for a post-graduate qualification so it was a shock to me to find that I was expected to do them for my course on my year abroad.”</a:t>
            </a:r>
          </a:p>
          <a:p>
            <a:pPr eaLnBrk="1" hangingPunct="1"/>
            <a:r>
              <a:rPr lang="en-GB" smtClean="0"/>
              <a:t>“Back home exams only last a couple of hours, or three at the most. Here they are six hour marathons, sometimes more. It’s really exhausting.”</a:t>
            </a:r>
            <a:endParaRPr lang="en-US" smtClean="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a:buNone/>
            </a:pPr>
            <a:r>
              <a:rPr lang="en-GB" dirty="0" smtClean="0"/>
              <a:t>Ryan and Carroll (2005) note common problems about students complying with word length regulations: for some African students, starting into the main body of the essay without a preamble is considered impolite, for example, meaning they frequently go considerably over length, while other students whose first language is not English comment on the problem of writing at length when their previous writing assignments have been 1,000 words long or so. </a:t>
            </a:r>
          </a:p>
          <a:p>
            <a:endParaRPr lang="en-GB" dirty="0"/>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GB" i="1" smtClean="0"/>
              <a:t>Surprises about the assessment context</a:t>
            </a:r>
            <a:endParaRPr lang="en-US" i="1" smtClean="0"/>
          </a:p>
        </p:txBody>
      </p:sp>
      <p:sp>
        <p:nvSpPr>
          <p:cNvPr id="28675" name="Rectangle 3"/>
          <p:cNvSpPr>
            <a:spLocks noGrp="1" noChangeArrowheads="1"/>
          </p:cNvSpPr>
          <p:nvPr>
            <p:ph type="body" idx="1"/>
          </p:nvPr>
        </p:nvSpPr>
        <p:spPr>
          <a:xfrm>
            <a:off x="179388" y="1484313"/>
            <a:ext cx="8713787" cy="5113337"/>
          </a:xfrm>
        </p:spPr>
        <p:txBody>
          <a:bodyPr/>
          <a:lstStyle/>
          <a:p>
            <a:pPr eaLnBrk="1" hangingPunct="1"/>
            <a:r>
              <a:rPr lang="en-GB" sz="2600" dirty="0" smtClean="0"/>
              <a:t>“I can’t imagine anyone back home bringing their families along to watch them presenting university course work, but here they all come along, aunties and cousins and grannies. I felt rather lonely doing mine all on my own”</a:t>
            </a:r>
            <a:endParaRPr lang="en-US" sz="2600" dirty="0" smtClean="0"/>
          </a:p>
          <a:p>
            <a:pPr eaLnBrk="1" hangingPunct="1"/>
            <a:r>
              <a:rPr lang="en-GB" sz="2600" dirty="0" smtClean="0"/>
              <a:t>“He gave me a B- for my essay. Back home I never got less than an A or maybe an A- so I went to see what the problem was, and he more or less brushed me off, saying it was fine. But it’s not fine! It’ll play hell with my Grade Point Average when I go back home”</a:t>
            </a:r>
            <a:endParaRPr lang="en-US" sz="2600" dirty="0" smtClean="0"/>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57200" y="249239"/>
            <a:ext cx="7543800" cy="803498"/>
          </a:xfrm>
        </p:spPr>
        <p:txBody>
          <a:bodyPr/>
          <a:lstStyle/>
          <a:p>
            <a:pPr eaLnBrk="1" hangingPunct="1"/>
            <a:r>
              <a:rPr lang="en-GB" smtClean="0"/>
              <a:t>On right answers</a:t>
            </a:r>
            <a:endParaRPr lang="en-US" smtClean="0"/>
          </a:p>
        </p:txBody>
      </p:sp>
      <p:sp>
        <p:nvSpPr>
          <p:cNvPr id="26627" name="Rectangle 3"/>
          <p:cNvSpPr>
            <a:spLocks noGrp="1" noChangeArrowheads="1"/>
          </p:cNvSpPr>
          <p:nvPr>
            <p:ph type="body" idx="1"/>
          </p:nvPr>
        </p:nvSpPr>
        <p:spPr>
          <a:xfrm>
            <a:off x="179388" y="1125538"/>
            <a:ext cx="8713787" cy="5543550"/>
          </a:xfrm>
        </p:spPr>
        <p:txBody>
          <a:bodyPr/>
          <a:lstStyle/>
          <a:p>
            <a:pPr eaLnBrk="1" hangingPunct="1"/>
            <a:r>
              <a:rPr lang="en-GB" sz="2600" smtClean="0"/>
              <a:t>“They tell us to read around the topic and give us long book lists to help us prepare for writing essays, but how do you know where to start? I wanted to know which was the best book for me to concentrate on but no one would help me find it. In my country the books we need to study properly are indicated and everyone knows what they are.”</a:t>
            </a:r>
          </a:p>
          <a:p>
            <a:pPr eaLnBrk="1" hangingPunct="1"/>
            <a:r>
              <a:rPr lang="en-GB" sz="2600" smtClean="0"/>
              <a:t>“In the lecture she gave us information about three different approaches to the subject, but she never told us which one was the right one. When I asked her about it, she said it was up to me to decide. How am I supposed to do that? She is the expert! So now I just don’t know what to write in my essay”</a:t>
            </a:r>
            <a:endParaRPr lang="en-US" sz="2600" smtClean="0"/>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GB" i="1" smtClean="0"/>
              <a:t>On language</a:t>
            </a:r>
            <a:endParaRPr lang="en-US" i="1" smtClean="0"/>
          </a:p>
        </p:txBody>
      </p:sp>
      <p:sp>
        <p:nvSpPr>
          <p:cNvPr id="22531" name="Rectangle 3"/>
          <p:cNvSpPr>
            <a:spLocks noGrp="1" noChangeArrowheads="1"/>
          </p:cNvSpPr>
          <p:nvPr>
            <p:ph type="body" idx="1"/>
          </p:nvPr>
        </p:nvSpPr>
        <p:spPr/>
        <p:txBody>
          <a:bodyPr/>
          <a:lstStyle/>
          <a:p>
            <a:pPr eaLnBrk="1" hangingPunct="1"/>
            <a:r>
              <a:rPr lang="en-GB" dirty="0" smtClean="0"/>
              <a:t>“I’ve never been asked to write an essay as long as this before. Back home I was getting on really well with my written English, but what they asked for was usually only around 1,000 words long. This just takes so much time to get it right.”</a:t>
            </a:r>
          </a:p>
          <a:p>
            <a:pPr eaLnBrk="1" hangingPunct="1"/>
            <a:r>
              <a:rPr lang="en-GB" dirty="0" smtClean="0"/>
              <a:t>“I went to my tutor and asked him to proof read my dissertation but he refused to help me. I am paying so much money as an overseas student here and I</a:t>
            </a:r>
            <a:r>
              <a:rPr lang="en-GB" i="1" dirty="0" smtClean="0"/>
              <a:t> </a:t>
            </a:r>
            <a:r>
              <a:rPr lang="en-GB" dirty="0" smtClean="0"/>
              <a:t>expected them to be more helpful to me.”</a:t>
            </a:r>
            <a:endParaRPr lang="en-US" dirty="0" smtClean="0"/>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49238"/>
            <a:ext cx="7715280" cy="1074737"/>
          </a:xfrm>
        </p:spPr>
        <p:txBody>
          <a:bodyPr/>
          <a:lstStyle/>
          <a:p>
            <a:r>
              <a:rPr lang="en-GB" sz="3200" dirty="0" smtClean="0"/>
              <a:t>Contested terms which do not automatically translate include:</a:t>
            </a:r>
            <a:endParaRPr lang="en-GB" sz="3200" dirty="0"/>
          </a:p>
        </p:txBody>
      </p:sp>
      <p:sp>
        <p:nvSpPr>
          <p:cNvPr id="3" name="Content Placeholder 2"/>
          <p:cNvSpPr>
            <a:spLocks noGrp="1"/>
          </p:cNvSpPr>
          <p:nvPr>
            <p:ph idx="1"/>
          </p:nvPr>
        </p:nvSpPr>
        <p:spPr/>
        <p:txBody>
          <a:bodyPr/>
          <a:lstStyle/>
          <a:p>
            <a:r>
              <a:rPr lang="en-GB" dirty="0" smtClean="0"/>
              <a:t>Assessment and evaluation: the terms tend to be reverses in the UK and the US, with the former meaning the grades and marks we give students and the latter meaning the comments students give on teaching staff in the UK and vice versa in the US. International practice elsewhere varies </a:t>
            </a: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Faculty/staff/administration:</a:t>
            </a:r>
            <a:endParaRPr lang="en-GB" sz="3200" dirty="0"/>
          </a:p>
        </p:txBody>
      </p:sp>
      <p:sp>
        <p:nvSpPr>
          <p:cNvPr id="3" name="Content Placeholder 2"/>
          <p:cNvSpPr>
            <a:spLocks noGrp="1"/>
          </p:cNvSpPr>
          <p:nvPr>
            <p:ph idx="1"/>
          </p:nvPr>
        </p:nvSpPr>
        <p:spPr>
          <a:xfrm>
            <a:off x="214282" y="1357298"/>
            <a:ext cx="8643997" cy="4972065"/>
          </a:xfrm>
        </p:spPr>
        <p:txBody>
          <a:bodyPr/>
          <a:lstStyle/>
          <a:p>
            <a:r>
              <a:rPr lang="en-GB" dirty="0" smtClean="0"/>
              <a:t>‘Faculty’ in the UK is an organisational term to describe groups of subjects or departments,, but in the US the term means academic teachers;</a:t>
            </a:r>
          </a:p>
          <a:p>
            <a:r>
              <a:rPr lang="en-GB" dirty="0" smtClean="0"/>
              <a:t>The term ‘instructor’ is used in the US for teaching staff, but in the UK these are technicians;</a:t>
            </a:r>
          </a:p>
          <a:p>
            <a:r>
              <a:rPr lang="en-GB" dirty="0" smtClean="0"/>
              <a:t>Professor in the UK is a status only reached after extensive application processes, is more widely used elsewhere;</a:t>
            </a:r>
          </a:p>
          <a:p>
            <a:r>
              <a:rPr lang="en-GB" dirty="0" smtClean="0"/>
              <a:t>University staff in the UK are all employees, but in the US it means professional and clerical administrators;</a:t>
            </a:r>
          </a:p>
          <a:p>
            <a:r>
              <a:rPr lang="en-GB" dirty="0" smtClean="0"/>
              <a:t> US ‘Administrators’ are termed Senior Managers in the UK.</a:t>
            </a:r>
          </a:p>
          <a:p>
            <a:endParaRPr lang="en-GB" dirty="0"/>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1988840"/>
            <a:ext cx="7772400" cy="1362075"/>
          </a:xfrm>
        </p:spPr>
        <p:txBody>
          <a:bodyPr/>
          <a:lstStyle/>
          <a:p>
            <a:r>
              <a:rPr lang="en-GB" dirty="0" smtClean="0"/>
              <a:t>Peer assessment</a:t>
            </a:r>
            <a:endParaRPr lang="en-GB" dirty="0"/>
          </a:p>
        </p:txBody>
      </p:sp>
      <p:sp>
        <p:nvSpPr>
          <p:cNvPr id="4" name="Text Placeholder 3"/>
          <p:cNvSpPr>
            <a:spLocks noGrp="1"/>
          </p:cNvSpPr>
          <p:nvPr>
            <p:ph type="body" idx="1"/>
          </p:nvPr>
        </p:nvSpPr>
        <p:spPr/>
        <p:txBody>
          <a:bodyPr/>
          <a:lstStyle/>
          <a:p>
            <a:endParaRPr lang="en-GB"/>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smtClean="0"/>
              <a:t>Why might we want to peer assess? To:</a:t>
            </a:r>
          </a:p>
        </p:txBody>
      </p:sp>
      <p:sp>
        <p:nvSpPr>
          <p:cNvPr id="11267" name="Content Placeholder 2"/>
          <p:cNvSpPr>
            <a:spLocks noGrp="1"/>
          </p:cNvSpPr>
          <p:nvPr>
            <p:ph idx="1"/>
          </p:nvPr>
        </p:nvSpPr>
        <p:spPr/>
        <p:txBody>
          <a:bodyPr/>
          <a:lstStyle/>
          <a:p>
            <a:pPr eaLnBrk="1" hangingPunct="1"/>
            <a:r>
              <a:rPr lang="en-GB" dirty="0" smtClean="0"/>
              <a:t>deepen students’ learning experiences;</a:t>
            </a:r>
          </a:p>
          <a:p>
            <a:pPr eaLnBrk="1" hangingPunct="1"/>
            <a:r>
              <a:rPr lang="en-GB" dirty="0" smtClean="0"/>
              <a:t>let students in on the ‘secrets’ of the assessment culture;</a:t>
            </a:r>
          </a:p>
          <a:p>
            <a:pPr eaLnBrk="1" hangingPunct="1"/>
            <a:r>
              <a:rPr lang="en-GB" dirty="0" smtClean="0"/>
              <a:t>help students become autonomous learners;</a:t>
            </a:r>
          </a:p>
          <a:p>
            <a:pPr eaLnBrk="1" hangingPunct="1"/>
            <a:r>
              <a:rPr lang="en-GB" dirty="0" smtClean="0"/>
              <a:t>enable students to develop skills relating to life-long learning </a:t>
            </a:r>
          </a:p>
          <a:p>
            <a:pPr eaLnBrk="1" hangingPunct="1"/>
            <a:r>
              <a:rPr lang="en-GB" dirty="0" smtClean="0"/>
              <a:t>increase the amount of feedback that students can receive; </a:t>
            </a:r>
          </a:p>
          <a:p>
            <a:pPr eaLnBrk="1" hangingPunct="1"/>
            <a:r>
              <a:rPr lang="en-GB" dirty="0" smtClean="0"/>
              <a:t>use a range of skills they already possess; </a:t>
            </a:r>
          </a:p>
          <a:p>
            <a:pPr eaLnBrk="1" hangingPunct="1"/>
            <a:r>
              <a:rPr lang="en-GB" dirty="0" smtClean="0"/>
              <a:t>build confidence as meta-learners.</a:t>
            </a:r>
          </a:p>
        </p:txBody>
      </p:sp>
      <p:sp>
        <p:nvSpPr>
          <p:cNvPr id="11268" name="Slide Number Placeholder 3"/>
          <p:cNvSpPr>
            <a:spLocks noGrp="1"/>
          </p:cNvSpPr>
          <p:nvPr>
            <p:ph type="sldNum" sz="quarter" idx="12"/>
          </p:nvPr>
        </p:nvSpPr>
        <p:spPr>
          <a:noFill/>
        </p:spPr>
        <p:txBody>
          <a:bodyPr/>
          <a:lstStyle/>
          <a:p>
            <a:fld id="{78791089-675B-4768-8F4F-9372649D111B}" type="slidenum">
              <a:rPr lang="en-GB" altLang="en-US"/>
              <a:pPr/>
              <a:t>98</a:t>
            </a:fld>
            <a:endParaRPr lang="en-GB" altLang="en-US"/>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smtClean="0"/>
              <a:t>What can peer assessment do?</a:t>
            </a:r>
          </a:p>
        </p:txBody>
      </p:sp>
      <p:sp>
        <p:nvSpPr>
          <p:cNvPr id="12291" name="Content Placeholder 2"/>
          <p:cNvSpPr>
            <a:spLocks noGrp="1"/>
          </p:cNvSpPr>
          <p:nvPr>
            <p:ph idx="1"/>
          </p:nvPr>
        </p:nvSpPr>
        <p:spPr/>
        <p:txBody>
          <a:bodyPr/>
          <a:lstStyle/>
          <a:p>
            <a:pPr eaLnBrk="1" hangingPunct="1"/>
            <a:r>
              <a:rPr lang="en-GB" dirty="0" smtClean="0"/>
              <a:t>Peer-assessment can be used for many aspects of student performance, including essays, reports, performances, artefacts and presentations;</a:t>
            </a:r>
          </a:p>
          <a:p>
            <a:pPr eaLnBrk="1" hangingPunct="1"/>
            <a:r>
              <a:rPr lang="en-GB" dirty="0" smtClean="0"/>
              <a:t>Individuals or groups can engage in peer assessment;</a:t>
            </a:r>
          </a:p>
          <a:p>
            <a:pPr eaLnBrk="1" hangingPunct="1"/>
            <a:r>
              <a:rPr lang="en-GB" dirty="0" smtClean="0"/>
              <a:t>Inter-peer assessment can evaluate the outcomes of assessment activities;</a:t>
            </a:r>
          </a:p>
          <a:p>
            <a:pPr eaLnBrk="1" hangingPunct="1"/>
            <a:r>
              <a:rPr lang="en-GB" dirty="0" smtClean="0"/>
              <a:t>Intra-peer group assessment can evaluate individuals contributions to the production of an assessed output.</a:t>
            </a:r>
          </a:p>
        </p:txBody>
      </p:sp>
      <p:sp>
        <p:nvSpPr>
          <p:cNvPr id="12292" name="Slide Number Placeholder 3"/>
          <p:cNvSpPr>
            <a:spLocks noGrp="1"/>
          </p:cNvSpPr>
          <p:nvPr>
            <p:ph type="sldNum" sz="quarter" idx="12"/>
          </p:nvPr>
        </p:nvSpPr>
        <p:spPr>
          <a:noFill/>
        </p:spPr>
        <p:txBody>
          <a:bodyPr/>
          <a:lstStyle/>
          <a:p>
            <a:fld id="{F3476B93-0470-400D-BACA-4E7B342474A8}" type="slidenum">
              <a:rPr lang="en-GB" altLang="en-US"/>
              <a:pPr/>
              <a:t>99</a:t>
            </a:fld>
            <a:endParaRPr lang="en-GB" altLang="en-US"/>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3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11627</Words>
  <Application>Microsoft Office PowerPoint</Application>
  <PresentationFormat>On-screen Show (4:3)</PresentationFormat>
  <Paragraphs>796</Paragraphs>
  <Slides>155</Slides>
  <Notes>73</Notes>
  <HiddenSlides>0</HiddenSlides>
  <MMClips>0</MMClips>
  <ScaleCrop>false</ScaleCrop>
  <HeadingPairs>
    <vt:vector size="4" baseType="variant">
      <vt:variant>
        <vt:lpstr>Theme</vt:lpstr>
      </vt:variant>
      <vt:variant>
        <vt:i4>5</vt:i4>
      </vt:variant>
      <vt:variant>
        <vt:lpstr>Slide Titles</vt:lpstr>
      </vt:variant>
      <vt:variant>
        <vt:i4>155</vt:i4>
      </vt:variant>
    </vt:vector>
  </HeadingPairs>
  <TitlesOfParts>
    <vt:vector size="160" baseType="lpstr">
      <vt:lpstr>LeedsMet template</vt:lpstr>
      <vt:lpstr>1_LeedsMet template</vt:lpstr>
      <vt:lpstr>2_LeedsMet template</vt:lpstr>
      <vt:lpstr>1_Office Theme</vt:lpstr>
      <vt:lpstr>3_LeedsMet template</vt:lpstr>
      <vt:lpstr>Working with taught Masters Level students: Designing, teaching and assessing Taught Masters programmes  SAMS Scottish Marine Institute Oban:  23-24 April 2015</vt:lpstr>
      <vt:lpstr>Rationale for the workshop</vt:lpstr>
      <vt:lpstr>This two day workshop will enable you to:</vt:lpstr>
      <vt:lpstr>Teaching and assessing on Masters courses:</vt:lpstr>
      <vt:lpstr>Slide 5</vt:lpstr>
      <vt:lpstr>What is mastery? </vt:lpstr>
      <vt:lpstr>So which aspects of masters provision at SAMS are your strengths?</vt:lpstr>
      <vt:lpstr>Slide 8</vt:lpstr>
      <vt:lpstr>Constructively aligning your masters programme</vt:lpstr>
      <vt:lpstr>Masters level programmes according to QAA</vt:lpstr>
      <vt:lpstr>M level qualifications </vt:lpstr>
      <vt:lpstr>Higher education providers may offer a Master's degree with the specific intention of:</vt:lpstr>
      <vt:lpstr>QAA guidance on m-level qualifications  (Taken from The framework for higher education qualifications in England, Wales and Northern Ireland, 2008. Appendix 2a )</vt:lpstr>
      <vt:lpstr>Typically, holders of the qualification will be able to:</vt:lpstr>
      <vt:lpstr>New Zealand Qualifications Agency (2007) outcomes of a Masters degree</vt:lpstr>
      <vt:lpstr>The Australian Qualification Framework (2011) specifies expectations in these terms:</vt:lpstr>
      <vt:lpstr>Masters students at IoE are expected to be able to demonstrate:</vt:lpstr>
      <vt:lpstr>What distinguishes Masters’ level from undergraduate level in practice?</vt:lpstr>
      <vt:lpstr>Curriculum design at Master’s level</vt:lpstr>
      <vt:lpstr>Slide 20</vt:lpstr>
      <vt:lpstr>Enhancements to curriculum design and delivery: we can:</vt:lpstr>
      <vt:lpstr>What can we do in the first six weeks?</vt:lpstr>
      <vt:lpstr>Mapping out the programme as a whole: some questions</vt:lpstr>
      <vt:lpstr>Mapping assessment</vt:lpstr>
      <vt:lpstr>Mapping progression</vt:lpstr>
      <vt:lpstr>Engagement of international students: some important considerations</vt:lpstr>
      <vt:lpstr>Teaching for learning</vt:lpstr>
      <vt:lpstr>Supportiveness: we must</vt:lpstr>
      <vt:lpstr>Using assessment for learning and thereby easing transitions</vt:lpstr>
      <vt:lpstr>Bringing joy to the (live or virtual) classroom</vt:lpstr>
      <vt:lpstr>Slide 31</vt:lpstr>
      <vt:lpstr>So what about the Post-graduate student experience?</vt:lpstr>
      <vt:lpstr>Working with international students: do we have comparable pedagogic contexts?</vt:lpstr>
      <vt:lpstr>Diversity in classroom teaching approaches</vt:lpstr>
      <vt:lpstr>Surprises in the international context</vt:lpstr>
      <vt:lpstr>Further cultural issues:</vt:lpstr>
      <vt:lpstr>Cultural mores can impact on expectations</vt:lpstr>
      <vt:lpstr>Variations in approaches based on cultural factors</vt:lpstr>
      <vt:lpstr>What do students say on the authoritative role of the tutor?</vt:lpstr>
      <vt:lpstr>On ways of relating to others</vt:lpstr>
      <vt:lpstr>Comparable learning contexts? How far do you:</vt:lpstr>
      <vt:lpstr>What do students say on religious issues?</vt:lpstr>
      <vt:lpstr>Comparable technological environments? Do you expect your students to:</vt:lpstr>
      <vt:lpstr>Teaching and technologies</vt:lpstr>
      <vt:lpstr>Inspiring teaching at masters level</vt:lpstr>
      <vt:lpstr>Slide 46</vt:lpstr>
      <vt:lpstr>How do we know if we are offering excellent teaching?</vt:lpstr>
      <vt:lpstr>Characteristics of excellent university teachers:</vt:lpstr>
      <vt:lpstr>Delivering content…..</vt:lpstr>
      <vt:lpstr>Slide 50</vt:lpstr>
      <vt:lpstr>Characteristics of an effective lecture</vt:lpstr>
      <vt:lpstr>Things I wish I had known about effective teaching when I started doing it. It helps to:</vt:lpstr>
      <vt:lpstr>High quality teaching…</vt:lpstr>
      <vt:lpstr>Promoting student engagement and fostering independent learning</vt:lpstr>
      <vt:lpstr>Engagement: Why talk about it? Because:</vt:lpstr>
      <vt:lpstr>Slide 56</vt:lpstr>
      <vt:lpstr>To engage learners we can:</vt:lpstr>
      <vt:lpstr>How can we get students to fully engage? Some suggestions</vt:lpstr>
      <vt:lpstr>Retention of international students: some important considerations</vt:lpstr>
      <vt:lpstr>Thinking again about international students, do you have shared concepts of student support? Do you:</vt:lpstr>
      <vt:lpstr>What do students say on expectations of a supportive relationship</vt:lpstr>
      <vt:lpstr>Assessment at masters level</vt:lpstr>
      <vt:lpstr>At Masters level, assessment really matters!</vt:lpstr>
      <vt:lpstr>Assessment linked to learning</vt:lpstr>
      <vt:lpstr>Slide 65</vt:lpstr>
      <vt:lpstr>Why does assessment matter so much?</vt:lpstr>
      <vt:lpstr>Two major current UK initiatives on assessment to consider</vt:lpstr>
      <vt:lpstr>What is assessment for? What can it do? How much does it matter?</vt:lpstr>
      <vt:lpstr>Slide 69</vt:lpstr>
      <vt:lpstr>Assessment for learning</vt:lpstr>
      <vt:lpstr>Assessment for learning</vt:lpstr>
      <vt:lpstr>Formative and summative assessment</vt:lpstr>
      <vt:lpstr>Assessment literacy: students do better if they can: </vt:lpstr>
      <vt:lpstr>My fit-for-purpose model of assessment: the key questions</vt:lpstr>
      <vt:lpstr>Purposes: the reasons for assessment:  may include:</vt:lpstr>
      <vt:lpstr>more purposes...</vt:lpstr>
      <vt:lpstr>Orientation: choosing what we assess</vt:lpstr>
      <vt:lpstr>Methodology: being imaginative by choosing diverse assessments</vt:lpstr>
      <vt:lpstr>Alternatives to traditional exams</vt:lpstr>
      <vt:lpstr>Agency: choosing who is best placed to assess</vt:lpstr>
      <vt:lpstr>Timing: when should assessment take place?</vt:lpstr>
      <vt:lpstr>Sound and frequent assessment </vt:lpstr>
      <vt:lpstr>Boud et al 2010: ‘Assessment 2020’:</vt:lpstr>
      <vt:lpstr>QAA Assessment expectations</vt:lpstr>
      <vt:lpstr>Slide 85</vt:lpstr>
      <vt:lpstr>Continuing the international theme, do your students come from comparable assessment contexts?</vt:lpstr>
      <vt:lpstr>Purposes of assessment</vt:lpstr>
      <vt:lpstr>What is being assessed?</vt:lpstr>
      <vt:lpstr>What do students say on dealing with unfamiliar assessment formats</vt:lpstr>
      <vt:lpstr>More unfamiliar formats</vt:lpstr>
      <vt:lpstr>Slide 91</vt:lpstr>
      <vt:lpstr>Surprises about the assessment context</vt:lpstr>
      <vt:lpstr>On right answers</vt:lpstr>
      <vt:lpstr>On language</vt:lpstr>
      <vt:lpstr>Contested terms which do not automatically translate include:</vt:lpstr>
      <vt:lpstr>Faculty/staff/administration:</vt:lpstr>
      <vt:lpstr>Peer assessment</vt:lpstr>
      <vt:lpstr>Why might we want to peer assess? To:</vt:lpstr>
      <vt:lpstr>What can peer assessment do?</vt:lpstr>
      <vt:lpstr>The twin pillars of peer assessment</vt:lpstr>
      <vt:lpstr>Peer assessment can be used for formative or summative assessment</vt:lpstr>
      <vt:lpstr>What are the benefits for the staff doing the assessment?</vt:lpstr>
      <vt:lpstr>But…</vt:lpstr>
      <vt:lpstr>Peer assessing students in groups: options to encourage fairness</vt:lpstr>
      <vt:lpstr>Getting started with peer assessment</vt:lpstr>
      <vt:lpstr>Diverse expectations concerning feedback</vt:lpstr>
      <vt:lpstr>Assessing students in groups</vt:lpstr>
      <vt:lpstr>Introduction</vt:lpstr>
      <vt:lpstr>Why get students working in small groups?</vt:lpstr>
      <vt:lpstr>Group work to encourage learning</vt:lpstr>
      <vt:lpstr>What kinds of things cause students to complain? If:</vt:lpstr>
      <vt:lpstr>Potential cultural issues related to group work:</vt:lpstr>
      <vt:lpstr>Group work and employability</vt:lpstr>
      <vt:lpstr>Slide 114</vt:lpstr>
      <vt:lpstr>Ten steps for effective assessed group work</vt:lpstr>
      <vt:lpstr>Ten stages of effective assessed group work (continued)</vt:lpstr>
      <vt:lpstr>Implicit values in group work </vt:lpstr>
      <vt:lpstr>Strategies for assessing students in groups (1)</vt:lpstr>
      <vt:lpstr>Strategies for assessing students in groups (2)</vt:lpstr>
      <vt:lpstr>Strategies for assessing students in groups (3)</vt:lpstr>
      <vt:lpstr>Involving students in assessing  peers in groups. Why?</vt:lpstr>
      <vt:lpstr>However:</vt:lpstr>
      <vt:lpstr>Learning from the ‘Assimilate’ project</vt:lpstr>
      <vt:lpstr>Assessment at Masters level:  the Assimilate project</vt:lpstr>
      <vt:lpstr>The Assimilate compendium: Good practice M-level assessment examples include:</vt:lpstr>
      <vt:lpstr>Some learning points</vt:lpstr>
      <vt:lpstr>We used Q methodology to look for trends in M-level assessment </vt:lpstr>
      <vt:lpstr>We identified five viewpoints</vt:lpstr>
      <vt:lpstr>Viewpoints 4 and 5 </vt:lpstr>
      <vt:lpstr>Project overview</vt:lpstr>
      <vt:lpstr>Giving purposeful and meaningful feedback</vt:lpstr>
      <vt:lpstr>Five things students really hate about feedback</vt:lpstr>
      <vt:lpstr>Five things students really hate about feedback</vt:lpstr>
      <vt:lpstr>Good feedback: </vt:lpstr>
      <vt:lpstr>Good feedback:</vt:lpstr>
      <vt:lpstr>Good feedback:</vt:lpstr>
      <vt:lpstr>Good feedback:</vt:lpstr>
      <vt:lpstr>Hounsell, D. (2008). The trouble with feedback: New challenges, emerging strategies. Interchange, Spring, Accessed at www.tla.ed.ac.uk/interchange. </vt:lpstr>
      <vt:lpstr>Sadler, the most cited author on formative assessment argues:</vt:lpstr>
      <vt:lpstr>Sadler continues…</vt:lpstr>
      <vt:lpstr>What really impacts on learning?</vt:lpstr>
      <vt:lpstr>Making assessment work well</vt:lpstr>
      <vt:lpstr>Diverse expectations concerning feedback</vt:lpstr>
      <vt:lpstr>Action planning and learning points</vt:lpstr>
      <vt:lpstr>Good global learning and teaching practice. We need to:</vt:lpstr>
      <vt:lpstr>HEIs and nations must recognise we work in a global environment</vt:lpstr>
      <vt:lpstr>Education in universities needs to be a joint endeavour in which learners and teachers work in partnership.</vt:lpstr>
      <vt:lpstr>We need to balance tensions between cost effectiveness of teaching and assessment approaches with pedagogic effectiveness</vt:lpstr>
      <vt:lpstr>Education is transformative and can be either a locus for redressing disadvantage or conversely for reinforcing elitism.</vt:lpstr>
      <vt:lpstr>The take-aways from today</vt:lpstr>
      <vt:lpstr>Selected references and further reading</vt:lpstr>
      <vt:lpstr>References 2</vt:lpstr>
      <vt:lpstr>References 3</vt:lpstr>
      <vt:lpstr>References 4</vt:lpstr>
      <vt:lpstr>References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188</cp:revision>
  <cp:lastPrinted>2012-05-10T17:07:59Z</cp:lastPrinted>
  <dcterms:created xsi:type="dcterms:W3CDTF">2007-03-06T12:05:28Z</dcterms:created>
  <dcterms:modified xsi:type="dcterms:W3CDTF">2015-04-23T06:01:59Z</dcterms:modified>
</cp:coreProperties>
</file>