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19"/>
  </p:notesMasterIdLst>
  <p:handoutMasterIdLst>
    <p:handoutMasterId r:id="rId20"/>
  </p:handoutMasterIdLst>
  <p:sldIdLst>
    <p:sldId id="420" r:id="rId3"/>
    <p:sldId id="619" r:id="rId4"/>
    <p:sldId id="631" r:id="rId5"/>
    <p:sldId id="620" r:id="rId6"/>
    <p:sldId id="633" r:id="rId7"/>
    <p:sldId id="621" r:id="rId8"/>
    <p:sldId id="622" r:id="rId9"/>
    <p:sldId id="623" r:id="rId10"/>
    <p:sldId id="624" r:id="rId11"/>
    <p:sldId id="625" r:id="rId12"/>
    <p:sldId id="626" r:id="rId13"/>
    <p:sldId id="638" r:id="rId14"/>
    <p:sldId id="630" r:id="rId15"/>
    <p:sldId id="634" r:id="rId16"/>
    <p:sldId id="628" r:id="rId17"/>
    <p:sldId id="635" r:id="rId18"/>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030A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700" autoAdjust="0"/>
    <p:restoredTop sz="97458" autoAdjust="0"/>
  </p:normalViewPr>
  <p:slideViewPr>
    <p:cSldViewPr>
      <p:cViewPr>
        <p:scale>
          <a:sx n="50" d="100"/>
          <a:sy n="50" d="100"/>
        </p:scale>
        <p:origin x="-1002" y="12"/>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138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xmlns=""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xmlns=""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xmlns="" val="131189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solidFill>
                  <a:srgbClr val="000000"/>
                </a:solidFill>
              </a:rPr>
              <a:pPr/>
              <a:t>5</a:t>
            </a:fld>
            <a:endParaRPr lang="en-US" smtClean="0">
              <a:solidFill>
                <a:srgbClr val="000000"/>
              </a:solidFill>
            </a:endParaRPr>
          </a:p>
        </p:txBody>
      </p:sp>
    </p:spTree>
    <p:extLst>
      <p:ext uri="{BB962C8B-B14F-4D97-AF65-F5344CB8AC3E}">
        <p14:creationId xmlns:p14="http://schemas.microsoft.com/office/powerpoint/2010/main" xmlns="" val="3846259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28/03/2015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28/03/2015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28/03/2015</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28/03/2015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28/03/2015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28/03/2015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28/03/2015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28/03/2015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28/03/2015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28/03/2015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28/03/2015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28/03/2015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3200" dirty="0" smtClean="0"/>
              <a:t>Association of National Teaching Fellows symposium</a:t>
            </a:r>
            <a:br>
              <a:rPr lang="en-GB" sz="3200" dirty="0" smtClean="0"/>
            </a:br>
            <a:r>
              <a:rPr lang="en-GB" sz="3200" dirty="0" smtClean="0"/>
              <a:t>Excellence in assessment, learning and teaching: people, planning, performance and passion</a:t>
            </a:r>
            <a:endParaRPr lang="en-GB" sz="3200" dirty="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sz="2400" dirty="0" smtClean="0">
                <a:solidFill>
                  <a:schemeClr val="tx2">
                    <a:lumMod val="75000"/>
                  </a:schemeClr>
                </a:solidFill>
              </a:rPr>
              <a:t>30</a:t>
            </a:r>
            <a:r>
              <a:rPr lang="en-GB" sz="2400" baseline="30000" dirty="0" smtClean="0">
                <a:solidFill>
                  <a:schemeClr val="tx2">
                    <a:lumMod val="75000"/>
                  </a:schemeClr>
                </a:solidFill>
              </a:rPr>
              <a:t>th</a:t>
            </a:r>
            <a:r>
              <a:rPr lang="en-GB" sz="2400" dirty="0" smtClean="0">
                <a:solidFill>
                  <a:schemeClr val="tx2">
                    <a:lumMod val="75000"/>
                  </a:schemeClr>
                </a:solidFill>
              </a:rPr>
              <a:t> </a:t>
            </a:r>
            <a:r>
              <a:rPr lang="en-GB" sz="2400" b="1" dirty="0" smtClean="0">
                <a:solidFill>
                  <a:schemeClr val="tx2">
                    <a:lumMod val="75000"/>
                  </a:schemeClr>
                </a:solidFill>
              </a:rPr>
              <a:t>March 2015</a:t>
            </a:r>
          </a:p>
          <a:p>
            <a:pPr algn="ctr" eaLnBrk="1" hangingPunct="1">
              <a:defRPr/>
            </a:pPr>
            <a:r>
              <a:rPr lang="en-GB" sz="2400" b="1" dirty="0" smtClean="0"/>
              <a:t>Sally Brown</a:t>
            </a:r>
          </a:p>
          <a:p>
            <a:pPr algn="ctr" eaLnBrk="1" hangingPunct="1">
              <a:defRPr/>
            </a:pPr>
            <a:r>
              <a:rPr lang="en-GB" sz="1800" dirty="0" smtClean="0"/>
              <a:t>Emerita Professor, Leeds Beckett University</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Performance, planning, passion</a:t>
            </a:r>
            <a:endParaRPr lang="en-GB" dirty="0"/>
          </a:p>
        </p:txBody>
      </p:sp>
      <p:sp>
        <p:nvSpPr>
          <p:cNvPr id="3" name="Content Placeholder 2"/>
          <p:cNvSpPr>
            <a:spLocks noGrp="1"/>
          </p:cNvSpPr>
          <p:nvPr>
            <p:ph idx="1"/>
          </p:nvPr>
        </p:nvSpPr>
        <p:spPr>
          <a:xfrm>
            <a:off x="468313" y="1285860"/>
            <a:ext cx="8229600" cy="4916503"/>
          </a:xfrm>
        </p:spPr>
        <p:txBody>
          <a:bodyPr/>
          <a:lstStyle/>
          <a:p>
            <a:r>
              <a:rPr lang="en-GB" dirty="0" smtClean="0"/>
              <a:t>The best academics are experts in their originating disciplines but also have a strong student-centred orientation;</a:t>
            </a:r>
          </a:p>
          <a:p>
            <a:r>
              <a:rPr lang="en-GB" dirty="0" smtClean="0"/>
              <a:t>It’s really important to support novice writers and help academics undertaking pedagogic writing a helping hand;</a:t>
            </a:r>
          </a:p>
          <a:p>
            <a:r>
              <a:rPr lang="en-GB" dirty="0" smtClean="0"/>
              <a:t>Every academic writer needs someone to question, challenge, propose new directions, and, from time to time, to disagree with.</a:t>
            </a:r>
          </a:p>
          <a:p>
            <a:pPr>
              <a:buNone/>
            </a:pPr>
            <a:r>
              <a:rPr lang="en-GB" sz="1800" dirty="0" smtClean="0"/>
              <a:t>Brown, S. and Race, P. (2002) </a:t>
            </a:r>
            <a:r>
              <a:rPr lang="en-GB" sz="1800" i="1" dirty="0" smtClean="0"/>
              <a:t>Lecturing: A Practical Guide</a:t>
            </a:r>
            <a:r>
              <a:rPr lang="en-GB" sz="1800" dirty="0"/>
              <a:t>,</a:t>
            </a:r>
            <a:r>
              <a:rPr lang="en-GB" sz="1800" dirty="0" smtClean="0"/>
              <a:t> London: Routledge.</a:t>
            </a:r>
          </a:p>
          <a:p>
            <a:pPr>
              <a:buNone/>
            </a:pPr>
            <a:r>
              <a:rPr lang="en-GB" sz="1800" dirty="0" smtClean="0"/>
              <a:t>Day, A. (2008) How </a:t>
            </a:r>
            <a:r>
              <a:rPr lang="en-GB" sz="1800" i="1" dirty="0" smtClean="0"/>
              <a:t>to Get Research Published in Journals,</a:t>
            </a:r>
            <a:r>
              <a:rPr lang="en-GB" sz="1800" dirty="0" smtClean="0"/>
              <a:t> London: Gower.</a:t>
            </a:r>
          </a:p>
          <a:p>
            <a:pPr>
              <a:buNone/>
            </a:pPr>
            <a:r>
              <a:rPr lang="en-GB" sz="1800" dirty="0" smtClean="0"/>
              <a:t>Race, P. (2014) </a:t>
            </a:r>
            <a:r>
              <a:rPr lang="en-GB" sz="1800" i="1" dirty="0" smtClean="0"/>
              <a:t>Making learning happen, 3</a:t>
            </a:r>
            <a:r>
              <a:rPr lang="en-GB" sz="1800" i="1" baseline="30000" dirty="0" smtClean="0"/>
              <a:t>rd</a:t>
            </a:r>
            <a:r>
              <a:rPr lang="en-GB" sz="1800" i="1" dirty="0" smtClean="0"/>
              <a:t> edition, </a:t>
            </a:r>
            <a:r>
              <a:rPr lang="en-GB" sz="1800" dirty="0" smtClean="0"/>
              <a:t>London: Sage. </a:t>
            </a:r>
          </a:p>
          <a:p>
            <a:pPr>
              <a:buNone/>
            </a:pPr>
            <a:r>
              <a:rPr lang="en-GB" sz="1800" dirty="0" smtClean="0"/>
              <a:t>Race, P. (2015) </a:t>
            </a:r>
            <a:r>
              <a:rPr lang="en-GB" sz="1800" i="1" dirty="0" smtClean="0"/>
              <a:t>The Lecturer’s Toolkit, 4</a:t>
            </a:r>
            <a:r>
              <a:rPr lang="en-GB" sz="1800" i="1" baseline="30000" dirty="0" smtClean="0"/>
              <a:t>th</a:t>
            </a:r>
            <a:r>
              <a:rPr lang="en-GB" sz="1800" i="1" dirty="0" smtClean="0"/>
              <a:t> edition: </a:t>
            </a:r>
            <a:r>
              <a:rPr lang="en-GB" sz="1800" dirty="0" smtClean="0"/>
              <a:t>Abingdon: Routledge.</a:t>
            </a:r>
            <a:endParaRPr lang="en-GB"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Performance, people</a:t>
            </a:r>
            <a:endParaRPr lang="en-GB" dirty="0"/>
          </a:p>
        </p:txBody>
      </p:sp>
      <p:sp>
        <p:nvSpPr>
          <p:cNvPr id="3" name="Content Placeholder 2"/>
          <p:cNvSpPr>
            <a:spLocks noGrp="1"/>
          </p:cNvSpPr>
          <p:nvPr>
            <p:ph idx="1"/>
          </p:nvPr>
        </p:nvSpPr>
        <p:spPr/>
        <p:txBody>
          <a:bodyPr/>
          <a:lstStyle/>
          <a:p>
            <a:r>
              <a:rPr lang="en-GB" dirty="0" smtClean="0"/>
              <a:t>One of the worst things about the current high fees structure is the near impossibility of offering second chances to students who don’t hit their stride the first time around;</a:t>
            </a:r>
          </a:p>
          <a:p>
            <a:r>
              <a:rPr lang="en-GB" dirty="0" smtClean="0"/>
              <a:t>If our university regulations are too inflexible they can have extremely damaging impact on those who fall foul of them;</a:t>
            </a:r>
          </a:p>
          <a:p>
            <a:r>
              <a:rPr lang="en-GB" dirty="0" smtClean="0"/>
              <a:t>Programmes which progressively offer students autonomy about how and what to study can be highly beneficial.</a:t>
            </a:r>
          </a:p>
          <a:p>
            <a:endParaRPr lang="en-GB" dirty="0" smtClean="0"/>
          </a:p>
          <a:p>
            <a:pPr>
              <a:buNone/>
            </a:pPr>
            <a:r>
              <a:rPr lang="en-GB" dirty="0" err="1" smtClean="0"/>
              <a:t>Boud</a:t>
            </a:r>
            <a:r>
              <a:rPr lang="en-GB" dirty="0" smtClean="0"/>
              <a:t>, D. 1988 (ed.) </a:t>
            </a:r>
            <a:r>
              <a:rPr lang="en-GB" i="1" dirty="0" smtClean="0"/>
              <a:t>Developing student autonomy in learning</a:t>
            </a:r>
            <a:r>
              <a:rPr lang="en-GB" dirty="0" smtClean="0"/>
              <a:t>, second edition, London: Kogan Page.</a:t>
            </a:r>
          </a:p>
          <a:p>
            <a:pPr>
              <a:buNone/>
            </a:pPr>
            <a:r>
              <a:rPr lang="en-GB" dirty="0" smtClean="0"/>
              <a:t>Yorke, M. (1999) </a:t>
            </a:r>
            <a:r>
              <a:rPr lang="en-GB" i="1" dirty="0" smtClean="0"/>
              <a:t>Leaving Early: Undergraduate Non-completion in Higher Education,</a:t>
            </a:r>
            <a:r>
              <a:rPr lang="en-GB" dirty="0" smtClean="0"/>
              <a:t> Abingdon: Routledge.</a:t>
            </a:r>
          </a:p>
          <a:p>
            <a:endParaRPr lang="en-GB" dirty="0" smtClean="0"/>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Performance: perseverance</a:t>
            </a:r>
            <a:endParaRPr lang="en-GB" dirty="0"/>
          </a:p>
        </p:txBody>
      </p:sp>
      <p:sp>
        <p:nvSpPr>
          <p:cNvPr id="3" name="Content Placeholder 2"/>
          <p:cNvSpPr>
            <a:spLocks noGrp="1"/>
          </p:cNvSpPr>
          <p:nvPr>
            <p:ph idx="1"/>
          </p:nvPr>
        </p:nvSpPr>
        <p:spPr/>
        <p:txBody>
          <a:bodyPr/>
          <a:lstStyle/>
          <a:p>
            <a:r>
              <a:rPr lang="en-GB" dirty="0" smtClean="0"/>
              <a:t>The importance of recruiting to the right course and not cross selling;</a:t>
            </a:r>
          </a:p>
          <a:p>
            <a:r>
              <a:rPr lang="en-GB" dirty="0" smtClean="0"/>
              <a:t>Assessment for learning: a key agent for engagement (computer aided assessment, incremental formative feedback, fairness in group assessment).</a:t>
            </a:r>
          </a:p>
          <a:p>
            <a:endParaRPr lang="en-GB" dirty="0" smtClean="0"/>
          </a:p>
          <a:p>
            <a:pPr>
              <a:buNone/>
            </a:pPr>
            <a:r>
              <a:rPr lang="en-GB" sz="2000" dirty="0" err="1" smtClean="0"/>
              <a:t>Bloxham</a:t>
            </a:r>
            <a:r>
              <a:rPr lang="en-GB" sz="2000" dirty="0" smtClean="0"/>
              <a:t>, S., &amp; Boyd, P. (2007). </a:t>
            </a:r>
            <a:r>
              <a:rPr lang="en-GB" sz="2000" i="1" dirty="0" smtClean="0"/>
              <a:t>Developing Effective Assessment </a:t>
            </a:r>
            <a:r>
              <a:rPr lang="en-GB" sz="2000" dirty="0" smtClean="0"/>
              <a:t>k, team learning and assessment).</a:t>
            </a:r>
          </a:p>
          <a:p>
            <a:pPr>
              <a:buNone/>
            </a:pPr>
            <a:r>
              <a:rPr lang="en-GB" sz="2000" dirty="0" smtClean="0"/>
              <a:t>Flint, N. R. and Johnson, B. (2011) </a:t>
            </a:r>
            <a:r>
              <a:rPr lang="en-GB" sz="2000" i="1" dirty="0" smtClean="0"/>
              <a:t>Towards fairer university assessment – recognising the concerns of students</a:t>
            </a:r>
            <a:r>
              <a:rPr lang="en-GB" sz="2000" dirty="0" smtClean="0"/>
              <a:t> London: Routledge</a:t>
            </a:r>
            <a:r>
              <a:rPr lang="en-GB" dirty="0" smtClean="0"/>
              <a:t>.</a:t>
            </a:r>
          </a:p>
          <a:p>
            <a:pPr>
              <a:buNone/>
            </a:pP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Performance, passion</a:t>
            </a:r>
            <a:endParaRPr lang="en-GB" dirty="0"/>
          </a:p>
        </p:txBody>
      </p:sp>
      <p:sp>
        <p:nvSpPr>
          <p:cNvPr id="3" name="Content Placeholder 2"/>
          <p:cNvSpPr>
            <a:spLocks noGrp="1"/>
          </p:cNvSpPr>
          <p:nvPr>
            <p:ph idx="1"/>
          </p:nvPr>
        </p:nvSpPr>
        <p:spPr/>
        <p:txBody>
          <a:bodyPr/>
          <a:lstStyle/>
          <a:p>
            <a:r>
              <a:rPr lang="en-GB" dirty="0" smtClean="0"/>
              <a:t>Students with fixed entity views of their own capabilities when they receive poor feedback often regard themselves as failures rather than just the assignment;</a:t>
            </a:r>
          </a:p>
          <a:p>
            <a:r>
              <a:rPr lang="en-GB" dirty="0" smtClean="0"/>
              <a:t>Scholarship appears in various guises: not all of us are likely to be discoverers, but many of us will use the scholarships of application, integration and teaching.</a:t>
            </a:r>
          </a:p>
          <a:p>
            <a:pPr>
              <a:buNone/>
            </a:pPr>
            <a:r>
              <a:rPr lang="en-GB" dirty="0" smtClean="0"/>
              <a:t>Boyer, E. L. (1990, reprinted 1997), </a:t>
            </a:r>
            <a:r>
              <a:rPr lang="en-GB" i="1" dirty="0" smtClean="0"/>
              <a:t>Scholarship reconsidered: priorities of the professoriate</a:t>
            </a:r>
            <a:r>
              <a:rPr lang="en-GB" dirty="0" smtClean="0"/>
              <a:t>, San Francisco: Jossey Bass, The Carnegie Foundation for the Advancement of Teaching. </a:t>
            </a:r>
          </a:p>
          <a:p>
            <a:pPr>
              <a:buNone/>
            </a:pPr>
            <a:r>
              <a:rPr lang="en-GB" dirty="0" err="1" smtClean="0"/>
              <a:t>Dweck</a:t>
            </a:r>
            <a:r>
              <a:rPr lang="en-GB" dirty="0" smtClean="0"/>
              <a:t>, C. S. (2000) </a:t>
            </a:r>
            <a:r>
              <a:rPr lang="en-GB" i="1" dirty="0" smtClean="0"/>
              <a:t>Self Theories: Their Role in Motivation, Personality and Development, </a:t>
            </a:r>
            <a:r>
              <a:rPr lang="en-GB" dirty="0" smtClean="0"/>
              <a:t>Lillington, NC: Taylor &amp; Francis.</a:t>
            </a:r>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14290"/>
            <a:ext cx="771528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What do you mean by teaching? Fox’s four basic theories can illuminate our practices</a:t>
            </a:r>
          </a:p>
        </p:txBody>
      </p:sp>
      <p:sp>
        <p:nvSpPr>
          <p:cNvPr id="3" name="Content Placeholder 2"/>
          <p:cNvSpPr>
            <a:spLocks noGrp="1"/>
          </p:cNvSpPr>
          <p:nvPr>
            <p:ph idx="1"/>
          </p:nvPr>
        </p:nvSpPr>
        <p:spPr/>
        <p:txBody>
          <a:bodyPr/>
          <a:lstStyle/>
          <a:p>
            <a:r>
              <a:rPr lang="en-GB" sz="1800" dirty="0" smtClean="0"/>
              <a:t>The transfer theory which treats knowledge as a commodity to be transferred from one vessel to another. </a:t>
            </a:r>
          </a:p>
          <a:p>
            <a:r>
              <a:rPr lang="en-GB" sz="1800" dirty="0" smtClean="0"/>
              <a:t>The shaping theory which treats teaching as a process of shaping or moulding students to a predetermined pattern. </a:t>
            </a:r>
          </a:p>
          <a:p>
            <a:r>
              <a:rPr lang="en-GB" sz="1800" dirty="0" smtClean="0"/>
              <a:t>The travelling theory which treats a subject as a terrain to be explored with hills to be climbed for better viewpoints with the teacher as the travelling companion or expert guide. </a:t>
            </a:r>
          </a:p>
          <a:p>
            <a:r>
              <a:rPr lang="en-GB" sz="1800" dirty="0" smtClean="0"/>
              <a:t>The growing theory which focuses more attention on the intellectual and emotional development of the learner. </a:t>
            </a:r>
          </a:p>
          <a:p>
            <a:pPr>
              <a:buNone/>
            </a:pPr>
            <a:r>
              <a:rPr lang="en-GB" sz="1800" dirty="0" smtClean="0"/>
              <a:t>These theories are reflected by, and interact with, the views that students have of the process of learning. Whichever theory a teacher uses to help him/her think about the process it will affect the strategies she/he uses and it will colour his/her attitudes to students and to any training programme that she/he undertakes. </a:t>
            </a:r>
          </a:p>
          <a:p>
            <a:pPr>
              <a:buNone/>
            </a:pPr>
            <a:r>
              <a:rPr lang="en-GB" sz="1800" dirty="0" smtClean="0"/>
              <a:t>Fox, D. (1983) Personal theories of teaching, </a:t>
            </a:r>
            <a:r>
              <a:rPr lang="en-GB" sz="1800" i="1" dirty="0" smtClean="0"/>
              <a:t>Studies in higher education, </a:t>
            </a:r>
            <a:r>
              <a:rPr lang="en-GB" sz="1800" dirty="0" smtClean="0"/>
              <a:t>8(2), 151-163.</a:t>
            </a:r>
            <a:endParaRPr lang="en-GB" sz="1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can we rediscover the joy of learning and teaching? We need to remember that:</a:t>
            </a:r>
            <a:endParaRPr lang="en-GB" dirty="0"/>
          </a:p>
        </p:txBody>
      </p:sp>
      <p:sp>
        <p:nvSpPr>
          <p:cNvPr id="3" name="Content Placeholder 2"/>
          <p:cNvSpPr>
            <a:spLocks noGrp="1"/>
          </p:cNvSpPr>
          <p:nvPr>
            <p:ph idx="1"/>
          </p:nvPr>
        </p:nvSpPr>
        <p:spPr/>
        <p:txBody>
          <a:bodyPr/>
          <a:lstStyle/>
          <a:p>
            <a:r>
              <a:rPr lang="en-GB" dirty="0" smtClean="0"/>
              <a:t>Sometimes learning (and effecting change) is a really messy and frustrating business, but persistence pays off;</a:t>
            </a:r>
          </a:p>
          <a:p>
            <a:r>
              <a:rPr lang="en-GB" dirty="0" smtClean="0"/>
              <a:t>We should never stop asking tricky questions;</a:t>
            </a:r>
          </a:p>
          <a:p>
            <a:r>
              <a:rPr lang="en-GB" dirty="0" smtClean="0"/>
              <a:t>Serendipitous career decisions and those forced by circumstances often have high pay off (what career plan?);</a:t>
            </a:r>
          </a:p>
          <a:p>
            <a:r>
              <a:rPr lang="en-GB" dirty="0" smtClean="0"/>
              <a:t>It’s important to keep learning by doing and by making mistakes.</a:t>
            </a:r>
          </a:p>
          <a:p>
            <a:pPr>
              <a:buNone/>
            </a:pPr>
            <a:endParaRPr lang="en-GB" dirty="0" smtClean="0"/>
          </a:p>
          <a:p>
            <a:endParaRPr lang="en-GB" dirty="0" smtClean="0"/>
          </a:p>
          <a:p>
            <a:pPr>
              <a:buNone/>
            </a:pPr>
            <a:r>
              <a:rPr lang="en-GB" sz="2000" dirty="0" smtClean="0"/>
              <a:t>Brown, S. (2011) Bringing about positive change in higher education; a case study, </a:t>
            </a:r>
            <a:r>
              <a:rPr lang="en-GB" sz="2000" i="1" dirty="0" smtClean="0"/>
              <a:t>Quality Assurance in Education</a:t>
            </a:r>
            <a:r>
              <a:rPr lang="en-GB" sz="2000" dirty="0" smtClean="0"/>
              <a:t> </a:t>
            </a:r>
            <a:r>
              <a:rPr lang="en-GB" sz="2000" dirty="0" err="1" smtClean="0"/>
              <a:t>Vol</a:t>
            </a:r>
            <a:r>
              <a:rPr lang="en-GB" sz="2000" dirty="0" smtClean="0"/>
              <a:t> 19 No 3 p195-207.</a:t>
            </a:r>
          </a:p>
          <a:p>
            <a:pPr>
              <a:buNone/>
            </a:pPr>
            <a:r>
              <a:rPr lang="en-GB" sz="2000" dirty="0" smtClean="0"/>
              <a:t>Brown, S (2012) Managing change in universities: a Sisyphean task? </a:t>
            </a:r>
            <a:r>
              <a:rPr lang="en-GB" sz="2000" i="1" dirty="0" smtClean="0"/>
              <a:t>Quality in Higher Education, Vol.18 No 1 pp.139-46.</a:t>
            </a:r>
            <a:endParaRPr lang="en-GB" sz="2000" dirty="0" smtClean="0"/>
          </a:p>
          <a:p>
            <a:pPr>
              <a:buNone/>
            </a:pPr>
            <a:r>
              <a:rPr lang="en-GB" dirty="0" smtClean="0"/>
              <a:t> </a:t>
            </a:r>
          </a:p>
          <a:p>
            <a:endParaRPr lang="en-GB" dirty="0" smtClean="0"/>
          </a:p>
          <a:p>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p:spPr>
        <p:txBody>
          <a:bodyPr/>
          <a:lstStyle/>
          <a:p>
            <a:r>
              <a:rPr lang="en-GB" dirty="0" smtClean="0"/>
              <a:t>So what do we as National Teaching Fellows need to do to bring on the next generation?</a:t>
            </a:r>
            <a:endParaRPr lang="en-GB" dirty="0"/>
          </a:p>
        </p:txBody>
      </p:sp>
      <p:sp>
        <p:nvSpPr>
          <p:cNvPr id="3" name="Content Placeholder 2"/>
          <p:cNvSpPr>
            <a:spLocks noGrp="1"/>
          </p:cNvSpPr>
          <p:nvPr>
            <p:ph idx="1"/>
          </p:nvPr>
        </p:nvSpPr>
        <p:spPr>
          <a:xfrm>
            <a:off x="468312" y="980729"/>
            <a:ext cx="8318529" cy="5221634"/>
          </a:xfrm>
        </p:spPr>
        <p:txBody>
          <a:bodyPr/>
          <a:lstStyle/>
          <a:p>
            <a:r>
              <a:rPr lang="en-GB" dirty="0" smtClean="0"/>
              <a:t>Think of some people who helped you early on your career path, analyse what kinds of support they gave you and then try to find at least three people you can similarly help;</a:t>
            </a:r>
          </a:p>
          <a:p>
            <a:r>
              <a:rPr lang="en-GB" dirty="0" smtClean="0"/>
              <a:t>Review a handful of the key texts which have influenced your teaching practices and give copies of them to people you think might find them useful;</a:t>
            </a:r>
          </a:p>
          <a:p>
            <a:r>
              <a:rPr lang="en-GB" dirty="0" smtClean="0"/>
              <a:t>Decide on an area of your own practice that really challenges you and develop a strategy to improve your performance in that area, then share your learning with your peers; </a:t>
            </a:r>
          </a:p>
          <a:p>
            <a:r>
              <a:rPr lang="en-GB" dirty="0" smtClean="0"/>
              <a:t>Identify which areas of your teaching you most feel passionate about, and over the next year plan to double the amount of time you spend doing them</a:t>
            </a:r>
            <a:r>
              <a:rPr lang="en-GB" dirty="0"/>
              <a:t>;</a:t>
            </a:r>
            <a:endParaRPr lang="en-GB" dirty="0" smtClean="0"/>
          </a:p>
          <a:p>
            <a:r>
              <a:rPr lang="en-GB" dirty="0"/>
              <a:t>Challenge inequality and champion </a:t>
            </a:r>
            <a:r>
              <a:rPr lang="en-GB" dirty="0" smtClean="0"/>
              <a:t>diversity at every chance.</a:t>
            </a:r>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Great teaching doesn't happen by accident:</a:t>
            </a:r>
            <a:endParaRPr lang="en-GB" dirty="0"/>
          </a:p>
        </p:txBody>
      </p:sp>
      <p:sp>
        <p:nvSpPr>
          <p:cNvPr id="5" name="Content Placeholder 4"/>
          <p:cNvSpPr>
            <a:spLocks noGrp="1"/>
          </p:cNvSpPr>
          <p:nvPr>
            <p:ph idx="1"/>
          </p:nvPr>
        </p:nvSpPr>
        <p:spPr/>
        <p:txBody>
          <a:bodyPr/>
          <a:lstStyle/>
          <a:p>
            <a:pPr>
              <a:buNone/>
            </a:pPr>
            <a:r>
              <a:rPr lang="en-GB" dirty="0" smtClean="0"/>
              <a:t>People who are great energisers of student learning work hard for seemingly effortless excellence, making sure they are organised and well-prepared, at the same time as taking risks and leaning in towards learners.</a:t>
            </a:r>
          </a:p>
          <a:p>
            <a:pPr>
              <a:buNone/>
            </a:pPr>
            <a:r>
              <a:rPr lang="en-GB" dirty="0" smtClean="0"/>
              <a:t> In this personal perspective on teaching excellence I aim to explore what conditions are necessary for excellent teachers to thrive, and how National Teaching Fellows can support the next generation of outstanding teachers to emerge and succeed.</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2844" y="122238"/>
            <a:ext cx="7858156" cy="1074737"/>
          </a:xfrm>
        </p:spPr>
        <p:txBody>
          <a:bodyPr/>
          <a:lstStyle/>
          <a:p>
            <a:r>
              <a:rPr lang="en-GB" sz="3200" dirty="0" smtClean="0"/>
              <a:t>My passion for higher education teaching and learning: people, planning, performance</a:t>
            </a:r>
            <a:endParaRPr lang="en-GB" sz="3200" dirty="0"/>
          </a:p>
        </p:txBody>
      </p:sp>
      <p:sp>
        <p:nvSpPr>
          <p:cNvPr id="3" name="Content Placeholder 2"/>
          <p:cNvSpPr>
            <a:spLocks noGrp="1"/>
          </p:cNvSpPr>
          <p:nvPr>
            <p:ph idx="1"/>
          </p:nvPr>
        </p:nvSpPr>
        <p:spPr/>
        <p:txBody>
          <a:bodyPr/>
          <a:lstStyle/>
          <a:p>
            <a:r>
              <a:rPr lang="en-GB" dirty="0" smtClean="0"/>
              <a:t>Assessment that is fit-for-purpose, that causes people to learn;</a:t>
            </a:r>
          </a:p>
          <a:p>
            <a:r>
              <a:rPr lang="en-GB" dirty="0" smtClean="0"/>
              <a:t>Lifelong learning that is challenging and advances self-efficacy and growth;</a:t>
            </a:r>
          </a:p>
          <a:p>
            <a:r>
              <a:rPr lang="en-GB" dirty="0" smtClean="0"/>
              <a:t>A global perspective on higher education;</a:t>
            </a:r>
          </a:p>
          <a:p>
            <a:r>
              <a:rPr lang="en-GB" dirty="0" smtClean="0"/>
              <a:t>Fostering resilience;</a:t>
            </a:r>
          </a:p>
          <a:p>
            <a:r>
              <a:rPr lang="en-GB" dirty="0" smtClean="0"/>
              <a:t>Inclusive learning, particularly around disability;</a:t>
            </a:r>
          </a:p>
          <a:p>
            <a:r>
              <a:rPr lang="en-GB" dirty="0" smtClean="0"/>
              <a:t>Equal opportunities, particularly around issues of gender;</a:t>
            </a:r>
          </a:p>
          <a:p>
            <a:r>
              <a:rPr lang="en-GB" dirty="0" smtClean="0"/>
              <a:t>Scholarship to underpin educational development and good disciplinary teaching;</a:t>
            </a:r>
          </a:p>
          <a:p>
            <a:r>
              <a:rPr lang="en-GB" dirty="0" smtClean="0"/>
              <a:t>Bringing on the next generation of outstanding teachers;</a:t>
            </a:r>
          </a:p>
          <a:p>
            <a:r>
              <a:rPr lang="en-GB" dirty="0" smtClean="0"/>
              <a:t>Challenging attacks on disadvantaged students.</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mastery?</a:t>
            </a:r>
            <a:br>
              <a:rPr lang="en-GB" dirty="0" smtClean="0"/>
            </a:br>
            <a:endParaRPr lang="en-GB" dirty="0"/>
          </a:p>
        </p:txBody>
      </p:sp>
      <p:sp>
        <p:nvSpPr>
          <p:cNvPr id="3" name="Content Placeholder 2"/>
          <p:cNvSpPr>
            <a:spLocks noGrp="1"/>
          </p:cNvSpPr>
          <p:nvPr>
            <p:ph idx="1"/>
          </p:nvPr>
        </p:nvSpPr>
        <p:spPr/>
        <p:txBody>
          <a:bodyPr/>
          <a:lstStyle/>
          <a:p>
            <a:r>
              <a:rPr lang="en-GB" dirty="0" smtClean="0"/>
              <a:t>The ability not just to work from patterns, but to create them, to work consistently at a high level, to innovate, to mentor apprentices, to innovate and to work at the cutting edge of one's discipline.</a:t>
            </a:r>
          </a:p>
          <a:p>
            <a:pPr>
              <a:buNone/>
            </a:pPr>
            <a:r>
              <a:rPr lang="en-GB" dirty="0" smtClean="0"/>
              <a:t>See Kneale, P. (2015, at press) Masters Level Teaching, Learning and Assessment, Palgrave</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214282" y="249238"/>
            <a:ext cx="7786718" cy="1074737"/>
          </a:xfrm>
        </p:spPr>
        <p:txBody>
          <a:bodyPr/>
          <a:lstStyle/>
          <a:p>
            <a:pPr>
              <a:defRPr/>
            </a:pPr>
            <a:r>
              <a:rPr lang="en-GB" sz="2800" dirty="0" smtClean="0"/>
              <a:t>QAA guidance on m-level qualifications </a:t>
            </a:r>
            <a:r>
              <a:rPr lang="en-GB" dirty="0" smtClean="0"/>
              <a:t/>
            </a:r>
            <a:br>
              <a:rPr lang="en-GB" dirty="0" smtClean="0"/>
            </a:br>
            <a:r>
              <a:rPr lang="en-GB" sz="2000" dirty="0" smtClean="0"/>
              <a:t>(Taken from The framework for higher education qualifications in England, Wales and Northern Ireland, 2008. Appendix 2a )</a:t>
            </a:r>
            <a:endParaRPr lang="en-GB" sz="2000" dirty="0" smtClean="0">
              <a:solidFill>
                <a:schemeClr val="tx2">
                  <a:lumMod val="60000"/>
                  <a:lumOff val="40000"/>
                </a:schemeClr>
              </a:solidFill>
            </a:endParaRPr>
          </a:p>
        </p:txBody>
      </p:sp>
      <p:sp>
        <p:nvSpPr>
          <p:cNvPr id="21507" name="Content Placeholder 2"/>
          <p:cNvSpPr>
            <a:spLocks noGrp="1"/>
          </p:cNvSpPr>
          <p:nvPr>
            <p:ph idx="1"/>
          </p:nvPr>
        </p:nvSpPr>
        <p:spPr>
          <a:xfrm>
            <a:off x="285750" y="1412776"/>
            <a:ext cx="8501063" cy="4916587"/>
          </a:xfrm>
        </p:spPr>
        <p:txBody>
          <a:bodyPr/>
          <a:lstStyle/>
          <a:p>
            <a:pPr>
              <a:lnSpc>
                <a:spcPct val="100000"/>
              </a:lnSpc>
              <a:buFont typeface="Wingdings" pitchFamily="2" charset="2"/>
              <a:buNone/>
              <a:defRPr/>
            </a:pPr>
            <a:r>
              <a:rPr lang="en-GB" sz="1900" dirty="0" smtClean="0"/>
              <a:t>Characteristic outcomes of Masters degrees </a:t>
            </a:r>
          </a:p>
          <a:p>
            <a:pPr marL="538163" indent="-538163">
              <a:lnSpc>
                <a:spcPct val="100000"/>
              </a:lnSpc>
              <a:buFont typeface="Wingdings" pitchFamily="2" charset="2"/>
              <a:buNone/>
              <a:defRPr/>
            </a:pPr>
            <a:r>
              <a:rPr lang="en-GB" sz="1900" dirty="0" err="1" smtClean="0"/>
              <a:t>i</a:t>
            </a:r>
            <a:r>
              <a:rPr lang="en-GB" sz="1900" dirty="0" smtClean="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smtClean="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smtClean="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smtClean="0"/>
              <a:t>iv 	Conceptual understanding that enables the student:</a:t>
            </a:r>
          </a:p>
          <a:p>
            <a:pPr marL="538163" indent="-538163">
              <a:lnSpc>
                <a:spcPct val="100000"/>
              </a:lnSpc>
              <a:defRPr/>
            </a:pPr>
            <a:r>
              <a:rPr lang="en-GB" sz="1900" dirty="0" smtClean="0"/>
              <a:t>to evaluate critically current research and advanced scholarship in the discipline; and</a:t>
            </a:r>
          </a:p>
          <a:p>
            <a:pPr marL="538163" indent="-538163">
              <a:lnSpc>
                <a:spcPct val="100000"/>
              </a:lnSpc>
              <a:defRPr/>
            </a:pPr>
            <a:r>
              <a:rPr lang="en-GB" sz="1900" dirty="0" smtClean="0"/>
              <a:t>to evaluate methodologies and develop critiques of them and, where appropriate, to propose new hypotheses. </a:t>
            </a:r>
          </a:p>
          <a:p>
            <a:pPr>
              <a:lnSpc>
                <a:spcPct val="100000"/>
              </a:lnSpc>
              <a:defRPr/>
            </a:pPr>
            <a:endParaRPr lang="en-GB" sz="19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Planning?</a:t>
            </a:r>
            <a:endParaRPr lang="en-GB" dirty="0"/>
          </a:p>
        </p:txBody>
      </p:sp>
      <p:sp>
        <p:nvSpPr>
          <p:cNvPr id="3" name="Content Placeholder 2"/>
          <p:cNvSpPr>
            <a:spLocks noGrp="1"/>
          </p:cNvSpPr>
          <p:nvPr>
            <p:ph idx="1"/>
          </p:nvPr>
        </p:nvSpPr>
        <p:spPr/>
        <p:txBody>
          <a:bodyPr/>
          <a:lstStyle/>
          <a:p>
            <a:r>
              <a:rPr lang="en-GB" dirty="0" smtClean="0"/>
              <a:t>It’s important to seek out creative solutions to apparently intractable problems;</a:t>
            </a:r>
          </a:p>
          <a:p>
            <a:r>
              <a:rPr lang="en-GB" dirty="0" smtClean="0"/>
              <a:t>Planning: short-term, medium-term and long-term planning is a good idea but sometimes serendipitous choices have more impact;</a:t>
            </a:r>
          </a:p>
          <a:p>
            <a:r>
              <a:rPr lang="en-GB" dirty="0" smtClean="0"/>
              <a:t>Learning needs to challenge and stretch us if it is to have impact.</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People: the importance of:</a:t>
            </a:r>
            <a:endParaRPr lang="en-GB" dirty="0"/>
          </a:p>
        </p:txBody>
      </p:sp>
      <p:sp>
        <p:nvSpPr>
          <p:cNvPr id="3" name="Content Placeholder 2"/>
          <p:cNvSpPr>
            <a:spLocks noGrp="1"/>
          </p:cNvSpPr>
          <p:nvPr>
            <p:ph idx="1"/>
          </p:nvPr>
        </p:nvSpPr>
        <p:spPr/>
        <p:txBody>
          <a:bodyPr/>
          <a:lstStyle/>
          <a:p>
            <a:r>
              <a:rPr lang="en-GB" dirty="0" smtClean="0"/>
              <a:t>A global perspective (Or at least a European one!), recognising that international diversity enriches a learning environments;</a:t>
            </a:r>
          </a:p>
          <a:p>
            <a:r>
              <a:rPr lang="en-GB" dirty="0" smtClean="0"/>
              <a:t>Resilience: when you don’t feel as if you have a leg to stand on, it’s important to get back on the bike;</a:t>
            </a:r>
          </a:p>
          <a:p>
            <a:r>
              <a:rPr lang="en-GB" dirty="0" smtClean="0"/>
              <a:t>Good listening skills and open minds are the basis of grounded learning.</a:t>
            </a:r>
          </a:p>
          <a:p>
            <a:endParaRPr lang="en-GB" dirty="0" smtClean="0"/>
          </a:p>
          <a:p>
            <a:pPr>
              <a:buNone/>
            </a:pPr>
            <a:r>
              <a:rPr lang="en-GB" dirty="0" smtClean="0"/>
              <a:t>Jones, E. and Brown, S. (2007) </a:t>
            </a:r>
            <a:r>
              <a:rPr lang="en-GB" i="1" dirty="0" smtClean="0"/>
              <a:t>Internationalising higher education, </a:t>
            </a:r>
            <a:r>
              <a:rPr lang="en-GB" dirty="0" smtClean="0"/>
              <a:t>London: Routledge. </a:t>
            </a:r>
          </a:p>
          <a:p>
            <a:pPr>
              <a:buNone/>
            </a:pPr>
            <a:r>
              <a:rPr lang="en-GB" dirty="0" smtClean="0"/>
              <a:t>Poole, L. &amp; </a:t>
            </a:r>
            <a:r>
              <a:rPr lang="en-GB" dirty="0" err="1" smtClean="0"/>
              <a:t>Lefever</a:t>
            </a:r>
            <a:r>
              <a:rPr lang="en-GB" dirty="0" smtClean="0"/>
              <a:t>, R. (2009). </a:t>
            </a:r>
            <a:r>
              <a:rPr lang="en-GB" i="1" dirty="0" smtClean="0"/>
              <a:t>The Leeds Met book of resilience</a:t>
            </a:r>
            <a:r>
              <a:rPr lang="en-GB" dirty="0" smtClean="0"/>
              <a:t>. Leeds, UK: Leeds Metropolitan University.</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People, passion</a:t>
            </a:r>
            <a:endParaRPr lang="en-GB" dirty="0"/>
          </a:p>
        </p:txBody>
      </p:sp>
      <p:sp>
        <p:nvSpPr>
          <p:cNvPr id="3" name="Content Placeholder 2"/>
          <p:cNvSpPr>
            <a:spLocks noGrp="1"/>
          </p:cNvSpPr>
          <p:nvPr>
            <p:ph idx="1"/>
          </p:nvPr>
        </p:nvSpPr>
        <p:spPr/>
        <p:txBody>
          <a:bodyPr/>
          <a:lstStyle/>
          <a:p>
            <a:r>
              <a:rPr lang="en-GB" dirty="0" smtClean="0"/>
              <a:t>Higher Education can transform lives (and lack of opportunities can blight them);</a:t>
            </a:r>
          </a:p>
          <a:p>
            <a:r>
              <a:rPr lang="en-GB" dirty="0" smtClean="0"/>
              <a:t>Students don’t always have the social and cultural capital to make the most of higher education so they require support that is appropriate to their needs;</a:t>
            </a:r>
          </a:p>
          <a:p>
            <a:r>
              <a:rPr lang="en-GB" dirty="0" smtClean="0"/>
              <a:t>Students often enter university carrying a high burden of familial expectations;</a:t>
            </a:r>
          </a:p>
          <a:p>
            <a:r>
              <a:rPr lang="en-GB" dirty="0" smtClean="0"/>
              <a:t>Championing </a:t>
            </a:r>
            <a:r>
              <a:rPr lang="en-GB" dirty="0"/>
              <a:t>gender </a:t>
            </a:r>
            <a:r>
              <a:rPr lang="en-GB" dirty="0" smtClean="0"/>
              <a:t>equality.</a:t>
            </a:r>
          </a:p>
          <a:p>
            <a:endParaRPr lang="en-GB" dirty="0" smtClean="0"/>
          </a:p>
          <a:p>
            <a:pPr>
              <a:buNone/>
            </a:pPr>
            <a:r>
              <a:rPr lang="en-GB" dirty="0" smtClean="0"/>
              <a:t>Bowl, M (2003) </a:t>
            </a:r>
            <a:r>
              <a:rPr lang="en-GB" i="1" dirty="0" smtClean="0"/>
              <a:t>Non-traditional entrants to higher education ‘they talk about people like me’,</a:t>
            </a:r>
            <a:r>
              <a:rPr lang="en-GB" dirty="0" smtClean="0"/>
              <a:t> Stoke on Trent, UK: </a:t>
            </a:r>
            <a:r>
              <a:rPr lang="en-GB" dirty="0" err="1" smtClean="0"/>
              <a:t>Trentham</a:t>
            </a:r>
            <a:r>
              <a:rPr lang="en-GB" dirty="0" smtClean="0"/>
              <a:t> Books.</a:t>
            </a:r>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Planning, performance, people</a:t>
            </a:r>
            <a:endParaRPr lang="en-GB" dirty="0"/>
          </a:p>
        </p:txBody>
      </p:sp>
      <p:sp>
        <p:nvSpPr>
          <p:cNvPr id="3" name="Content Placeholder 2"/>
          <p:cNvSpPr>
            <a:spLocks noGrp="1"/>
          </p:cNvSpPr>
          <p:nvPr>
            <p:ph idx="1"/>
          </p:nvPr>
        </p:nvSpPr>
        <p:spPr/>
        <p:txBody>
          <a:bodyPr/>
          <a:lstStyle/>
          <a:p>
            <a:r>
              <a:rPr lang="en-GB" dirty="0" smtClean="0"/>
              <a:t>Higher education teaching takes place in diverse contexts, where diverse approaches and flexibility are keys to effectiveness;</a:t>
            </a:r>
          </a:p>
          <a:p>
            <a:r>
              <a:rPr lang="en-GB" dirty="0" smtClean="0"/>
              <a:t>Originality in pedagogic research is often a matter of applying familiar methodologies and approaches in new contexts.</a:t>
            </a:r>
          </a:p>
          <a:p>
            <a:pPr>
              <a:buNone/>
            </a:pPr>
            <a:endParaRPr lang="en-GB" dirty="0" smtClean="0"/>
          </a:p>
          <a:p>
            <a:pPr>
              <a:buNone/>
            </a:pPr>
            <a:r>
              <a:rPr lang="en-GB" dirty="0" smtClean="0"/>
              <a:t>Brown, S., Deignan, T., Race, P. and Priestley, J. (2012) ‘Assessing students at Masters Level: learning points for Educational Developers’ Educational Developments, SEDA, Birmingham. </a:t>
            </a:r>
          </a:p>
          <a:p>
            <a:pPr>
              <a:buNone/>
            </a:pPr>
            <a:r>
              <a:rPr lang="en-GB" dirty="0" err="1" smtClean="0"/>
              <a:t>Stainton</a:t>
            </a:r>
            <a:r>
              <a:rPr lang="en-GB" dirty="0" smtClean="0"/>
              <a:t> Rogers, W. (2011). </a:t>
            </a:r>
            <a:r>
              <a:rPr lang="en-GB" i="1" dirty="0" smtClean="0"/>
              <a:t>Social psychology</a:t>
            </a:r>
            <a:r>
              <a:rPr lang="en-GB" dirty="0" smtClean="0"/>
              <a:t>. McGraw-Hill International.</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1281</Words>
  <Application>Microsoft Office PowerPoint</Application>
  <PresentationFormat>On-screen Show (4:3)</PresentationFormat>
  <Paragraphs>104</Paragraphs>
  <Slides>16</Slides>
  <Notes>2</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LeedsMet template</vt:lpstr>
      <vt:lpstr>101_Custom Design</vt:lpstr>
      <vt:lpstr>Association of National Teaching Fellows symposium Excellence in assessment, learning and teaching: people, planning, performance and passion</vt:lpstr>
      <vt:lpstr>Great teaching doesn't happen by accident:</vt:lpstr>
      <vt:lpstr>My passion for higher education teaching and learning: people, planning, performance</vt:lpstr>
      <vt:lpstr>What is mastery? </vt:lpstr>
      <vt:lpstr>QAA guidance on m-level qualifications  (Taken from The framework for higher education qualifications in England, Wales and Northern Ireland, 2008. Appendix 2a )</vt:lpstr>
      <vt:lpstr>Planning?</vt:lpstr>
      <vt:lpstr>People: the importance of:</vt:lpstr>
      <vt:lpstr>People, passion</vt:lpstr>
      <vt:lpstr>Planning, performance, people</vt:lpstr>
      <vt:lpstr>Performance, planning, passion</vt:lpstr>
      <vt:lpstr>Performance, people</vt:lpstr>
      <vt:lpstr>Performance: perseverance</vt:lpstr>
      <vt:lpstr>Performance, passion</vt:lpstr>
      <vt:lpstr>What do you mean by teaching? Fox’s four basic theories can illuminate our practices</vt:lpstr>
      <vt:lpstr>How can we rediscover the joy of learning and teaching? We need to remember that:</vt:lpstr>
      <vt:lpstr>So what do we as National Teaching Fellows need to do to bring on the next generation?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2015-03-28T20:08:17Z</dcterms:modified>
</cp:coreProperties>
</file>