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Lst>
  <p:notesMasterIdLst>
    <p:notesMasterId r:id="rId35"/>
  </p:notesMasterIdLst>
  <p:handoutMasterIdLst>
    <p:handoutMasterId r:id="rId36"/>
  </p:handoutMasterIdLst>
  <p:sldIdLst>
    <p:sldId id="261" r:id="rId3"/>
    <p:sldId id="420" r:id="rId4"/>
    <p:sldId id="395" r:id="rId5"/>
    <p:sldId id="425" r:id="rId6"/>
    <p:sldId id="426" r:id="rId7"/>
    <p:sldId id="427" r:id="rId8"/>
    <p:sldId id="419" r:id="rId9"/>
    <p:sldId id="430" r:id="rId10"/>
    <p:sldId id="428" r:id="rId11"/>
    <p:sldId id="406" r:id="rId12"/>
    <p:sldId id="410" r:id="rId13"/>
    <p:sldId id="409" r:id="rId14"/>
    <p:sldId id="414" r:id="rId15"/>
    <p:sldId id="407" r:id="rId16"/>
    <p:sldId id="422" r:id="rId17"/>
    <p:sldId id="421" r:id="rId18"/>
    <p:sldId id="424" r:id="rId19"/>
    <p:sldId id="423" r:id="rId20"/>
    <p:sldId id="415" r:id="rId21"/>
    <p:sldId id="417" r:id="rId22"/>
    <p:sldId id="418" r:id="rId23"/>
    <p:sldId id="359" r:id="rId24"/>
    <p:sldId id="382" r:id="rId25"/>
    <p:sldId id="385" r:id="rId26"/>
    <p:sldId id="373" r:id="rId27"/>
    <p:sldId id="370" r:id="rId28"/>
    <p:sldId id="374" r:id="rId29"/>
    <p:sldId id="380" r:id="rId30"/>
    <p:sldId id="429" r:id="rId31"/>
    <p:sldId id="402" r:id="rId32"/>
    <p:sldId id="403" r:id="rId33"/>
    <p:sldId id="405"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varScale="1">
        <p:scale>
          <a:sx n="70" d="100"/>
          <a:sy n="70" d="100"/>
        </p:scale>
        <p:origin x="510" y="7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extLst>
      <p:ext uri="{BB962C8B-B14F-4D97-AF65-F5344CB8AC3E}">
        <p14:creationId xmlns:p14="http://schemas.microsoft.com/office/powerpoint/2010/main" val="1990119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20</a:t>
            </a:fld>
            <a:endParaRPr lang="en-US" smtClean="0">
              <a:solidFill>
                <a:srgbClr val="000000"/>
              </a:solidFill>
            </a:endParaRPr>
          </a:p>
        </p:txBody>
      </p:sp>
    </p:spTree>
    <p:extLst>
      <p:ext uri="{BB962C8B-B14F-4D97-AF65-F5344CB8AC3E}">
        <p14:creationId xmlns:p14="http://schemas.microsoft.com/office/powerpoint/2010/main" val="1177181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21</a:t>
            </a:fld>
            <a:endParaRPr lang="en-US" smtClean="0">
              <a:solidFill>
                <a:srgbClr val="000000"/>
              </a:solidFill>
            </a:endParaRPr>
          </a:p>
        </p:txBody>
      </p:sp>
    </p:spTree>
    <p:extLst>
      <p:ext uri="{BB962C8B-B14F-4D97-AF65-F5344CB8AC3E}">
        <p14:creationId xmlns:p14="http://schemas.microsoft.com/office/powerpoint/2010/main" val="231844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22</a:t>
            </a:fld>
            <a:endParaRPr lang="en-US" sz="1200" smtClean="0"/>
          </a:p>
        </p:txBody>
      </p:sp>
    </p:spTree>
    <p:extLst>
      <p:ext uri="{BB962C8B-B14F-4D97-AF65-F5344CB8AC3E}">
        <p14:creationId xmlns:p14="http://schemas.microsoft.com/office/powerpoint/2010/main" val="1833668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23</a:t>
            </a:fld>
            <a:endParaRPr lang="en-US"/>
          </a:p>
        </p:txBody>
      </p:sp>
    </p:spTree>
    <p:extLst>
      <p:ext uri="{BB962C8B-B14F-4D97-AF65-F5344CB8AC3E}">
        <p14:creationId xmlns:p14="http://schemas.microsoft.com/office/powerpoint/2010/main" val="1550206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24</a:t>
            </a:fld>
            <a:endParaRPr lang="en-US"/>
          </a:p>
        </p:txBody>
      </p:sp>
    </p:spTree>
    <p:extLst>
      <p:ext uri="{BB962C8B-B14F-4D97-AF65-F5344CB8AC3E}">
        <p14:creationId xmlns:p14="http://schemas.microsoft.com/office/powerpoint/2010/main" val="3440327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25</a:t>
            </a:fld>
            <a:endParaRPr lang="en-US" sz="1200" smtClean="0"/>
          </a:p>
        </p:txBody>
      </p:sp>
    </p:spTree>
    <p:extLst>
      <p:ext uri="{BB962C8B-B14F-4D97-AF65-F5344CB8AC3E}">
        <p14:creationId xmlns:p14="http://schemas.microsoft.com/office/powerpoint/2010/main" val="32685701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26</a:t>
            </a:fld>
            <a:endParaRPr lang="en-US" sz="1200" smtClean="0"/>
          </a:p>
        </p:txBody>
      </p:sp>
    </p:spTree>
    <p:extLst>
      <p:ext uri="{BB962C8B-B14F-4D97-AF65-F5344CB8AC3E}">
        <p14:creationId xmlns:p14="http://schemas.microsoft.com/office/powerpoint/2010/main" val="1511866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27</a:t>
            </a:fld>
            <a:endParaRPr lang="en-US" sz="1200" smtClean="0"/>
          </a:p>
        </p:txBody>
      </p:sp>
    </p:spTree>
    <p:extLst>
      <p:ext uri="{BB962C8B-B14F-4D97-AF65-F5344CB8AC3E}">
        <p14:creationId xmlns:p14="http://schemas.microsoft.com/office/powerpoint/2010/main" val="39202435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28</a:t>
            </a:fld>
            <a:endParaRPr lang="en-US" sz="1200" smtClean="0"/>
          </a:p>
        </p:txBody>
      </p:sp>
    </p:spTree>
    <p:extLst>
      <p:ext uri="{BB962C8B-B14F-4D97-AF65-F5344CB8AC3E}">
        <p14:creationId xmlns:p14="http://schemas.microsoft.com/office/powerpoint/2010/main" val="20879131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30</a:t>
            </a:fld>
            <a:endParaRPr lang="en-US">
              <a:solidFill>
                <a:srgbClr val="000000"/>
              </a:solidFill>
            </a:endParaRPr>
          </a:p>
        </p:txBody>
      </p:sp>
    </p:spTree>
    <p:extLst>
      <p:ext uri="{BB962C8B-B14F-4D97-AF65-F5344CB8AC3E}">
        <p14:creationId xmlns:p14="http://schemas.microsoft.com/office/powerpoint/2010/main" val="1086185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extLst>
      <p:ext uri="{BB962C8B-B14F-4D97-AF65-F5344CB8AC3E}">
        <p14:creationId xmlns:p14="http://schemas.microsoft.com/office/powerpoint/2010/main" val="30732885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31</a:t>
            </a:fld>
            <a:endParaRPr lang="en-US" smtClean="0">
              <a:solidFill>
                <a:srgbClr val="000000"/>
              </a:solidFill>
            </a:endParaRPr>
          </a:p>
        </p:txBody>
      </p:sp>
    </p:spTree>
    <p:extLst>
      <p:ext uri="{BB962C8B-B14F-4D97-AF65-F5344CB8AC3E}">
        <p14:creationId xmlns:p14="http://schemas.microsoft.com/office/powerpoint/2010/main" val="13173034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32</a:t>
            </a:fld>
            <a:endParaRPr lang="en-US">
              <a:solidFill>
                <a:srgbClr val="000000"/>
              </a:solidFill>
            </a:endParaRPr>
          </a:p>
        </p:txBody>
      </p:sp>
    </p:spTree>
    <p:extLst>
      <p:ext uri="{BB962C8B-B14F-4D97-AF65-F5344CB8AC3E}">
        <p14:creationId xmlns:p14="http://schemas.microsoft.com/office/powerpoint/2010/main" val="1599877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7</a:t>
            </a:fld>
            <a:endParaRPr lang="en-GB"/>
          </a:p>
        </p:txBody>
      </p:sp>
    </p:spTree>
    <p:extLst>
      <p:ext uri="{BB962C8B-B14F-4D97-AF65-F5344CB8AC3E}">
        <p14:creationId xmlns:p14="http://schemas.microsoft.com/office/powerpoint/2010/main" val="1193777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10</a:t>
            </a:fld>
            <a:endParaRPr lang="en-US" smtClean="0">
              <a:solidFill>
                <a:srgbClr val="000000"/>
              </a:solidFill>
            </a:endParaRPr>
          </a:p>
        </p:txBody>
      </p:sp>
    </p:spTree>
    <p:extLst>
      <p:ext uri="{BB962C8B-B14F-4D97-AF65-F5344CB8AC3E}">
        <p14:creationId xmlns:p14="http://schemas.microsoft.com/office/powerpoint/2010/main" val="3154320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11</a:t>
            </a:fld>
            <a:endParaRPr lang="en-US" smtClean="0">
              <a:solidFill>
                <a:srgbClr val="000000"/>
              </a:solidFill>
            </a:endParaRPr>
          </a:p>
        </p:txBody>
      </p:sp>
    </p:spTree>
    <p:extLst>
      <p:ext uri="{BB962C8B-B14F-4D97-AF65-F5344CB8AC3E}">
        <p14:creationId xmlns:p14="http://schemas.microsoft.com/office/powerpoint/2010/main" val="2816872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12</a:t>
            </a:fld>
            <a:endParaRPr lang="en-US" smtClean="0">
              <a:solidFill>
                <a:srgbClr val="000000"/>
              </a:solidFill>
            </a:endParaRPr>
          </a:p>
        </p:txBody>
      </p:sp>
    </p:spTree>
    <p:extLst>
      <p:ext uri="{BB962C8B-B14F-4D97-AF65-F5344CB8AC3E}">
        <p14:creationId xmlns:p14="http://schemas.microsoft.com/office/powerpoint/2010/main" val="2037292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13</a:t>
            </a:fld>
            <a:endParaRPr lang="en-US" smtClean="0">
              <a:solidFill>
                <a:srgbClr val="000000"/>
              </a:solidFill>
            </a:endParaRPr>
          </a:p>
        </p:txBody>
      </p:sp>
    </p:spTree>
    <p:extLst>
      <p:ext uri="{BB962C8B-B14F-4D97-AF65-F5344CB8AC3E}">
        <p14:creationId xmlns:p14="http://schemas.microsoft.com/office/powerpoint/2010/main" val="3390420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14</a:t>
            </a:fld>
            <a:endParaRPr lang="en-US" smtClean="0">
              <a:solidFill>
                <a:srgbClr val="000000"/>
              </a:solidFill>
            </a:endParaRPr>
          </a:p>
        </p:txBody>
      </p:sp>
    </p:spTree>
    <p:extLst>
      <p:ext uri="{BB962C8B-B14F-4D97-AF65-F5344CB8AC3E}">
        <p14:creationId xmlns:p14="http://schemas.microsoft.com/office/powerpoint/2010/main" val="1184179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19</a:t>
            </a:fld>
            <a:endParaRPr lang="en-US" smtClean="0">
              <a:solidFill>
                <a:srgbClr val="000000"/>
              </a:solidFill>
            </a:endParaRPr>
          </a:p>
        </p:txBody>
      </p:sp>
    </p:spTree>
    <p:extLst>
      <p:ext uri="{BB962C8B-B14F-4D97-AF65-F5344CB8AC3E}">
        <p14:creationId xmlns:p14="http://schemas.microsoft.com/office/powerpoint/2010/main" val="1604004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24/03/2015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24/03/2015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eprints.hud.ac.uk/10892/" TargetMode="External"/><Relationship Id="rId4" Type="http://schemas.openxmlformats.org/officeDocument/2006/relationships/hyperlink" Target="http://www.geography.org.uk/download/GA_PRGTIPBrooksMLevelCriteria.pdf"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www.qaa.ac.uk/assuring-standards-and-quality/the-quality-code/subject-benchmark-statements/masters-degree-subjec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Working with taught Masters Level students:</a:t>
            </a:r>
            <a:br>
              <a:rPr lang="en-GB" sz="3600" dirty="0" smtClean="0"/>
            </a:br>
            <a:r>
              <a:rPr lang="en-GB" sz="3600" dirty="0" smtClean="0"/>
              <a:t>Designing, teaching and assessing Taught Masters programmes</a:t>
            </a:r>
            <a:br>
              <a:rPr lang="en-GB" sz="3600" dirty="0" smtClean="0"/>
            </a:br>
            <a:r>
              <a:rPr lang="en-GB" sz="3600" dirty="0" smtClean="0"/>
              <a:t/>
            </a:r>
            <a:br>
              <a:rPr lang="en-GB" sz="3600" dirty="0" smtClean="0"/>
            </a:br>
            <a:r>
              <a:rPr lang="en-GB" sz="2000" dirty="0" smtClean="0"/>
              <a:t>University of Sussex 25</a:t>
            </a:r>
            <a:r>
              <a:rPr lang="en-GB" sz="2000" baseline="30000" dirty="0" smtClean="0"/>
              <a:t>th</a:t>
            </a:r>
            <a:r>
              <a:rPr lang="en-GB" sz="2000" dirty="0" smtClean="0"/>
              <a:t> March 2015</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528" y="249238"/>
            <a:ext cx="799288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49239"/>
            <a:ext cx="7543800" cy="731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 level qualifications </a:t>
            </a:r>
          </a:p>
        </p:txBody>
      </p:sp>
      <p:sp>
        <p:nvSpPr>
          <p:cNvPr id="11267" name="Content Placeholder 2"/>
          <p:cNvSpPr>
            <a:spLocks noGrp="1"/>
          </p:cNvSpPr>
          <p:nvPr>
            <p:ph idx="1"/>
          </p:nvPr>
        </p:nvSpPr>
        <p:spPr>
          <a:xfrm>
            <a:off x="468313" y="1052736"/>
            <a:ext cx="8229600" cy="5276627"/>
          </a:xfrm>
        </p:spPr>
        <p:txBody>
          <a:bodyPr/>
          <a:lstStyle/>
          <a:p>
            <a:pPr>
              <a:lnSpc>
                <a:spcPct val="100000"/>
              </a:lnSpc>
              <a:buFont typeface="Wingdings" pitchFamily="2" charset="2"/>
              <a:buNone/>
            </a:pPr>
            <a:r>
              <a:rPr lang="en-GB" sz="22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2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200" i="1" dirty="0" smtClean="0"/>
              <a:t/>
            </a:r>
            <a:br>
              <a:rPr lang="en-GB" sz="2200" i="1" dirty="0" smtClean="0"/>
            </a:br>
            <a:r>
              <a:rPr lang="en-GB" sz="2200" i="1" dirty="0" smtClean="0"/>
              <a:t>(Note: the MAs granted by the Universities of Oxford and Cambridge are not academic qualifications)</a:t>
            </a:r>
            <a:r>
              <a:rPr lang="en-GB" sz="2200" dirty="0" smtClean="0"/>
              <a:t>.</a:t>
            </a:r>
          </a:p>
          <a:p>
            <a:pPr>
              <a:lnSpc>
                <a:spcPct val="100000"/>
              </a:lnSpc>
            </a:pPr>
            <a:endParaRPr lang="en-GB"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smtClean="0"/>
              <a:t>Enabling students to focus on a particular aspect of a broader subject area in which they have prior knowledge or experience through previous study or employment; and/or</a:t>
            </a:r>
          </a:p>
          <a:p>
            <a:pPr>
              <a:lnSpc>
                <a:spcPct val="100000"/>
              </a:lnSpc>
            </a:pPr>
            <a:r>
              <a:rPr lang="en-GB" sz="22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smtClean="0"/>
              <a:t>Enabling students to learn how to conduct research, often linked to a particular discipline or field of study.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Typically, holders of the qualification will be able to:</a:t>
            </a:r>
          </a:p>
        </p:txBody>
      </p:sp>
      <p:sp>
        <p:nvSpPr>
          <p:cNvPr id="23555" name="Content Placeholder 2"/>
          <p:cNvSpPr>
            <a:spLocks noGrp="1"/>
          </p:cNvSpPr>
          <p:nvPr>
            <p:ph idx="1"/>
          </p:nvPr>
        </p:nvSpPr>
        <p:spPr>
          <a:xfrm>
            <a:off x="468313" y="1412776"/>
            <a:ext cx="8229600" cy="4916587"/>
          </a:xfrm>
        </p:spPr>
        <p:txBody>
          <a:bodyPr/>
          <a:lstStyle/>
          <a:p>
            <a:pPr>
              <a:lnSpc>
                <a:spcPct val="100000"/>
              </a:lnSpc>
              <a:defRPr/>
            </a:pPr>
            <a:r>
              <a:rPr lang="en-GB" sz="2200" dirty="0" smtClean="0"/>
              <a:t>deal with </a:t>
            </a:r>
            <a:r>
              <a:rPr lang="en-GB" sz="2200" dirty="0" smtClean="0">
                <a:solidFill>
                  <a:schemeClr val="tx2">
                    <a:lumMod val="60000"/>
                    <a:lumOff val="40000"/>
                  </a:schemeClr>
                </a:solidFill>
              </a:rPr>
              <a:t>complex</a:t>
            </a:r>
            <a:r>
              <a:rPr lang="en-GB" sz="22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200" dirty="0" smtClean="0"/>
              <a:t>demonstrate </a:t>
            </a:r>
            <a:r>
              <a:rPr lang="en-GB" sz="2200" dirty="0" smtClean="0">
                <a:solidFill>
                  <a:schemeClr val="tx2">
                    <a:lumMod val="60000"/>
                    <a:lumOff val="40000"/>
                  </a:schemeClr>
                </a:solidFill>
              </a:rPr>
              <a:t>self-direction and originality </a:t>
            </a:r>
            <a:r>
              <a:rPr lang="en-GB" sz="2200" dirty="0" smtClean="0"/>
              <a:t>in tackling and solving problems, and act </a:t>
            </a:r>
            <a:r>
              <a:rPr lang="en-GB" sz="2200" dirty="0" smtClean="0">
                <a:solidFill>
                  <a:schemeClr val="tx2">
                    <a:lumMod val="60000"/>
                    <a:lumOff val="40000"/>
                  </a:schemeClr>
                </a:solidFill>
              </a:rPr>
              <a:t>autonomousl</a:t>
            </a:r>
            <a:r>
              <a:rPr lang="en-GB" sz="2200" dirty="0" smtClean="0"/>
              <a:t>y in planning and implementing tasks at a professional or equivalent level; </a:t>
            </a:r>
          </a:p>
          <a:p>
            <a:pPr>
              <a:lnSpc>
                <a:spcPct val="100000"/>
              </a:lnSpc>
              <a:defRPr/>
            </a:pPr>
            <a:r>
              <a:rPr lang="en-GB" sz="2200" dirty="0" smtClean="0"/>
              <a:t>continue to </a:t>
            </a:r>
            <a:r>
              <a:rPr lang="en-GB" sz="2200" dirty="0" smtClean="0">
                <a:solidFill>
                  <a:schemeClr val="tx2">
                    <a:lumMod val="60000"/>
                    <a:lumOff val="40000"/>
                  </a:schemeClr>
                </a:solidFill>
              </a:rPr>
              <a:t>advance</a:t>
            </a:r>
            <a:r>
              <a:rPr lang="en-GB" sz="2200" dirty="0" smtClean="0"/>
              <a:t> their knowledge and understanding, and develop </a:t>
            </a:r>
            <a:r>
              <a:rPr lang="en-GB" sz="2200" dirty="0" smtClean="0">
                <a:solidFill>
                  <a:schemeClr val="tx2">
                    <a:lumMod val="60000"/>
                    <a:lumOff val="40000"/>
                  </a:schemeClr>
                </a:solidFill>
              </a:rPr>
              <a:t>new </a:t>
            </a:r>
            <a:r>
              <a:rPr lang="en-GB" sz="2200" dirty="0" smtClean="0"/>
              <a:t>skills to a high level; and will have: </a:t>
            </a:r>
          </a:p>
          <a:p>
            <a:pPr>
              <a:lnSpc>
                <a:spcPct val="100000"/>
              </a:lnSpc>
              <a:defRPr/>
            </a:pPr>
            <a:r>
              <a:rPr lang="en-GB" sz="2200" dirty="0" smtClean="0"/>
              <a:t>the qualities and </a:t>
            </a:r>
            <a:r>
              <a:rPr lang="en-GB" sz="2200" dirty="0" smtClean="0">
                <a:solidFill>
                  <a:schemeClr val="tx2">
                    <a:lumMod val="60000"/>
                    <a:lumOff val="40000"/>
                  </a:schemeClr>
                </a:solidFill>
              </a:rPr>
              <a:t>transferable skills </a:t>
            </a:r>
            <a:r>
              <a:rPr lang="en-GB" sz="2200" dirty="0" smtClean="0"/>
              <a:t>necessary for employment requiring: (</a:t>
            </a:r>
            <a:r>
              <a:rPr lang="en-GB" sz="2200" dirty="0" err="1" smtClean="0"/>
              <a:t>i</a:t>
            </a:r>
            <a:r>
              <a:rPr lang="en-GB" sz="22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New Zealand Qualifications Agency (2007) outcomes of a Masters degree</a:t>
            </a:r>
            <a:endParaRPr lang="en-GB" sz="3200" dirty="0"/>
          </a:p>
        </p:txBody>
      </p:sp>
      <p:sp>
        <p:nvSpPr>
          <p:cNvPr id="3" name="Content Placeholder 2"/>
          <p:cNvSpPr>
            <a:spLocks noGrp="1"/>
          </p:cNvSpPr>
          <p:nvPr>
            <p:ph idx="1"/>
          </p:nvPr>
        </p:nvSpPr>
        <p:spPr>
          <a:xfrm>
            <a:off x="468313" y="1428736"/>
            <a:ext cx="8229600" cy="4900627"/>
          </a:xfrm>
        </p:spPr>
        <p:txBody>
          <a:bodyPr/>
          <a:lstStyle/>
          <a:p>
            <a:pPr>
              <a:buNone/>
            </a:pPr>
            <a:r>
              <a:rPr lang="en-GB" dirty="0" smtClean="0">
                <a:latin typeface="Calibri" pitchFamily="34" charset="0"/>
                <a:cs typeface="Calibri" pitchFamily="34" charset="0"/>
              </a:rPr>
              <a:t>A graduate of a masters degree programme is able to:</a:t>
            </a:r>
          </a:p>
          <a:p>
            <a:pPr lvl="0"/>
            <a:r>
              <a:rPr lang="en-GB" dirty="0" smtClean="0">
                <a:latin typeface="Calibri" pitchFamily="34" charset="0"/>
                <a:cs typeface="Calibri" pitchFamily="34" charset="0"/>
              </a:rPr>
              <a:t>show evidence of advanced knowledge about a specialist field of enquiry or professional practice;</a:t>
            </a:r>
          </a:p>
          <a:p>
            <a:pPr lvl="0"/>
            <a:r>
              <a:rPr lang="en-GB" dirty="0" smtClean="0">
                <a:latin typeface="Calibri" pitchFamily="34" charset="0"/>
                <a:cs typeface="Calibri" pitchFamily="34" charset="0"/>
              </a:rPr>
              <a:t>demonstrate mastery of sophisticated theoretical subject matter;</a:t>
            </a:r>
          </a:p>
          <a:p>
            <a:pPr lvl="0"/>
            <a:r>
              <a:rPr lang="en-GB" dirty="0" smtClean="0">
                <a:latin typeface="Calibri" pitchFamily="34" charset="0"/>
                <a:cs typeface="Calibri" pitchFamily="34" charset="0"/>
              </a:rPr>
              <a:t> research, analyse and argue from evidence;</a:t>
            </a:r>
          </a:p>
          <a:p>
            <a:pPr lvl="0"/>
            <a:r>
              <a:rPr lang="en-GB" dirty="0" smtClean="0">
                <a:latin typeface="Calibri" pitchFamily="34" charset="0"/>
                <a:cs typeface="Calibri" pitchFamily="34" charset="0"/>
              </a:rPr>
              <a:t>work independently and apply knowledge to new situations; and</a:t>
            </a:r>
          </a:p>
          <a:p>
            <a:pPr lvl="0"/>
            <a:r>
              <a:rPr lang="en-GB" dirty="0" smtClean="0">
                <a:latin typeface="Calibri" pitchFamily="34" charset="0"/>
                <a:cs typeface="Calibri" pitchFamily="34" charset="0"/>
              </a:rPr>
              <a:t>engage in rigorous intellectual analysis, criticism and problem-solving.</a:t>
            </a:r>
          </a:p>
          <a:p>
            <a:endParaRPr lang="en-GB"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9"/>
            <a:ext cx="7786718" cy="947514"/>
          </a:xfrm>
        </p:spPr>
        <p:txBody>
          <a:bodyPr/>
          <a:lstStyle/>
          <a:p>
            <a:r>
              <a:rPr lang="en-GB" sz="2800" dirty="0" smtClean="0">
                <a:latin typeface="Calibri" pitchFamily="34" charset="0"/>
                <a:cs typeface="Calibri" pitchFamily="34" charset="0"/>
              </a:rPr>
              <a:t>The Australian Qualification Framework (2011) specifies expectations in these terms:</a:t>
            </a:r>
            <a:endParaRPr lang="en-GB" sz="2800" dirty="0">
              <a:latin typeface="Calibri" pitchFamily="34" charset="0"/>
              <a:cs typeface="Calibri" pitchFamily="34" charset="0"/>
            </a:endParaRPr>
          </a:p>
        </p:txBody>
      </p:sp>
      <p:sp>
        <p:nvSpPr>
          <p:cNvPr id="3" name="Content Placeholder 2"/>
          <p:cNvSpPr>
            <a:spLocks noGrp="1"/>
          </p:cNvSpPr>
          <p:nvPr>
            <p:ph idx="1"/>
          </p:nvPr>
        </p:nvSpPr>
        <p:spPr>
          <a:xfrm>
            <a:off x="468313" y="1268760"/>
            <a:ext cx="8229600" cy="5060603"/>
          </a:xfrm>
        </p:spPr>
        <p:txBody>
          <a:bodyPr/>
          <a:lstStyle/>
          <a:p>
            <a:r>
              <a:rPr lang="en-GB" sz="2000" dirty="0" smtClean="0">
                <a:latin typeface="Calibri" pitchFamily="34" charset="0"/>
                <a:cs typeface="Calibri" pitchFamily="34" charset="0"/>
              </a:rPr>
              <a:t>Graduates at this level will have specialised knowledge and skills for research, and/or professional practice and/or further learning</a:t>
            </a:r>
          </a:p>
          <a:p>
            <a:r>
              <a:rPr lang="en-GB" sz="2000" dirty="0" smtClean="0">
                <a:latin typeface="Calibri" pitchFamily="34" charset="0"/>
                <a:cs typeface="Calibri" pitchFamily="34" charset="0"/>
              </a:rPr>
              <a:t>Knowledge :Graduates at this level will have advanced and integrated understanding of a complex body of knowledge in one or more disciplines or areas of practice</a:t>
            </a:r>
          </a:p>
          <a:p>
            <a:r>
              <a:rPr lang="en-GB" sz="2000" dirty="0" smtClean="0">
                <a:latin typeface="Calibri" pitchFamily="34" charset="0"/>
                <a:cs typeface="Calibri" pitchFamily="34" charset="0"/>
              </a:rPr>
              <a:t>Skills :Graduates at this level will have expert, specialised cognitive and technical skills in a body of knowledge or practice to independently:</a:t>
            </a:r>
          </a:p>
          <a:p>
            <a:pPr lvl="1"/>
            <a:r>
              <a:rPr lang="en-GB" sz="2000" b="1" dirty="0" smtClean="0">
                <a:latin typeface="Calibri" pitchFamily="34" charset="0"/>
                <a:cs typeface="Calibri" pitchFamily="34" charset="0"/>
              </a:rPr>
              <a:t>analyse critically, reflect on and synthesise complex information, problems, concepts and theories</a:t>
            </a:r>
          </a:p>
          <a:p>
            <a:pPr lvl="1"/>
            <a:r>
              <a:rPr lang="en-GB" sz="2000" b="1" dirty="0" smtClean="0">
                <a:latin typeface="Calibri" pitchFamily="34" charset="0"/>
                <a:cs typeface="Calibri" pitchFamily="34" charset="0"/>
              </a:rPr>
              <a:t>research and apply established theories to a body of knowledge or practice</a:t>
            </a:r>
          </a:p>
          <a:p>
            <a:pPr lvl="1"/>
            <a:r>
              <a:rPr lang="en-GB" sz="2000" b="1" dirty="0" smtClean="0">
                <a:latin typeface="Calibri" pitchFamily="34" charset="0"/>
                <a:cs typeface="Calibri" pitchFamily="34" charset="0"/>
              </a:rPr>
              <a:t>interpret and transmit knowledge, skills and ideas to specialist and non-specialist audiences</a:t>
            </a:r>
          </a:p>
          <a:p>
            <a:r>
              <a:rPr lang="en-GB" sz="2000" dirty="0" smtClean="0">
                <a:latin typeface="Calibri" pitchFamily="34" charset="0"/>
                <a:cs typeface="Calibri" pitchFamily="34" charset="0"/>
              </a:rPr>
              <a:t>Application of knowledge and skills: Graduates at this level will apply knowledge and skills to demonstrate autonomy, expert judgement, adaptability and responsibility as a practitioner or learner.</a:t>
            </a:r>
          </a:p>
          <a:p>
            <a:endParaRPr lang="en-GB" sz="3200"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students at </a:t>
            </a:r>
            <a:r>
              <a:rPr lang="en-GB" sz="3200" dirty="0" err="1" smtClean="0"/>
              <a:t>IoE</a:t>
            </a:r>
            <a:r>
              <a:rPr lang="en-GB" sz="3200" dirty="0" smtClean="0"/>
              <a:t> are expected to be able to demonstrate:</a:t>
            </a:r>
            <a:endParaRPr lang="en-GB" sz="3200" dirty="0"/>
          </a:p>
        </p:txBody>
      </p:sp>
      <p:sp>
        <p:nvSpPr>
          <p:cNvPr id="3" name="Content Placeholder 2"/>
          <p:cNvSpPr>
            <a:spLocks noGrp="1"/>
          </p:cNvSpPr>
          <p:nvPr>
            <p:ph idx="1"/>
          </p:nvPr>
        </p:nvSpPr>
        <p:spPr/>
        <p:txBody>
          <a:bodyPr/>
          <a:lstStyle/>
          <a:p>
            <a:r>
              <a:rPr lang="en-GB" sz="2400" dirty="0" smtClean="0"/>
              <a:t>Understanding of key aspects of the field of study and practice;</a:t>
            </a:r>
          </a:p>
          <a:p>
            <a:r>
              <a:rPr lang="en-GB" sz="2400" dirty="0" smtClean="0"/>
              <a:t>Highly developed ability to draw from and apply appropriate intellectual perspectives, including engagement with relevant research and scholarship</a:t>
            </a:r>
          </a:p>
          <a:p>
            <a:pPr lvl="0"/>
            <a:r>
              <a:rPr lang="en-GB" sz="2400" dirty="0" smtClean="0"/>
              <a:t>Outstanding grasp of issues and critical insight into professional pedagogic practice;</a:t>
            </a:r>
          </a:p>
          <a:p>
            <a:pPr lvl="0"/>
            <a:r>
              <a:rPr lang="en-GB" sz="2400" dirty="0" smtClean="0"/>
              <a:t>Highly sophisticated and complex understanding of learning processes and the various contexts of learning and teaching;</a:t>
            </a:r>
          </a:p>
          <a:p>
            <a:pPr lvl="0"/>
            <a:r>
              <a:rPr lang="en-GB" sz="2400" dirty="0" smtClean="0"/>
              <a:t>High levels of creativity, independence of thought and success in the application of knowledge in teaching and other work.</a:t>
            </a:r>
            <a:r>
              <a:rPr lang="en-GB" dirty="0" smtClean="0"/>
              <a:t> </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What distinguishes Masters’ level from undergraduate level in practice?</a:t>
            </a:r>
            <a:endParaRPr lang="en-GB" sz="3200" dirty="0"/>
          </a:p>
        </p:txBody>
      </p:sp>
      <p:sp>
        <p:nvSpPr>
          <p:cNvPr id="3" name="Content Placeholder 2"/>
          <p:cNvSpPr>
            <a:spLocks noGrp="1"/>
          </p:cNvSpPr>
          <p:nvPr>
            <p:ph idx="1"/>
          </p:nvPr>
        </p:nvSpPr>
        <p:spPr/>
        <p:txBody>
          <a:bodyPr/>
          <a:lstStyle/>
          <a:p>
            <a:pPr>
              <a:buNone/>
            </a:pPr>
            <a:r>
              <a:rPr lang="en-GB" dirty="0" smtClean="0"/>
              <a:t>Lord (2008) suggests Masters level traits include the ability to:</a:t>
            </a:r>
          </a:p>
          <a:p>
            <a:pPr lvl="0"/>
            <a:r>
              <a:rPr lang="en-GB" dirty="0" smtClean="0"/>
              <a:t>Demonstrate originality in solving problems and applying knowledge</a:t>
            </a:r>
          </a:p>
          <a:p>
            <a:pPr lvl="0"/>
            <a:r>
              <a:rPr lang="en-GB" dirty="0" smtClean="0"/>
              <a:t>Critically evaluate current research in the field</a:t>
            </a:r>
          </a:p>
          <a:p>
            <a:pPr lvl="0"/>
            <a:r>
              <a:rPr lang="en-GB" dirty="0" smtClean="0"/>
              <a:t>Deal with complex issues both systematically and creatively</a:t>
            </a:r>
          </a:p>
          <a:p>
            <a:pPr lvl="0"/>
            <a:r>
              <a:rPr lang="en-GB" dirty="0" smtClean="0"/>
              <a:t>Clearly communicate conclusions to specialist and non-specialist audiences.</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 for the workshop</a:t>
            </a:r>
            <a:endParaRPr lang="en-GB" dirty="0"/>
          </a:p>
        </p:txBody>
      </p:sp>
      <p:sp>
        <p:nvSpPr>
          <p:cNvPr id="3" name="Content Placeholder 2"/>
          <p:cNvSpPr>
            <a:spLocks noGrp="1"/>
          </p:cNvSpPr>
          <p:nvPr>
            <p:ph idx="1"/>
          </p:nvPr>
        </p:nvSpPr>
        <p:spPr/>
        <p:txBody>
          <a:bodyPr/>
          <a:lstStyle/>
          <a:p>
            <a:r>
              <a:rPr lang="en-GB" dirty="0" smtClean="0"/>
              <a:t>Taught postgraduate programmes are becoming more common place and consequently, more staff are being asked to design and deliver PGT modules. </a:t>
            </a:r>
          </a:p>
          <a:p>
            <a:r>
              <a:rPr lang="en-GB" dirty="0" smtClean="0"/>
              <a:t>This workshop explores the differences between postgraduate and undergraduate students in terms of academic expectations and general differences in terms of their characteristics as learners, and how this influences design of assessments, feedback, and student experiences.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49239"/>
            <a:ext cx="7543800" cy="731490"/>
          </a:xfrm>
          <a:noFill/>
          <a:ln>
            <a:noFill/>
          </a:ln>
        </p:spPr>
        <p:txBody>
          <a:bodyPr vert="horz" wrap="square" lIns="91440" tIns="45720" rIns="91440" bIns="45720" numCol="1" anchor="b" anchorCtr="0" compatLnSpc="1">
            <a:prstTxWarp prst="textNoShape">
              <a:avLst/>
            </a:prstTxWarp>
          </a:bodyPr>
          <a:lstStyle/>
          <a:p>
            <a:r>
              <a:rPr lang="en-GB" sz="3600" dirty="0" smtClean="0"/>
              <a:t>QAA Assessment expectations</a:t>
            </a:r>
          </a:p>
        </p:txBody>
      </p:sp>
      <p:sp>
        <p:nvSpPr>
          <p:cNvPr id="43011" name="Content Placeholder 2"/>
          <p:cNvSpPr>
            <a:spLocks noGrp="1"/>
          </p:cNvSpPr>
          <p:nvPr>
            <p:ph idx="1"/>
          </p:nvPr>
        </p:nvSpPr>
        <p:spPr>
          <a:xfrm>
            <a:off x="395536" y="980728"/>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at Masters level: </a:t>
            </a:r>
            <a:br>
              <a:rPr lang="en-GB" sz="3200" dirty="0" smtClean="0"/>
            </a:br>
            <a:r>
              <a:rPr lang="en-GB" sz="3200" dirty="0" smtClean="0"/>
              <a:t>the Assimilate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2800" dirty="0" smtClean="0"/>
              <a:t>The Assimilate compendium: 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en-GB" dirty="0" smtClean="0"/>
              <a:t>Assignments requiring peer engagement / peer assessment.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Some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was highlighted;</a:t>
            </a:r>
          </a:p>
          <a:p>
            <a:r>
              <a:rPr lang="en-GB" dirty="0" smtClean="0"/>
              <a:t>We learned about variations in practice at M-level between different national systems, especially in terms of duration of programmes and funding arrangements.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used Q methodology to look for trends in M-level assessment </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identified five viewpoints</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800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The take-</a:t>
            </a:r>
            <a:r>
              <a:rPr lang="en-GB" sz="3600" dirty="0" err="1" smtClean="0"/>
              <a:t>aways</a:t>
            </a:r>
            <a:r>
              <a:rPr lang="en-GB" sz="3600" dirty="0" smtClean="0"/>
              <a:t> from today</a:t>
            </a:r>
            <a:endParaRPr lang="en-GB" sz="3600" dirty="0"/>
          </a:p>
        </p:txBody>
      </p:sp>
      <p:sp>
        <p:nvSpPr>
          <p:cNvPr id="3" name="Content Placeholder 2"/>
          <p:cNvSpPr>
            <a:spLocks noGrp="1"/>
          </p:cNvSpPr>
          <p:nvPr>
            <p:ph idx="1"/>
          </p:nvPr>
        </p:nvSpPr>
        <p:spPr>
          <a:xfrm>
            <a:off x="428596" y="1500174"/>
            <a:ext cx="8515352" cy="4789488"/>
          </a:xfrm>
        </p:spPr>
        <p:txBody>
          <a:bodyPr/>
          <a:lstStyle/>
          <a:p>
            <a:pPr marL="457200" indent="-457200">
              <a:buNone/>
            </a:pPr>
            <a:r>
              <a:rPr lang="en-GB" dirty="0" smtClean="0"/>
              <a:t>What are your priorities to review and potentially enhance:</a:t>
            </a:r>
          </a:p>
          <a:p>
            <a:pPr marL="457200" indent="-457200">
              <a:buSzPct val="100000"/>
              <a:buFont typeface="+mj-lt"/>
              <a:buAutoNum type="arabicPeriod"/>
            </a:pPr>
            <a:r>
              <a:rPr lang="en-GB" dirty="0" smtClean="0"/>
              <a:t>The constructive alignment of your Masters programme?</a:t>
            </a:r>
          </a:p>
          <a:p>
            <a:pPr marL="457200" indent="-457200">
              <a:buSzPct val="100000"/>
              <a:buFont typeface="+mj-lt"/>
              <a:buAutoNum type="arabicPeriod"/>
            </a:pPr>
            <a:r>
              <a:rPr lang="en-GB" dirty="0" smtClean="0"/>
              <a:t>The language of your learning outcomes?</a:t>
            </a:r>
          </a:p>
          <a:p>
            <a:pPr marL="457200" indent="-457200">
              <a:buSzPct val="100000"/>
              <a:buFont typeface="+mj-lt"/>
              <a:buAutoNum type="arabicPeriod"/>
            </a:pPr>
            <a:r>
              <a:rPr lang="en-GB" dirty="0" smtClean="0"/>
              <a:t>The subject material to ensure it is at the right level?</a:t>
            </a:r>
          </a:p>
          <a:p>
            <a:pPr marL="457200" indent="-457200">
              <a:buSzPct val="100000"/>
              <a:buFont typeface="+mj-lt"/>
              <a:buAutoNum type="arabicPeriod"/>
            </a:pPr>
            <a:r>
              <a:rPr lang="en-GB" dirty="0" smtClean="0"/>
              <a:t>The means by which you ‘deliver’ content?</a:t>
            </a:r>
          </a:p>
          <a:p>
            <a:pPr marL="457200" indent="-457200">
              <a:buSzPct val="100000"/>
              <a:buFont typeface="+mj-lt"/>
              <a:buAutoNum type="arabicPeriod"/>
            </a:pPr>
            <a:r>
              <a:rPr lang="en-GB" dirty="0" smtClean="0"/>
              <a:t>The range of ways in which you assess your masters students?</a:t>
            </a:r>
          </a:p>
          <a:p>
            <a:pPr marL="457200" indent="-457200">
              <a:buSzPct val="100000"/>
              <a:buFont typeface="+mj-lt"/>
              <a:buAutoNum type="arabicPeriod"/>
            </a:pPr>
            <a:r>
              <a:rPr lang="en-GB" dirty="0" smtClean="0"/>
              <a:t>How you can best support your M-level students?</a:t>
            </a:r>
          </a:p>
          <a:p>
            <a:pPr marL="457200" indent="-457200">
              <a:buSzPct val="100000"/>
              <a:buFont typeface="+mj-lt"/>
              <a:buAutoNum type="arabicPeriod"/>
            </a:pPr>
            <a:r>
              <a:rPr lang="en-GB" dirty="0" smtClean="0"/>
              <a:t>How you evaluate the effectiveness of </a:t>
            </a:r>
            <a:r>
              <a:rPr lang="en-GB" dirty="0" err="1" smtClean="0"/>
              <a:t>yoru</a:t>
            </a:r>
            <a:r>
              <a:rPr lang="en-GB" dirty="0" smtClean="0"/>
              <a:t> programmes?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Today's workshop will enable you to:</a:t>
            </a:r>
            <a:endParaRPr lang="en-GB" sz="3600"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curriculum and assessment;</a:t>
            </a:r>
          </a:p>
          <a:p>
            <a:r>
              <a:rPr lang="en-GB" dirty="0" smtClean="0"/>
              <a:t>Discuss what kinds of outcomes are appropriate for masters programmes;</a:t>
            </a:r>
          </a:p>
          <a:p>
            <a:r>
              <a:rPr lang="en-GB" dirty="0" smtClean="0"/>
              <a:t>Consider some innovative approaches to assessing at masters level;</a:t>
            </a:r>
          </a:p>
          <a:p>
            <a:r>
              <a:rPr lang="en-GB" dirty="0" smtClean="0"/>
              <a:t>Review options for enhancing masters programmes.</a:t>
            </a:r>
          </a:p>
          <a:p>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idx="1"/>
          </p:nvPr>
        </p:nvSpPr>
        <p:spPr>
          <a:xfrm>
            <a:off x="428596" y="908720"/>
            <a:ext cx="8229600" cy="5634939"/>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endParaRPr lang="en-GB" sz="1800" dirty="0" smtClean="0"/>
          </a:p>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5"/>
              </a:rPr>
              <a:t>http://eprints.hud.ac.uk/10892/</a:t>
            </a: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context in which we offer Masters programmes</a:t>
            </a:r>
            <a:endParaRPr lang="en-GB" sz="3200" dirty="0"/>
          </a:p>
        </p:txBody>
      </p:sp>
      <p:sp>
        <p:nvSpPr>
          <p:cNvPr id="3" name="Content Placeholder 2"/>
          <p:cNvSpPr>
            <a:spLocks noGrp="1"/>
          </p:cNvSpPr>
          <p:nvPr>
            <p:ph idx="1"/>
          </p:nvPr>
        </p:nvSpPr>
        <p:spPr>
          <a:xfrm>
            <a:off x="285720" y="1357298"/>
            <a:ext cx="8412193" cy="4972065"/>
          </a:xfrm>
        </p:spPr>
        <p:txBody>
          <a:bodyPr/>
          <a:lstStyle/>
          <a:p>
            <a:r>
              <a:rPr lang="en-GB" dirty="0" smtClean="0"/>
              <a:t>Many HEIs see post-graduate provision as a key growth area;</a:t>
            </a:r>
          </a:p>
          <a:p>
            <a:r>
              <a:rPr lang="en-GB" dirty="0" smtClean="0"/>
              <a:t>However, there is significant competition between HEIs and nations for postgraduate students, with many European HEIs teaching all Masters programmes in English, thereby eliminating the traditional advantage of Irish, UK, Australasian and North American universities;</a:t>
            </a:r>
          </a:p>
          <a:p>
            <a:r>
              <a:rPr lang="en-GB" dirty="0" smtClean="0"/>
              <a:t>As graduates become debt-laden it is not clear how many will be prepared to take on further debt for a PG qualification;</a:t>
            </a:r>
          </a:p>
          <a:p>
            <a:r>
              <a:rPr lang="en-GB" dirty="0" smtClean="0"/>
              <a:t>Few HEIs have worked out viable business models for PG programmes.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what about the Post-graduate student experience?</a:t>
            </a:r>
            <a:endParaRPr lang="en-GB" sz="3200"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The nature of the transaction changes as students see themselves as customers and may expect higher service standards from teachers and institutions, leading to a changing relationship between HEIs and students (and their parents).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which aspects of masters provision at </a:t>
            </a:r>
            <a:r>
              <a:rPr lang="en-GB" sz="3200" dirty="0" smtClean="0"/>
              <a:t>Sussex are </a:t>
            </a:r>
            <a:r>
              <a:rPr lang="en-GB" sz="3200" dirty="0" smtClean="0"/>
              <a:t>your strengths?</a:t>
            </a:r>
            <a:endParaRPr lang="en-GB" sz="3200" dirty="0"/>
          </a:p>
        </p:txBody>
      </p:sp>
      <p:sp>
        <p:nvSpPr>
          <p:cNvPr id="3" name="Content Placeholder 2"/>
          <p:cNvSpPr>
            <a:spLocks noGrp="1"/>
          </p:cNvSpPr>
          <p:nvPr>
            <p:ph idx="1"/>
          </p:nvPr>
        </p:nvSpPr>
        <p:spPr/>
        <p:txBody>
          <a:bodyPr/>
          <a:lstStyle/>
          <a:p>
            <a:r>
              <a:rPr lang="en-GB" dirty="0" smtClean="0"/>
              <a:t>A unique curriculum offer, with specialisms which are attractive to both home and international students?</a:t>
            </a:r>
          </a:p>
          <a:p>
            <a:r>
              <a:rPr lang="en-GB" dirty="0" smtClean="0"/>
              <a:t>A highly-supportive learning environment, with better than average support for postgraduate students in a range of academic </a:t>
            </a:r>
            <a:r>
              <a:rPr lang="en-GB" dirty="0" err="1" smtClean="0"/>
              <a:t>lieracies</a:t>
            </a:r>
            <a:r>
              <a:rPr lang="en-GB" dirty="0" smtClean="0"/>
              <a:t>?</a:t>
            </a:r>
          </a:p>
          <a:p>
            <a:r>
              <a:rPr lang="en-GB" dirty="0" smtClean="0"/>
              <a:t>A good track record with student satisfaction at postgraduate level?</a:t>
            </a:r>
          </a:p>
          <a:p>
            <a:r>
              <a:rPr lang="en-GB" dirty="0" smtClean="0"/>
              <a:t>A great city to study in?</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7777186" cy="1092200"/>
          </a:xfrm>
          <a:prstGeom prst="rect">
            <a:avLst/>
          </a:prstGeom>
          <a:noFill/>
          <a:ln w="12700">
            <a:noFill/>
            <a:miter lim="800000"/>
            <a:headEnd/>
            <a:tailEnd/>
          </a:ln>
          <a:effectLst/>
        </p:spPr>
        <p:txBody>
          <a:bodyPr lIns="92075" tIns="46038" rIns="92075" bIns="46038" anchor="ctr"/>
          <a:lstStyle/>
          <a:p>
            <a:r>
              <a:rPr lang="en-GB" sz="3600" b="1" dirty="0" smtClean="0">
                <a:solidFill>
                  <a:schemeClr val="tx2"/>
                </a:solidFill>
                <a:latin typeface="+mj-lt"/>
                <a:ea typeface="+mj-ea"/>
                <a:cs typeface="+mj-cs"/>
              </a:rPr>
              <a:t>What are the most important features </a:t>
            </a:r>
          </a:p>
          <a:p>
            <a:r>
              <a:rPr lang="en-GB" sz="3600" b="1" dirty="0" smtClean="0">
                <a:solidFill>
                  <a:schemeClr val="tx2"/>
                </a:solidFill>
                <a:latin typeface="+mj-lt"/>
                <a:ea typeface="+mj-ea"/>
                <a:cs typeface="+mj-cs"/>
              </a:rPr>
              <a:t>of your M-level curriculum?</a:t>
            </a:r>
            <a:endParaRPr lang="en-GB" sz="3600" b="1" dirty="0">
              <a:solidFill>
                <a:schemeClr val="tx2"/>
              </a:solidFill>
              <a:latin typeface="+mj-lt"/>
              <a:ea typeface="+mj-ea"/>
              <a:cs typeface="+mj-cs"/>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2800" b="1" dirty="0" smtClean="0">
                <a:solidFill>
                  <a:prstClr val="black"/>
                </a:solidFill>
              </a:rPr>
              <a:t>Curriculum</a:t>
            </a:r>
          </a:p>
          <a:p>
            <a:pPr algn="ctr" fontAlgn="auto">
              <a:spcBef>
                <a:spcPts val="0"/>
              </a:spcBef>
              <a:spcAft>
                <a:spcPts val="0"/>
              </a:spcAft>
            </a:pPr>
            <a:r>
              <a:rPr lang="en-GB" sz="2800" b="1" dirty="0" smtClean="0">
                <a:solidFill>
                  <a:prstClr val="black"/>
                </a:solidFill>
              </a:rPr>
              <a:t>Design</a:t>
            </a:r>
          </a:p>
          <a:p>
            <a:pPr algn="ctr" fontAlgn="auto">
              <a:spcBef>
                <a:spcPts val="0"/>
              </a:spcBef>
              <a:spcAft>
                <a:spcPts val="0"/>
              </a:spcAft>
            </a:pPr>
            <a:r>
              <a:rPr lang="en-GB" sz="2800" b="1" dirty="0" smtClean="0">
                <a:solidFill>
                  <a:prstClr val="black"/>
                </a:solidFill>
              </a:rPr>
              <a:t>Essentials</a:t>
            </a:r>
            <a:endParaRPr lang="en-GB" sz="2800"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Constructively aligning your masters programme</a:t>
            </a:r>
          </a:p>
        </p:txBody>
      </p:sp>
      <p:sp>
        <p:nvSpPr>
          <p:cNvPr id="3" name="Content Placeholder 2"/>
          <p:cNvSpPr>
            <a:spLocks noGrp="1"/>
          </p:cNvSpPr>
          <p:nvPr>
            <p:ph idx="1"/>
          </p:nvPr>
        </p:nvSpPr>
        <p:spPr/>
        <p:txBody>
          <a:bodyPr/>
          <a:lstStyle/>
          <a:p>
            <a:r>
              <a:rPr lang="en-GB" dirty="0" smtClean="0"/>
              <a:t>Explore the QAA expectations for M-level study;</a:t>
            </a:r>
          </a:p>
          <a:p>
            <a:r>
              <a:rPr lang="en-GB" dirty="0" smtClean="0"/>
              <a:t>Scrutinise any subject benchmarks at this level see</a:t>
            </a:r>
          </a:p>
          <a:p>
            <a:pPr>
              <a:buNone/>
            </a:pPr>
            <a:r>
              <a:rPr lang="en-GB" dirty="0" smtClean="0">
                <a:hlinkClick r:id="rId2"/>
              </a:rPr>
              <a:t>http://www.qaa.ac.uk/assuring-standards-and-quality/the-quality-code/subject-benchmark-statements/masters-degree-subjects</a:t>
            </a:r>
            <a:endParaRPr lang="en-GB" dirty="0" smtClean="0"/>
          </a:p>
          <a:p>
            <a:r>
              <a:rPr lang="en-GB" dirty="0" smtClean="0"/>
              <a:t>Think through the curriculum design essentials: learning outcomes, subject content, delivery modes, student support, assessment methods and approaches, quality assurance, evaluation of programmes, quality enhancement. </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2748</Words>
  <Application>Microsoft Office PowerPoint</Application>
  <PresentationFormat>On-screen Show (4:3)</PresentationFormat>
  <Paragraphs>219</Paragraphs>
  <Slides>32</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Times New Roman</vt:lpstr>
      <vt:lpstr>Wingdings</vt:lpstr>
      <vt:lpstr>LeedsMet template</vt:lpstr>
      <vt:lpstr>Office Theme</vt:lpstr>
      <vt:lpstr>Working with taught Masters Level students: Designing, teaching and assessing Taught Masters programmes  University of Sussex 25th March 2015 </vt:lpstr>
      <vt:lpstr>Rationale for the workshop</vt:lpstr>
      <vt:lpstr>Today's workshop will enable you to:</vt:lpstr>
      <vt:lpstr>The context in which we offer Masters programmes</vt:lpstr>
      <vt:lpstr>So what about the Post-graduate student experience?</vt:lpstr>
      <vt:lpstr>So which aspects of masters provision at Sussex are your strengths?</vt:lpstr>
      <vt:lpstr>PowerPoint Presentation</vt:lpstr>
      <vt:lpstr>PowerPoint Presentation</vt:lpstr>
      <vt:lpstr>Constructively aligning your masters programme</vt:lpstr>
      <vt:lpstr>Masters level programmes according to QAA</vt:lpstr>
      <vt:lpstr>M level qualifications </vt:lpstr>
      <vt:lpstr>Higher education providers may offer a Master's degree with the specific intention of:</vt:lpstr>
      <vt:lpstr>QAA guidance on m-level qualifications  (Taken from The framework for higher education qualifications in England, Wales and Northern Ireland, 2008. Appendix 2a )</vt:lpstr>
      <vt:lpstr>Typically, holders of the qualification will be able to:</vt:lpstr>
      <vt:lpstr>New Zealand Qualifications Agency (2007) outcomes of a Masters degree</vt:lpstr>
      <vt:lpstr>The Australian Qualification Framework (2011) specifies expectations in these terms:</vt:lpstr>
      <vt:lpstr>Masters students at IoE are expected to be able to demonstrate:</vt:lpstr>
      <vt:lpstr>What distinguishes Masters’ level from undergraduate level in practice?</vt:lpstr>
      <vt:lpstr>Mapping the student experience at Master’s Level </vt:lpstr>
      <vt:lpstr>At Masters level, assessment really matters!</vt:lpstr>
      <vt:lpstr>QAA Assessment expectations</vt:lpstr>
      <vt:lpstr>Assessment at Masters level:  the Assimilate project</vt:lpstr>
      <vt:lpstr>The Assimilate compendium: Good practice M-level assessment examples include:</vt:lpstr>
      <vt:lpstr>Some learning points</vt:lpstr>
      <vt:lpstr>We used Q methodology to look for trends in M-level assessment </vt:lpstr>
      <vt:lpstr>We identified five viewpoints</vt:lpstr>
      <vt:lpstr>Viewpoints 4 and 5 </vt:lpstr>
      <vt:lpstr>Project overview</vt:lpstr>
      <vt:lpstr>The take-aways from today</vt:lpstr>
      <vt:lpstr>Selected references and further reading</vt:lpstr>
      <vt:lpstr>References (contd.)</vt:lpstr>
      <vt:lpstr>References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2015-03-24T20:25:01Z</dcterms:modified>
</cp:coreProperties>
</file>