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62"/>
  </p:notesMasterIdLst>
  <p:handoutMasterIdLst>
    <p:handoutMasterId r:id="rId63"/>
  </p:handoutMasterIdLst>
  <p:sldIdLst>
    <p:sldId id="420" r:id="rId5"/>
    <p:sldId id="530" r:id="rId6"/>
    <p:sldId id="535" r:id="rId7"/>
    <p:sldId id="597" r:id="rId8"/>
    <p:sldId id="601" r:id="rId9"/>
    <p:sldId id="567" r:id="rId10"/>
    <p:sldId id="565" r:id="rId11"/>
    <p:sldId id="566" r:id="rId12"/>
    <p:sldId id="569" r:id="rId13"/>
    <p:sldId id="532" r:id="rId14"/>
    <p:sldId id="580" r:id="rId15"/>
    <p:sldId id="579" r:id="rId16"/>
    <p:sldId id="576" r:id="rId17"/>
    <p:sldId id="581" r:id="rId18"/>
    <p:sldId id="582" r:id="rId19"/>
    <p:sldId id="595" r:id="rId20"/>
    <p:sldId id="585" r:id="rId21"/>
    <p:sldId id="571" r:id="rId22"/>
    <p:sldId id="583" r:id="rId23"/>
    <p:sldId id="584" r:id="rId24"/>
    <p:sldId id="592" r:id="rId25"/>
    <p:sldId id="588" r:id="rId26"/>
    <p:sldId id="589" r:id="rId27"/>
    <p:sldId id="572" r:id="rId28"/>
    <p:sldId id="573" r:id="rId29"/>
    <p:sldId id="574" r:id="rId30"/>
    <p:sldId id="544" r:id="rId31"/>
    <p:sldId id="547" r:id="rId32"/>
    <p:sldId id="549" r:id="rId33"/>
    <p:sldId id="557" r:id="rId34"/>
    <p:sldId id="550" r:id="rId35"/>
    <p:sldId id="603" r:id="rId36"/>
    <p:sldId id="591" r:id="rId37"/>
    <p:sldId id="552" r:id="rId38"/>
    <p:sldId id="553" r:id="rId39"/>
    <p:sldId id="554" r:id="rId40"/>
    <p:sldId id="555" r:id="rId41"/>
    <p:sldId id="578" r:id="rId42"/>
    <p:sldId id="556" r:id="rId43"/>
    <p:sldId id="604" r:id="rId44"/>
    <p:sldId id="561" r:id="rId45"/>
    <p:sldId id="562" r:id="rId46"/>
    <p:sldId id="563" r:id="rId47"/>
    <p:sldId id="536" r:id="rId48"/>
    <p:sldId id="537" r:id="rId49"/>
    <p:sldId id="538" r:id="rId50"/>
    <p:sldId id="539" r:id="rId51"/>
    <p:sldId id="541" r:id="rId52"/>
    <p:sldId id="542" r:id="rId53"/>
    <p:sldId id="568" r:id="rId54"/>
    <p:sldId id="598" r:id="rId55"/>
    <p:sldId id="575" r:id="rId56"/>
    <p:sldId id="382" r:id="rId57"/>
    <p:sldId id="270" r:id="rId58"/>
    <p:sldId id="271" r:id="rId59"/>
    <p:sldId id="272" r:id="rId60"/>
    <p:sldId id="317" r:id="rId6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65" d="100"/>
          <a:sy n="65" d="100"/>
        </p:scale>
        <p:origin x="660" y="78"/>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4752"/>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7213CC11-39A6-4789-BFB9-082BB867DC3E}" type="slidenum">
              <a:rPr lang="en-GB" smtClean="0"/>
              <a:pPr/>
              <a:t>19</a:t>
            </a:fld>
            <a:endParaRPr lang="en-GB" smtClean="0"/>
          </a:p>
        </p:txBody>
      </p:sp>
      <p:sp>
        <p:nvSpPr>
          <p:cNvPr id="72707" name="Rectangle 2"/>
          <p:cNvSpPr>
            <a:spLocks noGrp="1" noRot="1" noChangeAspect="1" noChangeArrowheads="1" noTextEdit="1"/>
          </p:cNvSpPr>
          <p:nvPr>
            <p:ph type="sldImg"/>
          </p:nvPr>
        </p:nvSpPr>
        <p:spPr>
          <a:xfrm>
            <a:off x="1150938" y="692150"/>
            <a:ext cx="4556125" cy="3416300"/>
          </a:xfrm>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697328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8362B45D-5628-42ED-923A-2C4634FABFE5}" type="slidenum">
              <a:rPr lang="en-GB" smtClean="0"/>
              <a:pPr/>
              <a:t>20</a:t>
            </a:fld>
            <a:endParaRPr lang="en-GB" smtClean="0"/>
          </a:p>
        </p:txBody>
      </p:sp>
      <p:sp>
        <p:nvSpPr>
          <p:cNvPr id="73731" name="Rectangle 2"/>
          <p:cNvSpPr>
            <a:spLocks noGrp="1" noRot="1" noChangeAspect="1" noChangeArrowheads="1" noTextEdit="1"/>
          </p:cNvSpPr>
          <p:nvPr>
            <p:ph type="sldImg"/>
          </p:nvPr>
        </p:nvSpPr>
        <p:spPr>
          <a:xfrm>
            <a:off x="1150938" y="692150"/>
            <a:ext cx="4556125" cy="3416300"/>
          </a:xfrm>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806284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pPr>
              <a:spcBef>
                <a:spcPct val="0"/>
              </a:spcBef>
            </a:pPr>
            <a:endParaRPr lang="en-US" smtClean="0"/>
          </a:p>
        </p:txBody>
      </p:sp>
      <p:sp>
        <p:nvSpPr>
          <p:cNvPr id="62468" name="Slide Number Placeholder 3"/>
          <p:cNvSpPr>
            <a:spLocks noGrp="1"/>
          </p:cNvSpPr>
          <p:nvPr>
            <p:ph type="sldNum" sz="quarter" idx="5"/>
          </p:nvPr>
        </p:nvSpPr>
        <p:spPr>
          <a:noFill/>
        </p:spPr>
        <p:txBody>
          <a:bodyPr/>
          <a:lstStyle/>
          <a:p>
            <a:fld id="{345E3848-04E3-4D0B-9761-094455F0E5A7}" type="slidenum">
              <a:rPr lang="en-US" smtClean="0"/>
              <a:pPr/>
              <a:t>21</a:t>
            </a:fld>
            <a:endParaRPr lang="en-US" smtClean="0"/>
          </a:p>
        </p:txBody>
      </p:sp>
    </p:spTree>
    <p:extLst>
      <p:ext uri="{BB962C8B-B14F-4D97-AF65-F5344CB8AC3E}">
        <p14:creationId xmlns:p14="http://schemas.microsoft.com/office/powerpoint/2010/main" val="2764687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22</a:t>
            </a:fld>
            <a:endParaRPr lang="en-GB" smtClean="0"/>
          </a:p>
        </p:txBody>
      </p:sp>
      <p:sp>
        <p:nvSpPr>
          <p:cNvPr id="78851" name="Rectangle 2"/>
          <p:cNvSpPr>
            <a:spLocks noGrp="1" noRot="1" noChangeAspect="1" noChangeArrowheads="1" noTextEdit="1"/>
          </p:cNvSpPr>
          <p:nvPr>
            <p:ph type="sldImg"/>
          </p:nvPr>
        </p:nvSpPr>
        <p:spPr>
          <a:xfrm>
            <a:off x="1150938" y="692150"/>
            <a:ext cx="4556125" cy="3416300"/>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555706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6BBE7F6-7D20-4EB2-9BBD-DABBA089FE09}" type="slidenum">
              <a:rPr lang="en-GB" smtClean="0"/>
              <a:pPr>
                <a:defRPr/>
              </a:pPr>
              <a:t>27</a:t>
            </a:fld>
            <a:endParaRPr lang="en-GB"/>
          </a:p>
        </p:txBody>
      </p:sp>
    </p:spTree>
    <p:extLst>
      <p:ext uri="{BB962C8B-B14F-4D97-AF65-F5344CB8AC3E}">
        <p14:creationId xmlns:p14="http://schemas.microsoft.com/office/powerpoint/2010/main" val="981854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46E8D47-71C2-49EE-9873-BFEA788562CD}" type="slidenum">
              <a:rPr lang="en-GB" smtClean="0"/>
              <a:pPr>
                <a:defRPr/>
              </a:pPr>
              <a:t>28</a:t>
            </a:fld>
            <a:endParaRPr lang="en-GB"/>
          </a:p>
        </p:txBody>
      </p:sp>
    </p:spTree>
    <p:extLst>
      <p:ext uri="{BB962C8B-B14F-4D97-AF65-F5344CB8AC3E}">
        <p14:creationId xmlns:p14="http://schemas.microsoft.com/office/powerpoint/2010/main" val="194695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29</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020F5D3-6DFE-47A3-9DB0-771F4464D1C9}" type="slidenum">
              <a:rPr lang="en-GB" smtClean="0"/>
              <a:pPr>
                <a:defRPr/>
              </a:pPr>
              <a:t>30</a:t>
            </a:fld>
            <a:endParaRPr lang="en-GB"/>
          </a:p>
        </p:txBody>
      </p:sp>
    </p:spTree>
    <p:extLst>
      <p:ext uri="{BB962C8B-B14F-4D97-AF65-F5344CB8AC3E}">
        <p14:creationId xmlns:p14="http://schemas.microsoft.com/office/powerpoint/2010/main" val="3730096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12476C3-3BEC-423B-BF9C-20A8DE005E00}" type="slidenum">
              <a:rPr lang="en-GB" smtClean="0"/>
              <a:pPr>
                <a:defRPr/>
              </a:pPr>
              <a:t>31</a:t>
            </a:fld>
            <a:endParaRPr lang="en-GB"/>
          </a:p>
        </p:txBody>
      </p:sp>
    </p:spTree>
    <p:extLst>
      <p:ext uri="{BB962C8B-B14F-4D97-AF65-F5344CB8AC3E}">
        <p14:creationId xmlns:p14="http://schemas.microsoft.com/office/powerpoint/2010/main" val="2811248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a:spcBef>
                <a:spcPct val="0"/>
              </a:spcBef>
            </a:pPr>
            <a:endParaRPr lang="en-US" smtClean="0"/>
          </a:p>
        </p:txBody>
      </p:sp>
      <p:sp>
        <p:nvSpPr>
          <p:cNvPr id="79876" name="Slide Number Placeholder 3"/>
          <p:cNvSpPr>
            <a:spLocks noGrp="1"/>
          </p:cNvSpPr>
          <p:nvPr>
            <p:ph type="sldNum" sz="quarter" idx="5"/>
          </p:nvPr>
        </p:nvSpPr>
        <p:spPr>
          <a:noFill/>
        </p:spPr>
        <p:txBody>
          <a:bodyPr/>
          <a:lstStyle/>
          <a:p>
            <a:fld id="{D3DDF1CA-D897-461B-A25F-4ECED584C318}" type="slidenum">
              <a:rPr lang="en-US" smtClean="0"/>
              <a:pPr/>
              <a:t>33</a:t>
            </a:fld>
            <a:endParaRPr lang="en-US" smtClean="0"/>
          </a:p>
        </p:txBody>
      </p:sp>
    </p:spTree>
    <p:extLst>
      <p:ext uri="{BB962C8B-B14F-4D97-AF65-F5344CB8AC3E}">
        <p14:creationId xmlns:p14="http://schemas.microsoft.com/office/powerpoint/2010/main" val="66673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3</a:t>
            </a:fld>
            <a:endParaRPr lang="en-GB"/>
          </a:p>
        </p:txBody>
      </p:sp>
    </p:spTree>
    <p:extLst>
      <p:ext uri="{BB962C8B-B14F-4D97-AF65-F5344CB8AC3E}">
        <p14:creationId xmlns:p14="http://schemas.microsoft.com/office/powerpoint/2010/main" val="37491484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34</a:t>
            </a:fld>
            <a:endParaRPr lang="en-GB"/>
          </a:p>
        </p:txBody>
      </p:sp>
    </p:spTree>
    <p:extLst>
      <p:ext uri="{BB962C8B-B14F-4D97-AF65-F5344CB8AC3E}">
        <p14:creationId xmlns:p14="http://schemas.microsoft.com/office/powerpoint/2010/main" val="38891025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35</a:t>
            </a:fld>
            <a:endParaRPr lang="en-GB"/>
          </a:p>
        </p:txBody>
      </p:sp>
    </p:spTree>
    <p:extLst>
      <p:ext uri="{BB962C8B-B14F-4D97-AF65-F5344CB8AC3E}">
        <p14:creationId xmlns:p14="http://schemas.microsoft.com/office/powerpoint/2010/main" val="31191644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36</a:t>
            </a:fld>
            <a:endParaRPr lang="en-GB"/>
          </a:p>
        </p:txBody>
      </p:sp>
    </p:spTree>
    <p:extLst>
      <p:ext uri="{BB962C8B-B14F-4D97-AF65-F5344CB8AC3E}">
        <p14:creationId xmlns:p14="http://schemas.microsoft.com/office/powerpoint/2010/main" val="23364032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37</a:t>
            </a:fld>
            <a:endParaRPr lang="en-GB"/>
          </a:p>
        </p:txBody>
      </p:sp>
    </p:spTree>
    <p:extLst>
      <p:ext uri="{BB962C8B-B14F-4D97-AF65-F5344CB8AC3E}">
        <p14:creationId xmlns:p14="http://schemas.microsoft.com/office/powerpoint/2010/main" val="35096952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pPr>
              <a:spcBef>
                <a:spcPct val="0"/>
              </a:spcBef>
            </a:pPr>
            <a:endParaRPr lang="en-US" smtClean="0"/>
          </a:p>
        </p:txBody>
      </p:sp>
      <p:sp>
        <p:nvSpPr>
          <p:cNvPr id="77828" name="Slide Number Placeholder 3"/>
          <p:cNvSpPr>
            <a:spLocks noGrp="1"/>
          </p:cNvSpPr>
          <p:nvPr>
            <p:ph type="sldNum" sz="quarter" idx="5"/>
          </p:nvPr>
        </p:nvSpPr>
        <p:spPr>
          <a:noFill/>
        </p:spPr>
        <p:txBody>
          <a:bodyPr/>
          <a:lstStyle/>
          <a:p>
            <a:fld id="{8D47A5CE-59E9-44C1-9219-0450D9663EAC}" type="slidenum">
              <a:rPr lang="en-US" smtClean="0"/>
              <a:pPr/>
              <a:t>38</a:t>
            </a:fld>
            <a:endParaRPr lang="en-US" smtClean="0"/>
          </a:p>
        </p:txBody>
      </p:sp>
    </p:spTree>
    <p:extLst>
      <p:ext uri="{BB962C8B-B14F-4D97-AF65-F5344CB8AC3E}">
        <p14:creationId xmlns:p14="http://schemas.microsoft.com/office/powerpoint/2010/main" val="5740307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39</a:t>
            </a:fld>
            <a:endParaRPr lang="en-GB"/>
          </a:p>
        </p:txBody>
      </p:sp>
    </p:spTree>
    <p:extLst>
      <p:ext uri="{BB962C8B-B14F-4D97-AF65-F5344CB8AC3E}">
        <p14:creationId xmlns:p14="http://schemas.microsoft.com/office/powerpoint/2010/main" val="6655076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5FC9868-D403-4EAD-9A74-36720AF13EF7}" type="slidenum">
              <a:rPr lang="en-GB" smtClean="0"/>
              <a:pPr>
                <a:defRPr/>
              </a:pPr>
              <a:t>41</a:t>
            </a:fld>
            <a:endParaRPr lang="en-GB"/>
          </a:p>
        </p:txBody>
      </p:sp>
    </p:spTree>
    <p:extLst>
      <p:ext uri="{BB962C8B-B14F-4D97-AF65-F5344CB8AC3E}">
        <p14:creationId xmlns:p14="http://schemas.microsoft.com/office/powerpoint/2010/main" val="40699844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3863312-E893-4618-9C51-6574218F0B4E}" type="slidenum">
              <a:rPr lang="en-GB" smtClean="0"/>
              <a:pPr>
                <a:defRPr/>
              </a:pPr>
              <a:t>42</a:t>
            </a:fld>
            <a:endParaRPr lang="en-GB"/>
          </a:p>
        </p:txBody>
      </p:sp>
    </p:spTree>
    <p:extLst>
      <p:ext uri="{BB962C8B-B14F-4D97-AF65-F5344CB8AC3E}">
        <p14:creationId xmlns:p14="http://schemas.microsoft.com/office/powerpoint/2010/main" val="28993774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FFCBF80-BC69-4ACA-85DD-6F662C22EC86}" type="slidenum">
              <a:rPr lang="en-GB" smtClean="0"/>
              <a:pPr>
                <a:defRPr/>
              </a:pPr>
              <a:t>43</a:t>
            </a:fld>
            <a:endParaRPr lang="en-GB"/>
          </a:p>
        </p:txBody>
      </p:sp>
    </p:spTree>
    <p:extLst>
      <p:ext uri="{BB962C8B-B14F-4D97-AF65-F5344CB8AC3E}">
        <p14:creationId xmlns:p14="http://schemas.microsoft.com/office/powerpoint/2010/main" val="40501500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135E568-3ACA-43C5-8517-2CA05C05C642}" type="slidenum">
              <a:rPr lang="en-GB" smtClean="0"/>
              <a:pPr>
                <a:defRPr/>
              </a:pPr>
              <a:t>44</a:t>
            </a:fld>
            <a:endParaRPr lang="en-GB" dirty="0"/>
          </a:p>
        </p:txBody>
      </p:sp>
    </p:spTree>
    <p:extLst>
      <p:ext uri="{BB962C8B-B14F-4D97-AF65-F5344CB8AC3E}">
        <p14:creationId xmlns:p14="http://schemas.microsoft.com/office/powerpoint/2010/main" val="1444713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6A9ABD-3643-48E8-BFC1-97A9CE5D2019}" type="slidenum">
              <a:rPr lang="en-US" smtClean="0">
                <a:solidFill>
                  <a:srgbClr val="000000"/>
                </a:solidFill>
              </a:rPr>
              <a:pPr fontAlgn="base">
                <a:spcBef>
                  <a:spcPct val="0"/>
                </a:spcBef>
                <a:spcAft>
                  <a:spcPct val="0"/>
                </a:spcAft>
                <a:defRPr/>
              </a:pPr>
              <a:t>4</a:t>
            </a:fld>
            <a:endParaRPr lang="en-US" smtClean="0">
              <a:solidFill>
                <a:srgbClr val="000000"/>
              </a:solidFill>
            </a:endParaRPr>
          </a:p>
        </p:txBody>
      </p:sp>
    </p:spTree>
    <p:extLst>
      <p:ext uri="{BB962C8B-B14F-4D97-AF65-F5344CB8AC3E}">
        <p14:creationId xmlns:p14="http://schemas.microsoft.com/office/powerpoint/2010/main" val="635640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5060" name="Slide Number Placeholder 3"/>
          <p:cNvSpPr>
            <a:spLocks noGrp="1"/>
          </p:cNvSpPr>
          <p:nvPr>
            <p:ph type="sldNum" sz="quarter" idx="5"/>
          </p:nvPr>
        </p:nvSpPr>
        <p:spPr/>
        <p:txBody>
          <a:bodyPr/>
          <a:lstStyle/>
          <a:p>
            <a:pPr>
              <a:defRPr/>
            </a:pPr>
            <a:fld id="{262050B7-FA70-444D-8BE8-F487EF4133DF}" type="slidenum">
              <a:rPr lang="en-US" smtClean="0"/>
              <a:pPr>
                <a:defRPr/>
              </a:pPr>
              <a:t>45</a:t>
            </a:fld>
            <a:endParaRPr lang="en-US" dirty="0" smtClean="0"/>
          </a:p>
        </p:txBody>
      </p:sp>
    </p:spTree>
    <p:extLst>
      <p:ext uri="{BB962C8B-B14F-4D97-AF65-F5344CB8AC3E}">
        <p14:creationId xmlns:p14="http://schemas.microsoft.com/office/powerpoint/2010/main" val="7224618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46</a:t>
            </a:fld>
            <a:endParaRPr lang="en-US" dirty="0" smtClean="0"/>
          </a:p>
        </p:txBody>
      </p:sp>
    </p:spTree>
    <p:extLst>
      <p:ext uri="{BB962C8B-B14F-4D97-AF65-F5344CB8AC3E}">
        <p14:creationId xmlns:p14="http://schemas.microsoft.com/office/powerpoint/2010/main" val="17353566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47</a:t>
            </a:fld>
            <a:endParaRPr lang="en-GB"/>
          </a:p>
        </p:txBody>
      </p:sp>
    </p:spTree>
    <p:extLst>
      <p:ext uri="{BB962C8B-B14F-4D97-AF65-F5344CB8AC3E}">
        <p14:creationId xmlns:p14="http://schemas.microsoft.com/office/powerpoint/2010/main" val="39890029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48</a:t>
            </a:fld>
            <a:endParaRPr lang="en-GB"/>
          </a:p>
        </p:txBody>
      </p:sp>
    </p:spTree>
    <p:extLst>
      <p:ext uri="{BB962C8B-B14F-4D97-AF65-F5344CB8AC3E}">
        <p14:creationId xmlns:p14="http://schemas.microsoft.com/office/powerpoint/2010/main" val="33947463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B84BE51-6D20-42D1-BF0C-4A3E69943F54}" type="slidenum">
              <a:rPr lang="en-GB" smtClean="0"/>
              <a:pPr>
                <a:defRPr/>
              </a:pPr>
              <a:t>49</a:t>
            </a:fld>
            <a:endParaRPr lang="en-GB"/>
          </a:p>
        </p:txBody>
      </p:sp>
    </p:spTree>
    <p:extLst>
      <p:ext uri="{BB962C8B-B14F-4D97-AF65-F5344CB8AC3E}">
        <p14:creationId xmlns:p14="http://schemas.microsoft.com/office/powerpoint/2010/main" val="42482272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51</a:t>
            </a:fld>
            <a:endParaRPr lang="en-US" smtClean="0">
              <a:solidFill>
                <a:srgbClr val="000000"/>
              </a:solidFill>
            </a:endParaRPr>
          </a:p>
        </p:txBody>
      </p:sp>
    </p:spTree>
    <p:extLst>
      <p:ext uri="{BB962C8B-B14F-4D97-AF65-F5344CB8AC3E}">
        <p14:creationId xmlns:p14="http://schemas.microsoft.com/office/powerpoint/2010/main" val="39845241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val="15315342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53</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54</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55</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smtClean="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5</a:t>
            </a:fld>
            <a:endParaRPr lang="en-US" dirty="0" smtClean="0">
              <a:solidFill>
                <a:srgbClr val="000000"/>
              </a:solidFill>
            </a:endParaRPr>
          </a:p>
        </p:txBody>
      </p:sp>
    </p:spTree>
    <p:extLst>
      <p:ext uri="{BB962C8B-B14F-4D97-AF65-F5344CB8AC3E}">
        <p14:creationId xmlns:p14="http://schemas.microsoft.com/office/powerpoint/2010/main" val="22608855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56</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7</a:t>
            </a:fld>
            <a:endParaRPr lang="en-US" smtClean="0">
              <a:solidFill>
                <a:srgbClr val="000000"/>
              </a:solidFill>
            </a:endParaRPr>
          </a:p>
        </p:txBody>
      </p:sp>
    </p:spTree>
    <p:extLst>
      <p:ext uri="{BB962C8B-B14F-4D97-AF65-F5344CB8AC3E}">
        <p14:creationId xmlns:p14="http://schemas.microsoft.com/office/powerpoint/2010/main" val="2546317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11</a:t>
            </a:fld>
            <a:endParaRPr lang="en-US" smtClean="0"/>
          </a:p>
        </p:txBody>
      </p:sp>
    </p:spTree>
    <p:extLst>
      <p:ext uri="{BB962C8B-B14F-4D97-AF65-F5344CB8AC3E}">
        <p14:creationId xmlns:p14="http://schemas.microsoft.com/office/powerpoint/2010/main" val="3442600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13</a:t>
            </a:fld>
            <a:endParaRPr lang="en-GB" smtClean="0">
              <a:solidFill>
                <a:srgbClr val="000000"/>
              </a:solidFill>
            </a:endParaRPr>
          </a:p>
        </p:txBody>
      </p:sp>
    </p:spTree>
    <p:extLst>
      <p:ext uri="{BB962C8B-B14F-4D97-AF65-F5344CB8AC3E}">
        <p14:creationId xmlns:p14="http://schemas.microsoft.com/office/powerpoint/2010/main" val="869900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16</a:t>
            </a:fld>
            <a:endParaRPr lang="en-GB" smtClean="0">
              <a:solidFill>
                <a:srgbClr val="000000"/>
              </a:solidFill>
            </a:endParaRPr>
          </a:p>
        </p:txBody>
      </p:sp>
    </p:spTree>
    <p:extLst>
      <p:ext uri="{BB962C8B-B14F-4D97-AF65-F5344CB8AC3E}">
        <p14:creationId xmlns:p14="http://schemas.microsoft.com/office/powerpoint/2010/main" val="2879723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39059F5F-9091-4DB1-9DBC-E5478A91E66B}" type="slidenum">
              <a:rPr lang="en-GB" smtClean="0"/>
              <a:pPr/>
              <a:t>17</a:t>
            </a:fld>
            <a:endParaRPr lang="en-GB" smtClean="0"/>
          </a:p>
        </p:txBody>
      </p:sp>
      <p:sp>
        <p:nvSpPr>
          <p:cNvPr id="75779" name="Rectangle 2"/>
          <p:cNvSpPr>
            <a:spLocks noGrp="1" noRot="1" noChangeAspect="1" noChangeArrowheads="1" noTextEdit="1"/>
          </p:cNvSpPr>
          <p:nvPr>
            <p:ph type="sldImg"/>
          </p:nvPr>
        </p:nvSpPr>
        <p:spPr>
          <a:xfrm>
            <a:off x="1150938" y="692150"/>
            <a:ext cx="4556125" cy="3416300"/>
          </a:xfrm>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696111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24/03/2015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24/03/2015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24/03/2015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24/03/2015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3/24/2015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24/03/2015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24/03/2015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24/03/2015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24/03/2015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24/03/2015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24/03/2015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24/03/2015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24/03/2015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24/03/2015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24/03/2015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3/24/2015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10"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3200" dirty="0" smtClean="0"/>
              <a:t>How can we better engage students to maximise student retention and achievement as well as fostering intellectual curiosity and </a:t>
            </a:r>
            <a:br>
              <a:rPr lang="en-GB" sz="3200" dirty="0" smtClean="0"/>
            </a:br>
            <a:r>
              <a:rPr lang="en-GB" sz="3200" dirty="0" smtClean="0"/>
              <a:t>(dare we say it) the joy of learning?</a:t>
            </a:r>
            <a:endParaRPr lang="en-GB" sz="320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Sussex </a:t>
            </a:r>
          </a:p>
          <a:p>
            <a:pPr algn="ctr" eaLnBrk="1" hangingPunct="1">
              <a:defRPr/>
            </a:pPr>
            <a:r>
              <a:rPr lang="en-GB" sz="2400" b="1" dirty="0" smtClean="0"/>
              <a:t>25 March 2015</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The </a:t>
            </a:r>
            <a:r>
              <a:rPr lang="en-US" sz="3200" kern="1200">
                <a:solidFill>
                  <a:srgbClr val="002060"/>
                </a:solidFill>
              </a:rPr>
              <a:t>Maieutic model</a:t>
            </a:r>
            <a:endParaRPr lang="en-GB" sz="3200" kern="1200">
              <a:solidFill>
                <a:srgbClr val="002060"/>
              </a:solidFill>
            </a:endParaRPr>
          </a:p>
        </p:txBody>
      </p:sp>
      <p:sp>
        <p:nvSpPr>
          <p:cNvPr id="16387" name="Content Placeholder 2"/>
          <p:cNvSpPr>
            <a:spLocks noGrp="1"/>
          </p:cNvSpPr>
          <p:nvPr>
            <p:ph idx="1"/>
          </p:nvPr>
        </p:nvSpPr>
        <p:spPr/>
        <p:txBody>
          <a:bodyPr/>
          <a:lstStyle/>
          <a:p>
            <a:pPr>
              <a:lnSpc>
                <a:spcPct val="100000"/>
              </a:lnSpc>
              <a:buFont typeface="Wingdings" pitchFamily="2" charset="2"/>
              <a:buNone/>
            </a:pPr>
            <a:r>
              <a:rPr lang="en-US" sz="2400" dirty="0" err="1" smtClean="0"/>
              <a:t>Maieutics</a:t>
            </a:r>
            <a:r>
              <a:rPr lang="en-US" sz="2400" dirty="0" smtClean="0"/>
              <a:t> is a complex procedure of research introduced by Socrates, embracing the Socratic method in its widest sense. It is based on the idea that the truth is latent in the mind of every human being due to her/his innate reason but has to be "given birth" by answering questions (or problems) intelligently proposed. The word is derived from the Greek "μα</a:t>
            </a:r>
            <a:r>
              <a:rPr lang="en-US" sz="2400" dirty="0" err="1" smtClean="0"/>
              <a:t>ιευτικός</a:t>
            </a:r>
            <a:r>
              <a:rPr lang="en-US" sz="2400" dirty="0" smtClean="0"/>
              <a:t>," pertaining to midwifery.</a:t>
            </a:r>
            <a:r>
              <a:rPr lang="en-GB" sz="2400" dirty="0" smtClean="0"/>
              <a:t> </a:t>
            </a:r>
          </a:p>
          <a:p>
            <a:pPr>
              <a:lnSpc>
                <a:spcPct val="100000"/>
              </a:lnSpc>
              <a:buFont typeface="Wingdings" pitchFamily="2" charset="2"/>
              <a:buNone/>
            </a:pPr>
            <a:endParaRPr lang="en-GB"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85750" y="122238"/>
            <a:ext cx="8143875"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lecturer (the research suggests)</a:t>
            </a:r>
          </a:p>
        </p:txBody>
      </p:sp>
      <p:sp>
        <p:nvSpPr>
          <p:cNvPr id="25603" name="Content Placeholder 2"/>
          <p:cNvSpPr>
            <a:spLocks noGrp="1"/>
          </p:cNvSpPr>
          <p:nvPr>
            <p:ph idx="1"/>
          </p:nvPr>
        </p:nvSpPr>
        <p:spPr/>
        <p:txBody>
          <a:bodyPr/>
          <a:lstStyle/>
          <a:p>
            <a:pPr>
              <a:lnSpc>
                <a:spcPct val="100000"/>
              </a:lnSpc>
            </a:pPr>
            <a:r>
              <a:rPr lang="en-GB" sz="2400" smtClean="0"/>
              <a:t>Strong orientation towards student learning;</a:t>
            </a:r>
          </a:p>
          <a:p>
            <a:pPr>
              <a:lnSpc>
                <a:spcPct val="100000"/>
              </a:lnSpc>
            </a:pPr>
            <a:r>
              <a:rPr lang="en-GB" sz="2400" smtClean="0"/>
              <a:t>Well prepared;</a:t>
            </a:r>
          </a:p>
          <a:p>
            <a:pPr>
              <a:lnSpc>
                <a:spcPct val="100000"/>
              </a:lnSpc>
            </a:pPr>
            <a:r>
              <a:rPr lang="en-GB" sz="2400" smtClean="0"/>
              <a:t>Comfort with subject material;</a:t>
            </a:r>
          </a:p>
          <a:p>
            <a:pPr>
              <a:lnSpc>
                <a:spcPct val="100000"/>
              </a:lnSpc>
            </a:pPr>
            <a:r>
              <a:rPr lang="en-GB" sz="2400" smtClean="0"/>
              <a:t>Ability to perceive that some students find the subjects we love hard, and even uninteresting;</a:t>
            </a:r>
          </a:p>
          <a:p>
            <a:pPr>
              <a:lnSpc>
                <a:spcPct val="100000"/>
              </a:lnSpc>
            </a:pPr>
            <a:r>
              <a:rPr lang="en-GB" sz="2400" smtClean="0"/>
              <a:t>Passion (and sometimes quirkiness);</a:t>
            </a:r>
          </a:p>
          <a:p>
            <a:pPr>
              <a:lnSpc>
                <a:spcPct val="100000"/>
              </a:lnSpc>
            </a:pPr>
            <a:r>
              <a:rPr lang="en-GB" sz="2400" smtClean="0"/>
              <a:t>Ability to vary activities within a lecture to maximise student engagement.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a:t>
            </a:r>
          </a:p>
        </p:txBody>
      </p:sp>
      <p:sp>
        <p:nvSpPr>
          <p:cNvPr id="26627" name="Content Placeholder 2"/>
          <p:cNvSpPr>
            <a:spLocks noGrp="1"/>
          </p:cNvSpPr>
          <p:nvPr>
            <p:ph idx="1"/>
          </p:nvPr>
        </p:nvSpPr>
        <p:spPr/>
        <p:txBody>
          <a:bodyPr/>
          <a:lstStyle/>
          <a:p>
            <a:pPr>
              <a:lnSpc>
                <a:spcPct val="100000"/>
              </a:lnSpc>
            </a:pPr>
            <a:r>
              <a:rPr lang="en-GB" sz="2800" dirty="0" smtClean="0"/>
              <a:t>Students actively engage with the material being presented;</a:t>
            </a:r>
          </a:p>
          <a:p>
            <a:pPr>
              <a:lnSpc>
                <a:spcPct val="100000"/>
              </a:lnSpc>
            </a:pPr>
            <a:r>
              <a:rPr lang="en-GB" sz="2800" dirty="0" smtClean="0"/>
              <a:t>The period of time available is used constructively;</a:t>
            </a:r>
          </a:p>
          <a:p>
            <a:pPr>
              <a:lnSpc>
                <a:spcPct val="100000"/>
              </a:lnSpc>
            </a:pPr>
            <a:r>
              <a:rPr lang="en-GB" sz="2800" dirty="0" smtClean="0"/>
              <a:t>Students of all abilities are able to follow the train of thought of the lecturer to some extent and learn from the experience;</a:t>
            </a:r>
          </a:p>
          <a:p>
            <a:pPr>
              <a:lnSpc>
                <a:spcPct val="100000"/>
              </a:lnSpc>
            </a:pPr>
            <a:r>
              <a:rPr lang="en-GB" sz="2800" dirty="0" smtClean="0"/>
              <a:t>Learning happens.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1384300"/>
          </a:xfrm>
          <a:prstGeom prst="rect">
            <a:avLst/>
          </a:prstGeom>
          <a:noFill/>
          <a:ln w="9525">
            <a:noFill/>
            <a:miter lim="800000"/>
            <a:headEnd/>
            <a:tailEnd/>
          </a:ln>
        </p:spPr>
        <p:txBody>
          <a:bodyPr>
            <a:spAutoFit/>
          </a:bodyPr>
          <a:lstStyle/>
          <a:p>
            <a:pPr algn="ctr"/>
            <a:r>
              <a:rPr lang="en-GB" sz="2800" b="1">
                <a:solidFill>
                  <a:srgbClr val="FFFFFF"/>
                </a:solidFill>
                <a:latin typeface="Calibri" pitchFamily="34" charset="0"/>
              </a:rPr>
              <a:t>William Hogarth</a:t>
            </a:r>
          </a:p>
          <a:p>
            <a:pPr algn="ctr"/>
            <a:r>
              <a:rPr lang="en-GB" sz="2800" b="1">
                <a:solidFill>
                  <a:srgbClr val="FFFFFF"/>
                </a:solidFill>
                <a:latin typeface="Calibri" pitchFamily="34" charset="0"/>
              </a:rPr>
              <a:t>1736</a:t>
            </a:r>
          </a:p>
          <a:p>
            <a:pPr algn="ctr"/>
            <a:r>
              <a:rPr lang="en-GB" sz="2800" b="1">
                <a:solidFill>
                  <a:srgbClr val="FFFFFF"/>
                </a:solidFill>
                <a:latin typeface="Calibri" pitchFamily="34" charset="0"/>
              </a:rPr>
              <a:t>‘Scholars at a lecture’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goes wrong? (students)</a:t>
            </a:r>
          </a:p>
        </p:txBody>
      </p:sp>
      <p:sp>
        <p:nvSpPr>
          <p:cNvPr id="30723" name="Rectangle 3"/>
          <p:cNvSpPr>
            <a:spLocks noGrp="1" noChangeArrowheads="1"/>
          </p:cNvSpPr>
          <p:nvPr>
            <p:ph idx="1"/>
          </p:nvPr>
        </p:nvSpPr>
        <p:spPr/>
        <p:txBody>
          <a:bodyPr/>
          <a:lstStyle/>
          <a:p>
            <a:pPr marL="285750" indent="0" eaLnBrk="1" hangingPunct="1">
              <a:lnSpc>
                <a:spcPct val="100000"/>
              </a:lnSpc>
              <a:buFont typeface="Wingdings" pitchFamily="2" charset="2"/>
              <a:buNone/>
            </a:pPr>
            <a:r>
              <a:rPr lang="en-GB" sz="2800" dirty="0" smtClean="0"/>
              <a:t>Boredom, attention deficit, alternative activities, getting lost, getting annoyed with other students, getting irritated by the lecturer, sleeping, struggling to make links, finding the material going over your head, failing to keep up with note making, copying things down wrongly, failing to see the point, writing down without understanding</a:t>
            </a:r>
            <a:r>
              <a:rPr lang="en-GB" sz="2800" dirty="0" smtClean="0">
                <a:solidFill>
                  <a:srgbClr val="7030A0"/>
                </a:solidFill>
              </a:rPr>
              <a:t>… (you can extend this list a lot!)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 A tall order?</a:t>
            </a:r>
          </a:p>
        </p:txBody>
      </p:sp>
      <p:sp>
        <p:nvSpPr>
          <p:cNvPr id="3" name="Content Placeholder 2"/>
          <p:cNvSpPr>
            <a:spLocks noGrp="1"/>
          </p:cNvSpPr>
          <p:nvPr>
            <p:ph idx="1"/>
          </p:nvPr>
        </p:nvSpPr>
        <p:spPr/>
        <p:txBody>
          <a:bodyPr/>
          <a:lstStyle/>
          <a:p>
            <a:pPr>
              <a:buNone/>
            </a:pPr>
            <a:r>
              <a:rPr lang="en-GB" sz="2800"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buNone/>
            </a:pPr>
            <a:r>
              <a:rPr lang="en-GB" sz="2800" dirty="0" err="1" smtClean="0"/>
              <a:t>McKeachie</a:t>
            </a:r>
            <a:r>
              <a:rPr lang="en-GB" sz="2800" dirty="0" smtClean="0"/>
              <a:t> et al p.53</a:t>
            </a:r>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28625" y="0"/>
            <a:ext cx="8715375" cy="71437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Some views about engaging teaching</a:t>
            </a:r>
          </a:p>
        </p:txBody>
      </p:sp>
      <p:sp>
        <p:nvSpPr>
          <p:cNvPr id="27651" name="Rectangle 3"/>
          <p:cNvSpPr>
            <a:spLocks noGrp="1" noChangeArrowheads="1"/>
          </p:cNvSpPr>
          <p:nvPr>
            <p:ph idx="1"/>
          </p:nvPr>
        </p:nvSpPr>
        <p:spPr>
          <a:xfrm>
            <a:off x="357188" y="765175"/>
            <a:ext cx="8786812" cy="6092825"/>
          </a:xfrm>
        </p:spPr>
        <p:txBody>
          <a:bodyPr/>
          <a:lstStyle/>
          <a:p>
            <a:pPr eaLnBrk="1" hangingPunct="1">
              <a:lnSpc>
                <a:spcPct val="100000"/>
              </a:lnSpc>
            </a:pPr>
            <a:endParaRPr lang="en-GB" sz="2400" dirty="0" smtClean="0"/>
          </a:p>
          <a:p>
            <a:pPr eaLnBrk="1" hangingPunct="1">
              <a:lnSpc>
                <a:spcPct val="100000"/>
              </a:lnSpc>
            </a:pPr>
            <a:r>
              <a:rPr lang="en-GB" sz="2400" dirty="0" smtClean="0"/>
              <a:t>The mediocre teacher tells. The good teacher explains. The superior teacher demonstrates. The great teacher inspires.</a:t>
            </a:r>
            <a:r>
              <a:rPr lang="en-GB" sz="2400" dirty="0" smtClean="0">
                <a:solidFill>
                  <a:srgbClr val="7030A0"/>
                </a:solidFill>
              </a:rPr>
              <a:t> William Arthur Ward.</a:t>
            </a:r>
          </a:p>
          <a:p>
            <a:pPr eaLnBrk="1" hangingPunct="1">
              <a:lnSpc>
                <a:spcPct val="100000"/>
              </a:lnSpc>
            </a:pPr>
            <a:r>
              <a:rPr lang="en-GB" sz="2400" dirty="0" smtClean="0"/>
              <a:t>The biggest enemy to learning is the talking teacher. </a:t>
            </a:r>
            <a:r>
              <a:rPr lang="en-GB" sz="2400" dirty="0" smtClean="0">
                <a:solidFill>
                  <a:srgbClr val="7030A0"/>
                </a:solidFill>
              </a:rPr>
              <a:t>John Holt.</a:t>
            </a:r>
          </a:p>
          <a:p>
            <a:pPr eaLnBrk="1" hangingPunct="1">
              <a:lnSpc>
                <a:spcPct val="100000"/>
              </a:lnSpc>
            </a:pPr>
            <a:r>
              <a:rPr lang="en-GB" sz="2400" dirty="0" smtClean="0"/>
              <a:t>Education is what survives when what has been learned has been forgotten. </a:t>
            </a:r>
            <a:r>
              <a:rPr lang="en-GB" sz="2400" dirty="0" smtClean="0">
                <a:solidFill>
                  <a:srgbClr val="7030A0"/>
                </a:solidFill>
              </a:rPr>
              <a:t>B. F. Skinner.</a:t>
            </a:r>
          </a:p>
          <a:p>
            <a:pPr eaLnBrk="1" hangingPunct="1">
              <a:lnSpc>
                <a:spcPct val="100000"/>
              </a:lnSpc>
            </a:pPr>
            <a:r>
              <a:rPr lang="en-GB" sz="2400" dirty="0" smtClean="0"/>
              <a:t>To know yet to think that one does not know is best; </a:t>
            </a:r>
            <a:br>
              <a:rPr lang="en-GB" sz="2400" dirty="0" smtClean="0"/>
            </a:br>
            <a:r>
              <a:rPr lang="en-GB" sz="2400" dirty="0" smtClean="0"/>
              <a:t>Not to know yet to think that one knows will lead to difficulty. </a:t>
            </a:r>
            <a:r>
              <a:rPr lang="en-GB" sz="2400" dirty="0" smtClean="0">
                <a:solidFill>
                  <a:srgbClr val="7030A0"/>
                </a:solidFill>
              </a:rPr>
              <a:t>Lao-Tzu (6th century B.C.)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Rationale</a:t>
            </a:r>
          </a:p>
        </p:txBody>
      </p:sp>
      <p:sp>
        <p:nvSpPr>
          <p:cNvPr id="3" name="Content Placeholder 2"/>
          <p:cNvSpPr>
            <a:spLocks noGrp="1"/>
          </p:cNvSpPr>
          <p:nvPr>
            <p:ph idx="1"/>
          </p:nvPr>
        </p:nvSpPr>
        <p:spPr>
          <a:xfrm>
            <a:off x="468313" y="1214422"/>
            <a:ext cx="8229600" cy="4987941"/>
          </a:xfrm>
        </p:spPr>
        <p:txBody>
          <a:bodyPr/>
          <a:lstStyle/>
          <a:p>
            <a:r>
              <a:rPr lang="en-GB" dirty="0" smtClean="0"/>
              <a:t>Contextual factors including high fees, pressures to achieve well in the National Student Survey and competing demands on other aspects of academics’ roles sometimes get in the way of inspiring teaching. </a:t>
            </a:r>
          </a:p>
          <a:p>
            <a:r>
              <a:rPr lang="en-GB" dirty="0" smtClean="0"/>
              <a:t>Nevertheless students nowadays have high expectations of enhanced experiences in the classroom and effective lecturers are keen to foster real and purposeful engagement. ​</a:t>
            </a:r>
          </a:p>
          <a:p>
            <a:r>
              <a:rPr lang="en-GB" dirty="0" smtClean="0"/>
              <a:t>This presentation will explore some of the factors associated with excellent and inspiring teaching as well as reviewing how we can work with sometimes demotivated students to (re)discover the joy of learning. </a:t>
            </a:r>
          </a:p>
          <a:p>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More views about lectures</a:t>
            </a:r>
          </a:p>
        </p:txBody>
      </p:sp>
      <p:sp>
        <p:nvSpPr>
          <p:cNvPr id="28675" name="Rectangle 3"/>
          <p:cNvSpPr>
            <a:spLocks noGrp="1" noChangeArrowheads="1"/>
          </p:cNvSpPr>
          <p:nvPr>
            <p:ph idx="1"/>
          </p:nvPr>
        </p:nvSpPr>
        <p:spPr>
          <a:xfrm>
            <a:off x="468313" y="1196975"/>
            <a:ext cx="8229600" cy="5327650"/>
          </a:xfrm>
        </p:spPr>
        <p:txBody>
          <a:bodyPr/>
          <a:lstStyle/>
          <a:p>
            <a:pPr eaLnBrk="1" hangingPunct="1">
              <a:lnSpc>
                <a:spcPct val="100000"/>
              </a:lnSpc>
            </a:pPr>
            <a:r>
              <a:rPr lang="en-GB" sz="2400" smtClean="0"/>
              <a:t>I would deliver lectures that got standing ovations, but later in the tests and essays, it was clear to me that the students just didn’t get it. </a:t>
            </a:r>
            <a:r>
              <a:rPr lang="en-GB" sz="2400" smtClean="0">
                <a:solidFill>
                  <a:srgbClr val="7030A0"/>
                </a:solidFill>
              </a:rPr>
              <a:t>(Daniel Greenberg)</a:t>
            </a:r>
          </a:p>
          <a:p>
            <a:pPr eaLnBrk="1" hangingPunct="1">
              <a:lnSpc>
                <a:spcPct val="100000"/>
              </a:lnSpc>
            </a:pPr>
            <a:r>
              <a:rPr lang="en-GB" sz="2400" smtClean="0"/>
              <a:t>The first duty of a lecturer – to hand you after an hour’s discourse a nugget of pure truth to wrap up between the pages of your notebooks and keep on the mantelpiece for ever. </a:t>
            </a:r>
            <a:r>
              <a:rPr lang="en-GB" sz="2400" smtClean="0">
                <a:solidFill>
                  <a:srgbClr val="7030A0"/>
                </a:solidFill>
              </a:rPr>
              <a:t>(Virginia Woolf)</a:t>
            </a:r>
          </a:p>
          <a:p>
            <a:pPr eaLnBrk="1" hangingPunct="1">
              <a:lnSpc>
                <a:spcPct val="100000"/>
              </a:lnSpc>
            </a:pPr>
            <a:r>
              <a:rPr lang="en-GB" sz="2400" smtClean="0"/>
              <a:t>The lecture should be the jewel in the crown of both the student and lecturer experience in the 21</a:t>
            </a:r>
            <a:r>
              <a:rPr lang="en-GB" sz="2400" baseline="30000" smtClean="0"/>
              <a:t>st</a:t>
            </a:r>
            <a:r>
              <a:rPr lang="en-GB" sz="2400" smtClean="0"/>
              <a:t> century. Never before has there been such an opportunity to inspire in the lecture theatre. </a:t>
            </a:r>
            <a:r>
              <a:rPr lang="en-GB" sz="2400" smtClean="0">
                <a:solidFill>
                  <a:srgbClr val="7030A0"/>
                </a:solidFill>
              </a:rPr>
              <a:t>(Ruth Pickford).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descr="IMG_8270.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engage 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person who bothers to turn up.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Bain on how great teachers treat their students. They </a:t>
            </a:r>
          </a:p>
        </p:txBody>
      </p:sp>
      <p:sp>
        <p:nvSpPr>
          <p:cNvPr id="3" name="Content Placeholder 2"/>
          <p:cNvSpPr>
            <a:spLocks noGrp="1"/>
          </p:cNvSpPr>
          <p:nvPr>
            <p:ph idx="1"/>
          </p:nvPr>
        </p:nvSpPr>
        <p:spPr/>
        <p:txBody>
          <a:bodyPr/>
          <a:lstStyle/>
          <a:p>
            <a:pPr>
              <a:buSzPct val="100000"/>
              <a:buFont typeface="+mj-lt"/>
              <a:buAutoNum type="arabicPeriod"/>
            </a:pPr>
            <a:r>
              <a:rPr lang="en-GB" dirty="0" smtClean="0"/>
              <a:t>Are willing to spend time with students, to nurture their learning.</a:t>
            </a:r>
          </a:p>
          <a:p>
            <a:pPr>
              <a:buSzPct val="100000"/>
              <a:buFont typeface="+mj-lt"/>
              <a:buAutoNum type="arabicPeriod"/>
            </a:pPr>
            <a:r>
              <a:rPr lang="en-GB" dirty="0" smtClean="0"/>
              <a:t>Don’t foster a feeling of power over, but investment in, students.</a:t>
            </a:r>
          </a:p>
          <a:p>
            <a:pPr>
              <a:buSzPct val="100000"/>
              <a:buFont typeface="+mj-lt"/>
              <a:buAutoNum type="arabicPeriod"/>
            </a:pPr>
            <a:r>
              <a:rPr lang="en-GB" dirty="0" smtClean="0"/>
              <a:t>Ensure their practices stem from a concern for learning.</a:t>
            </a:r>
          </a:p>
          <a:p>
            <a:pPr>
              <a:buSzPct val="100000"/>
              <a:buFont typeface="+mj-lt"/>
              <a:buAutoNum type="arabicPeriod"/>
            </a:pPr>
            <a:r>
              <a:rPr lang="en-GB" dirty="0" smtClean="0"/>
              <a:t>Make the class user-friendly by fostering trust.</a:t>
            </a:r>
          </a:p>
          <a:p>
            <a:pPr>
              <a:buSzPct val="100000"/>
              <a:buFont typeface="+mj-lt"/>
              <a:buAutoNum type="arabicPeriod"/>
            </a:pPr>
            <a:r>
              <a:rPr lang="en-GB" dirty="0" smtClean="0"/>
              <a:t>Employ various pedagogical tools in a search for the best way to help each student.</a:t>
            </a:r>
          </a:p>
          <a:p>
            <a:pPr>
              <a:buSzPct val="100000"/>
              <a:buFont typeface="+mj-lt"/>
              <a:buAutoNum type="arabicPeriod"/>
            </a:pPr>
            <a:r>
              <a:rPr lang="en-GB" dirty="0" smtClean="0"/>
              <a:t>Have the attitude that “There is no such thing as a stupid question.”</a:t>
            </a:r>
          </a:p>
          <a:p>
            <a:pPr>
              <a:buFont typeface="+mj-lt"/>
              <a:buAutoNum type="arabicPeriod"/>
            </a:pPr>
            <a:endParaRPr lang="en-GB" sz="1400" i="1" dirty="0" smtClean="0"/>
          </a:p>
          <a:p>
            <a:endParaRPr lang="en-GB" sz="11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0"/>
            <a:ext cx="8229600" cy="980728"/>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Disengaged students drop out and we know the kinds of things that are linked to poor retention:</a:t>
            </a:r>
          </a:p>
        </p:txBody>
      </p:sp>
      <p:sp>
        <p:nvSpPr>
          <p:cNvPr id="6147" name="Rectangle 3"/>
          <p:cNvSpPr>
            <a:spLocks noGrp="1"/>
          </p:cNvSpPr>
          <p:nvPr>
            <p:ph idx="1"/>
          </p:nvPr>
        </p:nvSpPr>
        <p:spPr>
          <a:xfrm>
            <a:off x="179512" y="980728"/>
            <a:ext cx="8964488" cy="5760640"/>
          </a:xfr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fontAlgn="base">
              <a:spcBef>
                <a:spcPts val="600"/>
              </a:spcBef>
              <a:spcAft>
                <a:spcPct val="0"/>
              </a:spcAft>
              <a:buClr>
                <a:schemeClr val="tx2"/>
              </a:buClr>
              <a:buSzPct val="70000"/>
              <a:buFont typeface="Wingdings" pitchFamily="2" charset="2"/>
              <a:buChar char="l"/>
            </a:pPr>
            <a:r>
              <a:rPr lang="en-GB" sz="2400" b="1" dirty="0"/>
              <a:t>Coming from low-participation neighbourhoods; </a:t>
            </a:r>
          </a:p>
          <a:p>
            <a:pPr fontAlgn="base">
              <a:spcBef>
                <a:spcPts val="600"/>
              </a:spcBef>
              <a:spcAft>
                <a:spcPct val="0"/>
              </a:spcAft>
              <a:buClr>
                <a:schemeClr val="tx2"/>
              </a:buClr>
              <a:buSzPct val="70000"/>
              <a:buFont typeface="Wingdings" pitchFamily="2" charset="2"/>
              <a:buChar char="l"/>
            </a:pPr>
            <a:r>
              <a:rPr lang="en-GB" sz="2400" b="1" dirty="0"/>
              <a:t>Being in receipt of Disabled students allowance;</a:t>
            </a:r>
          </a:p>
          <a:p>
            <a:pPr fontAlgn="base">
              <a:spcBef>
                <a:spcPts val="600"/>
              </a:spcBef>
              <a:spcAft>
                <a:spcPct val="0"/>
              </a:spcAft>
              <a:buClr>
                <a:schemeClr val="tx2"/>
              </a:buClr>
              <a:buSzPct val="70000"/>
              <a:buFont typeface="Wingdings" pitchFamily="2" charset="2"/>
              <a:buChar char="l"/>
            </a:pPr>
            <a:r>
              <a:rPr lang="en-GB" sz="2400" b="1" dirty="0"/>
              <a:t>Being mature undergraduate students;</a:t>
            </a:r>
          </a:p>
          <a:p>
            <a:pPr fontAlgn="base">
              <a:spcBef>
                <a:spcPts val="600"/>
              </a:spcBef>
              <a:spcAft>
                <a:spcPct val="0"/>
              </a:spcAft>
              <a:buClr>
                <a:schemeClr val="tx2"/>
              </a:buClr>
              <a:buSzPct val="70000"/>
              <a:buFont typeface="Wingdings" pitchFamily="2" charset="2"/>
              <a:buChar char="l"/>
            </a:pPr>
            <a:r>
              <a:rPr lang="en-GB" sz="2400" b="1" dirty="0"/>
              <a:t>Students having chosen (or been ‘sold’) ‘the wrong programme’;</a:t>
            </a:r>
          </a:p>
          <a:p>
            <a:pPr fontAlgn="base">
              <a:spcBef>
                <a:spcPts val="600"/>
              </a:spcBef>
              <a:spcAft>
                <a:spcPct val="0"/>
              </a:spcAft>
              <a:buClr>
                <a:schemeClr val="tx2"/>
              </a:buClr>
              <a:buSzPct val="70000"/>
              <a:buFont typeface="Wingdings" pitchFamily="2" charset="2"/>
              <a:buChar char="l"/>
            </a:pPr>
            <a:r>
              <a:rPr lang="en-GB" sz="2400" b="1" dirty="0"/>
              <a:t>Students lack of real commitment and/or interest in the programme, often as a result of having come through clearing;</a:t>
            </a:r>
          </a:p>
          <a:p>
            <a:pPr fontAlgn="base">
              <a:spcBef>
                <a:spcPts val="600"/>
              </a:spcBef>
              <a:spcAft>
                <a:spcPct val="0"/>
              </a:spcAft>
              <a:buClr>
                <a:schemeClr val="tx2"/>
              </a:buClr>
              <a:buSzPct val="70000"/>
              <a:buFont typeface="Wingdings" pitchFamily="2" charset="2"/>
              <a:buChar char="l"/>
            </a:pPr>
            <a:r>
              <a:rPr lang="en-GB" sz="2400" b="1" dirty="0"/>
              <a:t>Students’ expectations are not met (have a look at what you are projecting via your website/prospectus);</a:t>
            </a:r>
          </a:p>
          <a:p>
            <a:pPr fontAlgn="base">
              <a:spcBef>
                <a:spcPts val="600"/>
              </a:spcBef>
              <a:spcAft>
                <a:spcPct val="0"/>
              </a:spcAft>
              <a:buClr>
                <a:schemeClr val="tx2"/>
              </a:buClr>
              <a:buSzPct val="70000"/>
              <a:buFont typeface="Wingdings" pitchFamily="2" charset="2"/>
              <a:buChar char="l"/>
            </a:pPr>
            <a:r>
              <a:rPr lang="en-GB" sz="2400" b="1" dirty="0"/>
              <a:t>An academic culture that is unsupportive (even hostile) to learning;</a:t>
            </a:r>
          </a:p>
          <a:p>
            <a:pPr fontAlgn="base">
              <a:spcBef>
                <a:spcPts val="600"/>
              </a:spcBef>
              <a:spcAft>
                <a:spcPct val="0"/>
              </a:spcAft>
              <a:buClr>
                <a:schemeClr val="tx2"/>
              </a:buClr>
              <a:buSzPct val="70000"/>
              <a:buFont typeface="Wingdings" pitchFamily="2" charset="2"/>
              <a:buChar char="l"/>
            </a:pPr>
            <a:r>
              <a:rPr lang="en-GB" sz="2400" b="1" dirty="0"/>
              <a:t>Students experiencing financial difficulties; </a:t>
            </a:r>
          </a:p>
          <a:p>
            <a:pPr fontAlgn="base">
              <a:spcBef>
                <a:spcPts val="600"/>
              </a:spcBef>
              <a:spcAft>
                <a:spcPct val="0"/>
              </a:spcAft>
              <a:buClr>
                <a:schemeClr val="tx2"/>
              </a:buClr>
              <a:buSzPct val="70000"/>
              <a:buFont typeface="Wingdings" pitchFamily="2" charset="2"/>
              <a:buChar char="l"/>
            </a:pPr>
            <a:r>
              <a:rPr lang="en-GB" sz="2400" b="1" dirty="0"/>
              <a:t>Demands for other commitments supervening;</a:t>
            </a:r>
          </a:p>
          <a:p>
            <a:pPr fontAlgn="base">
              <a:spcBef>
                <a:spcPts val="600"/>
              </a:spcBef>
              <a:spcAft>
                <a:spcPct val="0"/>
              </a:spcAft>
              <a:buClr>
                <a:schemeClr val="tx2"/>
              </a:buClr>
              <a:buSzPct val="70000"/>
              <a:buFont typeface="Wingdings" pitchFamily="2" charset="2"/>
              <a:buChar char="l"/>
            </a:pPr>
            <a:r>
              <a:rPr lang="en-GB" sz="2400" b="1" dirty="0"/>
              <a:t>Poor quality of the university experience;</a:t>
            </a:r>
          </a:p>
          <a:p>
            <a:pPr fontAlgn="base">
              <a:spcBef>
                <a:spcPts val="600"/>
              </a:spcBef>
              <a:spcAft>
                <a:spcPct val="0"/>
              </a:spcAft>
              <a:buClr>
                <a:schemeClr val="tx2"/>
              </a:buClr>
              <a:buSzPct val="70000"/>
              <a:buFont typeface="Wingdings" pitchFamily="2" charset="2"/>
              <a:buChar char="l"/>
            </a:pPr>
            <a:r>
              <a:rPr lang="en-GB" sz="2400" b="1" dirty="0"/>
              <a:t>Inability to cope with course demands;</a:t>
            </a:r>
          </a:p>
          <a:p>
            <a:pPr fontAlgn="base">
              <a:spcBef>
                <a:spcPts val="600"/>
              </a:spcBef>
              <a:spcAft>
                <a:spcPct val="0"/>
              </a:spcAft>
              <a:buClr>
                <a:schemeClr val="tx2"/>
              </a:buClr>
              <a:buSzPct val="70000"/>
              <a:buFont typeface="Wingdings" pitchFamily="2" charset="2"/>
              <a:buChar char="l"/>
            </a:pPr>
            <a:r>
              <a:rPr lang="en-GB" sz="2400" b="1" dirty="0"/>
              <a:t>Being unhappy with social environment, the culture of the university, the campus set-up or fellow students.</a:t>
            </a:r>
          </a:p>
          <a:p>
            <a:pPr marL="0" indent="0" fontAlgn="base">
              <a:spcBef>
                <a:spcPts val="600"/>
              </a:spcBef>
              <a:spcAft>
                <a:spcPct val="0"/>
              </a:spcAft>
              <a:buClr>
                <a:schemeClr val="tx2"/>
              </a:buClr>
              <a:buSzPct val="70000"/>
              <a:buNone/>
            </a:pPr>
            <a:r>
              <a:rPr lang="en-GB" sz="2400" b="1" dirty="0" smtClean="0"/>
              <a:t>(after </a:t>
            </a:r>
            <a:r>
              <a:rPr lang="en-GB" sz="2400" b="1" dirty="0"/>
              <a:t>Yorke 1999, Peelo and Wareham 2002, HESA data and own research)</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274638"/>
            <a:ext cx="8229600" cy="850106"/>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Poor attendance also correlates with drop out:</a:t>
            </a:r>
          </a:p>
        </p:txBody>
      </p:sp>
      <p:sp>
        <p:nvSpPr>
          <p:cNvPr id="9219" name="Rectangle 3"/>
          <p:cNvSpPr>
            <a:spLocks noGrp="1"/>
          </p:cNvSpPr>
          <p:nvPr>
            <p:ph idx="1"/>
          </p:nvPr>
        </p:nvSpPr>
        <p:spPr>
          <a:xfrm>
            <a:off x="468313" y="1295400"/>
            <a:ext cx="8229600" cy="4906963"/>
          </a:xfrm>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Research at Southampton institute (Lim), Glasgow Caledonian University (</a:t>
            </a:r>
            <a:r>
              <a:rPr lang="en-GB" sz="2400" b="1" dirty="0" err="1"/>
              <a:t>Begg</a:t>
            </a:r>
            <a:r>
              <a:rPr lang="en-GB" sz="2400" b="1" dirty="0"/>
              <a:t>) and University of Kent (Van der </a:t>
            </a:r>
            <a:r>
              <a:rPr lang="en-GB" sz="2400" b="1" dirty="0" err="1"/>
              <a:t>Velden</a:t>
            </a:r>
            <a:r>
              <a:rPr lang="en-GB" sz="2400" b="1" dirty="0"/>
              <a:t>) shows associations between weak attendance patterns and attrition;</a:t>
            </a:r>
          </a:p>
          <a:p>
            <a:pPr fontAlgn="base">
              <a:spcBef>
                <a:spcPts val="600"/>
              </a:spcBef>
              <a:spcAft>
                <a:spcPct val="0"/>
              </a:spcAft>
              <a:buClr>
                <a:schemeClr val="tx2"/>
              </a:buClr>
              <a:buSzPct val="70000"/>
              <a:buFont typeface="Wingdings" pitchFamily="2" charset="2"/>
              <a:buChar char="l"/>
            </a:pPr>
            <a:r>
              <a:rPr lang="en-GB" sz="2400" b="1" dirty="0"/>
              <a:t>Whatever the cause, not being there exacerbates other problems with study;</a:t>
            </a:r>
          </a:p>
          <a:p>
            <a:pPr fontAlgn="base">
              <a:spcBef>
                <a:spcPts val="600"/>
              </a:spcBef>
              <a:spcAft>
                <a:spcPct val="0"/>
              </a:spcAft>
              <a:buClr>
                <a:schemeClr val="tx2"/>
              </a:buClr>
              <a:buSzPct val="70000"/>
              <a:buFont typeface="Wingdings" pitchFamily="2" charset="2"/>
              <a:buChar char="l"/>
            </a:pPr>
            <a:r>
              <a:rPr lang="en-GB" sz="2400" b="1" dirty="0"/>
              <a:t>Endeavours to monitor and follow-up poor attendance has high pay off in terms of improving retention.</a:t>
            </a:r>
          </a:p>
          <a:p>
            <a:pPr fontAlgn="base">
              <a:spcBef>
                <a:spcPts val="600"/>
              </a:spcBef>
              <a:spcAft>
                <a:spcPct val="0"/>
              </a:spcAft>
              <a:buClr>
                <a:schemeClr val="tx2"/>
              </a:buClr>
              <a:buSzPct val="70000"/>
              <a:buFont typeface="Wingdings" pitchFamily="2" charset="2"/>
              <a:buChar char="l"/>
            </a:pPr>
            <a:r>
              <a:rPr lang="en-GB" sz="2400" b="1" dirty="0"/>
              <a:t>Most universities now have or are developing attendance policies</a:t>
            </a:r>
          </a:p>
          <a:p>
            <a:pPr marL="0" indent="0" fontAlgn="base">
              <a:spcBef>
                <a:spcPts val="600"/>
              </a:spcBef>
              <a:spcAft>
                <a:spcPct val="0"/>
              </a:spcAft>
              <a:buClr>
                <a:schemeClr val="tx2"/>
              </a:buClr>
              <a:buSzPct val="70000"/>
              <a:buNone/>
            </a:pPr>
            <a:r>
              <a:rPr lang="en-GB" sz="2400" b="1" dirty="0"/>
              <a:t>(For me, the real issue is engagement rather than attendance)</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Retention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a:t>Is the right kind of support offered (language, crisis support, befriending etc?)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Why talk about it? Because:</a:t>
            </a:r>
          </a:p>
        </p:txBody>
      </p:sp>
      <p:sp>
        <p:nvSpPr>
          <p:cNvPr id="13315" name="Rectangle 3"/>
          <p:cNvSpPr>
            <a:spLocks noGrp="1"/>
          </p:cNvSpPr>
          <p:nvPr>
            <p:ph idx="1"/>
          </p:nvPr>
        </p:nvSpPr>
        <p:spPr/>
        <p:txBody>
          <a:bodyPr/>
          <a:lstStyle/>
          <a:p>
            <a:pPr eaLnBrk="1" hangingPunct="1"/>
            <a:r>
              <a:rPr lang="en-GB" sz="2400" b="1" dirty="0" smtClean="0"/>
              <a:t>Academics and learning support staff report increasing levels of disengagement by students of the ‘</a:t>
            </a:r>
            <a:r>
              <a:rPr lang="en-GB" sz="2400" b="1" dirty="0" err="1" smtClean="0"/>
              <a:t>iGeneration</a:t>
            </a:r>
            <a:r>
              <a:rPr lang="en-GB" sz="2400" b="1" dirty="0" smtClean="0"/>
              <a:t>’;</a:t>
            </a:r>
          </a:p>
          <a:p>
            <a:pPr eaLnBrk="1" hangingPunct="1"/>
            <a:r>
              <a:rPr lang="en-GB" dirty="0" smtClean="0"/>
              <a:t>The nature of the transaction seems to be changing in the light of high fees;</a:t>
            </a:r>
            <a:r>
              <a:rPr lang="en-GB" sz="2400" b="1" dirty="0" smtClean="0"/>
              <a:t> </a:t>
            </a:r>
          </a:p>
          <a:p>
            <a:pPr eaLnBrk="1" hangingPunct="1">
              <a:lnSpc>
                <a:spcPct val="90000"/>
              </a:lnSpc>
            </a:pPr>
            <a:r>
              <a:rPr lang="en-GB" sz="2400" b="1" dirty="0" smtClean="0"/>
              <a:t>Potentially the nature of student behaviour in higher education is changing radically in terms of academic and other literacies; </a:t>
            </a:r>
          </a:p>
          <a:p>
            <a:pPr eaLnBrk="1" hangingPunct="1">
              <a:lnSpc>
                <a:spcPct val="90000"/>
              </a:lnSpc>
            </a:pPr>
            <a:r>
              <a:rPr lang="en-GB" sz="2400" b="1" dirty="0" smtClean="0"/>
              <a:t>Institutions need to ensure that new students enter with, or have the opportunity to acquire, the skills needed for academic success;</a:t>
            </a:r>
          </a:p>
          <a:p>
            <a:pPr eaLnBrk="1" hangingPunct="1">
              <a:lnSpc>
                <a:spcPct val="90000"/>
              </a:lnSpc>
            </a:pPr>
            <a:r>
              <a:rPr lang="en-GB" sz="2400" b="1" dirty="0" smtClean="0"/>
              <a:t>HEIs must devise programmes in which the emphasis is on maximising students’ development.</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Assessment and its impact on retention</a:t>
            </a:r>
          </a:p>
        </p:txBody>
      </p:sp>
      <p:sp>
        <p:nvSpPr>
          <p:cNvPr id="21507"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(Yorke p37)</a:t>
            </a:r>
          </a:p>
          <a:p>
            <a:pPr fontAlgn="base">
              <a:spcBef>
                <a:spcPts val="600"/>
              </a:spcBef>
              <a:spcAft>
                <a:spcPct val="0"/>
              </a:spcAft>
              <a:buClr>
                <a:schemeClr val="tx2"/>
              </a:buClr>
              <a:buSzPct val="70000"/>
              <a:buFont typeface="Wingdings" pitchFamily="2" charset="2"/>
              <a:buChar char="l"/>
            </a:pPr>
            <a:r>
              <a:rPr lang="en-GB" sz="2400" b="1"/>
              <a:t>Implications: assessment in the first semester is critical: it should be formative, informative, developmental and remediable</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can HEIs do at a strategic level to minimise poor retention?</a:t>
            </a:r>
          </a:p>
        </p:txBody>
      </p:sp>
      <p:sp>
        <p:nvSpPr>
          <p:cNvPr id="14339"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Have an institution-wide policy commitment to students' development;</a:t>
            </a:r>
          </a:p>
          <a:p>
            <a:pPr fontAlgn="base">
              <a:spcBef>
                <a:spcPts val="600"/>
              </a:spcBef>
              <a:spcAft>
                <a:spcPct val="0"/>
              </a:spcAft>
              <a:buClr>
                <a:schemeClr val="tx2"/>
              </a:buClr>
              <a:buSzPct val="70000"/>
              <a:buFont typeface="Wingdings" pitchFamily="2" charset="2"/>
              <a:buChar char="l"/>
            </a:pPr>
            <a:r>
              <a:rPr lang="en-GB" sz="2400" b="1" dirty="0"/>
              <a:t>Have in place structures and processes consistent with this policy;</a:t>
            </a:r>
          </a:p>
          <a:p>
            <a:pPr fontAlgn="base">
              <a:spcBef>
                <a:spcPts val="600"/>
              </a:spcBef>
              <a:spcAft>
                <a:spcPct val="0"/>
              </a:spcAft>
              <a:buClr>
                <a:schemeClr val="tx2"/>
              </a:buClr>
              <a:buSzPct val="70000"/>
              <a:buFont typeface="Wingdings" pitchFamily="2" charset="2"/>
              <a:buChar char="l"/>
            </a:pPr>
            <a:r>
              <a:rPr lang="en-GB" sz="2400" b="1" dirty="0"/>
              <a:t>Ensure that new students enter with, or have the opportunity to acquire, the skills needed for academic success;</a:t>
            </a:r>
          </a:p>
          <a:p>
            <a:pPr fontAlgn="base">
              <a:spcBef>
                <a:spcPts val="600"/>
              </a:spcBef>
              <a:spcAft>
                <a:spcPct val="0"/>
              </a:spcAft>
              <a:buClr>
                <a:schemeClr val="tx2"/>
              </a:buClr>
              <a:buSzPct val="70000"/>
              <a:buFont typeface="Wingdings" pitchFamily="2" charset="2"/>
              <a:buChar char="l"/>
            </a:pPr>
            <a:r>
              <a:rPr lang="en-GB" sz="2400" b="1" dirty="0"/>
              <a:t>Run programmes in which the emphasis is on maximising students' development;</a:t>
            </a:r>
          </a:p>
          <a:p>
            <a:pPr fontAlgn="base">
              <a:spcBef>
                <a:spcPts val="600"/>
              </a:spcBef>
              <a:spcAft>
                <a:spcPct val="0"/>
              </a:spcAft>
              <a:buClr>
                <a:schemeClr val="tx2"/>
              </a:buClr>
              <a:buSzPct val="70000"/>
              <a:buFont typeface="Wingdings" pitchFamily="2" charset="2"/>
              <a:buChar char="l"/>
            </a:pPr>
            <a:r>
              <a:rPr lang="en-GB" sz="2400" b="1" dirty="0"/>
              <a:t>Actively foster students’ academic, assessment, information management, digital and social literacies.</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What kinds of behaviours offer warning signs of risk of drop-out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Failure to register with the library, to download required resources, to return books on time;</a:t>
            </a:r>
          </a:p>
          <a:p>
            <a:pPr fontAlgn="base">
              <a:spcBef>
                <a:spcPts val="600"/>
              </a:spcBef>
              <a:spcAft>
                <a:spcPct val="0"/>
              </a:spcAft>
              <a:buClr>
                <a:schemeClr val="tx2"/>
              </a:buClr>
              <a:buSzPct val="70000"/>
              <a:buFont typeface="Wingdings" pitchFamily="2" charset="2"/>
              <a:buChar char="l"/>
            </a:pPr>
            <a:r>
              <a:rPr lang="en-GB" sz="2400" b="1" dirty="0"/>
              <a:t>Not engaging with fellow students;</a:t>
            </a:r>
          </a:p>
          <a:p>
            <a:pPr fontAlgn="base">
              <a:spcBef>
                <a:spcPts val="600"/>
              </a:spcBef>
              <a:spcAft>
                <a:spcPct val="0"/>
              </a:spcAft>
              <a:buClr>
                <a:schemeClr val="tx2"/>
              </a:buClr>
              <a:buSzPct val="70000"/>
              <a:buFont typeface="Wingdings" pitchFamily="2" charset="2"/>
              <a:buChar char="l"/>
            </a:pPr>
            <a:r>
              <a:rPr lang="en-GB" sz="2400" b="1" dirty="0"/>
              <a:t>Not participating in group tasks;</a:t>
            </a:r>
          </a:p>
          <a:p>
            <a:pPr fontAlgn="base">
              <a:spcBef>
                <a:spcPts val="600"/>
              </a:spcBef>
              <a:spcAft>
                <a:spcPct val="0"/>
              </a:spcAft>
              <a:buClr>
                <a:schemeClr val="tx2"/>
              </a:buClr>
              <a:buSzPct val="70000"/>
              <a:buFont typeface="Wingdings" pitchFamily="2" charset="2"/>
              <a:buChar char="l"/>
            </a:pPr>
            <a:r>
              <a:rPr lang="en-GB" sz="2400" b="1" dirty="0"/>
              <a:t>Not submitting work on time (or at all);</a:t>
            </a:r>
          </a:p>
          <a:p>
            <a:pPr fontAlgn="base">
              <a:spcBef>
                <a:spcPts val="600"/>
              </a:spcBef>
              <a:spcAft>
                <a:spcPct val="0"/>
              </a:spcAft>
              <a:buClr>
                <a:schemeClr val="tx2"/>
              </a:buClr>
              <a:buSzPct val="70000"/>
              <a:buFont typeface="Wingdings" pitchFamily="2" charset="2"/>
              <a:buChar char="l"/>
            </a:pPr>
            <a:r>
              <a:rPr lang="en-GB" sz="2400" b="1" dirty="0"/>
              <a:t>Poor marks on early assignments;</a:t>
            </a:r>
          </a:p>
          <a:p>
            <a:pPr fontAlgn="base">
              <a:spcBef>
                <a:spcPts val="600"/>
              </a:spcBef>
              <a:spcAft>
                <a:spcPct val="0"/>
              </a:spcAft>
              <a:buClr>
                <a:schemeClr val="tx2"/>
              </a:buClr>
              <a:buSzPct val="70000"/>
              <a:buFont typeface="Wingdings" pitchFamily="2" charset="2"/>
              <a:buChar char="l"/>
            </a:pPr>
            <a:r>
              <a:rPr lang="en-GB" sz="2400" b="1" dirty="0"/>
              <a:t>Not picking up or responding to assessed work;</a:t>
            </a:r>
          </a:p>
          <a:p>
            <a:pPr fontAlgn="base">
              <a:spcBef>
                <a:spcPts val="600"/>
              </a:spcBef>
              <a:spcAft>
                <a:spcPct val="0"/>
              </a:spcAft>
              <a:buClr>
                <a:schemeClr val="tx2"/>
              </a:buClr>
              <a:buSzPct val="70000"/>
              <a:buFont typeface="Wingdings" pitchFamily="2" charset="2"/>
              <a:buChar char="l"/>
            </a:pPr>
            <a:r>
              <a:rPr lang="en-GB" sz="2400" b="1" dirty="0"/>
              <a:t>Non attendance, or very poor or intermittent attendance.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1" descr="090224_icamp_3385.jpg"/>
          <p:cNvPicPr>
            <a:picLocks noChangeAspect="1"/>
          </p:cNvPicPr>
          <p:nvPr/>
        </p:nvPicPr>
        <p:blipFill>
          <a:blip r:embed="rId3" cstate="email"/>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400" b="1"/>
              <a:t>Reconsider the kinds so activities students engage with the maximum ‘learning by doing’;</a:t>
            </a:r>
          </a:p>
          <a:p>
            <a:pPr fontAlgn="base">
              <a:spcBef>
                <a:spcPts val="600"/>
              </a:spcBef>
              <a:spcAft>
                <a:spcPct val="0"/>
              </a:spcAft>
              <a:buClr>
                <a:schemeClr val="tx2"/>
              </a:buClr>
              <a:buSzPct val="70000"/>
              <a:buFont typeface="Wingdings" pitchFamily="2" charset="2"/>
              <a:buChar char="l"/>
            </a:pPr>
            <a:r>
              <a:rPr lang="en-GB" sz="2400" b="1"/>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a:t>Consider how we can best make use of technologies to support learning and engagment. </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necessary.</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 descr="DSC_0173.JPG"/>
          <p:cNvPicPr>
            <a:picLocks noChangeAspect="1"/>
          </p:cNvPicPr>
          <p:nvPr/>
        </p:nvPicPr>
        <p:blipFill>
          <a:blip r:embed="rId3" cstate="email"/>
          <a:srcRect/>
          <a:stretch>
            <a:fillRect/>
          </a:stretch>
        </p:blipFill>
        <p:spPr bwMode="auto">
          <a:xfrm>
            <a:off x="0" y="0"/>
            <a:ext cx="9144000" cy="6858000"/>
          </a:xfrm>
          <a:prstGeom prst="rect">
            <a:avLst/>
          </a:prstGeom>
          <a:solidFill>
            <a:schemeClr val="bg1"/>
          </a:solidFill>
          <a:ln w="9525">
            <a:noFill/>
            <a:miter lim="800000"/>
            <a:headEnd/>
            <a:tailEnd/>
          </a:ln>
        </p:spPr>
      </p:pic>
      <p:sp>
        <p:nvSpPr>
          <p:cNvPr id="3" name="Title 3"/>
          <p:cNvSpPr txBox="1">
            <a:spLocks/>
          </p:cNvSpPr>
          <p:nvPr/>
        </p:nvSpPr>
        <p:spPr bwMode="auto">
          <a:xfrm>
            <a:off x="0" y="-76200"/>
            <a:ext cx="9144000" cy="914400"/>
          </a:xfrm>
          <a:prstGeom prst="rect">
            <a:avLst/>
          </a:prstGeom>
          <a:solidFill>
            <a:schemeClr val="tx2">
              <a:lumMod val="75000"/>
            </a:schemeClr>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Bob </a:t>
            </a:r>
            <a:r>
              <a:rPr lang="en-GB" sz="4000" b="1" dirty="0" err="1" smtClean="0">
                <a:solidFill>
                  <a:srgbClr val="66FF66"/>
                </a:solidFill>
                <a:latin typeface="Calibri" pitchFamily="34" charset="0"/>
                <a:cs typeface="Arial" charset="0"/>
              </a:rPr>
              <a:t>Rotheram</a:t>
            </a:r>
            <a:r>
              <a:rPr lang="en-GB" sz="4000" b="1" dirty="0" smtClean="0">
                <a:solidFill>
                  <a:srgbClr val="66FF66"/>
                </a:solidFill>
                <a:latin typeface="Calibri" pitchFamily="34" charset="0"/>
                <a:cs typeface="Arial" charset="0"/>
              </a:rPr>
              <a:t>: JISC ‘Sounds Good’ project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 descr="IMG_9025.JPG"/>
          <p:cNvPicPr>
            <a:picLocks noChangeAspect="1"/>
          </p:cNvPicPr>
          <p:nvPr/>
        </p:nvPicPr>
        <p:blipFill>
          <a:blip r:embed="rId3" cstate="print"/>
          <a:srcRect/>
          <a:stretch>
            <a:fillRect/>
          </a:stretch>
        </p:blipFill>
        <p:spPr bwMode="auto">
          <a:xfrm>
            <a:off x="0" y="381000"/>
            <a:ext cx="9144000" cy="6096000"/>
          </a:xfrm>
          <a:prstGeom prst="rect">
            <a:avLst/>
          </a:prstGeom>
          <a:noFill/>
          <a:ln w="9525">
            <a:noFill/>
            <a:miter lim="800000"/>
            <a:headEnd/>
            <a:tailEnd/>
          </a:ln>
        </p:spPr>
      </p:pic>
      <p:sp>
        <p:nvSpPr>
          <p:cNvPr id="21507" name="Title 3"/>
          <p:cNvSpPr txBox="1">
            <a:spLocks/>
          </p:cNvSpPr>
          <p:nvPr/>
        </p:nvSpPr>
        <p:spPr bwMode="auto">
          <a:xfrm>
            <a:off x="0" y="-7620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Do these students look engaged?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The big issues: reading and writing</a:t>
            </a:r>
          </a:p>
        </p:txBody>
      </p:sp>
      <p:sp>
        <p:nvSpPr>
          <p:cNvPr id="3" name="Content Placeholder 2"/>
          <p:cNvSpPr>
            <a:spLocks noGrp="1"/>
          </p:cNvSpPr>
          <p:nvPr>
            <p:ph idx="1"/>
          </p:nvPr>
        </p:nvSpPr>
        <p:spPr>
          <a:xfrm>
            <a:off x="214282" y="1214422"/>
            <a:ext cx="8126473" cy="49165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dirty="0"/>
              <a:t>Do students have realistic expectations about how much reading they need to do for your course?</a:t>
            </a:r>
          </a:p>
          <a:p>
            <a:pPr eaLnBrk="1" hangingPunct="1"/>
            <a:r>
              <a:rPr lang="en-GB" dirty="0"/>
              <a:t>Are they seeking instant gratification in terms of finding what they need to read, or do they get disheartened if they don’t find it quickly on line?</a:t>
            </a:r>
          </a:p>
          <a:p>
            <a:pPr eaLnBrk="1" hangingPunct="1"/>
            <a:r>
              <a:rPr lang="en-GB" dirty="0"/>
              <a:t>Do they concentrate sufficiently when they are reading to maximise learning?</a:t>
            </a:r>
          </a:p>
          <a:p>
            <a:pPr eaLnBrk="1" hangingPunct="1"/>
            <a:r>
              <a:rPr lang="en-GB" dirty="0"/>
              <a:t>Do they recognise diverse academic conventions about writing?</a:t>
            </a:r>
          </a:p>
          <a:p>
            <a:pPr eaLnBrk="1" hangingPunct="1"/>
            <a:r>
              <a:rPr lang="en-GB" dirty="0"/>
              <a:t>Do they have a good grounding in acceptable academic conduct?</a:t>
            </a:r>
          </a:p>
          <a:p>
            <a:pPr eaLnBrk="1" hangingPunct="1"/>
            <a:r>
              <a:rPr lang="en-GB" dirty="0"/>
              <a:t>Are they realistic about how much they will have to write for your course? </a:t>
            </a:r>
          </a:p>
          <a:p>
            <a:pPr eaLnBrk="1" hangingPunct="1"/>
            <a:r>
              <a:rPr lang="en-GB" dirty="0"/>
              <a:t>Are they prepared to draft and redraft?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Problems associated with reading</a:t>
            </a:r>
          </a:p>
        </p:txBody>
      </p:sp>
      <p:sp>
        <p:nvSpPr>
          <p:cNvPr id="26627" name="Rectangle 3"/>
          <p:cNvSpPr>
            <a:spLocks noGrp="1"/>
          </p:cNvSpPr>
          <p:nvPr>
            <p:ph idx="1"/>
          </p:nvPr>
        </p:nvSpPr>
        <p:spPr/>
        <p:txBody>
          <a:bodyPr>
            <a:normAutofit fontScale="92500" lnSpcReduction="10000"/>
          </a:bodyPr>
          <a:lstStyle/>
          <a:p>
            <a:pPr eaLnBrk="1" hangingPunct="1">
              <a:lnSpc>
                <a:spcPct val="110000"/>
              </a:lnSpc>
              <a:buFont typeface="Wingdings" pitchFamily="2" charset="2"/>
              <a:buNone/>
            </a:pPr>
            <a:r>
              <a:rPr lang="en-GB" sz="2400" b="1" dirty="0" smtClean="0"/>
              <a:t>	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a:t>
            </a:r>
            <a:r>
              <a:rPr lang="en-GB" sz="2400" b="1" i="1" dirty="0" smtClean="0"/>
              <a:t>Non-traditional entrants to Higher Education,</a:t>
            </a:r>
            <a:r>
              <a:rPr lang="en-GB" sz="2400" b="1" dirty="0" smtClean="0"/>
              <a:t> 2003 p.89).</a:t>
            </a:r>
          </a:p>
          <a:p>
            <a:pPr eaLnBrk="1" hangingPunct="1">
              <a:lnSpc>
                <a:spcPct val="110000"/>
              </a:lnSpc>
            </a:pPr>
            <a:endParaRPr lang="en-GB" sz="2400" b="1" dirty="0" smtClean="0"/>
          </a:p>
          <a:p>
            <a:pPr eaLnBrk="1" hangingPunct="1">
              <a:lnSpc>
                <a:spcPct val="110000"/>
              </a:lnSpc>
            </a:pPr>
            <a:endParaRPr lang="en-GB" sz="2400" b="1"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Help students understand what is required with reading</a:t>
            </a:r>
          </a:p>
        </p:txBody>
      </p:sp>
      <p:sp>
        <p:nvSpPr>
          <p:cNvPr id="27651"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Help them also to understand that there are different kinds of approaches needed for reading depending on whether they are reading for pleasure, for information, for understanding or reading around a topic;</a:t>
            </a:r>
          </a:p>
          <a:p>
            <a:pPr fontAlgn="base">
              <a:spcBef>
                <a:spcPts val="600"/>
              </a:spcBef>
              <a:spcAft>
                <a:spcPct val="0"/>
              </a:spcAft>
              <a:buClr>
                <a:schemeClr val="tx2"/>
              </a:buClr>
              <a:buSzPct val="70000"/>
              <a:buFont typeface="Wingdings" pitchFamily="2" charset="2"/>
              <a:buChar char="l"/>
            </a:pPr>
            <a:r>
              <a:rPr lang="en-GB" sz="2400" b="1"/>
              <a:t>Help them to become active readers with a pen and Post-its in hand, rather than passive readers, fitting the task in alongside television and other noisy distractions;</a:t>
            </a:r>
          </a:p>
          <a:p>
            <a:pPr fontAlgn="base">
              <a:spcBef>
                <a:spcPts val="600"/>
              </a:spcBef>
              <a:spcAft>
                <a:spcPct val="0"/>
              </a:spcAft>
              <a:buClr>
                <a:schemeClr val="tx2"/>
              </a:buClr>
              <a:buSzPct val="70000"/>
              <a:buFont typeface="Wingdings" pitchFamily="2" charset="2"/>
              <a:buChar char="l"/>
            </a:pPr>
            <a:r>
              <a:rPr lang="en-GB" sz="2400" b="1"/>
              <a:t>Give them clear guidance in the early stages about how much they need to read and what kinds of materials they need to focus on.</a:t>
            </a:r>
          </a:p>
          <a:p>
            <a:pPr fontAlgn="base">
              <a:spcBef>
                <a:spcPts val="600"/>
              </a:spcBef>
              <a:spcAft>
                <a:spcPct val="0"/>
              </a:spcAft>
              <a:buClr>
                <a:schemeClr val="tx2"/>
              </a:buClr>
              <a:buSzPct val="70000"/>
              <a:buFont typeface="Wingdings" pitchFamily="2" charset="2"/>
              <a:buChar char="l"/>
            </a:pPr>
            <a:endParaRPr lang="en-GB" sz="2400" b="1"/>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Helping students with writing. We can:</a:t>
            </a:r>
          </a:p>
        </p:txBody>
      </p:sp>
      <p:sp>
        <p:nvSpPr>
          <p:cNvPr id="28675" name="Rectangle 3"/>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Devote energy to helping students understand what is required of them in terms of writing;</a:t>
            </a:r>
          </a:p>
          <a:p>
            <a:pPr fontAlgn="base">
              <a:spcBef>
                <a:spcPts val="600"/>
              </a:spcBef>
              <a:spcAft>
                <a:spcPct val="0"/>
              </a:spcAft>
              <a:buClr>
                <a:schemeClr val="tx2"/>
              </a:buClr>
              <a:buSzPct val="70000"/>
              <a:buFont typeface="Wingdings" pitchFamily="2" charset="2"/>
              <a:buChar char="l"/>
            </a:pPr>
            <a:r>
              <a:rPr lang="en-GB" sz="2400" b="1"/>
              <a:t>Work with them to understand the various academic discourses that are employed within the subject/institution; </a:t>
            </a:r>
          </a:p>
          <a:p>
            <a:pPr fontAlgn="base">
              <a:spcBef>
                <a:spcPts val="600"/>
              </a:spcBef>
              <a:spcAft>
                <a:spcPct val="0"/>
              </a:spcAft>
              <a:buClr>
                <a:schemeClr val="tx2"/>
              </a:buClr>
              <a:buSzPct val="70000"/>
              <a:buFont typeface="Wingdings" pitchFamily="2" charset="2"/>
              <a:buChar char="l"/>
            </a:pPr>
            <a:r>
              <a:rPr lang="en-GB" sz="2400" b="1"/>
              <a:t>Help them to understand when writing needs to be personal and based on individual experience, such as in a reflective log, and when it needs to be formal and using academic conventions like passive voice and third person, as in written reports and essays.</a:t>
            </a:r>
          </a:p>
          <a:p>
            <a:pPr fontAlgn="base">
              <a:spcBef>
                <a:spcPts val="600"/>
              </a:spcBef>
              <a:spcAft>
                <a:spcPct val="0"/>
              </a:spcAft>
              <a:buClr>
                <a:schemeClr val="tx2"/>
              </a:buClr>
              <a:buSzPct val="70000"/>
              <a:buFont typeface="Wingdings" pitchFamily="2" charset="2"/>
              <a:buChar char="l"/>
            </a:pPr>
            <a:endParaRPr lang="en-GB" sz="2400" b="1"/>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of international students: some important considerations</a:t>
            </a:r>
          </a:p>
        </p:txBody>
      </p:sp>
      <p:sp>
        <p:nvSpPr>
          <p:cNvPr id="14339" name="Content Placeholder 2"/>
          <p:cNvSpPr>
            <a:spLocks noGrp="1"/>
          </p:cNvSpPr>
          <p:nvPr>
            <p:ph idx="1"/>
          </p:nvPr>
        </p:nvSpPr>
        <p:spPr>
          <a:xfrm>
            <a:off x="468313" y="1295400"/>
            <a:ext cx="8229600" cy="50292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Is recruitment undertaken to ensure students have the potential to succeed?</a:t>
            </a:r>
          </a:p>
          <a:p>
            <a:pPr eaLnBrk="1" hangingPunct="1"/>
            <a:r>
              <a:rPr lang="en-GB"/>
              <a:t>Is induction framed appropriately to welcome international students?</a:t>
            </a:r>
          </a:p>
          <a:p>
            <a:pPr eaLnBrk="1" hangingPunct="1"/>
            <a:r>
              <a:rPr lang="en-GB"/>
              <a:t>Are steps taken proactively to ensure international students have a good chance of integrating with their study cohorts?</a:t>
            </a:r>
          </a:p>
          <a:p>
            <a:pPr eaLnBrk="1" hangingPunct="1"/>
            <a:r>
              <a:rPr lang="en-GB"/>
              <a:t>Are we training our staff to be aware of diverse international approaches to HE learning and teaching, or are we just expecting students to get on with our systems?</a:t>
            </a:r>
          </a:p>
          <a:p>
            <a:pPr eaLnBrk="1" hangingPunct="1"/>
            <a:r>
              <a:rPr lang="en-GB"/>
              <a:t>Is the right kind of support offered (language, crisis support, befriending etc.)?</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49238"/>
            <a:ext cx="7543800" cy="8937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a:solidFill>
                  <a:srgbClr val="002060"/>
                </a:solidFill>
              </a:rPr>
              <a:t>Consistency and coherence Mapping the student experience </a:t>
            </a:r>
          </a:p>
        </p:txBody>
      </p:sp>
      <p:sp>
        <p:nvSpPr>
          <p:cNvPr id="15363" name="Content Placeholder 2"/>
          <p:cNvSpPr>
            <a:spLocks noGrp="1"/>
          </p:cNvSpPr>
          <p:nvPr>
            <p:ph idx="1"/>
          </p:nvPr>
        </p:nvSpPr>
        <p:spPr>
          <a:xfrm>
            <a:off x="468313" y="1125538"/>
            <a:ext cx="8229600" cy="52038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Will students feel from the outset that they are on the programme they signed up to?</a:t>
            </a:r>
          </a:p>
          <a:p>
            <a:pPr eaLnBrk="1" hangingPunct="1"/>
            <a:r>
              <a:rPr lang="en-GB"/>
              <a:t>Do students feel that they are immersed in the subject they have signed up to study?</a:t>
            </a:r>
          </a:p>
          <a:p>
            <a:pPr eaLnBrk="1" hangingPunct="1"/>
            <a:r>
              <a:rPr lang="en-GB"/>
              <a:t>Is induction a valuable and productive introduction to the course (or just the distribution of endless information)?</a:t>
            </a:r>
          </a:p>
          <a:p>
            <a:pPr eaLnBrk="1" hangingPunct="1"/>
            <a:r>
              <a:rPr lang="en-GB"/>
              <a:t>Do students have a positive and balanced experience across the programme?</a:t>
            </a:r>
          </a:p>
          <a:p>
            <a:pPr eaLnBrk="1" hangingPunct="1"/>
            <a:r>
              <a:rPr lang="en-GB"/>
              <a:t>Are there points in the academic year when there doesn’t seem to be much going on?</a:t>
            </a:r>
          </a:p>
          <a:p>
            <a:pPr eaLnBrk="1" hangingPunct="1"/>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Is there a coherent model of progression across programmes? </a:t>
            </a:r>
          </a:p>
          <a:p>
            <a:pPr eaLnBrk="1" hangingPunct="1"/>
            <a:r>
              <a:rPr lang="en-GB"/>
              <a:t>Are there clearly way-marked sources of student support throughout their studies?</a:t>
            </a:r>
          </a:p>
          <a:p>
            <a:pPr eaLnBrk="1" hangingPunct="1"/>
            <a:r>
              <a:rPr lang="en-GB"/>
              <a:t>Are students using critical thinking and high levels of analytical thought?</a:t>
            </a:r>
          </a:p>
          <a:p>
            <a:pPr eaLnBrk="1" hangingPunct="1"/>
            <a:r>
              <a:rPr lang="en-GB"/>
              <a:t>Are students working autonomously?</a:t>
            </a:r>
          </a:p>
          <a:p>
            <a:pPr eaLnBrk="1" hangingPunct="1"/>
            <a:r>
              <a:rPr lang="en-GB"/>
              <a:t>Do students have opportunities of working together?</a:t>
            </a:r>
          </a:p>
          <a:p>
            <a:pPr eaLnBrk="1" hangingPunct="1"/>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smtClean="0"/>
              <a:t>Assessment that is meaningful to students can provide them with a framework for activity;</a:t>
            </a:r>
          </a:p>
          <a:p>
            <a:pPr eaLnBrk="1" hangingPunct="1"/>
            <a:r>
              <a:rPr lang="en-US" sz="2400" b="1" smtClean="0"/>
              <a:t>“Students can escape bad teaching but they can’t escape bad assessment” (Boud, 1995);</a:t>
            </a:r>
          </a:p>
          <a:p>
            <a:pPr eaLnBrk="1" hangingPunct="1"/>
            <a:r>
              <a:rPr lang="en-US" sz="2400" b="1" smtClean="0"/>
              <a:t>Where assessment is fully part of the learning process and integrated within it, the act of being assessed can help students make sense of their learning;</a:t>
            </a:r>
          </a:p>
          <a:p>
            <a:pPr eaLnBrk="1" hangingPunct="1"/>
            <a:r>
              <a:rPr lang="en-GB" sz="2400" b="1" smtClean="0"/>
              <a:t>Assessment should be formative, informative, developmental and remediable.</a:t>
            </a:r>
          </a:p>
          <a:p>
            <a:pPr eaLnBrk="1" hangingPunct="1"/>
            <a:endParaRPr lang="en-US" sz="240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122238"/>
            <a:ext cx="7543800" cy="86836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Robust quality: we argue for</a:t>
            </a:r>
          </a:p>
        </p:txBody>
      </p:sp>
      <p:sp>
        <p:nvSpPr>
          <p:cNvPr id="23555" name="Content Placeholder 2"/>
          <p:cNvSpPr>
            <a:spLocks noGrp="1"/>
          </p:cNvSpPr>
          <p:nvPr>
            <p:ph idx="1"/>
          </p:nvPr>
        </p:nvSpPr>
        <p:spPr>
          <a:xfrm>
            <a:off x="228600" y="1066800"/>
            <a:ext cx="8469313" cy="5135563"/>
          </a:xfrm>
        </p:spPr>
        <p:txBody>
          <a:bodyPr/>
          <a:lstStyle/>
          <a:p>
            <a:r>
              <a:rPr lang="en-GB" sz="2400" b="1" smtClean="0"/>
              <a:t>Rapid turnaround of assignments with detailed and useful feedback;</a:t>
            </a:r>
          </a:p>
          <a:p>
            <a:r>
              <a:rPr lang="en-GB" sz="2400" b="1" smtClean="0"/>
              <a:t>Proactive and positive initial training for teaching staff and ongoing CPD;</a:t>
            </a:r>
          </a:p>
          <a:p>
            <a:r>
              <a:rPr lang="en-GB" sz="2400" b="1" smtClean="0"/>
              <a:t>Regular developmental Peer Observation;</a:t>
            </a:r>
          </a:p>
          <a:p>
            <a:r>
              <a:rPr lang="en-GB" sz="2400" b="1" smtClean="0"/>
              <a:t>Teaching based on a supportive / reflective model;</a:t>
            </a:r>
          </a:p>
          <a:p>
            <a:r>
              <a:rPr lang="en-GB" sz="2400" b="1" smtClean="0"/>
              <a:t>Clear and widely publicised mutual expectations for students and staff;</a:t>
            </a:r>
          </a:p>
          <a:p>
            <a:r>
              <a:rPr lang="en-GB" sz="2400" b="1" smtClean="0"/>
              <a:t>Recognising and rewarding good teaching and learning support, and having obvious career pathways for those who dedicate their lives to enhancing the student experience;</a:t>
            </a:r>
          </a:p>
          <a:p>
            <a:r>
              <a:rPr lang="en-GB" sz="2400" b="1" smtClean="0"/>
              <a:t>Taking student feedback very seriously, and publicising widely action take as a result of feedback.</a:t>
            </a:r>
          </a:p>
          <a:p>
            <a:endParaRPr lang="en-GB" sz="2400" b="1"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dirty="0"/>
              <a:t>How about these?</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What kinds of management interventions can foster engaging teaching?</a:t>
            </a:r>
          </a:p>
        </p:txBody>
      </p:sp>
      <p:sp>
        <p:nvSpPr>
          <p:cNvPr id="9219" name="Content Placeholder 2"/>
          <p:cNvSpPr>
            <a:spLocks noGrp="1"/>
          </p:cNvSpPr>
          <p:nvPr>
            <p:ph idx="1"/>
          </p:nvPr>
        </p:nvSpPr>
        <p:spPr/>
        <p:txBody>
          <a:bodyPr/>
          <a:lstStyle/>
          <a:p>
            <a:r>
              <a:rPr lang="en-GB" dirty="0" smtClean="0"/>
              <a:t>Promotion and reward systems that recognise the importance of teaching;</a:t>
            </a:r>
          </a:p>
          <a:p>
            <a:r>
              <a:rPr lang="en-GB" dirty="0" smtClean="0"/>
              <a:t>Identifying outstanding teachers and using them as advocates for commitment to teaching;</a:t>
            </a:r>
          </a:p>
          <a:p>
            <a:r>
              <a:rPr lang="en-GB" dirty="0" smtClean="0"/>
              <a:t>A culture of scholarship of teaching, that encourages evidence-based dissemination of good practice;</a:t>
            </a:r>
          </a:p>
          <a:p>
            <a:r>
              <a:rPr lang="en-GB" dirty="0" smtClean="0"/>
              <a:t>Dialogues around what makes for excellent teaching, particularly those associated with peer observation systems.</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914400"/>
          </a:xfrm>
          <a:prstGeom prst="rect">
            <a:avLst/>
          </a:prstGeom>
          <a:solidFill>
            <a:schemeClr val="bg1"/>
          </a:solidFill>
          <a:ln w="9525">
            <a:noFill/>
            <a:miter lim="800000"/>
            <a:headEnd/>
            <a:tailEnd/>
          </a:ln>
        </p:spPr>
        <p:txBody>
          <a:bodyPr/>
          <a:lstStyle/>
          <a:p>
            <a:pPr algn="ctr"/>
            <a:r>
              <a:rPr lang="en-GB" sz="4000" b="1" dirty="0" smtClean="0">
                <a:solidFill>
                  <a:srgbClr val="66FF66"/>
                </a:solidFill>
                <a:latin typeface="Calibri" pitchFamily="34" charset="0"/>
                <a:cs typeface="Arial" charset="0"/>
              </a:rPr>
              <a:t>How can we make learning like this?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a:t>
            </a:r>
            <a:r>
              <a:rPr lang="en-GB" kern="1200" dirty="0" smtClean="0">
                <a:solidFill>
                  <a:srgbClr val="002060"/>
                </a:solidFill>
              </a:rPr>
              <a:t>http://</a:t>
            </a:r>
            <a:r>
              <a:rPr lang="en-GB" kern="1200" dirty="0" smtClean="0">
                <a:solidFill>
                  <a:srgbClr val="002060"/>
                </a:solidFill>
              </a:rPr>
              <a:t>sally-brown.net</a:t>
            </a:r>
            <a:endParaRPr lang="en-GB" kern="1200" dirty="0">
              <a:solidFill>
                <a:srgbClr val="002060"/>
              </a:solidFill>
            </a:endParaRP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smtClean="0"/>
              <a:t>Bain, K. (2004) “What the best College Teachers do” Cambridge Harvard University Press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p>
          <a:p>
            <a:pPr marL="609600" indent="-609600" eaLnBrk="1" hangingPunct="1">
              <a:buNone/>
              <a:defRPr/>
            </a:pPr>
            <a:r>
              <a:rPr lang="en-GB" sz="2000" dirty="0" smtClean="0"/>
              <a:t>Brown, S. (2015) </a:t>
            </a:r>
            <a:r>
              <a:rPr lang="en-GB" sz="2000" i="1" dirty="0" smtClean="0"/>
              <a:t>Learning , Teaching and Assessment in Higher Education: Global perspectives, </a:t>
            </a:r>
            <a:r>
              <a:rPr lang="en-GB" sz="2000" dirty="0" smtClean="0"/>
              <a:t>London, Palgrave</a:t>
            </a:r>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‘Threshold Concepts and Troublesome Knowledge 1 – Linkages to Ways of Thinking and Practising within the Disciplines’ in C. Rust (ed.) </a:t>
            </a:r>
            <a:r>
              <a:rPr lang="en-GB" sz="2000" i="1" dirty="0" smtClean="0"/>
              <a:t>Improving Student Learning </a:t>
            </a:r>
            <a:r>
              <a:rPr lang="en-GB" sz="2000" dirty="0" smtClean="0"/>
              <a:t>–</a:t>
            </a:r>
            <a:r>
              <a:rPr lang="en-GB" sz="2000" i="1" dirty="0" smtClean="0"/>
              <a:t> Ten years on</a:t>
            </a:r>
            <a:r>
              <a:rPr lang="en-GB" sz="2000" dirty="0" smtClean="0"/>
              <a:t>. Oxford: OCSLD.</a:t>
            </a:r>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2013</a:t>
            </a:r>
          </a:p>
          <a:p>
            <a:pPr eaLnBrk="1" hangingPunct="1">
              <a:buNone/>
              <a:defRPr/>
            </a:pPr>
            <a:r>
              <a:rPr lang="en-GB" sz="2000" dirty="0" smtClean="0"/>
              <a:t>Peelo, M. T., &amp; Wareham, T. (Eds.). (2002). </a:t>
            </a:r>
            <a:r>
              <a:rPr lang="en-GB" sz="2000" i="1" dirty="0" smtClean="0"/>
              <a:t>Failing students in higher education</a:t>
            </a:r>
            <a:r>
              <a:rPr lang="en-GB" sz="2000" dirty="0" smtClean="0"/>
              <a:t>. Society for Research into Higher Education. </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r>
              <a:rPr lang="en-GB" sz="2000" dirty="0" err="1" smtClean="0"/>
              <a:t>Rotheram</a:t>
            </a:r>
            <a:r>
              <a:rPr lang="en-GB" sz="2000" dirty="0" smtClean="0"/>
              <a:t>, B. (2009) </a:t>
            </a:r>
            <a:r>
              <a:rPr lang="en-GB" sz="2000" i="1" dirty="0" smtClean="0"/>
              <a:t>Sounds Good,</a:t>
            </a:r>
            <a:r>
              <a:rPr lang="en-GB" sz="2000" dirty="0" smtClean="0"/>
              <a:t> JISC project </a:t>
            </a:r>
            <a:r>
              <a:rPr lang="en-GB" sz="2000" dirty="0" smtClean="0">
                <a:hlinkClick r:id="rId4"/>
              </a:rPr>
              <a:t>http://www.jisc.ac.uk/whatwedo/programmes/usersandinnovation/soundsgood.aspx</a:t>
            </a:r>
            <a:r>
              <a:rPr lang="en-GB" sz="2000" dirty="0" smtClean="0"/>
              <a:t>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appraisal,</a:t>
            </a:r>
            <a:br>
              <a:rPr lang="en-GB" sz="2000" dirty="0" smtClean="0"/>
            </a:br>
            <a:r>
              <a:rPr lang="en-GB" sz="2000" i="1" dirty="0" smtClean="0"/>
              <a:t>Assessment &amp;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0" y="0"/>
            <a:ext cx="6858016" cy="914400"/>
          </a:xfrm>
          <a:prstGeom prst="rect">
            <a:avLst/>
          </a:prstGeom>
          <a:solidFill>
            <a:schemeClr val="bg1"/>
          </a:solidFill>
        </p:spPr>
        <p:txBody>
          <a:bodyPr>
            <a:normAutofit/>
          </a:bodyPr>
          <a:lstStyle/>
          <a:p>
            <a:pPr algn="ctr" fontAlgn="auto">
              <a:spcAft>
                <a:spcPts val="0"/>
              </a:spcAft>
              <a:defRPr/>
            </a:pPr>
            <a:r>
              <a:rPr lang="en-GB" sz="4000" dirty="0" smtClean="0">
                <a:solidFill>
                  <a:srgbClr val="7030A0"/>
                </a:solidFill>
                <a:latin typeface="Calibri"/>
              </a:rPr>
              <a:t>Ruth Pickford</a:t>
            </a:r>
            <a:endParaRPr lang="en-GB" sz="4000" dirty="0">
              <a:solidFill>
                <a:srgbClr val="66FF66"/>
              </a:solidFill>
              <a:latin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Why is she a great teacher?</a:t>
            </a:r>
          </a:p>
        </p:txBody>
      </p:sp>
      <p:sp>
        <p:nvSpPr>
          <p:cNvPr id="3" name="Content Placeholder 2"/>
          <p:cNvSpPr>
            <a:spLocks noGrp="1"/>
          </p:cNvSpPr>
          <p:nvPr>
            <p:ph idx="1"/>
          </p:nvPr>
        </p:nvSpPr>
        <p:spPr/>
        <p:txBody>
          <a:bodyPr/>
          <a:lstStyle/>
          <a:p>
            <a:r>
              <a:rPr lang="en-GB" dirty="0" smtClean="0"/>
              <a:t>Unafraid to take risks but leaves nothing to chance;</a:t>
            </a:r>
          </a:p>
          <a:p>
            <a:r>
              <a:rPr lang="en-GB" dirty="0" smtClean="0"/>
              <a:t>Articulates a clear rationale of what she is trying to achieve in her teaching and makes detailed plans on how to achieve it;</a:t>
            </a:r>
          </a:p>
          <a:p>
            <a:r>
              <a:rPr lang="en-GB" dirty="0" smtClean="0"/>
              <a:t>Worries less about what students think about her than how much they are learning;</a:t>
            </a:r>
          </a:p>
          <a:p>
            <a:r>
              <a:rPr lang="en-GB" dirty="0" smtClean="0"/>
              <a:t>Capable of being seriously quirky without being ‘up herself’;</a:t>
            </a:r>
          </a:p>
          <a:p>
            <a:r>
              <a:rPr lang="en-GB" dirty="0" smtClean="0"/>
              <a:t>Continuously challenges students out of their comfort zones.</a:t>
            </a:r>
          </a:p>
          <a:p>
            <a:endParaRPr lang="en-GB" dirty="0" smtClean="0"/>
          </a:p>
          <a:p>
            <a:pPr>
              <a:buNone/>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4358</Words>
  <Application>Microsoft Office PowerPoint</Application>
  <PresentationFormat>On-screen Show (4:3)</PresentationFormat>
  <Paragraphs>328</Paragraphs>
  <Slides>57</Slides>
  <Notes>41</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57</vt:i4>
      </vt:variant>
    </vt:vector>
  </HeadingPairs>
  <TitlesOfParts>
    <vt:vector size="67" baseType="lpstr">
      <vt:lpstr>Arial</vt:lpstr>
      <vt:lpstr>Arial Rounded MT Bold</vt:lpstr>
      <vt:lpstr>Calibri</vt:lpstr>
      <vt:lpstr>Comic Sans MS</vt:lpstr>
      <vt:lpstr>Times New Roman</vt:lpstr>
      <vt:lpstr>Wingdings</vt:lpstr>
      <vt:lpstr>LeedsMet template</vt:lpstr>
      <vt:lpstr>101_Custom Design</vt:lpstr>
      <vt:lpstr>Office Theme</vt:lpstr>
      <vt:lpstr>1_Office Theme</vt:lpstr>
      <vt:lpstr>How can we better engage students to maximise student retention and achievement as well as fostering intellectual curiosity and  (dare we say it) the joy of learning?</vt:lpstr>
      <vt:lpstr>Rationale</vt:lpstr>
      <vt:lpstr>Engagement: Why talk about it? Because:</vt:lpstr>
      <vt:lpstr>PowerPoint Presentation</vt:lpstr>
      <vt:lpstr>PowerPoint Presentation</vt:lpstr>
      <vt:lpstr>How do we know if we are offering excellent teaching?</vt:lpstr>
      <vt:lpstr>PowerPoint Presentation</vt:lpstr>
      <vt:lpstr>Why is she a great teacher?</vt:lpstr>
      <vt:lpstr>Characteristics of excellent university teachers:</vt:lpstr>
      <vt:lpstr>PowerPoint Presentation</vt:lpstr>
      <vt:lpstr>Delivering content…..</vt:lpstr>
      <vt:lpstr>The Maieutic model</vt:lpstr>
      <vt:lpstr>PowerPoint Presentation</vt:lpstr>
      <vt:lpstr>Characteristics of an effective lecturer (the research suggests)</vt:lpstr>
      <vt:lpstr>Characteristics of an effective lecture</vt:lpstr>
      <vt:lpstr>PowerPoint Presentation</vt:lpstr>
      <vt:lpstr>What goes wrong? (students)</vt:lpstr>
      <vt:lpstr> A tall order?</vt:lpstr>
      <vt:lpstr>Some views about engaging teaching</vt:lpstr>
      <vt:lpstr>More views about lectures</vt:lpstr>
      <vt:lpstr>PowerPoint Presentation</vt:lpstr>
      <vt:lpstr>Things I wish I had known about effective teaching when I started doing it. It helps to:</vt:lpstr>
      <vt:lpstr>To engage learners we can:</vt:lpstr>
      <vt:lpstr>How can we get students to fully engage? Some suggestions</vt:lpstr>
      <vt:lpstr>Bain on how great teachers treat their students. They </vt:lpstr>
      <vt:lpstr>High quality teaching…</vt:lpstr>
      <vt:lpstr>Disengaged students drop out and we know the kinds of things that are linked to poor retention:</vt:lpstr>
      <vt:lpstr>Poor attendance also correlates with drop out:</vt:lpstr>
      <vt:lpstr>Retention of international students: some important considerations</vt:lpstr>
      <vt:lpstr>Assessment and its impact on retention</vt:lpstr>
      <vt:lpstr>What can HEIs do at a strategic level to minimise poor retention?</vt:lpstr>
      <vt:lpstr>What kinds of behaviours offer warning signs of risk of drop-out</vt:lpstr>
      <vt:lpstr>PowerPoint Presentation</vt:lpstr>
      <vt:lpstr>Enhancements to curriculum design and delivery: we can:</vt:lpstr>
      <vt:lpstr>What can we do in the first six weeks?</vt:lpstr>
      <vt:lpstr>Mapping out the programme as a whole: some questions</vt:lpstr>
      <vt:lpstr>Mapping assessment</vt:lpstr>
      <vt:lpstr>PowerPoint Presentation</vt:lpstr>
      <vt:lpstr>Mapping progression</vt:lpstr>
      <vt:lpstr>The big issues: reading and writing</vt:lpstr>
      <vt:lpstr>Problems associated with reading</vt:lpstr>
      <vt:lpstr>Help students understand what is required with reading</vt:lpstr>
      <vt:lpstr>Helping students with writing. We can:</vt:lpstr>
      <vt:lpstr>Engagement of international students: some important considerations</vt:lpstr>
      <vt:lpstr>Consistency and coherence Mapping the student experience </vt:lpstr>
      <vt:lpstr>Teaching for learning</vt:lpstr>
      <vt:lpstr>Supportiveness: we must</vt:lpstr>
      <vt:lpstr>Using assessment for learning and thereby easing transitions</vt:lpstr>
      <vt:lpstr>Robust quality: we argue for</vt:lpstr>
      <vt:lpstr>What kinds of management interventions can foster engaging teaching?</vt:lpstr>
      <vt:lpstr>PowerPoint Presentation</vt:lpstr>
      <vt:lpstr>Bringing joy to the (live or virtual) classroom</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2015-03-24T20:08:22Z</dcterms:modified>
</cp:coreProperties>
</file>