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 id="2147483809" r:id="rId4"/>
  </p:sldMasterIdLst>
  <p:notesMasterIdLst>
    <p:notesMasterId r:id="rId62"/>
  </p:notesMasterIdLst>
  <p:handoutMasterIdLst>
    <p:handoutMasterId r:id="rId63"/>
  </p:handoutMasterIdLst>
  <p:sldIdLst>
    <p:sldId id="420" r:id="rId5"/>
    <p:sldId id="530" r:id="rId6"/>
    <p:sldId id="535" r:id="rId7"/>
    <p:sldId id="597" r:id="rId8"/>
    <p:sldId id="601" r:id="rId9"/>
    <p:sldId id="567" r:id="rId10"/>
    <p:sldId id="565" r:id="rId11"/>
    <p:sldId id="566" r:id="rId12"/>
    <p:sldId id="569" r:id="rId13"/>
    <p:sldId id="532" r:id="rId14"/>
    <p:sldId id="580" r:id="rId15"/>
    <p:sldId id="579" r:id="rId16"/>
    <p:sldId id="576" r:id="rId17"/>
    <p:sldId id="581" r:id="rId18"/>
    <p:sldId id="582" r:id="rId19"/>
    <p:sldId id="595" r:id="rId20"/>
    <p:sldId id="585" r:id="rId21"/>
    <p:sldId id="571" r:id="rId22"/>
    <p:sldId id="583" r:id="rId23"/>
    <p:sldId id="584" r:id="rId24"/>
    <p:sldId id="592" r:id="rId25"/>
    <p:sldId id="588" r:id="rId26"/>
    <p:sldId id="589" r:id="rId27"/>
    <p:sldId id="572" r:id="rId28"/>
    <p:sldId id="573" r:id="rId29"/>
    <p:sldId id="574" r:id="rId30"/>
    <p:sldId id="544" r:id="rId31"/>
    <p:sldId id="547" r:id="rId32"/>
    <p:sldId id="549" r:id="rId33"/>
    <p:sldId id="557" r:id="rId34"/>
    <p:sldId id="550" r:id="rId35"/>
    <p:sldId id="603" r:id="rId36"/>
    <p:sldId id="591" r:id="rId37"/>
    <p:sldId id="552" r:id="rId38"/>
    <p:sldId id="553" r:id="rId39"/>
    <p:sldId id="554" r:id="rId40"/>
    <p:sldId id="555" r:id="rId41"/>
    <p:sldId id="578" r:id="rId42"/>
    <p:sldId id="556" r:id="rId43"/>
    <p:sldId id="604" r:id="rId44"/>
    <p:sldId id="561" r:id="rId45"/>
    <p:sldId id="562" r:id="rId46"/>
    <p:sldId id="563" r:id="rId47"/>
    <p:sldId id="536" r:id="rId48"/>
    <p:sldId id="537" r:id="rId49"/>
    <p:sldId id="538" r:id="rId50"/>
    <p:sldId id="539" r:id="rId51"/>
    <p:sldId id="541" r:id="rId52"/>
    <p:sldId id="542" r:id="rId53"/>
    <p:sldId id="568" r:id="rId54"/>
    <p:sldId id="598" r:id="rId55"/>
    <p:sldId id="575" r:id="rId56"/>
    <p:sldId id="382" r:id="rId57"/>
    <p:sldId id="270" r:id="rId58"/>
    <p:sldId id="271" r:id="rId59"/>
    <p:sldId id="272" r:id="rId60"/>
    <p:sldId id="317" r:id="rId61"/>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0" autoAdjust="0"/>
    <p:restoredTop sz="97458" autoAdjust="0"/>
  </p:normalViewPr>
  <p:slideViewPr>
    <p:cSldViewPr>
      <p:cViewPr varScale="1">
        <p:scale>
          <a:sx n="65" d="100"/>
          <a:sy n="65" d="100"/>
        </p:scale>
        <p:origin x="660" y="78"/>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66" d="100"/>
        <a:sy n="66" d="100"/>
      </p:scale>
      <p:origin x="0" y="-4752"/>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handoutMaster" Target="handoutMasters/handoutMaster1.xml"/><Relationship Id="rId68"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commentAuthors" Target="commentAuthor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7213CC11-39A6-4789-BFB9-082BB867DC3E}" type="slidenum">
              <a:rPr lang="en-GB" smtClean="0"/>
              <a:pPr/>
              <a:t>19</a:t>
            </a:fld>
            <a:endParaRPr lang="en-GB" smtClean="0"/>
          </a:p>
        </p:txBody>
      </p:sp>
      <p:sp>
        <p:nvSpPr>
          <p:cNvPr id="72707" name="Rectangle 2"/>
          <p:cNvSpPr>
            <a:spLocks noGrp="1" noRot="1" noChangeAspect="1" noChangeArrowheads="1" noTextEdit="1"/>
          </p:cNvSpPr>
          <p:nvPr>
            <p:ph type="sldImg"/>
          </p:nvPr>
        </p:nvSpPr>
        <p:spPr>
          <a:xfrm>
            <a:off x="1150938" y="692150"/>
            <a:ext cx="4556125" cy="3416300"/>
          </a:xfrm>
          <a:ln/>
        </p:spPr>
      </p:sp>
      <p:sp>
        <p:nvSpPr>
          <p:cNvPr id="7270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6973288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362B45D-5628-42ED-923A-2C4634FABFE5}" type="slidenum">
              <a:rPr lang="en-GB" smtClean="0"/>
              <a:pPr/>
              <a:t>20</a:t>
            </a:fld>
            <a:endParaRPr lang="en-GB" smtClean="0"/>
          </a:p>
        </p:txBody>
      </p:sp>
      <p:sp>
        <p:nvSpPr>
          <p:cNvPr id="73731" name="Rectangle 2"/>
          <p:cNvSpPr>
            <a:spLocks noGrp="1" noRot="1" noChangeAspect="1" noChangeArrowheads="1" noTextEdit="1"/>
          </p:cNvSpPr>
          <p:nvPr>
            <p:ph type="sldImg"/>
          </p:nvPr>
        </p:nvSpPr>
        <p:spPr>
          <a:xfrm>
            <a:off x="1150938" y="692150"/>
            <a:ext cx="4556125" cy="3416300"/>
          </a:xfrm>
          <a:ln/>
        </p:spPr>
      </p:sp>
      <p:sp>
        <p:nvSpPr>
          <p:cNvPr id="737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8062840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pPr>
              <a:spcBef>
                <a:spcPct val="0"/>
              </a:spcBef>
            </a:pPr>
            <a:endParaRPr lang="en-US" smtClean="0"/>
          </a:p>
        </p:txBody>
      </p:sp>
      <p:sp>
        <p:nvSpPr>
          <p:cNvPr id="62468" name="Slide Number Placeholder 3"/>
          <p:cNvSpPr>
            <a:spLocks noGrp="1"/>
          </p:cNvSpPr>
          <p:nvPr>
            <p:ph type="sldNum" sz="quarter" idx="5"/>
          </p:nvPr>
        </p:nvSpPr>
        <p:spPr>
          <a:noFill/>
        </p:spPr>
        <p:txBody>
          <a:bodyPr/>
          <a:lstStyle/>
          <a:p>
            <a:fld id="{345E3848-04E3-4D0B-9761-094455F0E5A7}" type="slidenum">
              <a:rPr lang="en-US" smtClean="0"/>
              <a:pPr/>
              <a:t>21</a:t>
            </a:fld>
            <a:endParaRPr lang="en-US" smtClean="0"/>
          </a:p>
        </p:txBody>
      </p:sp>
    </p:spTree>
    <p:extLst>
      <p:ext uri="{BB962C8B-B14F-4D97-AF65-F5344CB8AC3E}">
        <p14:creationId xmlns:p14="http://schemas.microsoft.com/office/powerpoint/2010/main" val="27646879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8FFAC576-9FC7-44BF-B8D8-BFABE5DED355}" type="slidenum">
              <a:rPr lang="en-GB" smtClean="0"/>
              <a:pPr/>
              <a:t>22</a:t>
            </a:fld>
            <a:endParaRPr lang="en-GB" smtClean="0"/>
          </a:p>
        </p:txBody>
      </p:sp>
      <p:sp>
        <p:nvSpPr>
          <p:cNvPr id="78851" name="Rectangle 2"/>
          <p:cNvSpPr>
            <a:spLocks noGrp="1" noRot="1" noChangeAspect="1" noChangeArrowheads="1" noTextEdit="1"/>
          </p:cNvSpPr>
          <p:nvPr>
            <p:ph type="sldImg"/>
          </p:nvPr>
        </p:nvSpPr>
        <p:spPr>
          <a:xfrm>
            <a:off x="1150938" y="692150"/>
            <a:ext cx="4556125" cy="3416300"/>
          </a:xfrm>
          <a:ln/>
        </p:spPr>
      </p:sp>
      <p:sp>
        <p:nvSpPr>
          <p:cNvPr id="7885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555706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46BBE7F6-7D20-4EB2-9BBD-DABBA089FE09}" type="slidenum">
              <a:rPr lang="en-GB" smtClean="0"/>
              <a:pPr>
                <a:defRPr/>
              </a:pPr>
              <a:t>27</a:t>
            </a:fld>
            <a:endParaRPr lang="en-GB"/>
          </a:p>
        </p:txBody>
      </p:sp>
    </p:spTree>
    <p:extLst>
      <p:ext uri="{BB962C8B-B14F-4D97-AF65-F5344CB8AC3E}">
        <p14:creationId xmlns:p14="http://schemas.microsoft.com/office/powerpoint/2010/main" val="9818549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E46E8D47-71C2-49EE-9873-BFEA788562CD}" type="slidenum">
              <a:rPr lang="en-GB" smtClean="0"/>
              <a:pPr>
                <a:defRPr/>
              </a:pPr>
              <a:t>28</a:t>
            </a:fld>
            <a:endParaRPr lang="en-GB"/>
          </a:p>
        </p:txBody>
      </p:sp>
    </p:spTree>
    <p:extLst>
      <p:ext uri="{BB962C8B-B14F-4D97-AF65-F5344CB8AC3E}">
        <p14:creationId xmlns:p14="http://schemas.microsoft.com/office/powerpoint/2010/main" val="1946951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29</a:t>
            </a:fld>
            <a:endParaRPr lang="en-GB"/>
          </a:p>
        </p:txBody>
      </p:sp>
    </p:spTree>
    <p:extLst>
      <p:ext uri="{BB962C8B-B14F-4D97-AF65-F5344CB8AC3E}">
        <p14:creationId xmlns:p14="http://schemas.microsoft.com/office/powerpoint/2010/main" val="22703315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6020F5D3-6DFE-47A3-9DB0-771F4464D1C9}" type="slidenum">
              <a:rPr lang="en-GB" smtClean="0"/>
              <a:pPr>
                <a:defRPr/>
              </a:pPr>
              <a:t>30</a:t>
            </a:fld>
            <a:endParaRPr lang="en-GB"/>
          </a:p>
        </p:txBody>
      </p:sp>
    </p:spTree>
    <p:extLst>
      <p:ext uri="{BB962C8B-B14F-4D97-AF65-F5344CB8AC3E}">
        <p14:creationId xmlns:p14="http://schemas.microsoft.com/office/powerpoint/2010/main" val="37300967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312476C3-3BEC-423B-BF9C-20A8DE005E00}" type="slidenum">
              <a:rPr lang="en-GB" smtClean="0"/>
              <a:pPr>
                <a:defRPr/>
              </a:pPr>
              <a:t>31</a:t>
            </a:fld>
            <a:endParaRPr lang="en-GB"/>
          </a:p>
        </p:txBody>
      </p:sp>
    </p:spTree>
    <p:extLst>
      <p:ext uri="{BB962C8B-B14F-4D97-AF65-F5344CB8AC3E}">
        <p14:creationId xmlns:p14="http://schemas.microsoft.com/office/powerpoint/2010/main" val="28112486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pPr>
              <a:spcBef>
                <a:spcPct val="0"/>
              </a:spcBef>
            </a:pPr>
            <a:endParaRPr lang="en-US" smtClean="0"/>
          </a:p>
        </p:txBody>
      </p:sp>
      <p:sp>
        <p:nvSpPr>
          <p:cNvPr id="79876" name="Slide Number Placeholder 3"/>
          <p:cNvSpPr>
            <a:spLocks noGrp="1"/>
          </p:cNvSpPr>
          <p:nvPr>
            <p:ph type="sldNum" sz="quarter" idx="5"/>
          </p:nvPr>
        </p:nvSpPr>
        <p:spPr>
          <a:noFill/>
        </p:spPr>
        <p:txBody>
          <a:bodyPr/>
          <a:lstStyle/>
          <a:p>
            <a:fld id="{D3DDF1CA-D897-461B-A25F-4ECED584C318}" type="slidenum">
              <a:rPr lang="en-US" smtClean="0"/>
              <a:pPr/>
              <a:t>33</a:t>
            </a:fld>
            <a:endParaRPr lang="en-US" smtClean="0"/>
          </a:p>
        </p:txBody>
      </p:sp>
    </p:spTree>
    <p:extLst>
      <p:ext uri="{BB962C8B-B14F-4D97-AF65-F5344CB8AC3E}">
        <p14:creationId xmlns:p14="http://schemas.microsoft.com/office/powerpoint/2010/main" val="666733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EF25D140-36AC-4E93-BF41-76DB32C14E81}" type="slidenum">
              <a:rPr lang="en-GB" smtClean="0"/>
              <a:pPr>
                <a:defRPr/>
              </a:pPr>
              <a:t>3</a:t>
            </a:fld>
            <a:endParaRPr lang="en-GB"/>
          </a:p>
        </p:txBody>
      </p:sp>
    </p:spTree>
    <p:extLst>
      <p:ext uri="{BB962C8B-B14F-4D97-AF65-F5344CB8AC3E}">
        <p14:creationId xmlns:p14="http://schemas.microsoft.com/office/powerpoint/2010/main" val="37491484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D260E4AE-2753-4525-8D75-5D3E95EA4BD4}" type="slidenum">
              <a:rPr lang="en-GB" smtClean="0"/>
              <a:pPr>
                <a:defRPr/>
              </a:pPr>
              <a:t>34</a:t>
            </a:fld>
            <a:endParaRPr lang="en-GB"/>
          </a:p>
        </p:txBody>
      </p:sp>
    </p:spTree>
    <p:extLst>
      <p:ext uri="{BB962C8B-B14F-4D97-AF65-F5344CB8AC3E}">
        <p14:creationId xmlns:p14="http://schemas.microsoft.com/office/powerpoint/2010/main" val="38891025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2D71623-7F2A-438A-8E66-50BAF9256315}" type="slidenum">
              <a:rPr lang="en-GB" smtClean="0"/>
              <a:pPr>
                <a:defRPr/>
              </a:pPr>
              <a:t>35</a:t>
            </a:fld>
            <a:endParaRPr lang="en-GB"/>
          </a:p>
        </p:txBody>
      </p:sp>
    </p:spTree>
    <p:extLst>
      <p:ext uri="{BB962C8B-B14F-4D97-AF65-F5344CB8AC3E}">
        <p14:creationId xmlns:p14="http://schemas.microsoft.com/office/powerpoint/2010/main" val="31191644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7C6B1B7-B06F-454A-94FC-AB72A83E8E52}" type="slidenum">
              <a:rPr lang="en-GB" smtClean="0"/>
              <a:pPr>
                <a:defRPr/>
              </a:pPr>
              <a:t>36</a:t>
            </a:fld>
            <a:endParaRPr lang="en-GB"/>
          </a:p>
        </p:txBody>
      </p:sp>
    </p:spTree>
    <p:extLst>
      <p:ext uri="{BB962C8B-B14F-4D97-AF65-F5344CB8AC3E}">
        <p14:creationId xmlns:p14="http://schemas.microsoft.com/office/powerpoint/2010/main" val="23364032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6AF1EB3-E790-40A2-AF3E-3729E83EC063}" type="slidenum">
              <a:rPr lang="en-GB" smtClean="0"/>
              <a:pPr>
                <a:defRPr/>
              </a:pPr>
              <a:t>37</a:t>
            </a:fld>
            <a:endParaRPr lang="en-GB"/>
          </a:p>
        </p:txBody>
      </p:sp>
    </p:spTree>
    <p:extLst>
      <p:ext uri="{BB962C8B-B14F-4D97-AF65-F5344CB8AC3E}">
        <p14:creationId xmlns:p14="http://schemas.microsoft.com/office/powerpoint/2010/main" val="35096952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pPr>
              <a:spcBef>
                <a:spcPct val="0"/>
              </a:spcBef>
            </a:pPr>
            <a:endParaRPr lang="en-US" smtClean="0"/>
          </a:p>
        </p:txBody>
      </p:sp>
      <p:sp>
        <p:nvSpPr>
          <p:cNvPr id="77828" name="Slide Number Placeholder 3"/>
          <p:cNvSpPr>
            <a:spLocks noGrp="1"/>
          </p:cNvSpPr>
          <p:nvPr>
            <p:ph type="sldNum" sz="quarter" idx="5"/>
          </p:nvPr>
        </p:nvSpPr>
        <p:spPr>
          <a:noFill/>
        </p:spPr>
        <p:txBody>
          <a:bodyPr/>
          <a:lstStyle/>
          <a:p>
            <a:fld id="{8D47A5CE-59E9-44C1-9219-0450D9663EAC}" type="slidenum">
              <a:rPr lang="en-US" smtClean="0"/>
              <a:pPr/>
              <a:t>38</a:t>
            </a:fld>
            <a:endParaRPr lang="en-US" smtClean="0"/>
          </a:p>
        </p:txBody>
      </p:sp>
    </p:spTree>
    <p:extLst>
      <p:ext uri="{BB962C8B-B14F-4D97-AF65-F5344CB8AC3E}">
        <p14:creationId xmlns:p14="http://schemas.microsoft.com/office/powerpoint/2010/main" val="5740307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5E4C8F2-14B1-46DB-B2A6-2B26EA4B6D5C}" type="slidenum">
              <a:rPr lang="en-GB" smtClean="0"/>
              <a:pPr>
                <a:defRPr/>
              </a:pPr>
              <a:t>39</a:t>
            </a:fld>
            <a:endParaRPr lang="en-GB"/>
          </a:p>
        </p:txBody>
      </p:sp>
    </p:spTree>
    <p:extLst>
      <p:ext uri="{BB962C8B-B14F-4D97-AF65-F5344CB8AC3E}">
        <p14:creationId xmlns:p14="http://schemas.microsoft.com/office/powerpoint/2010/main" val="6655076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55FC9868-D403-4EAD-9A74-36720AF13EF7}" type="slidenum">
              <a:rPr lang="en-GB" smtClean="0"/>
              <a:pPr>
                <a:defRPr/>
              </a:pPr>
              <a:t>41</a:t>
            </a:fld>
            <a:endParaRPr lang="en-GB"/>
          </a:p>
        </p:txBody>
      </p:sp>
    </p:spTree>
    <p:extLst>
      <p:ext uri="{BB962C8B-B14F-4D97-AF65-F5344CB8AC3E}">
        <p14:creationId xmlns:p14="http://schemas.microsoft.com/office/powerpoint/2010/main" val="40699844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C3863312-E893-4618-9C51-6574218F0B4E}" type="slidenum">
              <a:rPr lang="en-GB" smtClean="0"/>
              <a:pPr>
                <a:defRPr/>
              </a:pPr>
              <a:t>42</a:t>
            </a:fld>
            <a:endParaRPr lang="en-GB"/>
          </a:p>
        </p:txBody>
      </p:sp>
    </p:spTree>
    <p:extLst>
      <p:ext uri="{BB962C8B-B14F-4D97-AF65-F5344CB8AC3E}">
        <p14:creationId xmlns:p14="http://schemas.microsoft.com/office/powerpoint/2010/main" val="28993774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1FFCBF80-BC69-4ACA-85DD-6F662C22EC86}" type="slidenum">
              <a:rPr lang="en-GB" smtClean="0"/>
              <a:pPr>
                <a:defRPr/>
              </a:pPr>
              <a:t>43</a:t>
            </a:fld>
            <a:endParaRPr lang="en-GB"/>
          </a:p>
        </p:txBody>
      </p:sp>
    </p:spTree>
    <p:extLst>
      <p:ext uri="{BB962C8B-B14F-4D97-AF65-F5344CB8AC3E}">
        <p14:creationId xmlns:p14="http://schemas.microsoft.com/office/powerpoint/2010/main" val="40501500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4135E568-3ACA-43C5-8517-2CA05C05C642}" type="slidenum">
              <a:rPr lang="en-GB" smtClean="0"/>
              <a:pPr>
                <a:defRPr/>
              </a:pPr>
              <a:t>44</a:t>
            </a:fld>
            <a:endParaRPr lang="en-GB" dirty="0"/>
          </a:p>
        </p:txBody>
      </p:sp>
    </p:spTree>
    <p:extLst>
      <p:ext uri="{BB962C8B-B14F-4D97-AF65-F5344CB8AC3E}">
        <p14:creationId xmlns:p14="http://schemas.microsoft.com/office/powerpoint/2010/main" val="14447133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675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76A9ABD-3643-48E8-BFC1-97A9CE5D2019}" type="slidenum">
              <a:rPr lang="en-US" smtClean="0">
                <a:solidFill>
                  <a:srgbClr val="000000"/>
                </a:solidFill>
              </a:rPr>
              <a:pPr fontAlgn="base">
                <a:spcBef>
                  <a:spcPct val="0"/>
                </a:spcBef>
                <a:spcAft>
                  <a:spcPct val="0"/>
                </a:spcAft>
                <a:defRPr/>
              </a:pPr>
              <a:t>4</a:t>
            </a:fld>
            <a:endParaRPr lang="en-US" smtClean="0">
              <a:solidFill>
                <a:srgbClr val="000000"/>
              </a:solidFill>
            </a:endParaRPr>
          </a:p>
        </p:txBody>
      </p:sp>
    </p:spTree>
    <p:extLst>
      <p:ext uri="{BB962C8B-B14F-4D97-AF65-F5344CB8AC3E}">
        <p14:creationId xmlns:p14="http://schemas.microsoft.com/office/powerpoint/2010/main" val="6356407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5060" name="Slide Number Placeholder 3"/>
          <p:cNvSpPr>
            <a:spLocks noGrp="1"/>
          </p:cNvSpPr>
          <p:nvPr>
            <p:ph type="sldNum" sz="quarter" idx="5"/>
          </p:nvPr>
        </p:nvSpPr>
        <p:spPr/>
        <p:txBody>
          <a:bodyPr/>
          <a:lstStyle/>
          <a:p>
            <a:pPr>
              <a:defRPr/>
            </a:pPr>
            <a:fld id="{262050B7-FA70-444D-8BE8-F487EF4133DF}" type="slidenum">
              <a:rPr lang="en-US" smtClean="0"/>
              <a:pPr>
                <a:defRPr/>
              </a:pPr>
              <a:t>45</a:t>
            </a:fld>
            <a:endParaRPr lang="en-US" dirty="0" smtClean="0"/>
          </a:p>
        </p:txBody>
      </p:sp>
    </p:spTree>
    <p:extLst>
      <p:ext uri="{BB962C8B-B14F-4D97-AF65-F5344CB8AC3E}">
        <p14:creationId xmlns:p14="http://schemas.microsoft.com/office/powerpoint/2010/main" val="72246187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6084" name="Slide Number Placeholder 3"/>
          <p:cNvSpPr>
            <a:spLocks noGrp="1"/>
          </p:cNvSpPr>
          <p:nvPr>
            <p:ph type="sldNum" sz="quarter" idx="5"/>
          </p:nvPr>
        </p:nvSpPr>
        <p:spPr/>
        <p:txBody>
          <a:bodyPr/>
          <a:lstStyle/>
          <a:p>
            <a:pPr>
              <a:defRPr/>
            </a:pPr>
            <a:fld id="{029B3523-13B5-4697-B543-5603E7D2F9C1}" type="slidenum">
              <a:rPr lang="en-US" smtClean="0"/>
              <a:pPr>
                <a:defRPr/>
              </a:pPr>
              <a:t>46</a:t>
            </a:fld>
            <a:endParaRPr lang="en-US" dirty="0" smtClean="0"/>
          </a:p>
        </p:txBody>
      </p:sp>
    </p:spTree>
    <p:extLst>
      <p:ext uri="{BB962C8B-B14F-4D97-AF65-F5344CB8AC3E}">
        <p14:creationId xmlns:p14="http://schemas.microsoft.com/office/powerpoint/2010/main" val="173535667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05938D67-7E18-48FB-A84E-D60A1D3609DB}" type="slidenum">
              <a:rPr lang="en-GB" smtClean="0"/>
              <a:pPr>
                <a:defRPr/>
              </a:pPr>
              <a:t>47</a:t>
            </a:fld>
            <a:endParaRPr lang="en-GB"/>
          </a:p>
        </p:txBody>
      </p:sp>
    </p:spTree>
    <p:extLst>
      <p:ext uri="{BB962C8B-B14F-4D97-AF65-F5344CB8AC3E}">
        <p14:creationId xmlns:p14="http://schemas.microsoft.com/office/powerpoint/2010/main" val="398900292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48</a:t>
            </a:fld>
            <a:endParaRPr lang="en-GB"/>
          </a:p>
        </p:txBody>
      </p:sp>
    </p:spTree>
    <p:extLst>
      <p:ext uri="{BB962C8B-B14F-4D97-AF65-F5344CB8AC3E}">
        <p14:creationId xmlns:p14="http://schemas.microsoft.com/office/powerpoint/2010/main" val="339474638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FB84BE51-6D20-42D1-BF0C-4A3E69943F54}" type="slidenum">
              <a:rPr lang="en-GB" smtClean="0"/>
              <a:pPr>
                <a:defRPr/>
              </a:pPr>
              <a:t>49</a:t>
            </a:fld>
            <a:endParaRPr lang="en-GB"/>
          </a:p>
        </p:txBody>
      </p:sp>
    </p:spTree>
    <p:extLst>
      <p:ext uri="{BB962C8B-B14F-4D97-AF65-F5344CB8AC3E}">
        <p14:creationId xmlns:p14="http://schemas.microsoft.com/office/powerpoint/2010/main" val="424822721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665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0273F68-B8CA-4D1F-8CD0-80591F74ECBC}" type="slidenum">
              <a:rPr lang="en-US" smtClean="0">
                <a:solidFill>
                  <a:srgbClr val="000000"/>
                </a:solidFill>
              </a:rPr>
              <a:pPr fontAlgn="base">
                <a:spcBef>
                  <a:spcPct val="0"/>
                </a:spcBef>
                <a:spcAft>
                  <a:spcPct val="0"/>
                </a:spcAft>
                <a:defRPr/>
              </a:pPr>
              <a:t>51</a:t>
            </a:fld>
            <a:endParaRPr lang="en-US" smtClean="0">
              <a:solidFill>
                <a:srgbClr val="000000"/>
              </a:solidFill>
            </a:endParaRPr>
          </a:p>
        </p:txBody>
      </p:sp>
    </p:spTree>
    <p:extLst>
      <p:ext uri="{BB962C8B-B14F-4D97-AF65-F5344CB8AC3E}">
        <p14:creationId xmlns:p14="http://schemas.microsoft.com/office/powerpoint/2010/main" val="398452415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marL="228600" indent="-228600" eaLnBrk="1" hangingPunct="1"/>
            <a:endParaRPr lang="en-US" smtClean="0"/>
          </a:p>
        </p:txBody>
      </p:sp>
    </p:spTree>
    <p:extLst>
      <p:ext uri="{BB962C8B-B14F-4D97-AF65-F5344CB8AC3E}">
        <p14:creationId xmlns:p14="http://schemas.microsoft.com/office/powerpoint/2010/main" val="15315342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53</a:t>
            </a:fld>
            <a:endParaRPr lang="en-US" dirty="0"/>
          </a:p>
        </p:txBody>
      </p:sp>
    </p:spTree>
    <p:extLst>
      <p:ext uri="{BB962C8B-B14F-4D97-AF65-F5344CB8AC3E}">
        <p14:creationId xmlns:p14="http://schemas.microsoft.com/office/powerpoint/2010/main" val="365879524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54</a:t>
            </a:fld>
            <a:endParaRPr lang="en-US"/>
          </a:p>
        </p:txBody>
      </p:sp>
    </p:spTree>
    <p:extLst>
      <p:ext uri="{BB962C8B-B14F-4D97-AF65-F5344CB8AC3E}">
        <p14:creationId xmlns:p14="http://schemas.microsoft.com/office/powerpoint/2010/main" val="244923984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55</a:t>
            </a:fld>
            <a:endParaRPr lang="en-US"/>
          </a:p>
        </p:txBody>
      </p:sp>
    </p:spTree>
    <p:extLst>
      <p:ext uri="{BB962C8B-B14F-4D97-AF65-F5344CB8AC3E}">
        <p14:creationId xmlns:p14="http://schemas.microsoft.com/office/powerpoint/2010/main" val="41747787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spcBef>
                <a:spcPct val="0"/>
              </a:spcBef>
            </a:pPr>
            <a:endParaRPr lang="en-US" dirty="0" smtClean="0"/>
          </a:p>
        </p:txBody>
      </p:sp>
      <p:sp>
        <p:nvSpPr>
          <p:cNvPr id="55300" name="Slide Number Placeholder 3"/>
          <p:cNvSpPr>
            <a:spLocks noGrp="1"/>
          </p:cNvSpPr>
          <p:nvPr>
            <p:ph type="sldNum" sz="quarter" idx="5"/>
          </p:nvPr>
        </p:nvSpPr>
        <p:spPr>
          <a:noFill/>
        </p:spPr>
        <p:txBody>
          <a:bodyPr/>
          <a:lstStyle/>
          <a:p>
            <a:fld id="{BD3FC26A-8C14-4416-8BFA-93D8B3627EC7}" type="slidenum">
              <a:rPr lang="en-US" smtClean="0">
                <a:solidFill>
                  <a:srgbClr val="000000"/>
                </a:solidFill>
              </a:rPr>
              <a:pPr/>
              <a:t>5</a:t>
            </a:fld>
            <a:endParaRPr lang="en-US" dirty="0" smtClean="0">
              <a:solidFill>
                <a:srgbClr val="000000"/>
              </a:solidFill>
            </a:endParaRPr>
          </a:p>
        </p:txBody>
      </p:sp>
    </p:spTree>
    <p:extLst>
      <p:ext uri="{BB962C8B-B14F-4D97-AF65-F5344CB8AC3E}">
        <p14:creationId xmlns:p14="http://schemas.microsoft.com/office/powerpoint/2010/main" val="226088556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56</a:t>
            </a:fld>
            <a:endParaRPr lang="en-US"/>
          </a:p>
        </p:txBody>
      </p:sp>
    </p:spTree>
    <p:extLst>
      <p:ext uri="{BB962C8B-B14F-4D97-AF65-F5344CB8AC3E}">
        <p14:creationId xmlns:p14="http://schemas.microsoft.com/office/powerpoint/2010/main" val="156904900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57</a:t>
            </a:fld>
            <a:endParaRPr lang="en-US"/>
          </a:p>
        </p:txBody>
      </p:sp>
    </p:spTree>
    <p:extLst>
      <p:ext uri="{BB962C8B-B14F-4D97-AF65-F5344CB8AC3E}">
        <p14:creationId xmlns:p14="http://schemas.microsoft.com/office/powerpoint/2010/main" val="11816062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xfrm>
            <a:off x="1150938" y="692150"/>
            <a:ext cx="4556125" cy="3416300"/>
          </a:xfrm>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xfrm>
            <a:off x="3884613" y="8685213"/>
            <a:ext cx="2971800" cy="457200"/>
          </a:xfrm>
          <a:prstGeom prst="rect">
            <a:avLst/>
          </a:prstGeom>
          <a:noFill/>
        </p:spPr>
        <p:txBody>
          <a:bodyPr/>
          <a:lstStyle/>
          <a:p>
            <a:fld id="{2A1F4496-1979-4505-8CD3-DD7F678310A6}" type="slidenum">
              <a:rPr lang="en-US" smtClean="0">
                <a:solidFill>
                  <a:srgbClr val="000000"/>
                </a:solidFill>
              </a:rPr>
              <a:pPr/>
              <a:t>7</a:t>
            </a:fld>
            <a:endParaRPr lang="en-US" smtClean="0">
              <a:solidFill>
                <a:srgbClr val="000000"/>
              </a:solidFill>
            </a:endParaRPr>
          </a:p>
        </p:txBody>
      </p:sp>
    </p:spTree>
    <p:extLst>
      <p:ext uri="{BB962C8B-B14F-4D97-AF65-F5344CB8AC3E}">
        <p14:creationId xmlns:p14="http://schemas.microsoft.com/office/powerpoint/2010/main" val="25463173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48303D8A-DAAE-4BE3-8623-703CB7C316FA}" type="slidenum">
              <a:rPr lang="en-US" smtClean="0"/>
              <a:pPr/>
              <a:t>11</a:t>
            </a:fld>
            <a:endParaRPr lang="en-US" smtClean="0"/>
          </a:p>
        </p:txBody>
      </p:sp>
    </p:spTree>
    <p:extLst>
      <p:ext uri="{BB962C8B-B14F-4D97-AF65-F5344CB8AC3E}">
        <p14:creationId xmlns:p14="http://schemas.microsoft.com/office/powerpoint/2010/main" val="34426000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CC224363-394E-4029-8BA0-C5384BB31DD7}" type="slidenum">
              <a:rPr lang="en-GB" smtClean="0">
                <a:solidFill>
                  <a:srgbClr val="000000"/>
                </a:solidFill>
              </a:rPr>
              <a:pPr/>
              <a:t>13</a:t>
            </a:fld>
            <a:endParaRPr lang="en-GB" smtClean="0">
              <a:solidFill>
                <a:srgbClr val="000000"/>
              </a:solidFill>
            </a:endParaRPr>
          </a:p>
        </p:txBody>
      </p:sp>
    </p:spTree>
    <p:extLst>
      <p:ext uri="{BB962C8B-B14F-4D97-AF65-F5344CB8AC3E}">
        <p14:creationId xmlns:p14="http://schemas.microsoft.com/office/powerpoint/2010/main" val="8699001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81F20037-DB2C-4ADA-AC56-AD298BAD81C0}" type="slidenum">
              <a:rPr lang="en-GB" smtClean="0">
                <a:solidFill>
                  <a:srgbClr val="000000"/>
                </a:solidFill>
              </a:rPr>
              <a:pPr/>
              <a:t>16</a:t>
            </a:fld>
            <a:endParaRPr lang="en-GB" smtClean="0">
              <a:solidFill>
                <a:srgbClr val="000000"/>
              </a:solidFill>
            </a:endParaRPr>
          </a:p>
        </p:txBody>
      </p:sp>
    </p:spTree>
    <p:extLst>
      <p:ext uri="{BB962C8B-B14F-4D97-AF65-F5344CB8AC3E}">
        <p14:creationId xmlns:p14="http://schemas.microsoft.com/office/powerpoint/2010/main" val="28797238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39059F5F-9091-4DB1-9DBC-E5478A91E66B}" type="slidenum">
              <a:rPr lang="en-GB" smtClean="0"/>
              <a:pPr/>
              <a:t>17</a:t>
            </a:fld>
            <a:endParaRPr lang="en-GB" smtClean="0"/>
          </a:p>
        </p:txBody>
      </p:sp>
      <p:sp>
        <p:nvSpPr>
          <p:cNvPr id="75779" name="Rectangle 2"/>
          <p:cNvSpPr>
            <a:spLocks noGrp="1" noRot="1" noChangeAspect="1" noChangeArrowheads="1" noTextEdit="1"/>
          </p:cNvSpPr>
          <p:nvPr>
            <p:ph type="sldImg"/>
          </p:nvPr>
        </p:nvSpPr>
        <p:spPr>
          <a:xfrm>
            <a:off x="1150938" y="692150"/>
            <a:ext cx="4556125" cy="3416300"/>
          </a:xfrm>
          <a:ln/>
        </p:spPr>
      </p:sp>
      <p:sp>
        <p:nvSpPr>
          <p:cNvPr id="7578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696111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24/03/2015</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24/03/2015</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24/03/2015</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51D434-A24C-44BD-8275-B34813C3838A}" type="datetimeFigureOut">
              <a:rPr lang="en-GB" smtClean="0">
                <a:solidFill>
                  <a:prstClr val="black">
                    <a:tint val="75000"/>
                  </a:prstClr>
                </a:solidFill>
              </a:rPr>
              <a:pPr/>
              <a:t>24/03/2015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0D68250A-A216-4130-B0FB-C51F576BA77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14F4E18F-1CFD-401F-8773-38F1868883BC}" type="datetimeFigureOut">
              <a:rPr lang="en-US"/>
              <a:pPr>
                <a:defRPr/>
              </a:pPr>
              <a:t>3/24/2015</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33751104-F40A-42BF-AE05-F340F8466D2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24/03/2015</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24/03/2015</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24/03/2015</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24/03/2015</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24/03/2015</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24/03/2015</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24/03/2015</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24/03/2015</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24/03/2015</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24/03/2015</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7" r:id="rId1"/>
    <p:sldLayoutId id="2147483808"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Calibri"/>
              </a:defRPr>
            </a:lvl1pPr>
          </a:lstStyle>
          <a:p>
            <a:pPr>
              <a:defRPr/>
            </a:pPr>
            <a:fld id="{297A2487-DC70-447C-AFF0-895F4C771B1C}" type="datetimeFigureOut">
              <a:rPr lang="en-US"/>
              <a:pPr>
                <a:defRPr/>
              </a:pPr>
              <a:t>3/24/2015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Calibri"/>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Calibri"/>
              </a:defRPr>
            </a:lvl1pPr>
          </a:lstStyle>
          <a:p>
            <a:pPr>
              <a:defRPr/>
            </a:pPr>
            <a:fld id="{0B72D035-583E-4001-BAFE-2662DD343164}"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10"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Choices&#8230;.pp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5.xml"/><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hyperlink" Target="http://www.jisc.ac.uk/whatwedo/programmes/usersandinnovation/soundsgood.aspx" TargetMode="Externa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3200" dirty="0" smtClean="0"/>
              <a:t>How can we better engage students to maximise student retention and achievement as well as fostering intellectual curiosity and </a:t>
            </a:r>
            <a:br>
              <a:rPr lang="en-GB" sz="3200" dirty="0" smtClean="0"/>
            </a:br>
            <a:r>
              <a:rPr lang="en-GB" sz="3200" dirty="0" smtClean="0"/>
              <a:t>(dare we say it) the joy of learning?</a:t>
            </a:r>
            <a:endParaRPr lang="en-GB" sz="3200" dirty="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smtClean="0">
                <a:solidFill>
                  <a:schemeClr val="tx2">
                    <a:lumMod val="60000"/>
                    <a:lumOff val="40000"/>
                  </a:schemeClr>
                </a:solidFill>
              </a:rPr>
              <a:t>University of Sussex </a:t>
            </a:r>
          </a:p>
          <a:p>
            <a:pPr algn="ctr" eaLnBrk="1" hangingPunct="1">
              <a:defRPr/>
            </a:pPr>
            <a:r>
              <a:rPr lang="en-GB" sz="2400" b="1" dirty="0" smtClean="0"/>
              <a:t>25 March 2015</a:t>
            </a:r>
          </a:p>
          <a:p>
            <a:pPr algn="ctr" eaLnBrk="1" hangingPunct="1">
              <a:defRPr/>
            </a:pPr>
            <a:r>
              <a:rPr lang="en-GB" sz="2400" b="1" dirty="0" smtClean="0"/>
              <a:t>Sally Brown</a:t>
            </a:r>
          </a:p>
          <a:p>
            <a:pPr algn="ctr" eaLnBrk="1" hangingPunct="1">
              <a:defRPr/>
            </a:pPr>
            <a:r>
              <a:rPr lang="en-GB" sz="1800" dirty="0" smtClean="0"/>
              <a:t>Emerita Professor, Leeds Metropolitan University</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Evaluating programmes, strengths and areas for improvement</a:t>
            </a:r>
            <a:endParaRPr lang="en-GB" sz="1800" b="1" dirty="0">
              <a:solidFill>
                <a:prstClr val="black"/>
              </a:solidFill>
            </a:endParaRP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Considering delivery modes: face-to-face, </a:t>
            </a:r>
            <a:r>
              <a:rPr lang="en-GB" sz="1800" b="1" dirty="0">
                <a:solidFill>
                  <a:prstClr val="black"/>
                </a:solidFill>
              </a:rPr>
              <a:t>o</a:t>
            </a:r>
            <a:r>
              <a:rPr lang="en-GB" sz="1800" b="1" dirty="0" smtClean="0">
                <a:solidFill>
                  <a:prstClr val="black"/>
                </a:solidFill>
              </a:rPr>
              <a:t>nline, PBL, blended…</a:t>
            </a:r>
            <a:endParaRPr lang="en-GB" sz="1800" b="1" dirty="0">
              <a:solidFill>
                <a:prstClr val="black"/>
              </a:solidFill>
            </a:endParaRP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Determining and reviewing subject material: currency, relevance, level</a:t>
            </a:r>
            <a:endParaRPr lang="en-GB" sz="1800" b="1" dirty="0">
              <a:solidFill>
                <a:prstClr val="black"/>
              </a:solidFill>
            </a:endParaRP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Designing fit for purpose assessment methods and approaches</a:t>
            </a:r>
            <a:endParaRPr lang="en-GB" sz="1800" b="1" dirty="0">
              <a:solidFill>
                <a:prstClr val="black"/>
              </a:solidFill>
            </a:endParaRP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Enhancing quality, seeking continuous improvement</a:t>
            </a:r>
            <a:endParaRPr lang="en-GB" sz="1800" b="1" dirty="0">
              <a:solidFill>
                <a:prstClr val="black"/>
              </a:solidFill>
            </a:endParaRP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Designing and refining learning outcomes</a:t>
            </a:r>
            <a:endParaRPr lang="en-GB" sz="1800" b="1" dirty="0">
              <a:solidFill>
                <a:prstClr val="black"/>
              </a:solidFill>
            </a:endParaRP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Assuring quality, matching HEI, national and PRSB requirements</a:t>
            </a:r>
            <a:endParaRPr lang="en-GB" sz="1800" b="1" dirty="0">
              <a:solidFill>
                <a:prstClr val="black"/>
              </a:solidFill>
            </a:endParaRP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Thinking through student support</a:t>
            </a:r>
            <a:endParaRPr lang="en-GB" sz="1800" b="1" dirty="0">
              <a:solidFill>
                <a:prstClr val="black"/>
              </a:solidFill>
            </a:endParaRP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3200" b="1" dirty="0" smtClean="0">
                <a:solidFill>
                  <a:prstClr val="black"/>
                </a:solidFill>
              </a:rPr>
              <a:t>Curriculum</a:t>
            </a:r>
          </a:p>
          <a:p>
            <a:pPr algn="ctr" fontAlgn="auto">
              <a:spcBef>
                <a:spcPts val="0"/>
              </a:spcBef>
              <a:spcAft>
                <a:spcPts val="0"/>
              </a:spcAft>
            </a:pPr>
            <a:r>
              <a:rPr lang="en-GB" sz="3200" b="1" dirty="0" smtClean="0">
                <a:solidFill>
                  <a:prstClr val="black"/>
                </a:solidFill>
              </a:rPr>
              <a:t>Design</a:t>
            </a:r>
          </a:p>
          <a:p>
            <a:pPr algn="ctr" fontAlgn="auto">
              <a:spcBef>
                <a:spcPts val="0"/>
              </a:spcBef>
              <a:spcAft>
                <a:spcPts val="0"/>
              </a:spcAft>
            </a:pPr>
            <a:r>
              <a:rPr lang="en-GB" sz="3200" b="1" dirty="0" smtClean="0">
                <a:solidFill>
                  <a:prstClr val="black"/>
                </a:solidFill>
              </a:rPr>
              <a:t>Essentials</a:t>
            </a:r>
            <a:endParaRPr lang="en-GB" sz="3200" b="1" dirty="0">
              <a:solidFill>
                <a:prstClr val="black"/>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Delivering content…..</a:t>
            </a:r>
          </a:p>
        </p:txBody>
      </p:sp>
      <p:sp>
        <p:nvSpPr>
          <p:cNvPr id="18435" name="Rectangle 3"/>
          <p:cNvSpPr>
            <a:spLocks noGrp="1" noChangeArrowheads="1"/>
          </p:cNvSpPr>
          <p:nvPr>
            <p:ph type="body" idx="1"/>
          </p:nvPr>
        </p:nvSpPr>
        <p:spPr/>
        <p:txBody>
          <a:bodyPr/>
          <a:lstStyle/>
          <a:p>
            <a:pPr>
              <a:lnSpc>
                <a:spcPct val="100000"/>
              </a:lnSpc>
            </a:pPr>
            <a:r>
              <a:rPr lang="en-GB" sz="2400" smtClean="0"/>
              <a:t>is less like delivering a parcel (the postman model) and more like delivering a baby (the midwife model). </a:t>
            </a:r>
          </a:p>
          <a:p>
            <a:pPr>
              <a:lnSpc>
                <a:spcPct val="100000"/>
              </a:lnSpc>
            </a:pPr>
            <a:r>
              <a:rPr lang="en-GB" sz="2400" smtClean="0"/>
              <a:t>University staff can advise, guide, intervene when things so wrong, but in the end only the student can bring learning into life!!</a:t>
            </a:r>
          </a:p>
          <a:p>
            <a:pPr>
              <a:lnSpc>
                <a:spcPct val="100000"/>
              </a:lnSpc>
            </a:pPr>
            <a:r>
              <a:rPr lang="en-GB" sz="2400" smtClean="0"/>
              <a:t>Content can be gleaned from many sources (e.g. MIT and our UK Open University are putting more and more content into open access areas).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The </a:t>
            </a:r>
            <a:r>
              <a:rPr lang="en-US" sz="3200" kern="1200">
                <a:solidFill>
                  <a:srgbClr val="002060"/>
                </a:solidFill>
              </a:rPr>
              <a:t>Maieutic model</a:t>
            </a:r>
            <a:endParaRPr lang="en-GB" sz="3200" kern="1200">
              <a:solidFill>
                <a:srgbClr val="002060"/>
              </a:solidFill>
            </a:endParaRPr>
          </a:p>
        </p:txBody>
      </p:sp>
      <p:sp>
        <p:nvSpPr>
          <p:cNvPr id="16387" name="Content Placeholder 2"/>
          <p:cNvSpPr>
            <a:spLocks noGrp="1"/>
          </p:cNvSpPr>
          <p:nvPr>
            <p:ph idx="1"/>
          </p:nvPr>
        </p:nvSpPr>
        <p:spPr/>
        <p:txBody>
          <a:bodyPr/>
          <a:lstStyle/>
          <a:p>
            <a:pPr>
              <a:lnSpc>
                <a:spcPct val="100000"/>
              </a:lnSpc>
              <a:buFont typeface="Wingdings" pitchFamily="2" charset="2"/>
              <a:buNone/>
            </a:pPr>
            <a:r>
              <a:rPr lang="en-US" sz="2400" dirty="0" err="1" smtClean="0"/>
              <a:t>Maieutics</a:t>
            </a:r>
            <a:r>
              <a:rPr lang="en-US" sz="2400" dirty="0" smtClean="0"/>
              <a:t> is a complex procedure of research introduced by Socrates, embracing the Socratic method in its widest sense. It is based on the idea that the truth is latent in the mind of every human being due to her/his innate reason but has to be "given birth" by answering questions (or problems) intelligently proposed. The word is derived from the Greek "μα</a:t>
            </a:r>
            <a:r>
              <a:rPr lang="en-US" sz="2400" dirty="0" err="1" smtClean="0"/>
              <a:t>ιευτικός</a:t>
            </a:r>
            <a:r>
              <a:rPr lang="en-US" sz="2400" dirty="0" smtClean="0"/>
              <a:t>," pertaining to midwifery.</a:t>
            </a:r>
            <a:r>
              <a:rPr lang="en-GB" sz="2400" dirty="0" smtClean="0"/>
              <a:t> </a:t>
            </a:r>
          </a:p>
          <a:p>
            <a:pPr>
              <a:lnSpc>
                <a:spcPct val="100000"/>
              </a:lnSpc>
              <a:buFont typeface="Wingdings" pitchFamily="2" charset="2"/>
              <a:buNone/>
            </a:pPr>
            <a:endParaRPr lang="en-GB" sz="2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42" name="Picture 3" descr="Laurentius_de_Voltolina_001.jpg"/>
          <p:cNvPicPr>
            <a:picLocks noChangeAspect="1"/>
          </p:cNvPicPr>
          <p:nvPr/>
        </p:nvPicPr>
        <p:blipFill>
          <a:blip r:embed="rId3" cstate="email"/>
          <a:srcRect/>
          <a:stretch>
            <a:fillRect/>
          </a:stretch>
        </p:blipFill>
        <p:spPr bwMode="auto">
          <a:xfrm>
            <a:off x="323850" y="0"/>
            <a:ext cx="8496300" cy="6858000"/>
          </a:xfrm>
          <a:prstGeom prst="rect">
            <a:avLst/>
          </a:prstGeom>
          <a:noFill/>
          <a:ln w="9525">
            <a:noFill/>
            <a:miter lim="800000"/>
            <a:headEnd/>
            <a:tailEnd/>
          </a:ln>
        </p:spPr>
      </p:pic>
      <p:sp>
        <p:nvSpPr>
          <p:cNvPr id="10243" name="TextBox 2"/>
          <p:cNvSpPr txBox="1">
            <a:spLocks noChangeArrowheads="1"/>
          </p:cNvSpPr>
          <p:nvPr/>
        </p:nvSpPr>
        <p:spPr bwMode="auto">
          <a:xfrm>
            <a:off x="6424613" y="5931374"/>
            <a:ext cx="2395537" cy="923925"/>
          </a:xfrm>
          <a:prstGeom prst="rect">
            <a:avLst/>
          </a:prstGeom>
          <a:solidFill>
            <a:schemeClr val="accent2"/>
          </a:solidFill>
          <a:ln w="9525">
            <a:noFill/>
            <a:miter lim="800000"/>
            <a:headEnd/>
            <a:tailEnd/>
          </a:ln>
        </p:spPr>
        <p:txBody>
          <a:bodyPr wrap="none">
            <a:spAutoFit/>
          </a:bodyPr>
          <a:lstStyle/>
          <a:p>
            <a:r>
              <a:rPr lang="en-GB" sz="1800" dirty="0" err="1">
                <a:solidFill>
                  <a:srgbClr val="FFFFFF"/>
                </a:solidFill>
                <a:latin typeface="Calibri" pitchFamily="34" charset="0"/>
              </a:rPr>
              <a:t>Laurentius</a:t>
            </a:r>
            <a:r>
              <a:rPr lang="en-GB" sz="1800" dirty="0">
                <a:solidFill>
                  <a:srgbClr val="FFFFFF"/>
                </a:solidFill>
                <a:latin typeface="Calibri" pitchFamily="34" charset="0"/>
              </a:rPr>
              <a:t> de </a:t>
            </a:r>
            <a:r>
              <a:rPr lang="en-GB" sz="1800" dirty="0" err="1">
                <a:solidFill>
                  <a:srgbClr val="FFFFFF"/>
                </a:solidFill>
                <a:latin typeface="Calibri" pitchFamily="34" charset="0"/>
              </a:rPr>
              <a:t>Voltolina</a:t>
            </a:r>
            <a:r>
              <a:rPr lang="en-GB" sz="1800" dirty="0">
                <a:solidFill>
                  <a:srgbClr val="FFFFFF"/>
                </a:solidFill>
                <a:latin typeface="Calibri" pitchFamily="34" charset="0"/>
              </a:rPr>
              <a:t> </a:t>
            </a:r>
          </a:p>
          <a:p>
            <a:r>
              <a:rPr lang="en-GB" sz="1800" dirty="0">
                <a:solidFill>
                  <a:srgbClr val="FFFFFF"/>
                </a:solidFill>
                <a:latin typeface="Calibri" pitchFamily="34" charset="0"/>
              </a:rPr>
              <a:t>2</a:t>
            </a:r>
            <a:r>
              <a:rPr lang="en-GB" sz="1800" baseline="30000" dirty="0">
                <a:solidFill>
                  <a:srgbClr val="FFFFFF"/>
                </a:solidFill>
                <a:latin typeface="Calibri" pitchFamily="34" charset="0"/>
              </a:rPr>
              <a:t>nd</a:t>
            </a:r>
            <a:r>
              <a:rPr lang="en-GB" sz="1800" dirty="0">
                <a:solidFill>
                  <a:srgbClr val="FFFFFF"/>
                </a:solidFill>
                <a:latin typeface="Calibri" pitchFamily="34" charset="0"/>
              </a:rPr>
              <a:t> half of 14</a:t>
            </a:r>
            <a:r>
              <a:rPr lang="en-GB" sz="1800" baseline="30000" dirty="0">
                <a:solidFill>
                  <a:srgbClr val="FFFFFF"/>
                </a:solidFill>
                <a:latin typeface="Calibri" pitchFamily="34" charset="0"/>
              </a:rPr>
              <a:t>th</a:t>
            </a:r>
            <a:r>
              <a:rPr lang="en-GB" sz="1800" dirty="0">
                <a:solidFill>
                  <a:srgbClr val="FFFFFF"/>
                </a:solidFill>
                <a:latin typeface="Calibri" pitchFamily="34" charset="0"/>
              </a:rPr>
              <a:t> Century</a:t>
            </a:r>
          </a:p>
          <a:p>
            <a:r>
              <a:rPr lang="en-GB" sz="1800" dirty="0">
                <a:solidFill>
                  <a:srgbClr val="FFFFFF"/>
                </a:solidFill>
                <a:latin typeface="Calibri" pitchFamily="34" charset="0"/>
              </a:rPr>
              <a:t>Italian Painter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285750" y="122238"/>
            <a:ext cx="8143875" cy="1074737"/>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Characteristics of an effective lecturer (the research suggests)</a:t>
            </a:r>
          </a:p>
        </p:txBody>
      </p:sp>
      <p:sp>
        <p:nvSpPr>
          <p:cNvPr id="25603" name="Content Placeholder 2"/>
          <p:cNvSpPr>
            <a:spLocks noGrp="1"/>
          </p:cNvSpPr>
          <p:nvPr>
            <p:ph idx="1"/>
          </p:nvPr>
        </p:nvSpPr>
        <p:spPr/>
        <p:txBody>
          <a:bodyPr/>
          <a:lstStyle/>
          <a:p>
            <a:pPr>
              <a:lnSpc>
                <a:spcPct val="100000"/>
              </a:lnSpc>
            </a:pPr>
            <a:r>
              <a:rPr lang="en-GB" sz="2400" smtClean="0"/>
              <a:t>Strong orientation towards student learning;</a:t>
            </a:r>
          </a:p>
          <a:p>
            <a:pPr>
              <a:lnSpc>
                <a:spcPct val="100000"/>
              </a:lnSpc>
            </a:pPr>
            <a:r>
              <a:rPr lang="en-GB" sz="2400" smtClean="0"/>
              <a:t>Well prepared;</a:t>
            </a:r>
          </a:p>
          <a:p>
            <a:pPr>
              <a:lnSpc>
                <a:spcPct val="100000"/>
              </a:lnSpc>
            </a:pPr>
            <a:r>
              <a:rPr lang="en-GB" sz="2400" smtClean="0"/>
              <a:t>Comfort with subject material;</a:t>
            </a:r>
          </a:p>
          <a:p>
            <a:pPr>
              <a:lnSpc>
                <a:spcPct val="100000"/>
              </a:lnSpc>
            </a:pPr>
            <a:r>
              <a:rPr lang="en-GB" sz="2400" smtClean="0"/>
              <a:t>Ability to perceive that some students find the subjects we love hard, and even uninteresting;</a:t>
            </a:r>
          </a:p>
          <a:p>
            <a:pPr>
              <a:lnSpc>
                <a:spcPct val="100000"/>
              </a:lnSpc>
            </a:pPr>
            <a:r>
              <a:rPr lang="en-GB" sz="2400" smtClean="0"/>
              <a:t>Passion (and sometimes quirkiness);</a:t>
            </a:r>
          </a:p>
          <a:p>
            <a:pPr>
              <a:lnSpc>
                <a:spcPct val="100000"/>
              </a:lnSpc>
            </a:pPr>
            <a:r>
              <a:rPr lang="en-GB" sz="2400" smtClean="0"/>
              <a:t>Ability to vary activities within a lecture to maximise student engagement.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Characteristics of an effective lecture</a:t>
            </a:r>
          </a:p>
        </p:txBody>
      </p:sp>
      <p:sp>
        <p:nvSpPr>
          <p:cNvPr id="26627" name="Content Placeholder 2"/>
          <p:cNvSpPr>
            <a:spLocks noGrp="1"/>
          </p:cNvSpPr>
          <p:nvPr>
            <p:ph idx="1"/>
          </p:nvPr>
        </p:nvSpPr>
        <p:spPr/>
        <p:txBody>
          <a:bodyPr/>
          <a:lstStyle/>
          <a:p>
            <a:pPr>
              <a:lnSpc>
                <a:spcPct val="100000"/>
              </a:lnSpc>
            </a:pPr>
            <a:r>
              <a:rPr lang="en-GB" sz="2800" dirty="0" smtClean="0"/>
              <a:t>Students actively engage with the material being presented;</a:t>
            </a:r>
          </a:p>
          <a:p>
            <a:pPr>
              <a:lnSpc>
                <a:spcPct val="100000"/>
              </a:lnSpc>
            </a:pPr>
            <a:r>
              <a:rPr lang="en-GB" sz="2800" dirty="0" smtClean="0"/>
              <a:t>The period of time available is used constructively;</a:t>
            </a:r>
          </a:p>
          <a:p>
            <a:pPr>
              <a:lnSpc>
                <a:spcPct val="100000"/>
              </a:lnSpc>
            </a:pPr>
            <a:r>
              <a:rPr lang="en-GB" sz="2800" dirty="0" smtClean="0"/>
              <a:t>Students of all abilities are able to follow the train of thought of the lecturer to some extent and learn from the experience;</a:t>
            </a:r>
          </a:p>
          <a:p>
            <a:pPr>
              <a:lnSpc>
                <a:spcPct val="100000"/>
              </a:lnSpc>
            </a:pPr>
            <a:r>
              <a:rPr lang="en-GB" sz="2800" dirty="0" smtClean="0"/>
              <a:t>Learning happens.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 descr="Hogarth_lecture_1736.jpg"/>
          <p:cNvPicPr>
            <a:picLocks noChangeAspect="1"/>
          </p:cNvPicPr>
          <p:nvPr/>
        </p:nvPicPr>
        <p:blipFill>
          <a:blip r:embed="rId3" cstate="email"/>
          <a:srcRect/>
          <a:stretch>
            <a:fillRect/>
          </a:stretch>
        </p:blipFill>
        <p:spPr bwMode="auto">
          <a:xfrm>
            <a:off x="0" y="0"/>
            <a:ext cx="5548313" cy="6858000"/>
          </a:xfrm>
          <a:prstGeom prst="rect">
            <a:avLst/>
          </a:prstGeom>
          <a:noFill/>
          <a:ln w="9525">
            <a:noFill/>
            <a:miter lim="800000"/>
            <a:headEnd/>
            <a:tailEnd/>
          </a:ln>
        </p:spPr>
      </p:pic>
      <p:sp>
        <p:nvSpPr>
          <p:cNvPr id="11267" name="TextBox 2"/>
          <p:cNvSpPr txBox="1">
            <a:spLocks noChangeArrowheads="1"/>
          </p:cNvSpPr>
          <p:nvPr/>
        </p:nvSpPr>
        <p:spPr bwMode="auto">
          <a:xfrm>
            <a:off x="5791200" y="1524000"/>
            <a:ext cx="3463925" cy="1384300"/>
          </a:xfrm>
          <a:prstGeom prst="rect">
            <a:avLst/>
          </a:prstGeom>
          <a:noFill/>
          <a:ln w="9525">
            <a:noFill/>
            <a:miter lim="800000"/>
            <a:headEnd/>
            <a:tailEnd/>
          </a:ln>
        </p:spPr>
        <p:txBody>
          <a:bodyPr>
            <a:spAutoFit/>
          </a:bodyPr>
          <a:lstStyle/>
          <a:p>
            <a:pPr algn="ctr"/>
            <a:r>
              <a:rPr lang="en-GB" sz="2800" b="1">
                <a:solidFill>
                  <a:srgbClr val="FFFFFF"/>
                </a:solidFill>
                <a:latin typeface="Calibri" pitchFamily="34" charset="0"/>
              </a:rPr>
              <a:t>William Hogarth</a:t>
            </a:r>
          </a:p>
          <a:p>
            <a:pPr algn="ctr"/>
            <a:r>
              <a:rPr lang="en-GB" sz="2800" b="1">
                <a:solidFill>
                  <a:srgbClr val="FFFFFF"/>
                </a:solidFill>
                <a:latin typeface="Calibri" pitchFamily="34" charset="0"/>
              </a:rPr>
              <a:t>1736</a:t>
            </a:r>
          </a:p>
          <a:p>
            <a:pPr algn="ctr"/>
            <a:r>
              <a:rPr lang="en-GB" sz="2800" b="1">
                <a:solidFill>
                  <a:srgbClr val="FFFFFF"/>
                </a:solidFill>
                <a:latin typeface="Calibri" pitchFamily="34" charset="0"/>
              </a:rPr>
              <a:t>‘Scholars at a lecture’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What goes wrong? (students)</a:t>
            </a:r>
          </a:p>
        </p:txBody>
      </p:sp>
      <p:sp>
        <p:nvSpPr>
          <p:cNvPr id="30723" name="Rectangle 3"/>
          <p:cNvSpPr>
            <a:spLocks noGrp="1" noChangeArrowheads="1"/>
          </p:cNvSpPr>
          <p:nvPr>
            <p:ph idx="1"/>
          </p:nvPr>
        </p:nvSpPr>
        <p:spPr/>
        <p:txBody>
          <a:bodyPr/>
          <a:lstStyle/>
          <a:p>
            <a:pPr marL="285750" indent="0" eaLnBrk="1" hangingPunct="1">
              <a:lnSpc>
                <a:spcPct val="100000"/>
              </a:lnSpc>
              <a:buFont typeface="Wingdings" pitchFamily="2" charset="2"/>
              <a:buNone/>
            </a:pPr>
            <a:r>
              <a:rPr lang="en-GB" sz="2800" dirty="0" smtClean="0"/>
              <a:t>Boredom, attention deficit, alternative activities, getting lost, getting annoyed with other students, getting irritated by the lecturer, sleeping, struggling to make links, finding the material going over your head, failing to keep up with note making, copying things down wrongly, failing to see the point, writing down without understanding</a:t>
            </a:r>
            <a:r>
              <a:rPr lang="en-GB" sz="2800" dirty="0" smtClean="0">
                <a:solidFill>
                  <a:srgbClr val="7030A0"/>
                </a:solidFill>
              </a:rPr>
              <a:t>… (you can extend this list a lot!)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 A tall order?</a:t>
            </a:r>
          </a:p>
        </p:txBody>
      </p:sp>
      <p:sp>
        <p:nvSpPr>
          <p:cNvPr id="3" name="Content Placeholder 2"/>
          <p:cNvSpPr>
            <a:spLocks noGrp="1"/>
          </p:cNvSpPr>
          <p:nvPr>
            <p:ph idx="1"/>
          </p:nvPr>
        </p:nvSpPr>
        <p:spPr/>
        <p:txBody>
          <a:bodyPr/>
          <a:lstStyle/>
          <a:p>
            <a:pPr>
              <a:buNone/>
            </a:pPr>
            <a:r>
              <a:rPr lang="en-GB" sz="2800" dirty="0" smtClean="0"/>
              <a:t>Effective lecturers combine the talents of a scholar, writer, producer, comedian, showman and teacher in ways that contribute to student learning. Nevertheless it is also true that few college professors combine these talents in optimal ways and that even the best lecturers are not always on top form </a:t>
            </a:r>
          </a:p>
          <a:p>
            <a:pPr>
              <a:buNone/>
            </a:pPr>
            <a:r>
              <a:rPr lang="en-GB" sz="2800" dirty="0" err="1" smtClean="0"/>
              <a:t>McKeachie</a:t>
            </a:r>
            <a:r>
              <a:rPr lang="en-GB" sz="2800" dirty="0" smtClean="0"/>
              <a:t> et al p.53</a:t>
            </a:r>
            <a:endParaRPr lang="en-GB"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28625" y="0"/>
            <a:ext cx="8715375" cy="714375"/>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Some views about engaging teaching</a:t>
            </a:r>
          </a:p>
        </p:txBody>
      </p:sp>
      <p:sp>
        <p:nvSpPr>
          <p:cNvPr id="27651" name="Rectangle 3"/>
          <p:cNvSpPr>
            <a:spLocks noGrp="1" noChangeArrowheads="1"/>
          </p:cNvSpPr>
          <p:nvPr>
            <p:ph idx="1"/>
          </p:nvPr>
        </p:nvSpPr>
        <p:spPr>
          <a:xfrm>
            <a:off x="357188" y="765175"/>
            <a:ext cx="8786812" cy="6092825"/>
          </a:xfrm>
        </p:spPr>
        <p:txBody>
          <a:bodyPr/>
          <a:lstStyle/>
          <a:p>
            <a:pPr eaLnBrk="1" hangingPunct="1">
              <a:lnSpc>
                <a:spcPct val="100000"/>
              </a:lnSpc>
            </a:pPr>
            <a:endParaRPr lang="en-GB" sz="2400" dirty="0" smtClean="0"/>
          </a:p>
          <a:p>
            <a:pPr eaLnBrk="1" hangingPunct="1">
              <a:lnSpc>
                <a:spcPct val="100000"/>
              </a:lnSpc>
            </a:pPr>
            <a:r>
              <a:rPr lang="en-GB" sz="2400" dirty="0" smtClean="0"/>
              <a:t>The mediocre teacher tells. The good teacher explains. The superior teacher demonstrates. The great teacher inspires.</a:t>
            </a:r>
            <a:r>
              <a:rPr lang="en-GB" sz="2400" dirty="0" smtClean="0">
                <a:solidFill>
                  <a:srgbClr val="7030A0"/>
                </a:solidFill>
              </a:rPr>
              <a:t> William Arthur Ward.</a:t>
            </a:r>
          </a:p>
          <a:p>
            <a:pPr eaLnBrk="1" hangingPunct="1">
              <a:lnSpc>
                <a:spcPct val="100000"/>
              </a:lnSpc>
            </a:pPr>
            <a:r>
              <a:rPr lang="en-GB" sz="2400" dirty="0" smtClean="0"/>
              <a:t>The biggest enemy to learning is the talking teacher. </a:t>
            </a:r>
            <a:r>
              <a:rPr lang="en-GB" sz="2400" dirty="0" smtClean="0">
                <a:solidFill>
                  <a:srgbClr val="7030A0"/>
                </a:solidFill>
              </a:rPr>
              <a:t>John Holt.</a:t>
            </a:r>
          </a:p>
          <a:p>
            <a:pPr eaLnBrk="1" hangingPunct="1">
              <a:lnSpc>
                <a:spcPct val="100000"/>
              </a:lnSpc>
            </a:pPr>
            <a:r>
              <a:rPr lang="en-GB" sz="2400" dirty="0" smtClean="0"/>
              <a:t>Education is what survives when what has been learned has been forgotten. </a:t>
            </a:r>
            <a:r>
              <a:rPr lang="en-GB" sz="2400" dirty="0" smtClean="0">
                <a:solidFill>
                  <a:srgbClr val="7030A0"/>
                </a:solidFill>
              </a:rPr>
              <a:t>B. F. Skinner.</a:t>
            </a:r>
          </a:p>
          <a:p>
            <a:pPr eaLnBrk="1" hangingPunct="1">
              <a:lnSpc>
                <a:spcPct val="100000"/>
              </a:lnSpc>
            </a:pPr>
            <a:r>
              <a:rPr lang="en-GB" sz="2400" dirty="0" smtClean="0"/>
              <a:t>To know yet to think that one does not know is best; </a:t>
            </a:r>
            <a:br>
              <a:rPr lang="en-GB" sz="2400" dirty="0" smtClean="0"/>
            </a:br>
            <a:r>
              <a:rPr lang="en-GB" sz="2400" dirty="0" smtClean="0"/>
              <a:t>Not to know yet to think that one knows will lead to difficulty. </a:t>
            </a:r>
            <a:r>
              <a:rPr lang="en-GB" sz="2400" dirty="0" smtClean="0">
                <a:solidFill>
                  <a:srgbClr val="7030A0"/>
                </a:solidFill>
              </a:rPr>
              <a:t>Lao-Tzu (6th century B.C.)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0643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Rationale</a:t>
            </a:r>
          </a:p>
        </p:txBody>
      </p:sp>
      <p:sp>
        <p:nvSpPr>
          <p:cNvPr id="3" name="Content Placeholder 2"/>
          <p:cNvSpPr>
            <a:spLocks noGrp="1"/>
          </p:cNvSpPr>
          <p:nvPr>
            <p:ph idx="1"/>
          </p:nvPr>
        </p:nvSpPr>
        <p:spPr>
          <a:xfrm>
            <a:off x="468313" y="1214422"/>
            <a:ext cx="8229600" cy="4987941"/>
          </a:xfrm>
        </p:spPr>
        <p:txBody>
          <a:bodyPr/>
          <a:lstStyle/>
          <a:p>
            <a:r>
              <a:rPr lang="en-GB" dirty="0" smtClean="0"/>
              <a:t>Contextual factors including high fees, pressures to achieve well in the National Student Survey and competing demands on other aspects of academics’ roles sometimes get in the way of inspiring teaching. </a:t>
            </a:r>
          </a:p>
          <a:p>
            <a:r>
              <a:rPr lang="en-GB" dirty="0" smtClean="0"/>
              <a:t>Nevertheless students nowadays have high expectations of enhanced experiences in the classroom and effective lecturers are keen to foster real and purposeful engagement. ​</a:t>
            </a:r>
          </a:p>
          <a:p>
            <a:r>
              <a:rPr lang="en-GB" dirty="0" smtClean="0"/>
              <a:t>This presentation will explore some of the factors associated with excellent and inspiring teaching as well as reviewing how we can work with sometimes demotivated students to (re)discover the joy of learning. </a:t>
            </a:r>
          </a:p>
          <a:p>
            <a:endParaRPr lang="en-GB"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More views about lectures</a:t>
            </a:r>
          </a:p>
        </p:txBody>
      </p:sp>
      <p:sp>
        <p:nvSpPr>
          <p:cNvPr id="28675" name="Rectangle 3"/>
          <p:cNvSpPr>
            <a:spLocks noGrp="1" noChangeArrowheads="1"/>
          </p:cNvSpPr>
          <p:nvPr>
            <p:ph idx="1"/>
          </p:nvPr>
        </p:nvSpPr>
        <p:spPr>
          <a:xfrm>
            <a:off x="468313" y="1196975"/>
            <a:ext cx="8229600" cy="5327650"/>
          </a:xfrm>
        </p:spPr>
        <p:txBody>
          <a:bodyPr/>
          <a:lstStyle/>
          <a:p>
            <a:pPr eaLnBrk="1" hangingPunct="1">
              <a:lnSpc>
                <a:spcPct val="100000"/>
              </a:lnSpc>
            </a:pPr>
            <a:r>
              <a:rPr lang="en-GB" sz="2400" smtClean="0"/>
              <a:t>I would deliver lectures that got standing ovations, but later in the tests and essays, it was clear to me that the students just didn’t get it. </a:t>
            </a:r>
            <a:r>
              <a:rPr lang="en-GB" sz="2400" smtClean="0">
                <a:solidFill>
                  <a:srgbClr val="7030A0"/>
                </a:solidFill>
              </a:rPr>
              <a:t>(Daniel Greenberg)</a:t>
            </a:r>
          </a:p>
          <a:p>
            <a:pPr eaLnBrk="1" hangingPunct="1">
              <a:lnSpc>
                <a:spcPct val="100000"/>
              </a:lnSpc>
            </a:pPr>
            <a:r>
              <a:rPr lang="en-GB" sz="2400" smtClean="0"/>
              <a:t>The first duty of a lecturer – to hand you after an hour’s discourse a nugget of pure truth to wrap up between the pages of your notebooks and keep on the mantelpiece for ever. </a:t>
            </a:r>
            <a:r>
              <a:rPr lang="en-GB" sz="2400" smtClean="0">
                <a:solidFill>
                  <a:srgbClr val="7030A0"/>
                </a:solidFill>
              </a:rPr>
              <a:t>(Virginia Woolf)</a:t>
            </a:r>
          </a:p>
          <a:p>
            <a:pPr eaLnBrk="1" hangingPunct="1">
              <a:lnSpc>
                <a:spcPct val="100000"/>
              </a:lnSpc>
            </a:pPr>
            <a:r>
              <a:rPr lang="en-GB" sz="2400" smtClean="0"/>
              <a:t>The lecture should be the jewel in the crown of both the student and lecturer experience in the 21</a:t>
            </a:r>
            <a:r>
              <a:rPr lang="en-GB" sz="2400" baseline="30000" smtClean="0"/>
              <a:t>st</a:t>
            </a:r>
            <a:r>
              <a:rPr lang="en-GB" sz="2400" smtClean="0"/>
              <a:t> century. Never before has there been such an opportunity to inspire in the lecture theatre. </a:t>
            </a:r>
            <a:r>
              <a:rPr lang="en-GB" sz="2400" smtClean="0">
                <a:solidFill>
                  <a:srgbClr val="7030A0"/>
                </a:solidFill>
              </a:rPr>
              <a:t>(Ruth Pickford).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 descr="IMG_8270.JPG"/>
          <p:cNvPicPr>
            <a:picLocks noChangeAspect="1"/>
          </p:cNvPicPr>
          <p:nvPr/>
        </p:nvPicPr>
        <p:blipFill>
          <a:blip r:embed="rId3" cstate="email"/>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42875" y="0"/>
            <a:ext cx="8143875" cy="144145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Things I wish I had known about effective teaching when I started doing it. It helps to:</a:t>
            </a:r>
          </a:p>
        </p:txBody>
      </p:sp>
      <p:sp>
        <p:nvSpPr>
          <p:cNvPr id="43011" name="Rectangle 3"/>
          <p:cNvSpPr>
            <a:spLocks noGrp="1" noChangeArrowheads="1"/>
          </p:cNvSpPr>
          <p:nvPr>
            <p:ph idx="1"/>
          </p:nvPr>
        </p:nvSpPr>
        <p:spPr>
          <a:xfrm>
            <a:off x="571500" y="1500188"/>
            <a:ext cx="8143875" cy="4824412"/>
          </a:xfrm>
        </p:spPr>
        <p:txBody>
          <a:bodyPr/>
          <a:lstStyle/>
          <a:p>
            <a:pPr>
              <a:lnSpc>
                <a:spcPct val="100000"/>
              </a:lnSpc>
            </a:pPr>
            <a:r>
              <a:rPr lang="en-GB" sz="2400" dirty="0" smtClean="0"/>
              <a:t>Prepare diligently without being obsessive and be honest if you are asked questions you can’t immediately answer;</a:t>
            </a:r>
          </a:p>
          <a:p>
            <a:pPr>
              <a:lnSpc>
                <a:spcPct val="100000"/>
              </a:lnSpc>
            </a:pPr>
            <a:r>
              <a:rPr lang="en-GB" sz="2400" dirty="0" smtClean="0"/>
              <a:t>Spend as much time thinking about how you will structure learning activities within a teaching session as about the content of what is being taught;</a:t>
            </a:r>
          </a:p>
          <a:p>
            <a:pPr>
              <a:lnSpc>
                <a:spcPct val="100000"/>
              </a:lnSpc>
            </a:pPr>
            <a:r>
              <a:rPr lang="en-GB" dirty="0" smtClean="0"/>
              <a:t>Make convincing links between what you are teaching students today and what you have done previously, as well as signposting forward to future learning;</a:t>
            </a:r>
          </a:p>
          <a:p>
            <a:pPr>
              <a:lnSpc>
                <a:spcPct val="100000"/>
              </a:lnSpc>
            </a:pPr>
            <a:r>
              <a:rPr lang="en-GB" sz="2400" dirty="0" smtClean="0"/>
              <a:t>Build in flexibility so you finish on time;</a:t>
            </a:r>
          </a:p>
          <a:p>
            <a:pPr>
              <a:lnSpc>
                <a:spcPct val="100000"/>
              </a:lnSpc>
            </a:pPr>
            <a:r>
              <a:rPr lang="en-GB" sz="2400" dirty="0" smtClean="0"/>
              <a:t>On the days when you aren’t feeling inspired it is helpful to cultivate a convincing air of enthusiasm for your subject and student learning. </a:t>
            </a:r>
          </a:p>
        </p:txBody>
      </p:sp>
      <p:sp>
        <p:nvSpPr>
          <p:cNvPr id="43012" name="AutoShape 4">
            <a:hlinkClick r:id="rId3" action="ppaction://hlinkpres?slideindex=1&amp;slidetitle=" highlightClick="1"/>
          </p:cNvPr>
          <p:cNvSpPr>
            <a:spLocks noChangeArrowheads="1"/>
          </p:cNvSpPr>
          <p:nvPr/>
        </p:nvSpPr>
        <p:spPr bwMode="auto">
          <a:xfrm>
            <a:off x="8101013" y="5808663"/>
            <a:ext cx="1042987" cy="1042987"/>
          </a:xfrm>
          <a:prstGeom prst="actionButtonBlank">
            <a:avLst/>
          </a:prstGeom>
          <a:noFill/>
          <a:ln w="12700">
            <a:noFill/>
            <a:miter lim="800000"/>
            <a:headEnd type="none" w="sm" len="sm"/>
            <a:tailEnd type="none" w="sm" len="sm"/>
          </a:ln>
        </p:spPr>
        <p:txBody>
          <a:bodyPr wrap="none" anchor="ctr"/>
          <a:lstStyle/>
          <a:p>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To engage learners we can:</a:t>
            </a:r>
          </a:p>
        </p:txBody>
      </p:sp>
      <p:sp>
        <p:nvSpPr>
          <p:cNvPr id="44035" name="Content Placeholder 2"/>
          <p:cNvSpPr>
            <a:spLocks noGrp="1"/>
          </p:cNvSpPr>
          <p:nvPr>
            <p:ph idx="1"/>
          </p:nvPr>
        </p:nvSpPr>
        <p:spPr/>
        <p:txBody>
          <a:bodyPr/>
          <a:lstStyle/>
          <a:p>
            <a:pPr>
              <a:lnSpc>
                <a:spcPct val="100000"/>
              </a:lnSpc>
            </a:pPr>
            <a:r>
              <a:rPr lang="en-GB" sz="2400" dirty="0" smtClean="0"/>
              <a:t>Make use of real examples and hot-off-the-press data to keep content current;</a:t>
            </a:r>
          </a:p>
          <a:p>
            <a:r>
              <a:rPr lang="en-GB" dirty="0" smtClean="0"/>
              <a:t>Give added-value to person who bothers to turn up. </a:t>
            </a:r>
            <a:r>
              <a:rPr lang="en-GB" sz="2400" dirty="0" smtClean="0"/>
              <a:t>Provide resources and text on-line that back up classroom activities (including audio/video recordings</a:t>
            </a:r>
            <a:r>
              <a:rPr lang="en-GB" dirty="0" smtClean="0"/>
              <a:t> of your lectures) without ever letting it be perceived that this is a substitute for being there!</a:t>
            </a:r>
          </a:p>
          <a:p>
            <a:pPr>
              <a:lnSpc>
                <a:spcPct val="100000"/>
              </a:lnSpc>
            </a:pPr>
            <a:r>
              <a:rPr lang="en-GB" dirty="0" smtClean="0"/>
              <a:t>Provide c</a:t>
            </a:r>
            <a:r>
              <a:rPr lang="en-GB" sz="2400" dirty="0" smtClean="0"/>
              <a:t>hallenges to students’ thinking without letting individuals feel publicly exposed or humiliated</a:t>
            </a:r>
          </a:p>
          <a:p>
            <a:pPr>
              <a:lnSpc>
                <a:spcPct val="100000"/>
              </a:lnSpc>
            </a:pPr>
            <a:r>
              <a:rPr lang="en-GB" sz="2400" dirty="0" smtClean="0"/>
              <a:t>Relate their work to the forthcoming/ongoing assignment (without slavishly teaching to the exam)</a:t>
            </a:r>
          </a:p>
          <a:p>
            <a:pPr>
              <a:lnSpc>
                <a:spcPct val="100000"/>
              </a:lnSpc>
            </a:pPr>
            <a:r>
              <a:rPr lang="en-GB" sz="2400" dirty="0" smtClean="0"/>
              <a:t>Make spaces for dialogue, through clickers/ twitter/ whatever</a:t>
            </a:r>
            <a:r>
              <a:rPr lang="en-GB" dirty="0" smtClean="0"/>
              <a:t>, live and </a:t>
            </a:r>
            <a:r>
              <a:rPr lang="en-GB" sz="2400" dirty="0" smtClean="0"/>
              <a:t>after the session.</a:t>
            </a:r>
          </a:p>
          <a:p>
            <a:pPr>
              <a:lnSpc>
                <a:spcPct val="100000"/>
              </a:lnSpc>
            </a:pPr>
            <a:endParaRPr lang="en-GB" sz="2400" dirty="0" smtClean="0"/>
          </a:p>
          <a:p>
            <a:pPr>
              <a:lnSpc>
                <a:spcPct val="100000"/>
              </a:lnSpc>
            </a:pPr>
            <a:endParaRPr lang="en-GB" sz="24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22238"/>
            <a:ext cx="8143932" cy="1074737"/>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How can we get students to fully engage? Some suggestions</a:t>
            </a:r>
          </a:p>
        </p:txBody>
      </p:sp>
      <p:sp>
        <p:nvSpPr>
          <p:cNvPr id="3" name="Content Placeholder 2"/>
          <p:cNvSpPr>
            <a:spLocks noGrp="1"/>
          </p:cNvSpPr>
          <p:nvPr>
            <p:ph idx="1"/>
          </p:nvPr>
        </p:nvSpPr>
        <p:spPr/>
        <p:txBody>
          <a:bodyPr/>
          <a:lstStyle/>
          <a:p>
            <a:r>
              <a:rPr lang="en-GB" dirty="0" smtClean="0"/>
              <a:t>Provide opportunities for students to get involved in authentic learning environments on campus or off;</a:t>
            </a:r>
          </a:p>
          <a:p>
            <a:r>
              <a:rPr lang="en-GB" dirty="0" smtClean="0"/>
              <a:t>Keep the curriculum current and life-relevant, without losing historical perspectives;</a:t>
            </a:r>
          </a:p>
          <a:p>
            <a:r>
              <a:rPr lang="en-GB" dirty="0" smtClean="0"/>
              <a:t>Give them real problems to solve and issues with which to engage;</a:t>
            </a:r>
          </a:p>
          <a:p>
            <a:r>
              <a:rPr lang="en-GB" dirty="0" smtClean="0"/>
              <a:t>Identify the skills they need to succeed and provide opportunities to rehearse and develop them;</a:t>
            </a:r>
          </a:p>
          <a:p>
            <a:r>
              <a:rPr lang="en-GB" dirty="0" smtClean="0"/>
              <a:t>Never compromise on the quality of the demands we make of them.</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122238"/>
            <a:ext cx="7786718" cy="1074737"/>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Bain on how great teachers treat their students. They </a:t>
            </a:r>
          </a:p>
        </p:txBody>
      </p:sp>
      <p:sp>
        <p:nvSpPr>
          <p:cNvPr id="3" name="Content Placeholder 2"/>
          <p:cNvSpPr>
            <a:spLocks noGrp="1"/>
          </p:cNvSpPr>
          <p:nvPr>
            <p:ph idx="1"/>
          </p:nvPr>
        </p:nvSpPr>
        <p:spPr/>
        <p:txBody>
          <a:bodyPr/>
          <a:lstStyle/>
          <a:p>
            <a:pPr>
              <a:buSzPct val="100000"/>
              <a:buFont typeface="+mj-lt"/>
              <a:buAutoNum type="arabicPeriod"/>
            </a:pPr>
            <a:r>
              <a:rPr lang="en-GB" dirty="0" smtClean="0"/>
              <a:t>Are willing to spend time with students, to nurture their learning.</a:t>
            </a:r>
          </a:p>
          <a:p>
            <a:pPr>
              <a:buSzPct val="100000"/>
              <a:buFont typeface="+mj-lt"/>
              <a:buAutoNum type="arabicPeriod"/>
            </a:pPr>
            <a:r>
              <a:rPr lang="en-GB" dirty="0" smtClean="0"/>
              <a:t>Don’t foster a feeling of power over, but investment in, students.</a:t>
            </a:r>
          </a:p>
          <a:p>
            <a:pPr>
              <a:buSzPct val="100000"/>
              <a:buFont typeface="+mj-lt"/>
              <a:buAutoNum type="arabicPeriod"/>
            </a:pPr>
            <a:r>
              <a:rPr lang="en-GB" dirty="0" smtClean="0"/>
              <a:t>Ensure their practices stem from a concern for learning.</a:t>
            </a:r>
          </a:p>
          <a:p>
            <a:pPr>
              <a:buSzPct val="100000"/>
              <a:buFont typeface="+mj-lt"/>
              <a:buAutoNum type="arabicPeriod"/>
            </a:pPr>
            <a:r>
              <a:rPr lang="en-GB" dirty="0" smtClean="0"/>
              <a:t>Make the class user-friendly by fostering trust.</a:t>
            </a:r>
          </a:p>
          <a:p>
            <a:pPr>
              <a:buSzPct val="100000"/>
              <a:buFont typeface="+mj-lt"/>
              <a:buAutoNum type="arabicPeriod"/>
            </a:pPr>
            <a:r>
              <a:rPr lang="en-GB" dirty="0" smtClean="0"/>
              <a:t>Employ various pedagogical tools in a search for the best way to help each student.</a:t>
            </a:r>
          </a:p>
          <a:p>
            <a:pPr>
              <a:buSzPct val="100000"/>
              <a:buFont typeface="+mj-lt"/>
              <a:buAutoNum type="arabicPeriod"/>
            </a:pPr>
            <a:r>
              <a:rPr lang="en-GB" dirty="0" smtClean="0"/>
              <a:t>Have the attitude that “There is no such thing as a stupid question.”</a:t>
            </a:r>
          </a:p>
          <a:p>
            <a:pPr>
              <a:buFont typeface="+mj-lt"/>
              <a:buAutoNum type="arabicPeriod"/>
            </a:pPr>
            <a:endParaRPr lang="en-GB" sz="1400" i="1" dirty="0" smtClean="0"/>
          </a:p>
          <a:p>
            <a:endParaRPr lang="en-GB" sz="1100"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High quality teaching…</a:t>
            </a:r>
          </a:p>
        </p:txBody>
      </p:sp>
      <p:sp>
        <p:nvSpPr>
          <p:cNvPr id="3" name="Content Placeholder 2"/>
          <p:cNvSpPr>
            <a:spLocks noGrp="1"/>
          </p:cNvSpPr>
          <p:nvPr>
            <p:ph idx="1"/>
          </p:nvPr>
        </p:nvSpPr>
        <p:spPr/>
        <p:txBody>
          <a:bodyPr/>
          <a:lstStyle/>
          <a:p>
            <a:pPr>
              <a:buNone/>
            </a:pPr>
            <a:r>
              <a:rPr lang="en-GB" dirty="0" smtClean="0"/>
              <a:t>…“implies recognising that students must be engaged with the content of learning tasks in a way that is likely to enable them to reach understanding…Sharp engagement, imaginative inquiry and finding of a suitable level and style are all more likely to occur if teaching methods that necessitate student energy, problem solving and cooperative learning are employed”. (</a:t>
            </a:r>
            <a:r>
              <a:rPr lang="en-GB" dirty="0" err="1" smtClean="0"/>
              <a:t>Ramsden</a:t>
            </a:r>
            <a:r>
              <a:rPr lang="en-GB" dirty="0" smtClean="0"/>
              <a:t>, 2003, p.97)</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p:cNvSpPr>
          <p:nvPr>
            <p:ph type="title"/>
          </p:nvPr>
        </p:nvSpPr>
        <p:spPr>
          <a:xfrm>
            <a:off x="457200" y="0"/>
            <a:ext cx="8229600" cy="980728"/>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pPr algn="l" eaLnBrk="0" fontAlgn="base" hangingPunct="0">
              <a:spcAft>
                <a:spcPct val="0"/>
              </a:spcAft>
            </a:pPr>
            <a:r>
              <a:rPr lang="en-GB" sz="3200" b="1" dirty="0">
                <a:solidFill>
                  <a:srgbClr val="002060"/>
                </a:solidFill>
              </a:rPr>
              <a:t>Disengaged students drop out and we know the kinds of things that are linked to poor retention:</a:t>
            </a:r>
          </a:p>
        </p:txBody>
      </p:sp>
      <p:sp>
        <p:nvSpPr>
          <p:cNvPr id="6147" name="Rectangle 3"/>
          <p:cNvSpPr>
            <a:spLocks noGrp="1"/>
          </p:cNvSpPr>
          <p:nvPr>
            <p:ph idx="1"/>
          </p:nvPr>
        </p:nvSpPr>
        <p:spPr>
          <a:xfrm>
            <a:off x="179512" y="980728"/>
            <a:ext cx="8964488" cy="5760640"/>
          </a:xfrm>
          <a:noFill/>
          <a:ln w="9525">
            <a:noFill/>
            <a:miter lim="800000"/>
            <a:headEnd/>
            <a:tailEnd/>
          </a:ln>
        </p:spPr>
        <p:txBody>
          <a:bodyPr vert="horz" wrap="square" lIns="91440" tIns="45720" rIns="91440" bIns="45720" numCol="1" anchor="t" anchorCtr="0" compatLnSpc="1">
            <a:prstTxWarp prst="textNoShape">
              <a:avLst/>
            </a:prstTxWarp>
            <a:normAutofit fontScale="92500" lnSpcReduction="20000"/>
          </a:bodyPr>
          <a:lstStyle/>
          <a:p>
            <a:pPr fontAlgn="base">
              <a:spcBef>
                <a:spcPts val="600"/>
              </a:spcBef>
              <a:spcAft>
                <a:spcPct val="0"/>
              </a:spcAft>
              <a:buClr>
                <a:schemeClr val="tx2"/>
              </a:buClr>
              <a:buSzPct val="70000"/>
              <a:buFont typeface="Wingdings" pitchFamily="2" charset="2"/>
              <a:buChar char="l"/>
            </a:pPr>
            <a:r>
              <a:rPr lang="en-GB" sz="2400" b="1" dirty="0"/>
              <a:t>Coming from low-participation neighbourhoods; </a:t>
            </a:r>
          </a:p>
          <a:p>
            <a:pPr fontAlgn="base">
              <a:spcBef>
                <a:spcPts val="600"/>
              </a:spcBef>
              <a:spcAft>
                <a:spcPct val="0"/>
              </a:spcAft>
              <a:buClr>
                <a:schemeClr val="tx2"/>
              </a:buClr>
              <a:buSzPct val="70000"/>
              <a:buFont typeface="Wingdings" pitchFamily="2" charset="2"/>
              <a:buChar char="l"/>
            </a:pPr>
            <a:r>
              <a:rPr lang="en-GB" sz="2400" b="1" dirty="0"/>
              <a:t>Being in receipt of Disabled students allowance;</a:t>
            </a:r>
          </a:p>
          <a:p>
            <a:pPr fontAlgn="base">
              <a:spcBef>
                <a:spcPts val="600"/>
              </a:spcBef>
              <a:spcAft>
                <a:spcPct val="0"/>
              </a:spcAft>
              <a:buClr>
                <a:schemeClr val="tx2"/>
              </a:buClr>
              <a:buSzPct val="70000"/>
              <a:buFont typeface="Wingdings" pitchFamily="2" charset="2"/>
              <a:buChar char="l"/>
            </a:pPr>
            <a:r>
              <a:rPr lang="en-GB" sz="2400" b="1" dirty="0"/>
              <a:t>Being mature undergraduate students;</a:t>
            </a:r>
          </a:p>
          <a:p>
            <a:pPr fontAlgn="base">
              <a:spcBef>
                <a:spcPts val="600"/>
              </a:spcBef>
              <a:spcAft>
                <a:spcPct val="0"/>
              </a:spcAft>
              <a:buClr>
                <a:schemeClr val="tx2"/>
              </a:buClr>
              <a:buSzPct val="70000"/>
              <a:buFont typeface="Wingdings" pitchFamily="2" charset="2"/>
              <a:buChar char="l"/>
            </a:pPr>
            <a:r>
              <a:rPr lang="en-GB" sz="2400" b="1" dirty="0"/>
              <a:t>Students having chosen (or been ‘sold’) ‘the wrong programme’;</a:t>
            </a:r>
          </a:p>
          <a:p>
            <a:pPr fontAlgn="base">
              <a:spcBef>
                <a:spcPts val="600"/>
              </a:spcBef>
              <a:spcAft>
                <a:spcPct val="0"/>
              </a:spcAft>
              <a:buClr>
                <a:schemeClr val="tx2"/>
              </a:buClr>
              <a:buSzPct val="70000"/>
              <a:buFont typeface="Wingdings" pitchFamily="2" charset="2"/>
              <a:buChar char="l"/>
            </a:pPr>
            <a:r>
              <a:rPr lang="en-GB" sz="2400" b="1" dirty="0"/>
              <a:t>Students lack of real commitment and/or interest in the programme, often as a result of having come through clearing;</a:t>
            </a:r>
          </a:p>
          <a:p>
            <a:pPr fontAlgn="base">
              <a:spcBef>
                <a:spcPts val="600"/>
              </a:spcBef>
              <a:spcAft>
                <a:spcPct val="0"/>
              </a:spcAft>
              <a:buClr>
                <a:schemeClr val="tx2"/>
              </a:buClr>
              <a:buSzPct val="70000"/>
              <a:buFont typeface="Wingdings" pitchFamily="2" charset="2"/>
              <a:buChar char="l"/>
            </a:pPr>
            <a:r>
              <a:rPr lang="en-GB" sz="2400" b="1" dirty="0"/>
              <a:t>Students’ expectations are not met (have a look at what you are projecting via your website/prospectus);</a:t>
            </a:r>
          </a:p>
          <a:p>
            <a:pPr fontAlgn="base">
              <a:spcBef>
                <a:spcPts val="600"/>
              </a:spcBef>
              <a:spcAft>
                <a:spcPct val="0"/>
              </a:spcAft>
              <a:buClr>
                <a:schemeClr val="tx2"/>
              </a:buClr>
              <a:buSzPct val="70000"/>
              <a:buFont typeface="Wingdings" pitchFamily="2" charset="2"/>
              <a:buChar char="l"/>
            </a:pPr>
            <a:r>
              <a:rPr lang="en-GB" sz="2400" b="1" dirty="0"/>
              <a:t>An academic culture that is unsupportive (even hostile) to learning;</a:t>
            </a:r>
          </a:p>
          <a:p>
            <a:pPr fontAlgn="base">
              <a:spcBef>
                <a:spcPts val="600"/>
              </a:spcBef>
              <a:spcAft>
                <a:spcPct val="0"/>
              </a:spcAft>
              <a:buClr>
                <a:schemeClr val="tx2"/>
              </a:buClr>
              <a:buSzPct val="70000"/>
              <a:buFont typeface="Wingdings" pitchFamily="2" charset="2"/>
              <a:buChar char="l"/>
            </a:pPr>
            <a:r>
              <a:rPr lang="en-GB" sz="2400" b="1" dirty="0"/>
              <a:t>Students experiencing financial difficulties; </a:t>
            </a:r>
          </a:p>
          <a:p>
            <a:pPr fontAlgn="base">
              <a:spcBef>
                <a:spcPts val="600"/>
              </a:spcBef>
              <a:spcAft>
                <a:spcPct val="0"/>
              </a:spcAft>
              <a:buClr>
                <a:schemeClr val="tx2"/>
              </a:buClr>
              <a:buSzPct val="70000"/>
              <a:buFont typeface="Wingdings" pitchFamily="2" charset="2"/>
              <a:buChar char="l"/>
            </a:pPr>
            <a:r>
              <a:rPr lang="en-GB" sz="2400" b="1" dirty="0"/>
              <a:t>Demands for other commitments supervening;</a:t>
            </a:r>
          </a:p>
          <a:p>
            <a:pPr fontAlgn="base">
              <a:spcBef>
                <a:spcPts val="600"/>
              </a:spcBef>
              <a:spcAft>
                <a:spcPct val="0"/>
              </a:spcAft>
              <a:buClr>
                <a:schemeClr val="tx2"/>
              </a:buClr>
              <a:buSzPct val="70000"/>
              <a:buFont typeface="Wingdings" pitchFamily="2" charset="2"/>
              <a:buChar char="l"/>
            </a:pPr>
            <a:r>
              <a:rPr lang="en-GB" sz="2400" b="1" dirty="0"/>
              <a:t>Poor quality of the university experience;</a:t>
            </a:r>
          </a:p>
          <a:p>
            <a:pPr fontAlgn="base">
              <a:spcBef>
                <a:spcPts val="600"/>
              </a:spcBef>
              <a:spcAft>
                <a:spcPct val="0"/>
              </a:spcAft>
              <a:buClr>
                <a:schemeClr val="tx2"/>
              </a:buClr>
              <a:buSzPct val="70000"/>
              <a:buFont typeface="Wingdings" pitchFamily="2" charset="2"/>
              <a:buChar char="l"/>
            </a:pPr>
            <a:r>
              <a:rPr lang="en-GB" sz="2400" b="1" dirty="0"/>
              <a:t>Inability to cope with course demands;</a:t>
            </a:r>
          </a:p>
          <a:p>
            <a:pPr fontAlgn="base">
              <a:spcBef>
                <a:spcPts val="600"/>
              </a:spcBef>
              <a:spcAft>
                <a:spcPct val="0"/>
              </a:spcAft>
              <a:buClr>
                <a:schemeClr val="tx2"/>
              </a:buClr>
              <a:buSzPct val="70000"/>
              <a:buFont typeface="Wingdings" pitchFamily="2" charset="2"/>
              <a:buChar char="l"/>
            </a:pPr>
            <a:r>
              <a:rPr lang="en-GB" sz="2400" b="1" dirty="0"/>
              <a:t>Being unhappy with social environment, the culture of the university, the campus set-up or fellow students.</a:t>
            </a:r>
          </a:p>
          <a:p>
            <a:pPr marL="0" indent="0" fontAlgn="base">
              <a:spcBef>
                <a:spcPts val="600"/>
              </a:spcBef>
              <a:spcAft>
                <a:spcPct val="0"/>
              </a:spcAft>
              <a:buClr>
                <a:schemeClr val="tx2"/>
              </a:buClr>
              <a:buSzPct val="70000"/>
              <a:buNone/>
            </a:pPr>
            <a:r>
              <a:rPr lang="en-GB" sz="2400" b="1" dirty="0" smtClean="0"/>
              <a:t>(after </a:t>
            </a:r>
            <a:r>
              <a:rPr lang="en-GB" sz="2400" b="1" dirty="0"/>
              <a:t>Yorke 1999, Peelo and Wareham 2002, HESA data and own research)</a:t>
            </a:r>
          </a:p>
          <a:p>
            <a:pPr fontAlgn="base">
              <a:spcBef>
                <a:spcPts val="600"/>
              </a:spcBef>
              <a:spcAft>
                <a:spcPct val="0"/>
              </a:spcAft>
              <a:buClr>
                <a:schemeClr val="tx2"/>
              </a:buClr>
              <a:buSzPct val="70000"/>
              <a:buFont typeface="Wingdings" pitchFamily="2" charset="2"/>
              <a:buChar char="l"/>
            </a:pPr>
            <a:endParaRPr lang="en-GB" sz="2400"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title"/>
          </p:nvPr>
        </p:nvSpPr>
        <p:spPr>
          <a:xfrm>
            <a:off x="457200" y="274638"/>
            <a:ext cx="8229600" cy="850106"/>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Poor attendance also correlates with drop out:</a:t>
            </a:r>
          </a:p>
        </p:txBody>
      </p:sp>
      <p:sp>
        <p:nvSpPr>
          <p:cNvPr id="9219" name="Rectangle 3"/>
          <p:cNvSpPr>
            <a:spLocks noGrp="1"/>
          </p:cNvSpPr>
          <p:nvPr>
            <p:ph idx="1"/>
          </p:nvPr>
        </p:nvSpPr>
        <p:spPr>
          <a:xfrm>
            <a:off x="468313" y="1295400"/>
            <a:ext cx="8229600" cy="4906963"/>
          </a:xfr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Research at Southampton institute (Lim), Glasgow Caledonian University (</a:t>
            </a:r>
            <a:r>
              <a:rPr lang="en-GB" sz="2400" b="1" dirty="0" err="1"/>
              <a:t>Begg</a:t>
            </a:r>
            <a:r>
              <a:rPr lang="en-GB" sz="2400" b="1" dirty="0"/>
              <a:t>) and University of Kent (Van der </a:t>
            </a:r>
            <a:r>
              <a:rPr lang="en-GB" sz="2400" b="1" dirty="0" err="1"/>
              <a:t>Velden</a:t>
            </a:r>
            <a:r>
              <a:rPr lang="en-GB" sz="2400" b="1" dirty="0"/>
              <a:t>) shows associations between weak attendance patterns and attrition;</a:t>
            </a:r>
          </a:p>
          <a:p>
            <a:pPr fontAlgn="base">
              <a:spcBef>
                <a:spcPts val="600"/>
              </a:spcBef>
              <a:spcAft>
                <a:spcPct val="0"/>
              </a:spcAft>
              <a:buClr>
                <a:schemeClr val="tx2"/>
              </a:buClr>
              <a:buSzPct val="70000"/>
              <a:buFont typeface="Wingdings" pitchFamily="2" charset="2"/>
              <a:buChar char="l"/>
            </a:pPr>
            <a:r>
              <a:rPr lang="en-GB" sz="2400" b="1" dirty="0"/>
              <a:t>Whatever the cause, not being there exacerbates other problems with study;</a:t>
            </a:r>
          </a:p>
          <a:p>
            <a:pPr fontAlgn="base">
              <a:spcBef>
                <a:spcPts val="600"/>
              </a:spcBef>
              <a:spcAft>
                <a:spcPct val="0"/>
              </a:spcAft>
              <a:buClr>
                <a:schemeClr val="tx2"/>
              </a:buClr>
              <a:buSzPct val="70000"/>
              <a:buFont typeface="Wingdings" pitchFamily="2" charset="2"/>
              <a:buChar char="l"/>
            </a:pPr>
            <a:r>
              <a:rPr lang="en-GB" sz="2400" b="1" dirty="0"/>
              <a:t>Endeavours to monitor and follow-up poor attendance has high pay off in terms of improving retention.</a:t>
            </a:r>
          </a:p>
          <a:p>
            <a:pPr fontAlgn="base">
              <a:spcBef>
                <a:spcPts val="600"/>
              </a:spcBef>
              <a:spcAft>
                <a:spcPct val="0"/>
              </a:spcAft>
              <a:buClr>
                <a:schemeClr val="tx2"/>
              </a:buClr>
              <a:buSzPct val="70000"/>
              <a:buFont typeface="Wingdings" pitchFamily="2" charset="2"/>
              <a:buChar char="l"/>
            </a:pPr>
            <a:r>
              <a:rPr lang="en-GB" sz="2400" b="1" dirty="0"/>
              <a:t>Most universities now have or are developing attendance policies</a:t>
            </a:r>
          </a:p>
          <a:p>
            <a:pPr marL="0" indent="0" fontAlgn="base">
              <a:spcBef>
                <a:spcPts val="600"/>
              </a:spcBef>
              <a:spcAft>
                <a:spcPct val="0"/>
              </a:spcAft>
              <a:buClr>
                <a:schemeClr val="tx2"/>
              </a:buClr>
              <a:buSzPct val="70000"/>
              <a:buNone/>
            </a:pPr>
            <a:r>
              <a:rPr lang="en-GB" sz="2400" b="1" dirty="0"/>
              <a:t>(For me, the real issue is engagement rather than attendance)</a:t>
            </a:r>
          </a:p>
          <a:p>
            <a:pPr fontAlgn="base">
              <a:spcBef>
                <a:spcPts val="600"/>
              </a:spcBef>
              <a:spcAft>
                <a:spcPct val="0"/>
              </a:spcAft>
              <a:buClr>
                <a:schemeClr val="tx2"/>
              </a:buClr>
              <a:buSzPct val="70000"/>
              <a:buFont typeface="Wingdings" pitchFamily="2" charset="2"/>
              <a:buChar char="l"/>
            </a:pPr>
            <a:endParaRPr lang="en-GB" sz="2400"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Retention of international students: some important considerations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a:t>Is recruitment undertaken to ensure students have the potential to succeed?</a:t>
            </a:r>
          </a:p>
          <a:p>
            <a:pPr fontAlgn="base">
              <a:spcBef>
                <a:spcPts val="600"/>
              </a:spcBef>
              <a:spcAft>
                <a:spcPct val="0"/>
              </a:spcAft>
              <a:buClr>
                <a:schemeClr val="tx2"/>
              </a:buClr>
              <a:buSzPct val="70000"/>
              <a:buFont typeface="Wingdings" pitchFamily="2" charset="2"/>
              <a:buChar char="l"/>
            </a:pPr>
            <a:r>
              <a:rPr lang="en-GB" sz="2400" b="1"/>
              <a:t>Is induction framed appropriately to welcome international students?</a:t>
            </a:r>
          </a:p>
          <a:p>
            <a:pPr fontAlgn="base">
              <a:spcBef>
                <a:spcPts val="600"/>
              </a:spcBef>
              <a:spcAft>
                <a:spcPct val="0"/>
              </a:spcAft>
              <a:buClr>
                <a:schemeClr val="tx2"/>
              </a:buClr>
              <a:buSzPct val="70000"/>
              <a:buFont typeface="Wingdings" pitchFamily="2" charset="2"/>
              <a:buChar char="l"/>
            </a:pPr>
            <a:r>
              <a:rPr lang="en-GB" sz="2400" b="1"/>
              <a:t>Are steps taken proactively to ensure international students have a good chance of integrating with their study cohorts?</a:t>
            </a:r>
          </a:p>
          <a:p>
            <a:pPr fontAlgn="base">
              <a:spcBef>
                <a:spcPts val="600"/>
              </a:spcBef>
              <a:spcAft>
                <a:spcPct val="0"/>
              </a:spcAft>
              <a:buClr>
                <a:schemeClr val="tx2"/>
              </a:buClr>
              <a:buSzPct val="70000"/>
              <a:buFont typeface="Wingdings" pitchFamily="2" charset="2"/>
              <a:buChar char="l"/>
            </a:pPr>
            <a:r>
              <a:rPr lang="en-GB" sz="2400" b="1"/>
              <a:t>Is the right kind of support offered (language, crisis support, befriending etc?)</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Engagement: Why talk about it? Because:</a:t>
            </a:r>
          </a:p>
        </p:txBody>
      </p:sp>
      <p:sp>
        <p:nvSpPr>
          <p:cNvPr id="13315" name="Rectangle 3"/>
          <p:cNvSpPr>
            <a:spLocks noGrp="1"/>
          </p:cNvSpPr>
          <p:nvPr>
            <p:ph idx="1"/>
          </p:nvPr>
        </p:nvSpPr>
        <p:spPr/>
        <p:txBody>
          <a:bodyPr/>
          <a:lstStyle/>
          <a:p>
            <a:pPr eaLnBrk="1" hangingPunct="1"/>
            <a:r>
              <a:rPr lang="en-GB" sz="2400" b="1" dirty="0" smtClean="0"/>
              <a:t>Academics and learning support staff report increasing levels of disengagement by students of the ‘</a:t>
            </a:r>
            <a:r>
              <a:rPr lang="en-GB" sz="2400" b="1" dirty="0" err="1" smtClean="0"/>
              <a:t>iGeneration</a:t>
            </a:r>
            <a:r>
              <a:rPr lang="en-GB" sz="2400" b="1" dirty="0" smtClean="0"/>
              <a:t>’;</a:t>
            </a:r>
          </a:p>
          <a:p>
            <a:pPr eaLnBrk="1" hangingPunct="1"/>
            <a:r>
              <a:rPr lang="en-GB" dirty="0" smtClean="0"/>
              <a:t>The nature of the transaction seems to be changing in the light of high fees;</a:t>
            </a:r>
            <a:r>
              <a:rPr lang="en-GB" sz="2400" b="1" dirty="0" smtClean="0"/>
              <a:t> </a:t>
            </a:r>
          </a:p>
          <a:p>
            <a:pPr eaLnBrk="1" hangingPunct="1">
              <a:lnSpc>
                <a:spcPct val="90000"/>
              </a:lnSpc>
            </a:pPr>
            <a:r>
              <a:rPr lang="en-GB" sz="2400" b="1" dirty="0" smtClean="0"/>
              <a:t>Potentially the nature of student behaviour in higher education is changing radically in terms of academic and other literacies; </a:t>
            </a:r>
          </a:p>
          <a:p>
            <a:pPr eaLnBrk="1" hangingPunct="1">
              <a:lnSpc>
                <a:spcPct val="90000"/>
              </a:lnSpc>
            </a:pPr>
            <a:r>
              <a:rPr lang="en-GB" sz="2400" b="1" dirty="0" smtClean="0"/>
              <a:t>Institutions need to ensure that new students enter with, or have the opportunity to acquire, the skills needed for academic success;</a:t>
            </a:r>
          </a:p>
          <a:p>
            <a:pPr eaLnBrk="1" hangingPunct="1">
              <a:lnSpc>
                <a:spcPct val="90000"/>
              </a:lnSpc>
            </a:pPr>
            <a:r>
              <a:rPr lang="en-GB" sz="2400" b="1" dirty="0" smtClean="0"/>
              <a:t>HEIs must devise programmes in which the emphasis is on maximising students’ development.</a:t>
            </a:r>
          </a:p>
          <a:p>
            <a:pPr eaLnBrk="1" hangingPunct="1"/>
            <a:endParaRPr lang="en-GB" sz="2400" b="1" dirty="0" smtClean="0"/>
          </a:p>
          <a:p>
            <a:pPr eaLnBrk="1" hangingPunct="1"/>
            <a:endParaRPr lang="en-GB" sz="2400" b="1"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Assessment and its impact on retention</a:t>
            </a:r>
          </a:p>
        </p:txBody>
      </p:sp>
      <p:sp>
        <p:nvSpPr>
          <p:cNvPr id="21507" name="Rectangle 3"/>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a:t>“Roughly two-thirds of premature departures take place in, or at the end of, the first year of full-time study in the UK. Anecdotal evidence from a number of institutions indicates that early poor performance can be a powerful disincentive to continuation, with students feeling that perhaps they were not cut out for higher education after all – although the main problems are acculturation and acclimatisation to studying.” (Yorke p37)</a:t>
            </a:r>
          </a:p>
          <a:p>
            <a:pPr fontAlgn="base">
              <a:spcBef>
                <a:spcPts val="600"/>
              </a:spcBef>
              <a:spcAft>
                <a:spcPct val="0"/>
              </a:spcAft>
              <a:buClr>
                <a:schemeClr val="tx2"/>
              </a:buClr>
              <a:buSzPct val="70000"/>
              <a:buFont typeface="Wingdings" pitchFamily="2" charset="2"/>
              <a:buChar char="l"/>
            </a:pPr>
            <a:r>
              <a:rPr lang="en-GB" sz="2400" b="1"/>
              <a:t>Implications: assessment in the first semester is critical: it should be formative, informative, developmental and remediable</a:t>
            </a:r>
          </a:p>
          <a:p>
            <a:pPr fontAlgn="base">
              <a:spcBef>
                <a:spcPts val="600"/>
              </a:spcBef>
              <a:spcAft>
                <a:spcPct val="0"/>
              </a:spcAft>
              <a:buClr>
                <a:schemeClr val="tx2"/>
              </a:buClr>
              <a:buSzPct val="70000"/>
              <a:buFont typeface="Wingdings" pitchFamily="2" charset="2"/>
              <a:buChar char="l"/>
            </a:pPr>
            <a:endParaRPr lang="en-GB" sz="2400" b="1"/>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What can HEIs do at a strategic level to minimise poor retention?</a:t>
            </a:r>
          </a:p>
        </p:txBody>
      </p:sp>
      <p:sp>
        <p:nvSpPr>
          <p:cNvPr id="14339" name="Rectangle 3"/>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Have an institution-wide policy commitment to students' development;</a:t>
            </a:r>
          </a:p>
          <a:p>
            <a:pPr fontAlgn="base">
              <a:spcBef>
                <a:spcPts val="600"/>
              </a:spcBef>
              <a:spcAft>
                <a:spcPct val="0"/>
              </a:spcAft>
              <a:buClr>
                <a:schemeClr val="tx2"/>
              </a:buClr>
              <a:buSzPct val="70000"/>
              <a:buFont typeface="Wingdings" pitchFamily="2" charset="2"/>
              <a:buChar char="l"/>
            </a:pPr>
            <a:r>
              <a:rPr lang="en-GB" sz="2400" b="1" dirty="0"/>
              <a:t>Have in place structures and processes consistent with this policy;</a:t>
            </a:r>
          </a:p>
          <a:p>
            <a:pPr fontAlgn="base">
              <a:spcBef>
                <a:spcPts val="600"/>
              </a:spcBef>
              <a:spcAft>
                <a:spcPct val="0"/>
              </a:spcAft>
              <a:buClr>
                <a:schemeClr val="tx2"/>
              </a:buClr>
              <a:buSzPct val="70000"/>
              <a:buFont typeface="Wingdings" pitchFamily="2" charset="2"/>
              <a:buChar char="l"/>
            </a:pPr>
            <a:r>
              <a:rPr lang="en-GB" sz="2400" b="1" dirty="0"/>
              <a:t>Ensure that new students enter with, or have the opportunity to acquire, the skills needed for academic success;</a:t>
            </a:r>
          </a:p>
          <a:p>
            <a:pPr fontAlgn="base">
              <a:spcBef>
                <a:spcPts val="600"/>
              </a:spcBef>
              <a:spcAft>
                <a:spcPct val="0"/>
              </a:spcAft>
              <a:buClr>
                <a:schemeClr val="tx2"/>
              </a:buClr>
              <a:buSzPct val="70000"/>
              <a:buFont typeface="Wingdings" pitchFamily="2" charset="2"/>
              <a:buChar char="l"/>
            </a:pPr>
            <a:r>
              <a:rPr lang="en-GB" sz="2400" b="1" dirty="0"/>
              <a:t>Run programmes in which the emphasis is on maximising students' development;</a:t>
            </a:r>
          </a:p>
          <a:p>
            <a:pPr fontAlgn="base">
              <a:spcBef>
                <a:spcPts val="600"/>
              </a:spcBef>
              <a:spcAft>
                <a:spcPct val="0"/>
              </a:spcAft>
              <a:buClr>
                <a:schemeClr val="tx2"/>
              </a:buClr>
              <a:buSzPct val="70000"/>
              <a:buFont typeface="Wingdings" pitchFamily="2" charset="2"/>
              <a:buChar char="l"/>
            </a:pPr>
            <a:r>
              <a:rPr lang="en-GB" sz="2400" b="1" dirty="0"/>
              <a:t>Actively foster students’ academic, assessment, information management, digital and social literacies.</a:t>
            </a:r>
          </a:p>
          <a:p>
            <a:pPr fontAlgn="base">
              <a:spcBef>
                <a:spcPts val="600"/>
              </a:spcBef>
              <a:spcAft>
                <a:spcPct val="0"/>
              </a:spcAft>
              <a:buClr>
                <a:schemeClr val="tx2"/>
              </a:buClr>
              <a:buSzPct val="70000"/>
              <a:buFont typeface="Wingdings" pitchFamily="2" charset="2"/>
              <a:buChar char="l"/>
            </a:pPr>
            <a:endParaRPr lang="en-GB" sz="2400" b="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What kinds of behaviours offer warning signs of risk of drop-out</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Failure to register with the library, to download required resources, to return books on time;</a:t>
            </a:r>
          </a:p>
          <a:p>
            <a:pPr fontAlgn="base">
              <a:spcBef>
                <a:spcPts val="600"/>
              </a:spcBef>
              <a:spcAft>
                <a:spcPct val="0"/>
              </a:spcAft>
              <a:buClr>
                <a:schemeClr val="tx2"/>
              </a:buClr>
              <a:buSzPct val="70000"/>
              <a:buFont typeface="Wingdings" pitchFamily="2" charset="2"/>
              <a:buChar char="l"/>
            </a:pPr>
            <a:r>
              <a:rPr lang="en-GB" sz="2400" b="1" dirty="0"/>
              <a:t>Not engaging with fellow students;</a:t>
            </a:r>
          </a:p>
          <a:p>
            <a:pPr fontAlgn="base">
              <a:spcBef>
                <a:spcPts val="600"/>
              </a:spcBef>
              <a:spcAft>
                <a:spcPct val="0"/>
              </a:spcAft>
              <a:buClr>
                <a:schemeClr val="tx2"/>
              </a:buClr>
              <a:buSzPct val="70000"/>
              <a:buFont typeface="Wingdings" pitchFamily="2" charset="2"/>
              <a:buChar char="l"/>
            </a:pPr>
            <a:r>
              <a:rPr lang="en-GB" sz="2400" b="1" dirty="0"/>
              <a:t>Not participating in group tasks;</a:t>
            </a:r>
          </a:p>
          <a:p>
            <a:pPr fontAlgn="base">
              <a:spcBef>
                <a:spcPts val="600"/>
              </a:spcBef>
              <a:spcAft>
                <a:spcPct val="0"/>
              </a:spcAft>
              <a:buClr>
                <a:schemeClr val="tx2"/>
              </a:buClr>
              <a:buSzPct val="70000"/>
              <a:buFont typeface="Wingdings" pitchFamily="2" charset="2"/>
              <a:buChar char="l"/>
            </a:pPr>
            <a:r>
              <a:rPr lang="en-GB" sz="2400" b="1" dirty="0"/>
              <a:t>Not submitting work on time (or at all);</a:t>
            </a:r>
          </a:p>
          <a:p>
            <a:pPr fontAlgn="base">
              <a:spcBef>
                <a:spcPts val="600"/>
              </a:spcBef>
              <a:spcAft>
                <a:spcPct val="0"/>
              </a:spcAft>
              <a:buClr>
                <a:schemeClr val="tx2"/>
              </a:buClr>
              <a:buSzPct val="70000"/>
              <a:buFont typeface="Wingdings" pitchFamily="2" charset="2"/>
              <a:buChar char="l"/>
            </a:pPr>
            <a:r>
              <a:rPr lang="en-GB" sz="2400" b="1" dirty="0"/>
              <a:t>Poor marks on early assignments;</a:t>
            </a:r>
          </a:p>
          <a:p>
            <a:pPr fontAlgn="base">
              <a:spcBef>
                <a:spcPts val="600"/>
              </a:spcBef>
              <a:spcAft>
                <a:spcPct val="0"/>
              </a:spcAft>
              <a:buClr>
                <a:schemeClr val="tx2"/>
              </a:buClr>
              <a:buSzPct val="70000"/>
              <a:buFont typeface="Wingdings" pitchFamily="2" charset="2"/>
              <a:buChar char="l"/>
            </a:pPr>
            <a:r>
              <a:rPr lang="en-GB" sz="2400" b="1" dirty="0"/>
              <a:t>Not picking up or responding to assessed work;</a:t>
            </a:r>
          </a:p>
          <a:p>
            <a:pPr fontAlgn="base">
              <a:spcBef>
                <a:spcPts val="600"/>
              </a:spcBef>
              <a:spcAft>
                <a:spcPct val="0"/>
              </a:spcAft>
              <a:buClr>
                <a:schemeClr val="tx2"/>
              </a:buClr>
              <a:buSzPct val="70000"/>
              <a:buFont typeface="Wingdings" pitchFamily="2" charset="2"/>
              <a:buChar char="l"/>
            </a:pPr>
            <a:r>
              <a:rPr lang="en-GB" sz="2400" b="1" dirty="0"/>
              <a:t>Non attendance, or very poor or intermittent attendance.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1" descr="090224_icamp_3385.jpg"/>
          <p:cNvPicPr>
            <a:picLocks noChangeAspect="1"/>
          </p:cNvPicPr>
          <p:nvPr/>
        </p:nvPicPr>
        <p:blipFill>
          <a:blip r:embed="rId3" cstate="email"/>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a:solidFill>
                  <a:srgbClr val="002060"/>
                </a:solidFill>
              </a:rPr>
              <a:t>Enhancements to curriculum design and delivery: we can:</a:t>
            </a:r>
          </a:p>
        </p:txBody>
      </p:sp>
      <p:sp>
        <p:nvSpPr>
          <p:cNvPr id="16387"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a:t>Explore how we can best use the first half of the first semester to induct students into good study patterns and practices to enhance learning and improve retention (Yorke 2009);</a:t>
            </a:r>
          </a:p>
          <a:p>
            <a:pPr fontAlgn="base">
              <a:spcBef>
                <a:spcPts val="600"/>
              </a:spcBef>
              <a:spcAft>
                <a:spcPct val="0"/>
              </a:spcAft>
              <a:buClr>
                <a:schemeClr val="tx2"/>
              </a:buClr>
              <a:buSzPct val="70000"/>
              <a:buFont typeface="Wingdings" pitchFamily="2" charset="2"/>
              <a:buChar char="l"/>
            </a:pPr>
            <a:r>
              <a:rPr lang="en-GB" sz="2400" b="1"/>
              <a:t>Reconsider the kinds so activities students engage with the maximum ‘learning by doing’;</a:t>
            </a:r>
          </a:p>
          <a:p>
            <a:pPr fontAlgn="base">
              <a:spcBef>
                <a:spcPts val="600"/>
              </a:spcBef>
              <a:spcAft>
                <a:spcPct val="0"/>
              </a:spcAft>
              <a:buClr>
                <a:schemeClr val="tx2"/>
              </a:buClr>
              <a:buSzPct val="70000"/>
              <a:buFont typeface="Wingdings" pitchFamily="2" charset="2"/>
              <a:buChar char="l"/>
            </a:pPr>
            <a:r>
              <a:rPr lang="en-GB" sz="2400" b="1"/>
              <a:t>Rethink the way in which we use lecture periods to include activity as well as delivery;</a:t>
            </a:r>
          </a:p>
          <a:p>
            <a:pPr fontAlgn="base">
              <a:spcBef>
                <a:spcPts val="600"/>
              </a:spcBef>
              <a:spcAft>
                <a:spcPct val="0"/>
              </a:spcAft>
              <a:buClr>
                <a:schemeClr val="tx2"/>
              </a:buClr>
              <a:buSzPct val="70000"/>
              <a:buFont typeface="Wingdings" pitchFamily="2" charset="2"/>
              <a:buChar char="l"/>
            </a:pPr>
            <a:r>
              <a:rPr lang="en-GB" sz="2400" b="1"/>
              <a:t>Consider how we can best make use of technologies to support learning and engagment. </a:t>
            </a:r>
          </a:p>
          <a:p>
            <a:pPr fontAlgn="base">
              <a:spcBef>
                <a:spcPts val="600"/>
              </a:spcBef>
              <a:spcAft>
                <a:spcPct val="0"/>
              </a:spcAft>
              <a:buClr>
                <a:schemeClr val="tx2"/>
              </a:buClr>
              <a:buSzPct val="70000"/>
              <a:buFont typeface="Wingdings" pitchFamily="2" charset="2"/>
              <a:buChar char="l"/>
            </a:pPr>
            <a:endParaRPr lang="en-GB" sz="2400" b="1"/>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a:solidFill>
                  <a:srgbClr val="002060"/>
                </a:solidFill>
              </a:rPr>
              <a:t>What can we do in the first six weeks?</a:t>
            </a:r>
          </a:p>
        </p:txBody>
      </p:sp>
      <p:sp>
        <p:nvSpPr>
          <p:cNvPr id="17411"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Enable students to feel part of a cohort rather than a number of a list;</a:t>
            </a:r>
          </a:p>
          <a:p>
            <a:pPr fontAlgn="base">
              <a:spcBef>
                <a:spcPts val="600"/>
              </a:spcBef>
              <a:spcAft>
                <a:spcPct val="0"/>
              </a:spcAft>
              <a:buClr>
                <a:schemeClr val="tx2"/>
              </a:buClr>
              <a:buSzPct val="70000"/>
              <a:buFont typeface="Wingdings" pitchFamily="2" charset="2"/>
              <a:buChar char="l"/>
            </a:pPr>
            <a:r>
              <a:rPr lang="en-GB" sz="2400" b="1" dirty="0"/>
              <a:t>Help students acclimatise to the new learning context in which they find themselves;</a:t>
            </a:r>
          </a:p>
          <a:p>
            <a:pPr fontAlgn="base">
              <a:spcBef>
                <a:spcPts val="600"/>
              </a:spcBef>
              <a:spcAft>
                <a:spcPct val="0"/>
              </a:spcAft>
              <a:buClr>
                <a:schemeClr val="tx2"/>
              </a:buClr>
              <a:buSzPct val="70000"/>
              <a:buFont typeface="Wingdings" pitchFamily="2" charset="2"/>
              <a:buChar char="l"/>
            </a:pPr>
            <a:r>
              <a:rPr lang="en-GB" sz="2400" b="1" dirty="0"/>
              <a:t>Familiarise them with the language and culture of the subject area they are studying (</a:t>
            </a:r>
            <a:r>
              <a:rPr lang="en-GB" sz="2400" b="1" dirty="0" err="1"/>
              <a:t>Northedge</a:t>
            </a:r>
            <a:r>
              <a:rPr lang="en-GB" sz="2400" b="1" dirty="0"/>
              <a:t>, 2003);</a:t>
            </a:r>
          </a:p>
          <a:p>
            <a:pPr fontAlgn="base">
              <a:spcBef>
                <a:spcPts val="600"/>
              </a:spcBef>
              <a:spcAft>
                <a:spcPct val="0"/>
              </a:spcAft>
              <a:buClr>
                <a:schemeClr val="tx2"/>
              </a:buClr>
              <a:buSzPct val="70000"/>
              <a:buFont typeface="Wingdings" pitchFamily="2" charset="2"/>
              <a:buChar char="l"/>
            </a:pPr>
            <a:r>
              <a:rPr lang="en-GB" sz="2400" b="1" dirty="0"/>
              <a:t>Foster the information literacy and other skills that students will need to succeed;</a:t>
            </a:r>
          </a:p>
          <a:p>
            <a:pPr fontAlgn="base">
              <a:spcBef>
                <a:spcPts val="600"/>
              </a:spcBef>
              <a:spcAft>
                <a:spcPct val="0"/>
              </a:spcAft>
              <a:buClr>
                <a:schemeClr val="tx2"/>
              </a:buClr>
              <a:buSzPct val="70000"/>
              <a:buFont typeface="Wingdings" pitchFamily="2" charset="2"/>
              <a:buChar char="l"/>
            </a:pPr>
            <a:r>
              <a:rPr lang="en-GB" sz="2400" b="1" dirty="0"/>
              <a:t>Guide them on where to go for help as necessary.</a:t>
            </a:r>
          </a:p>
          <a:p>
            <a:pPr fontAlgn="base">
              <a:spcBef>
                <a:spcPts val="600"/>
              </a:spcBef>
              <a:spcAft>
                <a:spcPct val="0"/>
              </a:spcAft>
              <a:buClr>
                <a:schemeClr val="tx2"/>
              </a:buClr>
              <a:buSzPct val="70000"/>
              <a:buFont typeface="Wingdings" pitchFamily="2" charset="2"/>
              <a:buChar char="l"/>
            </a:pPr>
            <a:endParaRPr lang="en-GB" sz="2400" b="1"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a:solidFill>
                  <a:srgbClr val="002060"/>
                </a:solidFill>
              </a:rPr>
              <a:t>Mapping out the programme as a whole: some questions</a:t>
            </a:r>
          </a:p>
        </p:txBody>
      </p:sp>
      <p:sp>
        <p:nvSpPr>
          <p:cNvPr id="18435"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a:t>Are you ensuring that students are immersed in the subject they have come to study from the outset?</a:t>
            </a:r>
          </a:p>
          <a:p>
            <a:pPr fontAlgn="base">
              <a:spcBef>
                <a:spcPts val="600"/>
              </a:spcBef>
              <a:spcAft>
                <a:spcPct val="0"/>
              </a:spcAft>
              <a:buClr>
                <a:schemeClr val="tx2"/>
              </a:buClr>
              <a:buSzPct val="70000"/>
              <a:buFont typeface="Wingdings" pitchFamily="2" charset="2"/>
              <a:buChar char="l"/>
            </a:pPr>
            <a:r>
              <a:rPr lang="en-GB" sz="2400" b="1"/>
              <a:t>Is induction a valuable and productive introduction to the course?</a:t>
            </a:r>
          </a:p>
          <a:p>
            <a:pPr fontAlgn="base">
              <a:spcBef>
                <a:spcPts val="600"/>
              </a:spcBef>
              <a:spcAft>
                <a:spcPct val="0"/>
              </a:spcAft>
              <a:buClr>
                <a:schemeClr val="tx2"/>
              </a:buClr>
              <a:buSzPct val="70000"/>
              <a:buFont typeface="Wingdings" pitchFamily="2" charset="2"/>
              <a:buChar char="l"/>
            </a:pPr>
            <a:r>
              <a:rPr lang="en-GB" sz="2400" b="1"/>
              <a:t>Do students have a positive and balanced experience across the programme?</a:t>
            </a:r>
          </a:p>
          <a:p>
            <a:pPr fontAlgn="base">
              <a:spcBef>
                <a:spcPts val="600"/>
              </a:spcBef>
              <a:spcAft>
                <a:spcPct val="0"/>
              </a:spcAft>
              <a:buClr>
                <a:schemeClr val="tx2"/>
              </a:buClr>
              <a:buSzPct val="70000"/>
              <a:buFont typeface="Wingdings" pitchFamily="2" charset="2"/>
              <a:buChar char="l"/>
            </a:pPr>
            <a:r>
              <a:rPr lang="en-GB" sz="2400" b="1"/>
              <a:t>Are there points in the academic year when there doesn’t seem to be much going on (e.g. an extended Christmas break) when going home (and not coming back) seems like a good option?</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a:solidFill>
                  <a:srgbClr val="002060"/>
                </a:solidFill>
              </a:rPr>
              <a:t>Mapping assessment</a:t>
            </a:r>
          </a:p>
        </p:txBody>
      </p:sp>
      <p:sp>
        <p:nvSpPr>
          <p:cNvPr id="19459" name="Content Placeholder 4"/>
          <p:cNvSpPr>
            <a:spLocks noGrp="1"/>
          </p:cNvSpPr>
          <p:nvPr>
            <p:ph idx="1"/>
          </p:nvPr>
        </p:nvSpPr>
        <p:spPr>
          <a:xfrm>
            <a:off x="457200" y="1371600"/>
            <a:ext cx="8229600" cy="4754563"/>
          </a:xfrm>
          <a:noFill/>
          <a:ln w="9525">
            <a:noFill/>
            <a:miter lim="800000"/>
            <a:headEnd/>
            <a:tailEnd/>
          </a:ln>
        </p:spPr>
        <p:txBody>
          <a:bodyPr vert="horz" wrap="square" lIns="91440" tIns="45720" rIns="91440" bIns="45720" numCol="1" anchor="t" anchorCtr="0" compatLnSpc="1">
            <a:prstTxWarp prst="textNoShape">
              <a:avLst/>
            </a:prstTxWarp>
            <a:normAutofit lnSpcReduction="10000"/>
          </a:bodyPr>
          <a:lstStyle/>
          <a:p>
            <a:pPr fontAlgn="base">
              <a:spcBef>
                <a:spcPts val="600"/>
              </a:spcBef>
              <a:spcAft>
                <a:spcPct val="0"/>
              </a:spcAft>
              <a:buClr>
                <a:schemeClr val="tx2"/>
              </a:buClr>
              <a:buSzPct val="70000"/>
              <a:buFont typeface="Wingdings" pitchFamily="2" charset="2"/>
              <a:buChar char="l"/>
            </a:pPr>
            <a:r>
              <a:rPr lang="en-GB" sz="2400" b="1" dirty="0"/>
              <a:t>Are summative assessments undertaken throughout the course, or is everything ‘sudden death’ end-point? </a:t>
            </a:r>
          </a:p>
          <a:p>
            <a:pPr fontAlgn="base">
              <a:spcBef>
                <a:spcPts val="600"/>
              </a:spcBef>
              <a:spcAft>
                <a:spcPct val="0"/>
              </a:spcAft>
              <a:buClr>
                <a:schemeClr val="tx2"/>
              </a:buClr>
              <a:buSzPct val="70000"/>
              <a:buFont typeface="Wingdings" pitchFamily="2" charset="2"/>
              <a:buChar char="l"/>
            </a:pPr>
            <a:r>
              <a:rPr lang="en-GB" sz="2400" b="1" dirty="0"/>
              <a:t>Is there excessive bunching of assignments in different modules that is highly stressful for students and unmanageable staff?</a:t>
            </a:r>
          </a:p>
          <a:p>
            <a:pPr fontAlgn="base">
              <a:spcBef>
                <a:spcPts val="600"/>
              </a:spcBef>
              <a:spcAft>
                <a:spcPct val="0"/>
              </a:spcAft>
              <a:buClr>
                <a:schemeClr val="tx2"/>
              </a:buClr>
              <a:buSzPct val="70000"/>
              <a:buFont typeface="Wingdings" pitchFamily="2" charset="2"/>
              <a:buChar char="l"/>
            </a:pPr>
            <a:r>
              <a:rPr lang="en-GB" sz="2400" b="1" dirty="0"/>
              <a:t>Are there plenty of opportunities for formative assessment, especially early on?</a:t>
            </a:r>
          </a:p>
          <a:p>
            <a:pPr fontAlgn="base">
              <a:spcBef>
                <a:spcPts val="600"/>
              </a:spcBef>
              <a:spcAft>
                <a:spcPct val="0"/>
              </a:spcAft>
              <a:buClr>
                <a:schemeClr val="tx2"/>
              </a:buClr>
              <a:buSzPct val="70000"/>
              <a:buFont typeface="Wingdings" pitchFamily="2" charset="2"/>
              <a:buChar char="l"/>
            </a:pPr>
            <a:r>
              <a:rPr lang="en-GB" sz="2400" b="1" dirty="0"/>
              <a:t>Are students over-assessed? </a:t>
            </a:r>
          </a:p>
          <a:p>
            <a:pPr fontAlgn="base">
              <a:spcBef>
                <a:spcPts val="600"/>
              </a:spcBef>
              <a:spcAft>
                <a:spcPct val="0"/>
              </a:spcAft>
              <a:buClr>
                <a:schemeClr val="tx2"/>
              </a:buClr>
              <a:buSzPct val="70000"/>
              <a:buFont typeface="Wingdings" pitchFamily="2" charset="2"/>
              <a:buChar char="l"/>
            </a:pPr>
            <a:r>
              <a:rPr lang="en-GB" sz="2400" b="1" dirty="0"/>
              <a:t>When you have introduced innovative assignments, have they been introduced instead of existing ones or simply added to the assessment diet?</a:t>
            </a:r>
          </a:p>
          <a:p>
            <a:pPr fontAlgn="base">
              <a:spcBef>
                <a:spcPts val="600"/>
              </a:spcBef>
              <a:spcAft>
                <a:spcPct val="0"/>
              </a:spcAft>
              <a:buClr>
                <a:schemeClr val="tx2"/>
              </a:buClr>
              <a:buSzPct val="70000"/>
              <a:buFont typeface="Wingdings" pitchFamily="2" charset="2"/>
              <a:buChar char="l"/>
            </a:pPr>
            <a:r>
              <a:rPr lang="en-GB" sz="2400" b="1" dirty="0"/>
              <a:t>Are students encouraged to make good use of the feedback they receive?</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1" descr="DSC_0173.JPG"/>
          <p:cNvPicPr>
            <a:picLocks noChangeAspect="1"/>
          </p:cNvPicPr>
          <p:nvPr/>
        </p:nvPicPr>
        <p:blipFill>
          <a:blip r:embed="rId3" cstate="email"/>
          <a:srcRect/>
          <a:stretch>
            <a:fillRect/>
          </a:stretch>
        </p:blipFill>
        <p:spPr bwMode="auto">
          <a:xfrm>
            <a:off x="0" y="0"/>
            <a:ext cx="9144000" cy="6858000"/>
          </a:xfrm>
          <a:prstGeom prst="rect">
            <a:avLst/>
          </a:prstGeom>
          <a:solidFill>
            <a:schemeClr val="bg1"/>
          </a:solidFill>
          <a:ln w="9525">
            <a:noFill/>
            <a:miter lim="800000"/>
            <a:headEnd/>
            <a:tailEnd/>
          </a:ln>
        </p:spPr>
      </p:pic>
      <p:sp>
        <p:nvSpPr>
          <p:cNvPr id="3" name="Title 3"/>
          <p:cNvSpPr txBox="1">
            <a:spLocks/>
          </p:cNvSpPr>
          <p:nvPr/>
        </p:nvSpPr>
        <p:spPr bwMode="auto">
          <a:xfrm>
            <a:off x="0" y="-76200"/>
            <a:ext cx="9144000" cy="914400"/>
          </a:xfrm>
          <a:prstGeom prst="rect">
            <a:avLst/>
          </a:prstGeom>
          <a:solidFill>
            <a:schemeClr val="tx2">
              <a:lumMod val="75000"/>
            </a:schemeClr>
          </a:solidFill>
          <a:ln w="9525">
            <a:noFill/>
            <a:miter lim="800000"/>
            <a:headEnd/>
            <a:tailEnd/>
          </a:ln>
        </p:spPr>
        <p:txBody>
          <a:bodyPr/>
          <a:lstStyle/>
          <a:p>
            <a:pPr algn="ctr"/>
            <a:r>
              <a:rPr lang="en-GB" sz="4000" b="1" dirty="0" smtClean="0">
                <a:solidFill>
                  <a:srgbClr val="66FF66"/>
                </a:solidFill>
                <a:latin typeface="Calibri" pitchFamily="34" charset="0"/>
                <a:cs typeface="Arial" charset="0"/>
              </a:rPr>
              <a:t>Bob </a:t>
            </a:r>
            <a:r>
              <a:rPr lang="en-GB" sz="4000" b="1" dirty="0" err="1" smtClean="0">
                <a:solidFill>
                  <a:srgbClr val="66FF66"/>
                </a:solidFill>
                <a:latin typeface="Calibri" pitchFamily="34" charset="0"/>
                <a:cs typeface="Arial" charset="0"/>
              </a:rPr>
              <a:t>Rotheram</a:t>
            </a:r>
            <a:r>
              <a:rPr lang="en-GB" sz="4000" b="1" dirty="0" smtClean="0">
                <a:solidFill>
                  <a:srgbClr val="66FF66"/>
                </a:solidFill>
                <a:latin typeface="Calibri" pitchFamily="34" charset="0"/>
                <a:cs typeface="Arial" charset="0"/>
              </a:rPr>
              <a:t>: JISC ‘Sounds Good’ project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Mapping progression</a:t>
            </a:r>
          </a:p>
        </p:txBody>
      </p:sp>
      <p:sp>
        <p:nvSpPr>
          <p:cNvPr id="20483"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a:t>Is there a coherent model of progression across the student life-cycle from induction to ‘outduction’? </a:t>
            </a:r>
          </a:p>
          <a:p>
            <a:pPr fontAlgn="base">
              <a:spcBef>
                <a:spcPts val="600"/>
              </a:spcBef>
              <a:spcAft>
                <a:spcPct val="0"/>
              </a:spcAft>
              <a:buClr>
                <a:schemeClr val="tx2"/>
              </a:buClr>
              <a:buSzPct val="70000"/>
              <a:buFont typeface="Wingdings" pitchFamily="2" charset="2"/>
              <a:buChar char="l"/>
            </a:pPr>
            <a:r>
              <a:rPr lang="en-GB" sz="2400" b="1"/>
              <a:t>Do you manage transitions from year one to year two and year two to year three to ensure students remain committed and engaged?</a:t>
            </a:r>
          </a:p>
          <a:p>
            <a:pPr fontAlgn="base">
              <a:spcBef>
                <a:spcPts val="600"/>
              </a:spcBef>
              <a:spcAft>
                <a:spcPct val="0"/>
              </a:spcAft>
              <a:buClr>
                <a:schemeClr val="tx2"/>
              </a:buClr>
              <a:buSzPct val="70000"/>
              <a:buFont typeface="Wingdings" pitchFamily="2" charset="2"/>
              <a:buChar char="l"/>
            </a:pPr>
            <a:r>
              <a:rPr lang="en-GB" sz="2400" b="1"/>
              <a:t>Is there some continuity in the sources of student support throughout the course (e.g. personal tutors)?</a:t>
            </a:r>
          </a:p>
          <a:p>
            <a:pPr fontAlgn="base">
              <a:spcBef>
                <a:spcPts val="600"/>
              </a:spcBef>
              <a:spcAft>
                <a:spcPct val="0"/>
              </a:spcAft>
              <a:buClr>
                <a:schemeClr val="tx2"/>
              </a:buClr>
              <a:buSzPct val="70000"/>
              <a:buFont typeface="Wingdings" pitchFamily="2" charset="2"/>
              <a:buChar char="l"/>
            </a:pPr>
            <a:r>
              <a:rPr lang="en-GB" sz="2400" b="1"/>
              <a:t>Are students offered support and guidance in relation to personal development and employability?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 descr="IMG_9025.JPG"/>
          <p:cNvPicPr>
            <a:picLocks noChangeAspect="1"/>
          </p:cNvPicPr>
          <p:nvPr/>
        </p:nvPicPr>
        <p:blipFill>
          <a:blip r:embed="rId3" cstate="print"/>
          <a:srcRect/>
          <a:stretch>
            <a:fillRect/>
          </a:stretch>
        </p:blipFill>
        <p:spPr bwMode="auto">
          <a:xfrm>
            <a:off x="0" y="381000"/>
            <a:ext cx="9144000" cy="6096000"/>
          </a:xfrm>
          <a:prstGeom prst="rect">
            <a:avLst/>
          </a:prstGeom>
          <a:noFill/>
          <a:ln w="9525">
            <a:noFill/>
            <a:miter lim="800000"/>
            <a:headEnd/>
            <a:tailEnd/>
          </a:ln>
        </p:spPr>
      </p:pic>
      <p:sp>
        <p:nvSpPr>
          <p:cNvPr id="21507" name="Title 3"/>
          <p:cNvSpPr txBox="1">
            <a:spLocks/>
          </p:cNvSpPr>
          <p:nvPr/>
        </p:nvSpPr>
        <p:spPr bwMode="auto">
          <a:xfrm>
            <a:off x="0" y="-76200"/>
            <a:ext cx="9144000" cy="914400"/>
          </a:xfrm>
          <a:prstGeom prst="rect">
            <a:avLst/>
          </a:prstGeom>
          <a:solidFill>
            <a:schemeClr val="bg1"/>
          </a:solidFill>
          <a:ln w="9525">
            <a:noFill/>
            <a:miter lim="800000"/>
            <a:headEnd/>
            <a:tailEnd/>
          </a:ln>
        </p:spPr>
        <p:txBody>
          <a:bodyPr/>
          <a:lstStyle/>
          <a:p>
            <a:pPr algn="ctr"/>
            <a:r>
              <a:rPr lang="en-GB" sz="4000" b="1" dirty="0" smtClean="0">
                <a:solidFill>
                  <a:srgbClr val="66FF66"/>
                </a:solidFill>
                <a:latin typeface="Calibri" pitchFamily="34" charset="0"/>
                <a:cs typeface="Arial" charset="0"/>
              </a:rPr>
              <a:t>Do these students look engaged?</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The big issues: reading and writing</a:t>
            </a:r>
          </a:p>
        </p:txBody>
      </p:sp>
      <p:sp>
        <p:nvSpPr>
          <p:cNvPr id="3" name="Content Placeholder 2"/>
          <p:cNvSpPr>
            <a:spLocks noGrp="1"/>
          </p:cNvSpPr>
          <p:nvPr>
            <p:ph idx="1"/>
          </p:nvPr>
        </p:nvSpPr>
        <p:spPr>
          <a:xfrm>
            <a:off x="214282" y="1214422"/>
            <a:ext cx="8126473" cy="4916503"/>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dirty="0"/>
              <a:t>Do students have realistic expectations about how much reading they need to do for your course?</a:t>
            </a:r>
          </a:p>
          <a:p>
            <a:pPr eaLnBrk="1" hangingPunct="1"/>
            <a:r>
              <a:rPr lang="en-GB" dirty="0"/>
              <a:t>Are they seeking instant gratification in terms of finding what they need to read, or do they get disheartened if they don’t find it quickly on line?</a:t>
            </a:r>
          </a:p>
          <a:p>
            <a:pPr eaLnBrk="1" hangingPunct="1"/>
            <a:r>
              <a:rPr lang="en-GB" dirty="0"/>
              <a:t>Do they concentrate sufficiently when they are reading to maximise learning?</a:t>
            </a:r>
          </a:p>
          <a:p>
            <a:pPr eaLnBrk="1" hangingPunct="1"/>
            <a:r>
              <a:rPr lang="en-GB" dirty="0"/>
              <a:t>Do they recognise diverse academic conventions about writing?</a:t>
            </a:r>
          </a:p>
          <a:p>
            <a:pPr eaLnBrk="1" hangingPunct="1"/>
            <a:r>
              <a:rPr lang="en-GB" dirty="0"/>
              <a:t>Do they have a good grounding in acceptable academic conduct?</a:t>
            </a:r>
          </a:p>
          <a:p>
            <a:pPr eaLnBrk="1" hangingPunct="1"/>
            <a:r>
              <a:rPr lang="en-GB" dirty="0"/>
              <a:t>Are they realistic about how much they will have to write for your course? </a:t>
            </a:r>
          </a:p>
          <a:p>
            <a:pPr eaLnBrk="1" hangingPunct="1"/>
            <a:r>
              <a:rPr lang="en-GB" dirty="0"/>
              <a:t>Are they prepared to draft and redraft?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Problems associated with reading</a:t>
            </a:r>
          </a:p>
        </p:txBody>
      </p:sp>
      <p:sp>
        <p:nvSpPr>
          <p:cNvPr id="26627" name="Rectangle 3"/>
          <p:cNvSpPr>
            <a:spLocks noGrp="1"/>
          </p:cNvSpPr>
          <p:nvPr>
            <p:ph idx="1"/>
          </p:nvPr>
        </p:nvSpPr>
        <p:spPr/>
        <p:txBody>
          <a:bodyPr>
            <a:normAutofit fontScale="92500" lnSpcReduction="10000"/>
          </a:bodyPr>
          <a:lstStyle/>
          <a:p>
            <a:pPr eaLnBrk="1" hangingPunct="1">
              <a:lnSpc>
                <a:spcPct val="110000"/>
              </a:lnSpc>
              <a:buFont typeface="Wingdings" pitchFamily="2" charset="2"/>
              <a:buNone/>
            </a:pPr>
            <a:r>
              <a:rPr lang="en-GB" sz="2400" b="1" dirty="0" smtClean="0"/>
              <a:t>	If 25% of your marks is from reading, you’ve got to try and show that, even if you haven’t read. I’m not going to sit there and read a chapter, and I’m certainly not going to read a book. But I’ll read little paragraphs that I think are relevant to what I’m writing, and it’s got me through, and my marks have been fine. But I can’t read. If I read too much, it goes over my head. If I’m writing something, I know what I want to say and I need something to back me up… then I will find something in a book that goes with that. I’m not going to try to take in the whole book just for one little bit. I have my book next to me and then I can pick out the bits. (Jenny, full-time community and youth work student). (Marion Bowl: </a:t>
            </a:r>
            <a:r>
              <a:rPr lang="en-GB" sz="2400" b="1" i="1" dirty="0" smtClean="0"/>
              <a:t>Non-traditional entrants to Higher Education,</a:t>
            </a:r>
            <a:r>
              <a:rPr lang="en-GB" sz="2400" b="1" dirty="0" smtClean="0"/>
              <a:t> 2003 p.89).</a:t>
            </a:r>
          </a:p>
          <a:p>
            <a:pPr eaLnBrk="1" hangingPunct="1">
              <a:lnSpc>
                <a:spcPct val="110000"/>
              </a:lnSpc>
            </a:pPr>
            <a:endParaRPr lang="en-GB" sz="2400" b="1" dirty="0" smtClean="0"/>
          </a:p>
          <a:p>
            <a:pPr eaLnBrk="1" hangingPunct="1">
              <a:lnSpc>
                <a:spcPct val="110000"/>
              </a:lnSpc>
            </a:pPr>
            <a:endParaRPr lang="en-GB" sz="2400" b="1"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Help students understand what is required with reading</a:t>
            </a:r>
          </a:p>
        </p:txBody>
      </p:sp>
      <p:sp>
        <p:nvSpPr>
          <p:cNvPr id="27651" name="Rectangle 3"/>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a:t>Help them also to understand that there are different kinds of approaches needed for reading depending on whether they are reading for pleasure, for information, for understanding or reading around a topic;</a:t>
            </a:r>
          </a:p>
          <a:p>
            <a:pPr fontAlgn="base">
              <a:spcBef>
                <a:spcPts val="600"/>
              </a:spcBef>
              <a:spcAft>
                <a:spcPct val="0"/>
              </a:spcAft>
              <a:buClr>
                <a:schemeClr val="tx2"/>
              </a:buClr>
              <a:buSzPct val="70000"/>
              <a:buFont typeface="Wingdings" pitchFamily="2" charset="2"/>
              <a:buChar char="l"/>
            </a:pPr>
            <a:r>
              <a:rPr lang="en-GB" sz="2400" b="1"/>
              <a:t>Help them to become active readers with a pen and Post-its in hand, rather than passive readers, fitting the task in alongside television and other noisy distractions;</a:t>
            </a:r>
          </a:p>
          <a:p>
            <a:pPr fontAlgn="base">
              <a:spcBef>
                <a:spcPts val="600"/>
              </a:spcBef>
              <a:spcAft>
                <a:spcPct val="0"/>
              </a:spcAft>
              <a:buClr>
                <a:schemeClr val="tx2"/>
              </a:buClr>
              <a:buSzPct val="70000"/>
              <a:buFont typeface="Wingdings" pitchFamily="2" charset="2"/>
              <a:buChar char="l"/>
            </a:pPr>
            <a:r>
              <a:rPr lang="en-GB" sz="2400" b="1"/>
              <a:t>Give them clear guidance in the early stages about how much they need to read and what kinds of materials they need to focus on.</a:t>
            </a:r>
          </a:p>
          <a:p>
            <a:pPr fontAlgn="base">
              <a:spcBef>
                <a:spcPts val="600"/>
              </a:spcBef>
              <a:spcAft>
                <a:spcPct val="0"/>
              </a:spcAft>
              <a:buClr>
                <a:schemeClr val="tx2"/>
              </a:buClr>
              <a:buSzPct val="70000"/>
              <a:buFont typeface="Wingdings" pitchFamily="2" charset="2"/>
              <a:buChar char="l"/>
            </a:pPr>
            <a:endParaRPr lang="en-GB" sz="2400" b="1"/>
          </a:p>
          <a:p>
            <a:pPr fontAlgn="base">
              <a:spcBef>
                <a:spcPts val="600"/>
              </a:spcBef>
              <a:spcAft>
                <a:spcPct val="0"/>
              </a:spcAft>
              <a:buClr>
                <a:schemeClr val="tx2"/>
              </a:buClr>
              <a:buSzPct val="70000"/>
              <a:buFont typeface="Wingdings" pitchFamily="2" charset="2"/>
              <a:buChar char="l"/>
            </a:pPr>
            <a:endParaRPr lang="en-GB" sz="2400" b="1"/>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Helping students with writing. We can:</a:t>
            </a:r>
          </a:p>
        </p:txBody>
      </p:sp>
      <p:sp>
        <p:nvSpPr>
          <p:cNvPr id="28675" name="Rectangle 3"/>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a:t>Devote energy to helping students understand what is required of them in terms of writing;</a:t>
            </a:r>
          </a:p>
          <a:p>
            <a:pPr fontAlgn="base">
              <a:spcBef>
                <a:spcPts val="600"/>
              </a:spcBef>
              <a:spcAft>
                <a:spcPct val="0"/>
              </a:spcAft>
              <a:buClr>
                <a:schemeClr val="tx2"/>
              </a:buClr>
              <a:buSzPct val="70000"/>
              <a:buFont typeface="Wingdings" pitchFamily="2" charset="2"/>
              <a:buChar char="l"/>
            </a:pPr>
            <a:r>
              <a:rPr lang="en-GB" sz="2400" b="1"/>
              <a:t>Work with them to understand the various academic discourses that are employed within the subject/institution; </a:t>
            </a:r>
          </a:p>
          <a:p>
            <a:pPr fontAlgn="base">
              <a:spcBef>
                <a:spcPts val="600"/>
              </a:spcBef>
              <a:spcAft>
                <a:spcPct val="0"/>
              </a:spcAft>
              <a:buClr>
                <a:schemeClr val="tx2"/>
              </a:buClr>
              <a:buSzPct val="70000"/>
              <a:buFont typeface="Wingdings" pitchFamily="2" charset="2"/>
              <a:buChar char="l"/>
            </a:pPr>
            <a:r>
              <a:rPr lang="en-GB" sz="2400" b="1"/>
              <a:t>Help them to understand when writing needs to be personal and based on individual experience, such as in a reflective log, and when it needs to be formal and using academic conventions like passive voice and third person, as in written reports and essays.</a:t>
            </a:r>
          </a:p>
          <a:p>
            <a:pPr fontAlgn="base">
              <a:spcBef>
                <a:spcPts val="600"/>
              </a:spcBef>
              <a:spcAft>
                <a:spcPct val="0"/>
              </a:spcAft>
              <a:buClr>
                <a:schemeClr val="tx2"/>
              </a:buClr>
              <a:buSzPct val="70000"/>
              <a:buFont typeface="Wingdings" pitchFamily="2" charset="2"/>
              <a:buChar char="l"/>
            </a:pPr>
            <a:endParaRPr lang="en-GB" sz="2400" b="1"/>
          </a:p>
          <a:p>
            <a:pPr fontAlgn="base">
              <a:spcBef>
                <a:spcPts val="600"/>
              </a:spcBef>
              <a:spcAft>
                <a:spcPct val="0"/>
              </a:spcAft>
              <a:buClr>
                <a:schemeClr val="tx2"/>
              </a:buClr>
              <a:buSzPct val="70000"/>
              <a:buFont typeface="Wingdings" pitchFamily="2" charset="2"/>
              <a:buChar char="l"/>
            </a:pPr>
            <a:endParaRPr lang="en-GB" sz="2400" b="1"/>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Engagement of international students: some important considerations</a:t>
            </a:r>
          </a:p>
        </p:txBody>
      </p:sp>
      <p:sp>
        <p:nvSpPr>
          <p:cNvPr id="14339" name="Content Placeholder 2"/>
          <p:cNvSpPr>
            <a:spLocks noGrp="1"/>
          </p:cNvSpPr>
          <p:nvPr>
            <p:ph idx="1"/>
          </p:nvPr>
        </p:nvSpPr>
        <p:spPr>
          <a:xfrm>
            <a:off x="468313" y="1295400"/>
            <a:ext cx="8229600" cy="5029200"/>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a:t>Is recruitment undertaken to ensure students have the potential to succeed?</a:t>
            </a:r>
          </a:p>
          <a:p>
            <a:pPr eaLnBrk="1" hangingPunct="1"/>
            <a:r>
              <a:rPr lang="en-GB"/>
              <a:t>Is induction framed appropriately to welcome international students?</a:t>
            </a:r>
          </a:p>
          <a:p>
            <a:pPr eaLnBrk="1" hangingPunct="1"/>
            <a:r>
              <a:rPr lang="en-GB"/>
              <a:t>Are steps taken proactively to ensure international students have a good chance of integrating with their study cohorts?</a:t>
            </a:r>
          </a:p>
          <a:p>
            <a:pPr eaLnBrk="1" hangingPunct="1"/>
            <a:r>
              <a:rPr lang="en-GB"/>
              <a:t>Are we training our staff to be aware of diverse international approaches to HE learning and teaching, or are we just expecting students to get on with our systems?</a:t>
            </a:r>
          </a:p>
          <a:p>
            <a:pPr eaLnBrk="1" hangingPunct="1"/>
            <a:r>
              <a:rPr lang="en-GB"/>
              <a:t>Is the right kind of support offered (language, crisis support, befriending etc.)?</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49238"/>
            <a:ext cx="7543800" cy="89376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r>
              <a:rPr lang="en-GB" sz="3200" kern="1200">
                <a:solidFill>
                  <a:srgbClr val="002060"/>
                </a:solidFill>
              </a:rPr>
              <a:t>Consistency and coherence Mapping the student experience </a:t>
            </a:r>
          </a:p>
        </p:txBody>
      </p:sp>
      <p:sp>
        <p:nvSpPr>
          <p:cNvPr id="15363" name="Content Placeholder 2"/>
          <p:cNvSpPr>
            <a:spLocks noGrp="1"/>
          </p:cNvSpPr>
          <p:nvPr>
            <p:ph idx="1"/>
          </p:nvPr>
        </p:nvSpPr>
        <p:spPr>
          <a:xfrm>
            <a:off x="468313" y="1125538"/>
            <a:ext cx="8229600" cy="520382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a:t>Will students feel from the outset that they are on the programme they signed up to?</a:t>
            </a:r>
          </a:p>
          <a:p>
            <a:pPr eaLnBrk="1" hangingPunct="1"/>
            <a:r>
              <a:rPr lang="en-GB"/>
              <a:t>Do students feel that they are immersed in the subject they have signed up to study?</a:t>
            </a:r>
          </a:p>
          <a:p>
            <a:pPr eaLnBrk="1" hangingPunct="1"/>
            <a:r>
              <a:rPr lang="en-GB"/>
              <a:t>Is induction a valuable and productive introduction to the course (or just the distribution of endless information)?</a:t>
            </a:r>
          </a:p>
          <a:p>
            <a:pPr eaLnBrk="1" hangingPunct="1"/>
            <a:r>
              <a:rPr lang="en-GB"/>
              <a:t>Do students have a positive and balanced experience across the programme?</a:t>
            </a:r>
          </a:p>
          <a:p>
            <a:pPr eaLnBrk="1" hangingPunct="1"/>
            <a:r>
              <a:rPr lang="en-GB"/>
              <a:t>Are there points in the academic year when there doesn’t seem to be much going on?</a:t>
            </a:r>
          </a:p>
          <a:p>
            <a:pPr eaLnBrk="1" hangingPunct="1"/>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Teaching for learning</a:t>
            </a:r>
          </a:p>
        </p:txBody>
      </p:sp>
      <p:sp>
        <p:nvSpPr>
          <p:cNvPr id="1638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a:t>Is there a coherent model of progression across programmes? </a:t>
            </a:r>
          </a:p>
          <a:p>
            <a:pPr eaLnBrk="1" hangingPunct="1"/>
            <a:r>
              <a:rPr lang="en-GB"/>
              <a:t>Are there clearly way-marked sources of student support throughout their studies?</a:t>
            </a:r>
          </a:p>
          <a:p>
            <a:pPr eaLnBrk="1" hangingPunct="1"/>
            <a:r>
              <a:rPr lang="en-GB"/>
              <a:t>Are students using critical thinking and high levels of analytical thought?</a:t>
            </a:r>
          </a:p>
          <a:p>
            <a:pPr eaLnBrk="1" hangingPunct="1"/>
            <a:r>
              <a:rPr lang="en-GB"/>
              <a:t>Are students working autonomously?</a:t>
            </a:r>
          </a:p>
          <a:p>
            <a:pPr eaLnBrk="1" hangingPunct="1"/>
            <a:r>
              <a:rPr lang="en-GB"/>
              <a:t>Do students have opportunities of working together?</a:t>
            </a:r>
          </a:p>
          <a:p>
            <a:pPr eaLnBrk="1" hangingPunct="1"/>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Supportiveness: we must</a:t>
            </a:r>
          </a:p>
        </p:txBody>
      </p:sp>
      <p:sp>
        <p:nvSpPr>
          <p:cNvPr id="1843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a:t>Adopt a holistic approach to the development of skills, particularly information literacy, so that this is fully integrated into the learning programme;</a:t>
            </a:r>
            <a:r>
              <a:rPr lang="en-US"/>
              <a:t> </a:t>
            </a:r>
          </a:p>
          <a:p>
            <a:pPr eaLnBrk="1" hangingPunct="1"/>
            <a:r>
              <a:rPr lang="en-US"/>
              <a:t>Enable students to become self-aware and reflexive learners who become robust in the face of problems;</a:t>
            </a:r>
          </a:p>
          <a:p>
            <a:pPr eaLnBrk="1" hangingPunct="1"/>
            <a:r>
              <a:rPr lang="en-US"/>
              <a:t>Help students build resilience through ‘a diet of early successes’ and positive reinforcement.</a:t>
            </a:r>
            <a:endParaRPr lang="en-GB"/>
          </a:p>
          <a:p>
            <a:pPr eaLnBrk="1" hangingPunct="1"/>
            <a:endParaRPr lang="en-GB"/>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Using assessment for learning and thereby easing transitions</a:t>
            </a:r>
          </a:p>
        </p:txBody>
      </p:sp>
      <p:sp>
        <p:nvSpPr>
          <p:cNvPr id="22531" name="Content Placeholder 2"/>
          <p:cNvSpPr>
            <a:spLocks noGrp="1"/>
          </p:cNvSpPr>
          <p:nvPr>
            <p:ph idx="1"/>
          </p:nvPr>
        </p:nvSpPr>
        <p:spPr/>
        <p:txBody>
          <a:bodyPr/>
          <a:lstStyle/>
          <a:p>
            <a:pPr eaLnBrk="1" hangingPunct="1"/>
            <a:r>
              <a:rPr lang="en-US" sz="2400" b="1" smtClean="0"/>
              <a:t>Assessment that is meaningful to students can provide them with a framework for activity;</a:t>
            </a:r>
          </a:p>
          <a:p>
            <a:pPr eaLnBrk="1" hangingPunct="1"/>
            <a:r>
              <a:rPr lang="en-US" sz="2400" b="1" smtClean="0"/>
              <a:t>“Students can escape bad teaching but they can’t escape bad assessment” (Boud, 1995);</a:t>
            </a:r>
          </a:p>
          <a:p>
            <a:pPr eaLnBrk="1" hangingPunct="1"/>
            <a:r>
              <a:rPr lang="en-US" sz="2400" b="1" smtClean="0"/>
              <a:t>Where assessment is fully part of the learning process and integrated within it, the act of being assessed can help students make sense of their learning;</a:t>
            </a:r>
          </a:p>
          <a:p>
            <a:pPr eaLnBrk="1" hangingPunct="1"/>
            <a:r>
              <a:rPr lang="en-GB" sz="2400" b="1" smtClean="0"/>
              <a:t>Assessment should be formative, informative, developmental and remediable.</a:t>
            </a:r>
          </a:p>
          <a:p>
            <a:pPr eaLnBrk="1" hangingPunct="1"/>
            <a:endParaRPr lang="en-US" sz="240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122238"/>
            <a:ext cx="7543800" cy="86836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Robust quality: we argue for</a:t>
            </a:r>
          </a:p>
        </p:txBody>
      </p:sp>
      <p:sp>
        <p:nvSpPr>
          <p:cNvPr id="23555" name="Content Placeholder 2"/>
          <p:cNvSpPr>
            <a:spLocks noGrp="1"/>
          </p:cNvSpPr>
          <p:nvPr>
            <p:ph idx="1"/>
          </p:nvPr>
        </p:nvSpPr>
        <p:spPr>
          <a:xfrm>
            <a:off x="228600" y="1066800"/>
            <a:ext cx="8469313" cy="5135563"/>
          </a:xfrm>
        </p:spPr>
        <p:txBody>
          <a:bodyPr/>
          <a:lstStyle/>
          <a:p>
            <a:r>
              <a:rPr lang="en-GB" sz="2400" b="1" smtClean="0"/>
              <a:t>Rapid turnaround of assignments with detailed and useful feedback;</a:t>
            </a:r>
          </a:p>
          <a:p>
            <a:r>
              <a:rPr lang="en-GB" sz="2400" b="1" smtClean="0"/>
              <a:t>Proactive and positive initial training for teaching staff and ongoing CPD;</a:t>
            </a:r>
          </a:p>
          <a:p>
            <a:r>
              <a:rPr lang="en-GB" sz="2400" b="1" smtClean="0"/>
              <a:t>Regular developmental Peer Observation;</a:t>
            </a:r>
          </a:p>
          <a:p>
            <a:r>
              <a:rPr lang="en-GB" sz="2400" b="1" smtClean="0"/>
              <a:t>Teaching based on a supportive / reflective model;</a:t>
            </a:r>
          </a:p>
          <a:p>
            <a:r>
              <a:rPr lang="en-GB" sz="2400" b="1" smtClean="0"/>
              <a:t>Clear and widely publicised mutual expectations for students and staff;</a:t>
            </a:r>
          </a:p>
          <a:p>
            <a:r>
              <a:rPr lang="en-GB" sz="2400" b="1" smtClean="0"/>
              <a:t>Recognising and rewarding good teaching and learning support, and having obvious career pathways for those who dedicate their lives to enhancing the student experience;</a:t>
            </a:r>
          </a:p>
          <a:p>
            <a:r>
              <a:rPr lang="en-GB" sz="2400" b="1" smtClean="0"/>
              <a:t>Taking student feedback very seriously, and publicising widely action take as a result of feedback.</a:t>
            </a:r>
          </a:p>
          <a:p>
            <a:endParaRPr lang="en-GB" sz="2400" b="1"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descr="2 RUN Leeds Met Live-74.jpg"/>
          <p:cNvPicPr>
            <a:picLocks noChangeAspect="1"/>
          </p:cNvPicPr>
          <p:nvPr/>
        </p:nvPicPr>
        <p:blipFill>
          <a:blip r:embed="rId3" cstate="email"/>
          <a:srcRect/>
          <a:stretch>
            <a:fillRect/>
          </a:stretch>
        </p:blipFill>
        <p:spPr bwMode="auto">
          <a:xfrm>
            <a:off x="571500" y="762000"/>
            <a:ext cx="8001000" cy="5334000"/>
          </a:xfrm>
          <a:prstGeom prst="rect">
            <a:avLst/>
          </a:prstGeom>
          <a:noFill/>
          <a:ln w="9525">
            <a:noFill/>
            <a:miter lim="800000"/>
            <a:headEnd/>
            <a:tailEnd/>
          </a:ln>
        </p:spPr>
      </p:pic>
      <p:sp>
        <p:nvSpPr>
          <p:cNvPr id="4" name="Title 3"/>
          <p:cNvSpPr txBox="1">
            <a:spLocks/>
          </p:cNvSpPr>
          <p:nvPr/>
        </p:nvSpPr>
        <p:spPr>
          <a:xfrm>
            <a:off x="0" y="0"/>
            <a:ext cx="9144000" cy="914400"/>
          </a:xfrm>
          <a:prstGeom prst="rect">
            <a:avLst/>
          </a:prstGeom>
          <a:solidFill>
            <a:schemeClr val="bg1"/>
          </a:solidFill>
          <a:ln w="9525">
            <a:noFill/>
            <a:miter lim="800000"/>
            <a:headEnd/>
            <a:tailEnd/>
          </a:ln>
        </p:spPr>
        <p:txBody>
          <a:bodyPr/>
          <a:lstStyle>
            <a:defPPr>
              <a:defRPr lang="en-GB"/>
            </a:defPPr>
            <a:lvl1pPr algn="ctr">
              <a:defRPr sz="4000" b="1">
                <a:solidFill>
                  <a:srgbClr val="66FF66"/>
                </a:solidFill>
                <a:latin typeface="Calibri" pitchFamily="34" charset="0"/>
                <a:cs typeface="Arial" charset="0"/>
              </a:defRPr>
            </a:lvl1pPr>
          </a:lstStyle>
          <a:p>
            <a:r>
              <a:rPr lang="en-GB" dirty="0"/>
              <a:t>How about these?</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What kinds of management interventions can foster engaging teaching?</a:t>
            </a:r>
          </a:p>
        </p:txBody>
      </p:sp>
      <p:sp>
        <p:nvSpPr>
          <p:cNvPr id="9219" name="Content Placeholder 2"/>
          <p:cNvSpPr>
            <a:spLocks noGrp="1"/>
          </p:cNvSpPr>
          <p:nvPr>
            <p:ph idx="1"/>
          </p:nvPr>
        </p:nvSpPr>
        <p:spPr/>
        <p:txBody>
          <a:bodyPr/>
          <a:lstStyle/>
          <a:p>
            <a:r>
              <a:rPr lang="en-GB" dirty="0" smtClean="0"/>
              <a:t>Promotion and reward systems that recognise the importance of teaching;</a:t>
            </a:r>
          </a:p>
          <a:p>
            <a:r>
              <a:rPr lang="en-GB" dirty="0" smtClean="0"/>
              <a:t>Identifying outstanding teachers and using them as advocates for commitment to teaching;</a:t>
            </a:r>
          </a:p>
          <a:p>
            <a:r>
              <a:rPr lang="en-GB" dirty="0" smtClean="0"/>
              <a:t>A culture of scholarship of teaching, that encourages evidence-based dissemination of good practice;</a:t>
            </a:r>
          </a:p>
          <a:p>
            <a:r>
              <a:rPr lang="en-GB" dirty="0" smtClean="0"/>
              <a:t>Dialogues around what makes for excellent teaching, particularly those associated with peer observation systems.</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 descr="120109_comdesign_5871.jpg"/>
          <p:cNvPicPr>
            <a:picLocks noChangeAspect="1"/>
          </p:cNvPicPr>
          <p:nvPr/>
        </p:nvPicPr>
        <p:blipFill>
          <a:blip r:embed="rId3" cstate="print"/>
          <a:srcRect/>
          <a:stretch>
            <a:fillRect/>
          </a:stretch>
        </p:blipFill>
        <p:spPr bwMode="auto">
          <a:xfrm>
            <a:off x="0" y="384175"/>
            <a:ext cx="9144000" cy="6089650"/>
          </a:xfrm>
          <a:prstGeom prst="rect">
            <a:avLst/>
          </a:prstGeom>
          <a:noFill/>
          <a:ln w="9525">
            <a:noFill/>
            <a:miter lim="800000"/>
            <a:headEnd/>
            <a:tailEnd/>
          </a:ln>
        </p:spPr>
      </p:pic>
      <p:sp>
        <p:nvSpPr>
          <p:cNvPr id="20483" name="Title 3"/>
          <p:cNvSpPr txBox="1">
            <a:spLocks/>
          </p:cNvSpPr>
          <p:nvPr/>
        </p:nvSpPr>
        <p:spPr bwMode="auto">
          <a:xfrm>
            <a:off x="0" y="0"/>
            <a:ext cx="9144000" cy="914400"/>
          </a:xfrm>
          <a:prstGeom prst="rect">
            <a:avLst/>
          </a:prstGeom>
          <a:solidFill>
            <a:schemeClr val="bg1"/>
          </a:solidFill>
          <a:ln w="9525">
            <a:noFill/>
            <a:miter lim="800000"/>
            <a:headEnd/>
            <a:tailEnd/>
          </a:ln>
        </p:spPr>
        <p:txBody>
          <a:bodyPr/>
          <a:lstStyle/>
          <a:p>
            <a:pPr algn="ctr"/>
            <a:r>
              <a:rPr lang="en-GB" sz="4000" b="1" dirty="0" smtClean="0">
                <a:solidFill>
                  <a:srgbClr val="66FF66"/>
                </a:solidFill>
                <a:latin typeface="Calibri" pitchFamily="34" charset="0"/>
                <a:cs typeface="Arial" charset="0"/>
              </a:rPr>
              <a:t>How can we make learning like this?</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Bringing joy to the (live or virtual) classroom</a:t>
            </a:r>
          </a:p>
        </p:txBody>
      </p:sp>
      <p:sp>
        <p:nvSpPr>
          <p:cNvPr id="36867" name="Rectangle 3"/>
          <p:cNvSpPr>
            <a:spLocks noGrp="1" noChangeArrowheads="1"/>
          </p:cNvSpPr>
          <p:nvPr>
            <p:ph type="body" idx="1"/>
          </p:nvPr>
        </p:nvSpPr>
        <p:spPr>
          <a:xfrm>
            <a:off x="468313" y="1214438"/>
            <a:ext cx="8229600" cy="498792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Inspiring teachers tend to be systematic, consistent, well-prepared and compelling: They can usually work well at different levels and in diverse contexts;</a:t>
            </a:r>
          </a:p>
          <a:p>
            <a:pPr eaLnBrk="1" hangingPunct="1">
              <a:lnSpc>
                <a:spcPct val="100000"/>
              </a:lnSpc>
            </a:pPr>
            <a:r>
              <a:rPr lang="en-GB" sz="2600" dirty="0" smtClean="0"/>
              <a:t>It helps if we are able to teach with pleasure;</a:t>
            </a:r>
          </a:p>
          <a:p>
            <a:pPr eaLnBrk="1" hangingPunct="1">
              <a:lnSpc>
                <a:spcPct val="100000"/>
              </a:lnSpc>
            </a:pPr>
            <a:r>
              <a:rPr lang="en-GB" sz="2600" dirty="0" smtClean="0"/>
              <a:t>There are no standard recipes by which we can cook up engaging teaching, but there are some features we can combine in imaginative ways to create tasty and satisfying outcomes;</a:t>
            </a:r>
          </a:p>
          <a:p>
            <a:pPr eaLnBrk="1" hangingPunct="1">
              <a:lnSpc>
                <a:spcPct val="100000"/>
              </a:lnSpc>
            </a:pPr>
            <a:r>
              <a:rPr lang="en-GB" sz="2600" dirty="0" smtClean="0"/>
              <a:t>Engaging teaching comes in many different forms, and inspiring teachers develop their own styles and approaches that suit them (and their learners) well.</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kern="1200" dirty="0">
                <a:solidFill>
                  <a:srgbClr val="002060"/>
                </a:solidFill>
              </a:rPr>
              <a:t>These and other slides will be available on my website at </a:t>
            </a:r>
            <a:r>
              <a:rPr lang="en-GB" kern="1200" dirty="0" smtClean="0">
                <a:solidFill>
                  <a:srgbClr val="002060"/>
                </a:solidFill>
              </a:rPr>
              <a:t>http://</a:t>
            </a:r>
            <a:r>
              <a:rPr lang="en-GB" kern="1200" dirty="0" smtClean="0">
                <a:solidFill>
                  <a:srgbClr val="002060"/>
                </a:solidFill>
              </a:rPr>
              <a:t>sally-brown.net</a:t>
            </a:r>
            <a:endParaRPr lang="en-GB" kern="1200" dirty="0">
              <a:solidFill>
                <a:srgbClr val="002060"/>
              </a:solidFill>
            </a:endParaRP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(1)</a:t>
            </a:r>
          </a:p>
        </p:txBody>
      </p:sp>
      <p:sp>
        <p:nvSpPr>
          <p:cNvPr id="207875" name="Rectangle 3"/>
          <p:cNvSpPr>
            <a:spLocks noGrp="1" noChangeArrowheads="1"/>
          </p:cNvSpPr>
          <p:nvPr>
            <p:ph type="body" idx="1"/>
          </p:nvPr>
        </p:nvSpPr>
        <p:spPr>
          <a:xfrm>
            <a:off x="466829" y="922338"/>
            <a:ext cx="8713788" cy="5615905"/>
          </a:xfrm>
        </p:spPr>
        <p:txBody>
          <a:bodyPr/>
          <a:lstStyle/>
          <a:p>
            <a:pPr marL="609600" indent="-609600" eaLnBrk="1" hangingPunct="1">
              <a:buNone/>
              <a:defRPr/>
            </a:pPr>
            <a:r>
              <a:rPr lang="en-GB" sz="2000" dirty="0" smtClean="0"/>
              <a:t>Bain, K. (2004) “What the best College Teachers do” Cambridge Harvard University Press </a:t>
            </a:r>
          </a:p>
          <a:p>
            <a:pPr marL="609600" indent="-609600" eaLnBrk="1" hangingPunct="1">
              <a:buFont typeface="Wingdings" pitchFamily="2" charset="2"/>
              <a:buNone/>
              <a:defRPr/>
            </a:pPr>
            <a:r>
              <a:rPr lang="en-GB" sz="2000" dirty="0" smtClean="0">
                <a:cs typeface="Times New Roman" pitchFamily="18" charset="0"/>
              </a:rPr>
              <a:t>Biggs, J. and Tang, C. (2007) </a:t>
            </a:r>
            <a:r>
              <a:rPr lang="en-GB" sz="2000" i="1" dirty="0" smtClean="0">
                <a:cs typeface="Times New Roman" pitchFamily="18" charset="0"/>
              </a:rPr>
              <a:t>Teaching for Quality Learning at University, </a:t>
            </a:r>
            <a:r>
              <a:rPr lang="en-GB" sz="2000" dirty="0" smtClean="0">
                <a:cs typeface="Times New Roman" pitchFamily="18" charset="0"/>
              </a:rPr>
              <a:t>Maidenhead: Open University Press.</a:t>
            </a:r>
          </a:p>
          <a:p>
            <a:pPr marL="609600" indent="-609600" eaLnBrk="1" hangingPunct="1">
              <a:buFont typeface="Wingdings" pitchFamily="2" charset="2"/>
              <a:buNone/>
              <a:defRPr/>
            </a:pPr>
            <a:r>
              <a:rPr lang="en-GB" sz="2000" dirty="0" smtClean="0">
                <a:cs typeface="Times New Roman" pitchFamily="18" charset="0"/>
              </a:rPr>
              <a:t>Bloxham, S. and Boyd, P. (2007) </a:t>
            </a:r>
            <a:r>
              <a:rPr lang="en-GB" sz="2000" i="1" dirty="0" smtClean="0">
                <a:cs typeface="Times New Roman" pitchFamily="18" charset="0"/>
              </a:rPr>
              <a:t>Developing effective assessment in higher education: a practical guide</a:t>
            </a:r>
            <a:r>
              <a:rPr lang="en-GB" sz="2000" dirty="0" smtClean="0">
                <a:cs typeface="Times New Roman" pitchFamily="18" charset="0"/>
              </a:rPr>
              <a:t>, Maidenhead, Open University Press.</a:t>
            </a:r>
          </a:p>
          <a:p>
            <a:pPr marL="609600" indent="-609600" eaLnBrk="1" hangingPunct="1">
              <a:buFont typeface="Wingdings" pitchFamily="2" charset="2"/>
              <a:buNone/>
              <a:defRPr/>
            </a:pPr>
            <a:r>
              <a:rPr lang="en-GB" sz="2000" dirty="0" err="1" smtClean="0"/>
              <a:t>Boud</a:t>
            </a:r>
            <a:r>
              <a:rPr lang="en-GB" sz="2000" dirty="0" smtClean="0"/>
              <a:t>, D. (1995) </a:t>
            </a:r>
            <a:r>
              <a:rPr lang="en-GB" sz="2000" i="1" dirty="0" smtClean="0"/>
              <a:t>Enhancing learning through self-assessment,</a:t>
            </a:r>
            <a:r>
              <a:rPr lang="en-GB" sz="2000" dirty="0" smtClean="0"/>
              <a:t> London: Routledge.</a:t>
            </a:r>
          </a:p>
          <a:p>
            <a:pPr marL="609600" indent="-609600" eaLnBrk="1" hangingPunct="1">
              <a:buFont typeface="Wingdings" pitchFamily="2" charset="2"/>
              <a:buNone/>
              <a:defRPr/>
            </a:pPr>
            <a:r>
              <a:rPr lang="en-GB" sz="2000" dirty="0" smtClean="0"/>
              <a:t>Brown, S. and </a:t>
            </a:r>
            <a:r>
              <a:rPr lang="en-GB" sz="2000" dirty="0" err="1" smtClean="0"/>
              <a:t>Glasner</a:t>
            </a:r>
            <a:r>
              <a:rPr lang="en-GB" sz="2000" dirty="0" smtClean="0"/>
              <a:t>, A. (eds.) (1999) </a:t>
            </a:r>
            <a:r>
              <a:rPr lang="en-GB" sz="2000" i="1" dirty="0" smtClean="0"/>
              <a:t>Assessment Matters in Higher Education, Choosing and Using Diverse Approaches</a:t>
            </a:r>
            <a:r>
              <a:rPr lang="en-GB" sz="2000" dirty="0" smtClean="0"/>
              <a:t>, Maidenhead: Open University Press.</a:t>
            </a:r>
          </a:p>
          <a:p>
            <a:pPr marL="609600" indent="-609600" eaLnBrk="1" hangingPunct="1">
              <a:buNone/>
              <a:defRPr/>
            </a:pPr>
            <a:r>
              <a:rPr lang="en-US" sz="2000" dirty="0" smtClean="0"/>
              <a:t>Brown, S. and Race, P. (2012) </a:t>
            </a:r>
            <a:r>
              <a:rPr lang="en-GB" sz="2000" i="1" dirty="0" smtClean="0"/>
              <a:t>Using effective assessment to promote learning </a:t>
            </a:r>
            <a:r>
              <a:rPr lang="en-GB" sz="2000" dirty="0" smtClean="0"/>
              <a:t>in Hunt, L. and Chambers, D. (2012) </a:t>
            </a:r>
            <a:r>
              <a:rPr lang="en-GB" sz="2000" i="1" dirty="0" smtClean="0"/>
              <a:t>University Teaching in Focus, Victoria, Australia, Acer Press. P74-91</a:t>
            </a:r>
          </a:p>
          <a:p>
            <a:pPr marL="609600" indent="-609600" eaLnBrk="1" hangingPunct="1">
              <a:buNone/>
              <a:defRPr/>
            </a:pPr>
            <a:r>
              <a:rPr lang="en-GB" sz="2000" dirty="0" smtClean="0"/>
              <a:t>Brown, S. (2015) </a:t>
            </a:r>
            <a:r>
              <a:rPr lang="en-GB" sz="2000" i="1" dirty="0" smtClean="0"/>
              <a:t>Learning , Teaching and Assessment in Higher Education: Global perspectives, </a:t>
            </a:r>
            <a:r>
              <a:rPr lang="en-GB" sz="2000" dirty="0" smtClean="0"/>
              <a:t>London, Palgrave</a:t>
            </a:r>
          </a:p>
          <a:p>
            <a:pPr marL="609600" indent="-609600" eaLnBrk="1" hangingPunct="1">
              <a:defRPr/>
            </a:pPr>
            <a:endParaRPr lang="en-GB" sz="2000" dirty="0" smtClean="0"/>
          </a:p>
          <a:p>
            <a:pPr eaLnBrk="1" hangingPunct="1">
              <a:lnSpc>
                <a:spcPct val="90000"/>
              </a:lnSpc>
              <a:buNone/>
              <a:defRPr/>
            </a:pPr>
            <a:endParaRPr lang="en-GB" sz="2000" dirty="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r>
              <a:rPr lang="en-GB" sz="3200" kern="1200" dirty="0">
                <a:solidFill>
                  <a:srgbClr val="002060"/>
                </a:solidFill>
              </a:rPr>
              <a:t>Useful references and further reading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smtClean="0"/>
              <a:t>Carless, D., </a:t>
            </a:r>
            <a:r>
              <a:rPr lang="en-US" sz="2000" dirty="0" err="1" smtClean="0"/>
              <a:t>Joughin</a:t>
            </a:r>
            <a:r>
              <a:rPr lang="en-US" sz="2000" dirty="0" smtClean="0"/>
              <a:t>, G., </a:t>
            </a:r>
            <a:r>
              <a:rPr lang="en-US" sz="2000" dirty="0" err="1" smtClean="0"/>
              <a:t>Ngar</a:t>
            </a:r>
            <a:r>
              <a:rPr lang="en-US" sz="2000" dirty="0" smtClean="0"/>
              <a:t>-Fun Liu </a:t>
            </a:r>
            <a:r>
              <a:rPr lang="en-US" sz="2000" i="1" dirty="0" smtClean="0"/>
              <a:t>et al</a:t>
            </a:r>
            <a:r>
              <a:rPr lang="en-US" sz="2000" dirty="0" smtClean="0"/>
              <a:t> (2006) </a:t>
            </a:r>
            <a:r>
              <a:rPr lang="en-US" sz="2000" i="1" dirty="0" smtClean="0"/>
              <a:t>How Assessment supports learning: Learning orientated assessment in action </a:t>
            </a:r>
            <a:r>
              <a:rPr lang="en-US" sz="2000" dirty="0" smtClean="0"/>
              <a:t>Hong Kong: Hong Kong University Press.</a:t>
            </a:r>
          </a:p>
          <a:p>
            <a:pPr eaLnBrk="1" hangingPunct="1">
              <a:buFont typeface="Wingdings" pitchFamily="2" charset="2"/>
              <a:buNone/>
              <a:defRPr/>
            </a:pPr>
            <a:r>
              <a:rPr lang="en-GB" sz="2000" dirty="0" smtClean="0"/>
              <a:t>Carroll, J. and Ryan, J. (2005) </a:t>
            </a:r>
            <a:r>
              <a:rPr lang="en-GB" sz="2000" i="1" dirty="0" smtClean="0"/>
              <a:t>Teaching International students: improving learning for all. </a:t>
            </a:r>
            <a:r>
              <a:rPr lang="en-GB" sz="2000" dirty="0" smtClean="0"/>
              <a:t>London: Routledge SEDA series.</a:t>
            </a:r>
          </a:p>
          <a:p>
            <a:pPr eaLnBrk="1" hangingPunct="1">
              <a:buNone/>
              <a:defRPr/>
            </a:pPr>
            <a:r>
              <a:rPr lang="en-GB" sz="2000" dirty="0" err="1" smtClean="0"/>
              <a:t>Crosling</a:t>
            </a:r>
            <a:r>
              <a:rPr lang="en-GB" sz="2000" dirty="0" smtClean="0"/>
              <a:t>, G., Thomas, L. and </a:t>
            </a:r>
            <a:r>
              <a:rPr lang="en-GB" sz="2000" dirty="0" err="1" smtClean="0"/>
              <a:t>Heagney</a:t>
            </a:r>
            <a:r>
              <a:rPr lang="en-GB" sz="2000" dirty="0" smtClean="0"/>
              <a:t>, M. (2008) </a:t>
            </a:r>
            <a:r>
              <a:rPr lang="en-GB" sz="2000" i="1" dirty="0" smtClean="0"/>
              <a:t>Improving student retention in Higher Education,</a:t>
            </a:r>
            <a:r>
              <a:rPr lang="en-GB" sz="2000" dirty="0" smtClean="0"/>
              <a:t> London and New York: Routledge </a:t>
            </a:r>
          </a:p>
          <a:p>
            <a:pPr marL="609600" indent="-609600" eaLnBrk="1" hangingPunct="1">
              <a:buFont typeface="Wingdings" pitchFamily="2" charset="2"/>
              <a:buNone/>
              <a:defRPr/>
            </a:pPr>
            <a:r>
              <a:rPr lang="en-GB" sz="2000" dirty="0" smtClean="0"/>
              <a:t>Crooks, T. (1988) </a:t>
            </a:r>
            <a:r>
              <a:rPr lang="en-GB" sz="2000" i="1" dirty="0" smtClean="0"/>
              <a:t>Assessing student performance, </a:t>
            </a:r>
            <a:r>
              <a:rPr lang="en-GB" sz="2000" dirty="0" smtClean="0"/>
              <a:t>HERDSA Green Guide No 8 HERDSA (reprinted 1994).</a:t>
            </a:r>
          </a:p>
          <a:p>
            <a:pPr marL="609600" indent="-609600" eaLnBrk="1" hangingPunct="1">
              <a:buFont typeface="Wingdings" pitchFamily="2" charset="2"/>
              <a:buNone/>
              <a:defRPr/>
            </a:pPr>
            <a:r>
              <a:rPr lang="en-GB" sz="2000" dirty="0" err="1" smtClean="0"/>
              <a:t>Falchikov</a:t>
            </a:r>
            <a:r>
              <a:rPr lang="en-GB" sz="2000" dirty="0" smtClean="0"/>
              <a:t>, N. (2004) </a:t>
            </a:r>
            <a:r>
              <a:rPr lang="en-GB" sz="2000" i="1" dirty="0" smtClean="0"/>
              <a:t>Improving Assessment through Student Involvement: Practical Solutions for Aiding Learning in Higher and Further Education,</a:t>
            </a:r>
            <a:r>
              <a:rPr lang="en-GB" sz="2000" dirty="0" smtClean="0"/>
              <a:t> London: Routledge.</a:t>
            </a:r>
          </a:p>
          <a:p>
            <a:pPr marL="609600" indent="-609600" eaLnBrk="1" hangingPunct="1">
              <a:buFont typeface="Wingdings" pitchFamily="2" charset="2"/>
              <a:buNone/>
              <a:defRPr/>
            </a:pPr>
            <a:r>
              <a:rPr lang="en-GB" sz="2000" dirty="0" smtClean="0"/>
              <a:t>Gibbs, G. (1999) </a:t>
            </a:r>
            <a:r>
              <a:rPr lang="en-GB" sz="2000" i="1" dirty="0" smtClean="0"/>
              <a:t>Using assessment strategically to change the way students learn</a:t>
            </a:r>
            <a:r>
              <a:rPr lang="en-GB" sz="2000" dirty="0" smtClean="0"/>
              <a:t>, in Brown S. &amp; </a:t>
            </a:r>
            <a:r>
              <a:rPr lang="en-GB" sz="2000" dirty="0" err="1" smtClean="0"/>
              <a:t>Glasner</a:t>
            </a:r>
            <a:r>
              <a:rPr lang="en-GB" sz="2000" dirty="0" smtClean="0"/>
              <a:t>, A. (eds.), </a:t>
            </a:r>
            <a:r>
              <a:rPr lang="en-GB" sz="2000" i="1" dirty="0" smtClean="0"/>
              <a:t>Assessment Matters in Higher Education: Choosing and Using Diverse Approaches, </a:t>
            </a:r>
            <a:r>
              <a:rPr lang="en-GB" sz="2000" dirty="0" smtClean="0"/>
              <a:t>Maidenhead: SRHE/Open University Press.</a:t>
            </a:r>
          </a:p>
          <a:p>
            <a:pPr marL="609600" indent="-609600" eaLnBrk="1" hangingPunct="1">
              <a:buFont typeface="Wingdings" pitchFamily="2" charset="2"/>
              <a:buNone/>
              <a:defRPr/>
            </a:pPr>
            <a:r>
              <a:rPr lang="en-GB" sz="2000" dirty="0" smtClean="0"/>
              <a:t>Higher Education Academy (2012) </a:t>
            </a:r>
            <a:r>
              <a:rPr lang="en-GB" sz="2000" i="1" dirty="0" smtClean="0"/>
              <a:t>A marked improvement; transforming assessment in higher education</a:t>
            </a:r>
            <a:r>
              <a:rPr lang="en-GB" sz="2000" dirty="0" smtClean="0"/>
              <a:t>, York: HEA.</a:t>
            </a:r>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(3)</a:t>
            </a:r>
          </a:p>
        </p:txBody>
      </p:sp>
      <p:sp>
        <p:nvSpPr>
          <p:cNvPr id="43011" name="Rectangle 3"/>
          <p:cNvSpPr>
            <a:spLocks noGrp="1" noChangeArrowheads="1"/>
          </p:cNvSpPr>
          <p:nvPr>
            <p:ph type="body" idx="1"/>
          </p:nvPr>
        </p:nvSpPr>
        <p:spPr>
          <a:xfrm>
            <a:off x="142844" y="1052737"/>
            <a:ext cx="8750331" cy="5329014"/>
          </a:xfrm>
        </p:spPr>
        <p:txBody>
          <a:bodyPr/>
          <a:lstStyle/>
          <a:p>
            <a:pPr eaLnBrk="1" hangingPunct="1">
              <a:buFont typeface="Wingdings" pitchFamily="2" charset="2"/>
              <a:buNone/>
              <a:defRPr/>
            </a:pPr>
            <a:r>
              <a:rPr lang="en-GB" sz="2000" dirty="0" smtClean="0"/>
              <a:t>McDowell, L. and Brown, S. (1998) </a:t>
            </a:r>
            <a:r>
              <a:rPr lang="en-GB" sz="2000" i="1" dirty="0" smtClean="0"/>
              <a:t>Assessing students: cheating and plagiarism</a:t>
            </a:r>
            <a:r>
              <a:rPr lang="en-GB" sz="2000" dirty="0" smtClean="0"/>
              <a:t>, Newcastle: Red Guide 10/11 University of Northumbria.</a:t>
            </a:r>
            <a:endParaRPr lang="en-US" sz="2000" dirty="0" smtClean="0"/>
          </a:p>
          <a:p>
            <a:pPr eaLnBrk="1" hangingPunct="1">
              <a:buNone/>
              <a:defRPr/>
            </a:pPr>
            <a:r>
              <a:rPr lang="en-GB" sz="2000" dirty="0" smtClean="0"/>
              <a:t>Meyer, J.H.F. and Land, R. (2003) ‘Threshold Concepts and Troublesome Knowledge 1 – Linkages to Ways of Thinking and Practising within the Disciplines’ in C. Rust (ed.) </a:t>
            </a:r>
            <a:r>
              <a:rPr lang="en-GB" sz="2000" i="1" dirty="0" smtClean="0"/>
              <a:t>Improving Student Learning </a:t>
            </a:r>
            <a:r>
              <a:rPr lang="en-GB" sz="2000" dirty="0" smtClean="0"/>
              <a:t>–</a:t>
            </a:r>
            <a:r>
              <a:rPr lang="en-GB" sz="2000" i="1" dirty="0" smtClean="0"/>
              <a:t> Ten years on</a:t>
            </a:r>
            <a:r>
              <a:rPr lang="en-GB" sz="2000" dirty="0" smtClean="0"/>
              <a:t>. Oxford: OCSLD.</a:t>
            </a:r>
          </a:p>
          <a:p>
            <a:pPr eaLnBrk="1" hangingPunct="1">
              <a:buFont typeface="Wingdings" pitchFamily="2" charset="2"/>
              <a:buNone/>
              <a:defRPr/>
            </a:pPr>
            <a:r>
              <a:rPr lang="en-GB" sz="2000" dirty="0" err="1" smtClean="0"/>
              <a:t>Nicol</a:t>
            </a:r>
            <a:r>
              <a:rPr lang="en-GB" sz="2000" dirty="0" smtClean="0"/>
              <a:t>, D. J. and Macfarlane-Dick, D. (2006) Formative assessment and self-regulated learning: A model and seven principles of good feedback practice, </a:t>
            </a:r>
            <a:r>
              <a:rPr lang="en-GB" sz="2000" i="1" dirty="0" smtClean="0"/>
              <a:t>Studies in Higher Education </a:t>
            </a:r>
            <a:r>
              <a:rPr lang="en-GB" sz="2000" i="1" dirty="0" err="1" smtClean="0"/>
              <a:t>Vol</a:t>
            </a:r>
            <a:r>
              <a:rPr lang="en-GB" sz="2000" i="1" dirty="0" smtClean="0"/>
              <a:t> 31(2), 199-218.</a:t>
            </a:r>
          </a:p>
          <a:p>
            <a:pPr eaLnBrk="1" hangingPunct="1">
              <a:buNone/>
              <a:defRPr/>
            </a:pPr>
            <a:r>
              <a:rPr lang="en-GB" sz="2000" dirty="0" smtClean="0"/>
              <a:t>PASS project Bradford </a:t>
            </a:r>
            <a:r>
              <a:rPr lang="en-GB" sz="2000" dirty="0" smtClean="0">
                <a:hlinkClick r:id="rId3"/>
              </a:rPr>
              <a:t>http://www.pass.brad.ac.uk/</a:t>
            </a:r>
            <a:r>
              <a:rPr lang="en-GB" sz="2000" dirty="0" smtClean="0"/>
              <a:t> Accessed November 2013</a:t>
            </a:r>
          </a:p>
          <a:p>
            <a:pPr eaLnBrk="1" hangingPunct="1">
              <a:buNone/>
              <a:defRPr/>
            </a:pPr>
            <a:r>
              <a:rPr lang="en-GB" sz="2000" dirty="0" smtClean="0"/>
              <a:t>Peelo, M. T., &amp; Wareham, T. (Eds.). (2002). </a:t>
            </a:r>
            <a:r>
              <a:rPr lang="en-GB" sz="2000" i="1" dirty="0" smtClean="0"/>
              <a:t>Failing students in higher education</a:t>
            </a:r>
            <a:r>
              <a:rPr lang="en-GB" sz="2000" dirty="0" smtClean="0"/>
              <a:t>. Society for Research into Higher Education. </a:t>
            </a:r>
          </a:p>
          <a:p>
            <a:pPr eaLnBrk="1" hangingPunct="1">
              <a:buNone/>
              <a:defRPr/>
            </a:pPr>
            <a:r>
              <a:rPr lang="en-GB" sz="2000" dirty="0" smtClean="0"/>
              <a:t>Pickford, R. and Brown, S. (2006) </a:t>
            </a:r>
            <a:r>
              <a:rPr lang="en-GB" sz="2000" i="1" dirty="0" smtClean="0"/>
              <a:t>Assessing skills and practice,</a:t>
            </a:r>
            <a:r>
              <a:rPr lang="en-GB" sz="2000" dirty="0" smtClean="0"/>
              <a:t> London: Routledge. </a:t>
            </a:r>
          </a:p>
          <a:p>
            <a:pPr eaLnBrk="1" hangingPunct="1">
              <a:buNone/>
              <a:defRPr/>
            </a:pPr>
            <a:r>
              <a:rPr lang="en-GB" sz="2000" dirty="0" err="1" smtClean="0"/>
              <a:t>Rotheram</a:t>
            </a:r>
            <a:r>
              <a:rPr lang="en-GB" sz="2000" dirty="0" smtClean="0"/>
              <a:t>, B. (2009) </a:t>
            </a:r>
            <a:r>
              <a:rPr lang="en-GB" sz="2000" i="1" dirty="0" smtClean="0"/>
              <a:t>Sounds Good,</a:t>
            </a:r>
            <a:r>
              <a:rPr lang="en-GB" sz="2000" dirty="0" smtClean="0"/>
              <a:t> JISC project </a:t>
            </a:r>
            <a:r>
              <a:rPr lang="en-GB" sz="2000" dirty="0" smtClean="0">
                <a:hlinkClick r:id="rId4"/>
              </a:rPr>
              <a:t>http://www.jisc.ac.uk/whatwedo/programmes/usersandinnovation/soundsgood.aspx</a:t>
            </a:r>
            <a:r>
              <a:rPr lang="en-GB" sz="2000" dirty="0" smtClean="0"/>
              <a:t> </a:t>
            </a:r>
          </a:p>
          <a:p>
            <a:pPr eaLnBrk="1" hangingPunct="1">
              <a:buNone/>
              <a:defRPr/>
            </a:pPr>
            <a:endParaRPr lang="en-GB" sz="2000" dirty="0" smtClean="0"/>
          </a:p>
          <a:p>
            <a:pPr eaLnBrk="1" hangingPunct="1">
              <a:lnSpc>
                <a:spcPct val="90000"/>
              </a:lnSpc>
              <a:buFont typeface="Wingdings" pitchFamily="2" charset="2"/>
              <a:buNone/>
              <a:defRPr/>
            </a:pPr>
            <a:endParaRPr lang="en-GB" sz="2000" dirty="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smtClean="0"/>
              <a:t>Race, P. (2001) </a:t>
            </a:r>
            <a:r>
              <a:rPr lang="en-GB" sz="2000" i="1" dirty="0" smtClean="0"/>
              <a:t>A Briefing on Self, Peer &amp; Group Assessment,</a:t>
            </a:r>
            <a:r>
              <a:rPr lang="en-GB" sz="2000" dirty="0" smtClean="0"/>
              <a:t> in LTSN Generic Centre Assessment Series No 9, LTSN York.</a:t>
            </a:r>
          </a:p>
          <a:p>
            <a:pPr eaLnBrk="1" hangingPunct="1">
              <a:buFont typeface="Wingdings" pitchFamily="2" charset="2"/>
              <a:buNone/>
            </a:pPr>
            <a:r>
              <a:rPr lang="en-GB" sz="2000" dirty="0" smtClean="0"/>
              <a:t>Race P. (2015) </a:t>
            </a:r>
            <a:r>
              <a:rPr lang="en-GB" sz="2000" i="1" dirty="0" smtClean="0"/>
              <a:t>The lecturer’s toolkit (4</a:t>
            </a:r>
            <a:r>
              <a:rPr lang="en-GB" sz="2000" i="1" baseline="30000" dirty="0" smtClean="0"/>
              <a:t>th</a:t>
            </a:r>
            <a:r>
              <a:rPr lang="en-GB" sz="2000" i="1" dirty="0" smtClean="0"/>
              <a:t> edition),</a:t>
            </a:r>
            <a:r>
              <a:rPr lang="en-GB" sz="2000" dirty="0" smtClean="0"/>
              <a:t> London: Routledge.</a:t>
            </a:r>
          </a:p>
          <a:p>
            <a:pPr eaLnBrk="1" hangingPunct="1">
              <a:buFont typeface="Wingdings" pitchFamily="2" charset="2"/>
              <a:buNone/>
            </a:pPr>
            <a:r>
              <a:rPr lang="en-GB" sz="2000" dirty="0" smtClean="0"/>
              <a:t>Rust, C., Price, M. and O’Donovan, B. (2003) Improving students’ learning by developing their understanding of assessment criteria and processes</a:t>
            </a:r>
            <a:r>
              <a:rPr lang="en-GB" sz="2000" i="1" dirty="0" smtClean="0"/>
              <a:t>, Assessment and Evaluation in Higher Education. 28 (2), 147-164.</a:t>
            </a:r>
          </a:p>
          <a:p>
            <a:pPr eaLnBrk="1" hangingPunct="1">
              <a:buFont typeface="Wingdings" pitchFamily="2" charset="2"/>
              <a:buNone/>
            </a:pPr>
            <a:r>
              <a:rPr lang="en-GB" sz="2000" dirty="0" smtClean="0"/>
              <a:t>Ryan, J. (2000) </a:t>
            </a:r>
            <a:r>
              <a:rPr lang="en-GB" sz="2000" i="1" dirty="0" smtClean="0"/>
              <a:t>A Guide to Teaching International Students,</a:t>
            </a:r>
            <a:r>
              <a:rPr lang="en-GB" sz="2000" dirty="0" smtClean="0"/>
              <a:t> Oxford Centre for Staff and Learning Development</a:t>
            </a:r>
          </a:p>
          <a:p>
            <a:pPr eaLnBrk="1" hangingPunct="1">
              <a:buFont typeface="Wingdings" pitchFamily="2" charset="2"/>
              <a:buNone/>
            </a:pPr>
            <a:r>
              <a:rPr lang="en-GB" sz="2000" dirty="0" smtClean="0"/>
              <a:t>Stefani, L. and Carroll, J. (2001) </a:t>
            </a:r>
            <a:r>
              <a:rPr lang="en-GB" sz="2000" i="1" dirty="0" smtClean="0"/>
              <a:t>A Briefing on Plagiarism </a:t>
            </a:r>
            <a:r>
              <a:rPr lang="en-GB" sz="2000" dirty="0" smtClean="0"/>
              <a:t>http://www.ltsn.ac.uk/application.asp?app=resources.asp&amp;process=full_record&amp;section=generic&amp;id=10</a:t>
            </a:r>
          </a:p>
          <a:p>
            <a:pPr eaLnBrk="1" hangingPunct="1">
              <a:buNone/>
            </a:pPr>
            <a:r>
              <a:rPr lang="en-GB" sz="2000" dirty="0" smtClean="0"/>
              <a:t>Sadler, D. Royce (2010) Beyond feedback: developing student capability in complex appraisal,</a:t>
            </a:r>
            <a:br>
              <a:rPr lang="en-GB" sz="2000" dirty="0" smtClean="0"/>
            </a:br>
            <a:r>
              <a:rPr lang="en-GB" sz="2000" i="1" dirty="0" smtClean="0"/>
              <a:t>Assessment &amp; Evaluation in Higher Education, 35: 5, 535-550</a:t>
            </a:r>
          </a:p>
          <a:p>
            <a:pPr eaLnBrk="1" hangingPunct="1">
              <a:buNone/>
            </a:pPr>
            <a:r>
              <a:rPr lang="en-GB" sz="2000" dirty="0" smtClean="0"/>
              <a:t>Yorke, M. (1999) </a:t>
            </a:r>
            <a:r>
              <a:rPr lang="en-GB" sz="2000" i="1" dirty="0" smtClean="0"/>
              <a:t>Leaving Early: Undergraduate Non-completion in Higher Education,</a:t>
            </a:r>
            <a:r>
              <a:rPr lang="en-GB" sz="2000" dirty="0" smtClean="0"/>
              <a:t> London: Routledge.</a:t>
            </a:r>
          </a:p>
          <a:p>
            <a:pPr eaLnBrk="1" hangingPunct="1">
              <a:buFont typeface="Wingdings" pitchFamily="2" charset="2"/>
              <a:buNone/>
            </a:pPr>
            <a:endParaRPr lang="en-GB" sz="2000" dirty="0" smtClean="0"/>
          </a:p>
          <a:p>
            <a:endParaRPr lang="en-GB"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How do we know if we are offering excellent teaching?</a:t>
            </a:r>
          </a:p>
        </p:txBody>
      </p:sp>
      <p:sp>
        <p:nvSpPr>
          <p:cNvPr id="8195" name="Content Placeholder 2"/>
          <p:cNvSpPr>
            <a:spLocks noGrp="1"/>
          </p:cNvSpPr>
          <p:nvPr>
            <p:ph idx="1"/>
          </p:nvPr>
        </p:nvSpPr>
        <p:spPr/>
        <p:txBody>
          <a:bodyPr/>
          <a:lstStyle/>
          <a:p>
            <a:r>
              <a:rPr lang="en-GB" dirty="0" smtClean="0"/>
              <a:t>Students are satisfied, learn well, achieve highly and have fulfilling learning experiences;</a:t>
            </a:r>
          </a:p>
          <a:p>
            <a:r>
              <a:rPr lang="en-GB" dirty="0" smtClean="0"/>
              <a:t>Students develop a range of competences they need including problem solving, working with others and self-management;</a:t>
            </a:r>
          </a:p>
          <a:p>
            <a:r>
              <a:rPr lang="en-GB" dirty="0" smtClean="0"/>
              <a:t>We as teachers are satisfied, motivated and find their workloads manageable;</a:t>
            </a:r>
          </a:p>
          <a:p>
            <a:r>
              <a:rPr lang="en-GB" dirty="0" smtClean="0"/>
              <a:t>Quality assurors and Professional and Subject bodies like what we do and have no complaints about systems and processes;</a:t>
            </a:r>
          </a:p>
          <a:p>
            <a:r>
              <a:rPr lang="en-GB" dirty="0" smtClean="0"/>
              <a:t>University managers are confident that the student experience offered is of high quality (and deal with few complaints).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1" descr="assessment conf-29.jpg"/>
          <p:cNvPicPr>
            <a:picLocks noChangeAspect="1"/>
          </p:cNvPicPr>
          <p:nvPr/>
        </p:nvPicPr>
        <p:blipFill>
          <a:blip r:embed="rId3" cstate="email"/>
          <a:srcRect/>
          <a:stretch>
            <a:fillRect/>
          </a:stretch>
        </p:blipFill>
        <p:spPr bwMode="auto">
          <a:xfrm>
            <a:off x="2286000" y="0"/>
            <a:ext cx="4572000" cy="6858000"/>
          </a:xfrm>
          <a:prstGeom prst="rect">
            <a:avLst/>
          </a:prstGeom>
          <a:noFill/>
          <a:ln w="9525">
            <a:noFill/>
            <a:miter lim="800000"/>
            <a:headEnd/>
            <a:tailEnd/>
          </a:ln>
        </p:spPr>
      </p:pic>
      <p:sp>
        <p:nvSpPr>
          <p:cNvPr id="4" name="Title 3"/>
          <p:cNvSpPr txBox="1">
            <a:spLocks/>
          </p:cNvSpPr>
          <p:nvPr/>
        </p:nvSpPr>
        <p:spPr>
          <a:xfrm>
            <a:off x="0" y="0"/>
            <a:ext cx="6858016" cy="914400"/>
          </a:xfrm>
          <a:prstGeom prst="rect">
            <a:avLst/>
          </a:prstGeom>
          <a:solidFill>
            <a:schemeClr val="bg1"/>
          </a:solidFill>
        </p:spPr>
        <p:txBody>
          <a:bodyPr>
            <a:normAutofit/>
          </a:bodyPr>
          <a:lstStyle/>
          <a:p>
            <a:pPr algn="ctr" fontAlgn="auto">
              <a:spcAft>
                <a:spcPts val="0"/>
              </a:spcAft>
              <a:defRPr/>
            </a:pPr>
            <a:r>
              <a:rPr lang="en-GB" sz="4000" dirty="0" smtClean="0">
                <a:solidFill>
                  <a:srgbClr val="7030A0"/>
                </a:solidFill>
                <a:latin typeface="Calibri"/>
              </a:rPr>
              <a:t>Ruth Pickford</a:t>
            </a:r>
            <a:endParaRPr lang="en-GB" sz="4000" dirty="0">
              <a:solidFill>
                <a:srgbClr val="66FF66"/>
              </a:solidFill>
              <a:latin typeface="Calibri"/>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Why is she a great teacher?</a:t>
            </a:r>
          </a:p>
        </p:txBody>
      </p:sp>
      <p:sp>
        <p:nvSpPr>
          <p:cNvPr id="3" name="Content Placeholder 2"/>
          <p:cNvSpPr>
            <a:spLocks noGrp="1"/>
          </p:cNvSpPr>
          <p:nvPr>
            <p:ph idx="1"/>
          </p:nvPr>
        </p:nvSpPr>
        <p:spPr/>
        <p:txBody>
          <a:bodyPr/>
          <a:lstStyle/>
          <a:p>
            <a:r>
              <a:rPr lang="en-GB" dirty="0" smtClean="0"/>
              <a:t>Unafraid to take risks but leaves nothing to chance;</a:t>
            </a:r>
          </a:p>
          <a:p>
            <a:r>
              <a:rPr lang="en-GB" dirty="0" smtClean="0"/>
              <a:t>Articulates a clear rationale of what she is trying to achieve in her teaching and makes detailed plans on how to achieve it;</a:t>
            </a:r>
          </a:p>
          <a:p>
            <a:r>
              <a:rPr lang="en-GB" dirty="0" smtClean="0"/>
              <a:t>Worries less about what students think about her than how much they are learning;</a:t>
            </a:r>
          </a:p>
          <a:p>
            <a:r>
              <a:rPr lang="en-GB" dirty="0" smtClean="0"/>
              <a:t>Capable of being seriously quirky without being ‘up herself’;</a:t>
            </a:r>
          </a:p>
          <a:p>
            <a:r>
              <a:rPr lang="en-GB" dirty="0" smtClean="0"/>
              <a:t>Continuously challenges students out of their comfort zones.</a:t>
            </a:r>
          </a:p>
          <a:p>
            <a:endParaRPr lang="en-GB" dirty="0" smtClean="0"/>
          </a:p>
          <a:p>
            <a:pPr>
              <a:buNone/>
            </a:pP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Characteristics of excellent university teachers:</a:t>
            </a:r>
          </a:p>
        </p:txBody>
      </p:sp>
      <p:sp>
        <p:nvSpPr>
          <p:cNvPr id="10243" name="Content Placeholder 2"/>
          <p:cNvSpPr>
            <a:spLocks noGrp="1"/>
          </p:cNvSpPr>
          <p:nvPr>
            <p:ph idx="1"/>
          </p:nvPr>
        </p:nvSpPr>
        <p:spPr>
          <a:xfrm>
            <a:off x="285750" y="1412875"/>
            <a:ext cx="8643938" cy="4789488"/>
          </a:xfrm>
        </p:spPr>
        <p:txBody>
          <a:bodyPr/>
          <a:lstStyle/>
          <a:p>
            <a:pPr marL="514350" indent="-514350">
              <a:buSzPct val="100000"/>
              <a:buFont typeface="Arial" charset="0"/>
              <a:buAutoNum type="arabicPeriod"/>
            </a:pPr>
            <a:r>
              <a:rPr lang="en-GB" sz="2400" dirty="0" smtClean="0"/>
              <a:t>Knows subject material thoroughly</a:t>
            </a:r>
          </a:p>
          <a:p>
            <a:pPr marL="514350" indent="-514350">
              <a:buSzPct val="100000"/>
              <a:buFont typeface="Arial" charset="0"/>
              <a:buAutoNum type="arabicPeriod"/>
            </a:pPr>
            <a:r>
              <a:rPr lang="en-GB" sz="2400" dirty="0" smtClean="0"/>
              <a:t>Adopts a scholarly approach to the practice of teaching</a:t>
            </a:r>
          </a:p>
          <a:p>
            <a:pPr marL="514350" indent="-514350">
              <a:buSzPct val="100000"/>
              <a:buFont typeface="Arial" charset="0"/>
              <a:buAutoNum type="arabicPeriod"/>
            </a:pPr>
            <a:r>
              <a:rPr lang="en-GB" sz="2400" dirty="0" smtClean="0"/>
              <a:t>Is reflective and regularly reviews own practice</a:t>
            </a:r>
          </a:p>
          <a:p>
            <a:pPr marL="514350" indent="-514350">
              <a:buSzPct val="100000"/>
              <a:buFont typeface="Arial" charset="0"/>
              <a:buAutoNum type="arabicPeriod"/>
            </a:pPr>
            <a:r>
              <a:rPr lang="en-GB" sz="2400" dirty="0" smtClean="0"/>
              <a:t>Is well organised and plans curriculum effectively</a:t>
            </a:r>
          </a:p>
          <a:p>
            <a:pPr marL="514350" indent="-514350">
              <a:buSzPct val="100000"/>
              <a:buFont typeface="Arial" charset="0"/>
              <a:buAutoNum type="arabicPeriod"/>
            </a:pPr>
            <a:r>
              <a:rPr lang="en-GB" sz="2400" dirty="0" smtClean="0"/>
              <a:t>Is passionate about teaching</a:t>
            </a:r>
          </a:p>
          <a:p>
            <a:pPr marL="514350" indent="-514350">
              <a:buSzPct val="100000"/>
              <a:buFont typeface="Arial" charset="0"/>
              <a:buAutoNum type="arabicPeriod"/>
            </a:pPr>
            <a:r>
              <a:rPr lang="en-GB" sz="2400" dirty="0" smtClean="0"/>
              <a:t>Has a student-centred orientation to teaching</a:t>
            </a:r>
          </a:p>
          <a:p>
            <a:pPr marL="514350" indent="-514350">
              <a:buSzPct val="100000"/>
              <a:buFont typeface="Arial" charset="0"/>
              <a:buAutoNum type="arabicPeriod"/>
            </a:pPr>
            <a:r>
              <a:rPr lang="en-GB" sz="2400" dirty="0" smtClean="0"/>
              <a:t>Regularly reviews innovations in learning and teaching and tries out ones relevant to own context</a:t>
            </a:r>
          </a:p>
          <a:p>
            <a:pPr marL="514350" indent="-514350">
              <a:buSzPct val="100000"/>
              <a:buFont typeface="Arial" charset="0"/>
              <a:buAutoNum type="arabicPeriod"/>
            </a:pPr>
            <a:r>
              <a:rPr lang="en-GB" sz="2400" dirty="0" smtClean="0"/>
              <a:t>Ensures that assessment practices are fit for purpose and contribute to learning</a:t>
            </a:r>
          </a:p>
          <a:p>
            <a:pPr marL="514350" indent="-514350">
              <a:buSzPct val="100000"/>
              <a:buFont typeface="Arial" charset="0"/>
              <a:buAutoNum type="arabicPeriod"/>
            </a:pPr>
            <a:r>
              <a:rPr lang="en-GB" sz="2400" dirty="0" smtClean="0"/>
              <a:t>Demonstrate empathy and emotional intelligence</a:t>
            </a:r>
          </a:p>
          <a:p>
            <a:pPr marL="514350" indent="-514350">
              <a:buSzPct val="100000"/>
              <a:buFont typeface="Arial" charset="0"/>
              <a:buAutoNum type="arabicPeriod"/>
            </a:pPr>
            <a:endParaRPr lang="en-GB" sz="2400" dirty="0"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4358</Words>
  <Application>Microsoft Office PowerPoint</Application>
  <PresentationFormat>On-screen Show (4:3)</PresentationFormat>
  <Paragraphs>328</Paragraphs>
  <Slides>57</Slides>
  <Notes>41</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57</vt:i4>
      </vt:variant>
    </vt:vector>
  </HeadingPairs>
  <TitlesOfParts>
    <vt:vector size="67" baseType="lpstr">
      <vt:lpstr>Arial</vt:lpstr>
      <vt:lpstr>Arial Rounded MT Bold</vt:lpstr>
      <vt:lpstr>Calibri</vt:lpstr>
      <vt:lpstr>Comic Sans MS</vt:lpstr>
      <vt:lpstr>Times New Roman</vt:lpstr>
      <vt:lpstr>Wingdings</vt:lpstr>
      <vt:lpstr>LeedsMet template</vt:lpstr>
      <vt:lpstr>101_Custom Design</vt:lpstr>
      <vt:lpstr>Office Theme</vt:lpstr>
      <vt:lpstr>1_Office Theme</vt:lpstr>
      <vt:lpstr>How can we better engage students to maximise student retention and achievement as well as fostering intellectual curiosity and  (dare we say it) the joy of learning?</vt:lpstr>
      <vt:lpstr>Rationale</vt:lpstr>
      <vt:lpstr>Engagement: Why talk about it? Because:</vt:lpstr>
      <vt:lpstr>PowerPoint Presentation</vt:lpstr>
      <vt:lpstr>PowerPoint Presentation</vt:lpstr>
      <vt:lpstr>How do we know if we are offering excellent teaching?</vt:lpstr>
      <vt:lpstr>PowerPoint Presentation</vt:lpstr>
      <vt:lpstr>Why is she a great teacher?</vt:lpstr>
      <vt:lpstr>Characteristics of excellent university teachers:</vt:lpstr>
      <vt:lpstr>PowerPoint Presentation</vt:lpstr>
      <vt:lpstr>Delivering content…..</vt:lpstr>
      <vt:lpstr>The Maieutic model</vt:lpstr>
      <vt:lpstr>PowerPoint Presentation</vt:lpstr>
      <vt:lpstr>Characteristics of an effective lecturer (the research suggests)</vt:lpstr>
      <vt:lpstr>Characteristics of an effective lecture</vt:lpstr>
      <vt:lpstr>PowerPoint Presentation</vt:lpstr>
      <vt:lpstr>What goes wrong? (students)</vt:lpstr>
      <vt:lpstr> A tall order?</vt:lpstr>
      <vt:lpstr>Some views about engaging teaching</vt:lpstr>
      <vt:lpstr>More views about lectures</vt:lpstr>
      <vt:lpstr>PowerPoint Presentation</vt:lpstr>
      <vt:lpstr>Things I wish I had known about effective teaching when I started doing it. It helps to:</vt:lpstr>
      <vt:lpstr>To engage learners we can:</vt:lpstr>
      <vt:lpstr>How can we get students to fully engage? Some suggestions</vt:lpstr>
      <vt:lpstr>Bain on how great teachers treat their students. They </vt:lpstr>
      <vt:lpstr>High quality teaching…</vt:lpstr>
      <vt:lpstr>Disengaged students drop out and we know the kinds of things that are linked to poor retention:</vt:lpstr>
      <vt:lpstr>Poor attendance also correlates with drop out:</vt:lpstr>
      <vt:lpstr>Retention of international students: some important considerations</vt:lpstr>
      <vt:lpstr>Assessment and its impact on retention</vt:lpstr>
      <vt:lpstr>What can HEIs do at a strategic level to minimise poor retention?</vt:lpstr>
      <vt:lpstr>What kinds of behaviours offer warning signs of risk of drop-out</vt:lpstr>
      <vt:lpstr>PowerPoint Presentation</vt:lpstr>
      <vt:lpstr>Enhancements to curriculum design and delivery: we can:</vt:lpstr>
      <vt:lpstr>What can we do in the first six weeks?</vt:lpstr>
      <vt:lpstr>Mapping out the programme as a whole: some questions</vt:lpstr>
      <vt:lpstr>Mapping assessment</vt:lpstr>
      <vt:lpstr>PowerPoint Presentation</vt:lpstr>
      <vt:lpstr>Mapping progression</vt:lpstr>
      <vt:lpstr>The big issues: reading and writing</vt:lpstr>
      <vt:lpstr>Problems associated with reading</vt:lpstr>
      <vt:lpstr>Help students understand what is required with reading</vt:lpstr>
      <vt:lpstr>Helping students with writing. We can:</vt:lpstr>
      <vt:lpstr>Engagement of international students: some important considerations</vt:lpstr>
      <vt:lpstr>Consistency and coherence Mapping the student experience </vt:lpstr>
      <vt:lpstr>Teaching for learning</vt:lpstr>
      <vt:lpstr>Supportiveness: we must</vt:lpstr>
      <vt:lpstr>Using assessment for learning and thereby easing transitions</vt:lpstr>
      <vt:lpstr>Robust quality: we argue for</vt:lpstr>
      <vt:lpstr>What kinds of management interventions can foster engaging teaching?</vt:lpstr>
      <vt:lpstr>PowerPoint Presentation</vt:lpstr>
      <vt:lpstr>Bringing joy to the (live or virtual) classroom</vt:lpstr>
      <vt:lpstr>These and other slides will be available on my website at http://sally-brown.net</vt:lpstr>
      <vt:lpstr>Useful references and further reading (1)</vt:lpstr>
      <vt:lpstr>Useful references and further reading (2)</vt:lpstr>
      <vt:lpstr>Useful references and further reading (3)</vt:lpstr>
      <vt:lpstr>Useful references and further reading (4)</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2015-03-24T20:08:22Z</dcterms:modified>
</cp:coreProperties>
</file>