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Default Extension="jpeg" ContentType="image/jpeg"/>
  <Override PartName="/ppt/notesSlides/notesSlide46.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theme/theme4.xml" ContentType="application/vnd.openxmlformats-officedocument.theme+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Lst>
  <p:notesMasterIdLst>
    <p:notesMasterId r:id="rId79"/>
  </p:notesMasterIdLst>
  <p:handoutMasterIdLst>
    <p:handoutMasterId r:id="rId80"/>
  </p:handoutMasterIdLst>
  <p:sldIdLst>
    <p:sldId id="420" r:id="rId3"/>
    <p:sldId id="529" r:id="rId4"/>
    <p:sldId id="540" r:id="rId5"/>
    <p:sldId id="541" r:id="rId6"/>
    <p:sldId id="588" r:id="rId7"/>
    <p:sldId id="554" r:id="rId8"/>
    <p:sldId id="555" r:id="rId9"/>
    <p:sldId id="556" r:id="rId10"/>
    <p:sldId id="557" r:id="rId11"/>
    <p:sldId id="558" r:id="rId12"/>
    <p:sldId id="559" r:id="rId13"/>
    <p:sldId id="561" r:id="rId14"/>
    <p:sldId id="562" r:id="rId15"/>
    <p:sldId id="564" r:id="rId16"/>
    <p:sldId id="565" r:id="rId17"/>
    <p:sldId id="566" r:id="rId18"/>
    <p:sldId id="567" r:id="rId19"/>
    <p:sldId id="571" r:id="rId20"/>
    <p:sldId id="572" r:id="rId21"/>
    <p:sldId id="460" r:id="rId22"/>
    <p:sldId id="462" r:id="rId23"/>
    <p:sldId id="464" r:id="rId24"/>
    <p:sldId id="583" r:id="rId25"/>
    <p:sldId id="584" r:id="rId26"/>
    <p:sldId id="574" r:id="rId27"/>
    <p:sldId id="568" r:id="rId28"/>
    <p:sldId id="569" r:id="rId29"/>
    <p:sldId id="570" r:id="rId30"/>
    <p:sldId id="542" r:id="rId31"/>
    <p:sldId id="429" r:id="rId32"/>
    <p:sldId id="544" r:id="rId33"/>
    <p:sldId id="441" r:id="rId34"/>
    <p:sldId id="501" r:id="rId35"/>
    <p:sldId id="589" r:id="rId36"/>
    <p:sldId id="590" r:id="rId37"/>
    <p:sldId id="591" r:id="rId38"/>
    <p:sldId id="592" r:id="rId39"/>
    <p:sldId id="593" r:id="rId40"/>
    <p:sldId id="594" r:id="rId41"/>
    <p:sldId id="595" r:id="rId42"/>
    <p:sldId id="596" r:id="rId43"/>
    <p:sldId id="597" r:id="rId44"/>
    <p:sldId id="598" r:id="rId45"/>
    <p:sldId id="599" r:id="rId46"/>
    <p:sldId id="600" r:id="rId47"/>
    <p:sldId id="601" r:id="rId48"/>
    <p:sldId id="543" r:id="rId49"/>
    <p:sldId id="545" r:id="rId50"/>
    <p:sldId id="546" r:id="rId51"/>
    <p:sldId id="547" r:id="rId52"/>
    <p:sldId id="548" r:id="rId53"/>
    <p:sldId id="549" r:id="rId54"/>
    <p:sldId id="550" r:id="rId55"/>
    <p:sldId id="551" r:id="rId56"/>
    <p:sldId id="532" r:id="rId57"/>
    <p:sldId id="533" r:id="rId58"/>
    <p:sldId id="474" r:id="rId59"/>
    <p:sldId id="475" r:id="rId60"/>
    <p:sldId id="535" r:id="rId61"/>
    <p:sldId id="536" r:id="rId62"/>
    <p:sldId id="531" r:id="rId63"/>
    <p:sldId id="539" r:id="rId64"/>
    <p:sldId id="448" r:id="rId65"/>
    <p:sldId id="517" r:id="rId66"/>
    <p:sldId id="504" r:id="rId67"/>
    <p:sldId id="538" r:id="rId68"/>
    <p:sldId id="537" r:id="rId69"/>
    <p:sldId id="552" r:id="rId70"/>
    <p:sldId id="382" r:id="rId71"/>
    <p:sldId id="270" r:id="rId72"/>
    <p:sldId id="271" r:id="rId73"/>
    <p:sldId id="272" r:id="rId74"/>
    <p:sldId id="317" r:id="rId75"/>
    <p:sldId id="587" r:id="rId76"/>
    <p:sldId id="553" r:id="rId77"/>
    <p:sldId id="575" r:id="rId78"/>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7030A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00" autoAdjust="0"/>
    <p:restoredTop sz="97458" autoAdjust="0"/>
  </p:normalViewPr>
  <p:slideViewPr>
    <p:cSldViewPr>
      <p:cViewPr varScale="1">
        <p:scale>
          <a:sx n="45" d="100"/>
          <a:sy n="45" d="100"/>
        </p:scale>
        <p:origin x="-1152" y="-102"/>
      </p:cViewPr>
      <p:guideLst>
        <p:guide orient="horz" pos="2160"/>
        <p:guide pos="2880"/>
      </p:guideLst>
    </p:cSldViewPr>
  </p:slideViewPr>
  <p:outlineViewPr>
    <p:cViewPr>
      <p:scale>
        <a:sx n="33" d="100"/>
        <a:sy n="33" d="100"/>
      </p:scale>
      <p:origin x="0" y="16290"/>
    </p:cViewPr>
  </p:outlineViewPr>
  <p:notesTextViewPr>
    <p:cViewPr>
      <p:scale>
        <a:sx n="100" d="100"/>
        <a:sy n="100" d="100"/>
      </p:scale>
      <p:origin x="0" y="0"/>
    </p:cViewPr>
  </p:notesTextViewPr>
  <p:sorterViewPr>
    <p:cViewPr>
      <p:scale>
        <a:sx n="66" d="100"/>
        <a:sy n="66" d="100"/>
      </p:scale>
      <p:origin x="0" y="9540"/>
    </p:cViewPr>
  </p:sorterViewPr>
  <p:notesViewPr>
    <p:cSldViewPr>
      <p:cViewPr varScale="1">
        <p:scale>
          <a:sx n="80" d="100"/>
          <a:sy n="80" d="100"/>
        </p:scale>
        <p:origin x="-202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68" Type="http://schemas.openxmlformats.org/officeDocument/2006/relationships/slide" Target="slides/slide66.xml"/><Relationship Id="rId76" Type="http://schemas.openxmlformats.org/officeDocument/2006/relationships/slide" Target="slides/slide74.xml"/><Relationship Id="rId84" Type="http://schemas.openxmlformats.org/officeDocument/2006/relationships/theme" Target="theme/theme1.xml"/><Relationship Id="rId7" Type="http://schemas.openxmlformats.org/officeDocument/2006/relationships/slide" Target="slides/slide5.xml"/><Relationship Id="rId71" Type="http://schemas.openxmlformats.org/officeDocument/2006/relationships/slide" Target="slides/slide69.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slide" Target="slides/slide72.xml"/><Relationship Id="rId79" Type="http://schemas.openxmlformats.org/officeDocument/2006/relationships/notesMaster" Target="notesMasters/notesMaster1.xml"/><Relationship Id="rId5" Type="http://schemas.openxmlformats.org/officeDocument/2006/relationships/slide" Target="slides/slide3.xml"/><Relationship Id="rId61" Type="http://schemas.openxmlformats.org/officeDocument/2006/relationships/slide" Target="slides/slide59.xml"/><Relationship Id="rId82" Type="http://schemas.openxmlformats.org/officeDocument/2006/relationships/presProps" Target="presProps.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slide" Target="slides/slide75.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handoutMaster" Target="handoutMasters/handoutMaster1.xml"/><Relationship Id="rId85" Type="http://schemas.openxmlformats.org/officeDocument/2006/relationships/tableStyles" Target="tableStyle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83"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xmlns="" val="41162905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xmlns="" val="337774526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xmlns="" val="14348211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2FDC43D-8B8C-4858-B42E-A085FF346BF5}" type="slidenum">
              <a:rPr lang="en-GB" smtClean="0"/>
              <a:pPr/>
              <a:t>27</a:t>
            </a:fld>
            <a:endParaRPr lang="en-GB"/>
          </a:p>
        </p:txBody>
      </p:sp>
    </p:spTree>
    <p:extLst>
      <p:ext uri="{BB962C8B-B14F-4D97-AF65-F5344CB8AC3E}">
        <p14:creationId xmlns:p14="http://schemas.microsoft.com/office/powerpoint/2010/main" xmlns="" val="27036553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2FDC43D-8B8C-4858-B42E-A085FF346BF5}" type="slidenum">
              <a:rPr lang="en-GB" smtClean="0"/>
              <a:pPr/>
              <a:t>28</a:t>
            </a:fld>
            <a:endParaRPr lang="en-GB"/>
          </a:p>
        </p:txBody>
      </p:sp>
    </p:spTree>
    <p:extLst>
      <p:ext uri="{BB962C8B-B14F-4D97-AF65-F5344CB8AC3E}">
        <p14:creationId xmlns:p14="http://schemas.microsoft.com/office/powerpoint/2010/main" xmlns="" val="18595638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endParaRPr lang="en-US" smtClean="0"/>
          </a:p>
        </p:txBody>
      </p:sp>
      <p:sp>
        <p:nvSpPr>
          <p:cNvPr id="57348" name="Slide Number Placeholder 3"/>
          <p:cNvSpPr>
            <a:spLocks noGrp="1"/>
          </p:cNvSpPr>
          <p:nvPr>
            <p:ph type="sldNum" sz="quarter" idx="5"/>
          </p:nvPr>
        </p:nvSpPr>
        <p:spPr>
          <a:noFill/>
        </p:spPr>
        <p:txBody>
          <a:bodyPr/>
          <a:lstStyle/>
          <a:p>
            <a:fld id="{AFAB5AEF-57C1-41C3-865E-1E17512D3975}" type="slidenum">
              <a:rPr lang="en-US" smtClean="0"/>
              <a:pPr/>
              <a:t>29</a:t>
            </a:fld>
            <a:endParaRPr lang="en-US" smtClean="0"/>
          </a:p>
        </p:txBody>
      </p:sp>
    </p:spTree>
    <p:extLst>
      <p:ext uri="{BB962C8B-B14F-4D97-AF65-F5344CB8AC3E}">
        <p14:creationId xmlns:p14="http://schemas.microsoft.com/office/powerpoint/2010/main" xmlns="" val="41613387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091578A-4C6F-4F5D-82CF-58878E724506}" type="slidenum">
              <a:rPr lang="en-US" smtClean="0"/>
              <a:pPr/>
              <a:t>30</a:t>
            </a:fld>
            <a:endParaRPr lang="en-US" dirty="0" smtClean="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en-GB" dirty="0" smtClean="0"/>
          </a:p>
        </p:txBody>
      </p:sp>
    </p:spTree>
    <p:extLst>
      <p:ext uri="{BB962C8B-B14F-4D97-AF65-F5344CB8AC3E}">
        <p14:creationId xmlns:p14="http://schemas.microsoft.com/office/powerpoint/2010/main" xmlns="" val="29058355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endParaRPr lang="en-US" smtClean="0"/>
          </a:p>
        </p:txBody>
      </p:sp>
      <p:sp>
        <p:nvSpPr>
          <p:cNvPr id="59396" name="Slide Number Placeholder 3"/>
          <p:cNvSpPr>
            <a:spLocks noGrp="1"/>
          </p:cNvSpPr>
          <p:nvPr>
            <p:ph type="sldNum" sz="quarter" idx="5"/>
          </p:nvPr>
        </p:nvSpPr>
        <p:spPr>
          <a:noFill/>
        </p:spPr>
        <p:txBody>
          <a:bodyPr/>
          <a:lstStyle/>
          <a:p>
            <a:fld id="{81FE0BC9-5BEA-4693-B320-E9EC31A39C34}" type="slidenum">
              <a:rPr lang="en-US" smtClean="0"/>
              <a:pPr/>
              <a:t>31</a:t>
            </a:fld>
            <a:endParaRPr lang="en-US" smtClean="0"/>
          </a:p>
        </p:txBody>
      </p:sp>
    </p:spTree>
    <p:extLst>
      <p:ext uri="{BB962C8B-B14F-4D97-AF65-F5344CB8AC3E}">
        <p14:creationId xmlns:p14="http://schemas.microsoft.com/office/powerpoint/2010/main" xmlns="" val="410002562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32</a:t>
            </a:fld>
            <a:endParaRPr lang="en-US" dirty="0"/>
          </a:p>
        </p:txBody>
      </p:sp>
    </p:spTree>
    <p:extLst>
      <p:ext uri="{BB962C8B-B14F-4D97-AF65-F5344CB8AC3E}">
        <p14:creationId xmlns:p14="http://schemas.microsoft.com/office/powerpoint/2010/main" xmlns="" val="27563316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endParaRPr lang="en-US" smtClean="0"/>
          </a:p>
        </p:txBody>
      </p:sp>
      <p:sp>
        <p:nvSpPr>
          <p:cNvPr id="59396" name="Slide Number Placeholder 3"/>
          <p:cNvSpPr>
            <a:spLocks noGrp="1"/>
          </p:cNvSpPr>
          <p:nvPr>
            <p:ph type="sldNum" sz="quarter" idx="5"/>
          </p:nvPr>
        </p:nvSpPr>
        <p:spPr>
          <a:noFill/>
        </p:spPr>
        <p:txBody>
          <a:bodyPr/>
          <a:lstStyle/>
          <a:p>
            <a:fld id="{4B61A48A-3F71-4BCF-A16A-D6E63D9BBD81}" type="slidenum">
              <a:rPr lang="en-US" smtClean="0"/>
              <a:pPr/>
              <a:t>33</a:t>
            </a:fld>
            <a:endParaRPr lang="en-US" smtClean="0"/>
          </a:p>
        </p:txBody>
      </p:sp>
    </p:spTree>
    <p:extLst>
      <p:ext uri="{BB962C8B-B14F-4D97-AF65-F5344CB8AC3E}">
        <p14:creationId xmlns:p14="http://schemas.microsoft.com/office/powerpoint/2010/main" xmlns="" val="255080713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ln/>
        </p:spPr>
      </p:sp>
      <p:sp>
        <p:nvSpPr>
          <p:cNvPr id="66563" name="Notes Placeholder 2"/>
          <p:cNvSpPr>
            <a:spLocks noGrp="1"/>
          </p:cNvSpPr>
          <p:nvPr>
            <p:ph type="body" idx="1"/>
          </p:nvPr>
        </p:nvSpPr>
        <p:spPr>
          <a:noFill/>
          <a:ln/>
        </p:spPr>
        <p:txBody>
          <a:bodyPr/>
          <a:lstStyle/>
          <a:p>
            <a:endParaRPr lang="en-US" smtClean="0"/>
          </a:p>
        </p:txBody>
      </p:sp>
      <p:sp>
        <p:nvSpPr>
          <p:cNvPr id="66564" name="Slide Number Placeholder 3"/>
          <p:cNvSpPr>
            <a:spLocks noGrp="1"/>
          </p:cNvSpPr>
          <p:nvPr>
            <p:ph type="sldNum" sz="quarter" idx="5"/>
          </p:nvPr>
        </p:nvSpPr>
        <p:spPr>
          <a:noFill/>
        </p:spPr>
        <p:txBody>
          <a:bodyPr/>
          <a:lstStyle/>
          <a:p>
            <a:fld id="{9FC9312F-456D-49D8-BFEE-3A8DA400570D}" type="slidenum">
              <a:rPr lang="en-US" smtClean="0"/>
              <a:pPr/>
              <a:t>34</a:t>
            </a:fld>
            <a:endParaRPr lang="en-US" smtClean="0"/>
          </a:p>
        </p:txBody>
      </p:sp>
    </p:spTree>
    <p:extLst>
      <p:ext uri="{BB962C8B-B14F-4D97-AF65-F5344CB8AC3E}">
        <p14:creationId xmlns:p14="http://schemas.microsoft.com/office/powerpoint/2010/main" xmlns="" val="145036764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a:ln/>
        </p:spPr>
        <p:txBody>
          <a:bodyPr/>
          <a:lstStyle/>
          <a:p>
            <a:endParaRPr lang="en-US" smtClean="0"/>
          </a:p>
        </p:txBody>
      </p:sp>
      <p:sp>
        <p:nvSpPr>
          <p:cNvPr id="67588" name="Slide Number Placeholder 3"/>
          <p:cNvSpPr>
            <a:spLocks noGrp="1"/>
          </p:cNvSpPr>
          <p:nvPr>
            <p:ph type="sldNum" sz="quarter" idx="5"/>
          </p:nvPr>
        </p:nvSpPr>
        <p:spPr>
          <a:noFill/>
        </p:spPr>
        <p:txBody>
          <a:bodyPr/>
          <a:lstStyle/>
          <a:p>
            <a:fld id="{679C7F4A-B15A-4BDE-8576-E4B1FC9DEB9F}" type="slidenum">
              <a:rPr lang="en-US" smtClean="0"/>
              <a:pPr/>
              <a:t>35</a:t>
            </a:fld>
            <a:endParaRPr lang="en-US" smtClean="0"/>
          </a:p>
        </p:txBody>
      </p:sp>
    </p:spTree>
    <p:extLst>
      <p:ext uri="{BB962C8B-B14F-4D97-AF65-F5344CB8AC3E}">
        <p14:creationId xmlns:p14="http://schemas.microsoft.com/office/powerpoint/2010/main" xmlns="" val="422046572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p:spPr>
        <p:txBody>
          <a:bodyPr/>
          <a:lstStyle/>
          <a:p>
            <a:endParaRPr lang="en-US" smtClean="0"/>
          </a:p>
        </p:txBody>
      </p:sp>
      <p:sp>
        <p:nvSpPr>
          <p:cNvPr id="64516" name="Slide Number Placeholder 3"/>
          <p:cNvSpPr>
            <a:spLocks noGrp="1"/>
          </p:cNvSpPr>
          <p:nvPr>
            <p:ph type="sldNum" sz="quarter" idx="5"/>
          </p:nvPr>
        </p:nvSpPr>
        <p:spPr>
          <a:noFill/>
        </p:spPr>
        <p:txBody>
          <a:bodyPr/>
          <a:lstStyle/>
          <a:p>
            <a:fld id="{56E23A86-C95C-4586-B5CC-14E5E3383775}" type="slidenum">
              <a:rPr lang="en-US" smtClean="0"/>
              <a:pPr/>
              <a:t>36</a:t>
            </a:fld>
            <a:endParaRPr lang="en-US" smtClean="0"/>
          </a:p>
        </p:txBody>
      </p:sp>
    </p:spTree>
    <p:extLst>
      <p:ext uri="{BB962C8B-B14F-4D97-AF65-F5344CB8AC3E}">
        <p14:creationId xmlns:p14="http://schemas.microsoft.com/office/powerpoint/2010/main" xmlns="" val="3363521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2FDC43D-8B8C-4858-B42E-A085FF346BF5}" type="slidenum">
              <a:rPr lang="en-GB" smtClean="0"/>
              <a:pPr/>
              <a:t>18</a:t>
            </a:fld>
            <a:endParaRPr lang="en-GB"/>
          </a:p>
        </p:txBody>
      </p:sp>
    </p:spTree>
    <p:extLst>
      <p:ext uri="{BB962C8B-B14F-4D97-AF65-F5344CB8AC3E}">
        <p14:creationId xmlns:p14="http://schemas.microsoft.com/office/powerpoint/2010/main" xmlns="" val="298299338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p:spPr>
        <p:txBody>
          <a:bodyPr/>
          <a:lstStyle/>
          <a:p>
            <a:endParaRPr lang="en-US" smtClean="0"/>
          </a:p>
        </p:txBody>
      </p:sp>
      <p:sp>
        <p:nvSpPr>
          <p:cNvPr id="65540" name="Slide Number Placeholder 3"/>
          <p:cNvSpPr>
            <a:spLocks noGrp="1"/>
          </p:cNvSpPr>
          <p:nvPr>
            <p:ph type="sldNum" sz="quarter" idx="5"/>
          </p:nvPr>
        </p:nvSpPr>
        <p:spPr>
          <a:noFill/>
        </p:spPr>
        <p:txBody>
          <a:bodyPr/>
          <a:lstStyle/>
          <a:p>
            <a:fld id="{F17A75F1-232C-43A3-8AF3-7BE9D1FC4D68}" type="slidenum">
              <a:rPr lang="en-US" smtClean="0"/>
              <a:pPr/>
              <a:t>37</a:t>
            </a:fld>
            <a:endParaRPr lang="en-US" smtClean="0"/>
          </a:p>
        </p:txBody>
      </p:sp>
    </p:spTree>
    <p:extLst>
      <p:ext uri="{BB962C8B-B14F-4D97-AF65-F5344CB8AC3E}">
        <p14:creationId xmlns:p14="http://schemas.microsoft.com/office/powerpoint/2010/main" xmlns="" val="328573505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smtClean="0"/>
          </a:p>
        </p:txBody>
      </p:sp>
      <p:sp>
        <p:nvSpPr>
          <p:cNvPr id="60420" name="Slide Number Placeholder 3"/>
          <p:cNvSpPr>
            <a:spLocks noGrp="1"/>
          </p:cNvSpPr>
          <p:nvPr>
            <p:ph type="sldNum" sz="quarter" idx="5"/>
          </p:nvPr>
        </p:nvSpPr>
        <p:spPr>
          <a:noFill/>
        </p:spPr>
        <p:txBody>
          <a:bodyPr/>
          <a:lstStyle/>
          <a:p>
            <a:fld id="{982AA6D0-6B4C-4A32-92C5-F2962674EDBC}" type="slidenum">
              <a:rPr lang="en-US" smtClean="0"/>
              <a:pPr/>
              <a:t>38</a:t>
            </a:fld>
            <a:endParaRPr lang="en-US" smtClean="0"/>
          </a:p>
        </p:txBody>
      </p:sp>
    </p:spTree>
    <p:extLst>
      <p:ext uri="{BB962C8B-B14F-4D97-AF65-F5344CB8AC3E}">
        <p14:creationId xmlns:p14="http://schemas.microsoft.com/office/powerpoint/2010/main" xmlns="" val="350938275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endParaRPr lang="en-US" smtClean="0"/>
          </a:p>
        </p:txBody>
      </p:sp>
      <p:sp>
        <p:nvSpPr>
          <p:cNvPr id="61444" name="Slide Number Placeholder 3"/>
          <p:cNvSpPr>
            <a:spLocks noGrp="1"/>
          </p:cNvSpPr>
          <p:nvPr>
            <p:ph type="sldNum" sz="quarter" idx="5"/>
          </p:nvPr>
        </p:nvSpPr>
        <p:spPr>
          <a:noFill/>
        </p:spPr>
        <p:txBody>
          <a:bodyPr/>
          <a:lstStyle/>
          <a:p>
            <a:fld id="{43030A29-2FF2-4849-BC08-464BB9184BA9}" type="slidenum">
              <a:rPr lang="en-US" smtClean="0"/>
              <a:pPr/>
              <a:t>39</a:t>
            </a:fld>
            <a:endParaRPr lang="en-US" smtClean="0"/>
          </a:p>
        </p:txBody>
      </p:sp>
    </p:spTree>
    <p:extLst>
      <p:ext uri="{BB962C8B-B14F-4D97-AF65-F5344CB8AC3E}">
        <p14:creationId xmlns:p14="http://schemas.microsoft.com/office/powerpoint/2010/main" xmlns="" val="280226365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endParaRPr lang="en-US" smtClean="0"/>
          </a:p>
        </p:txBody>
      </p:sp>
      <p:sp>
        <p:nvSpPr>
          <p:cNvPr id="62468" name="Slide Number Placeholder 3"/>
          <p:cNvSpPr>
            <a:spLocks noGrp="1"/>
          </p:cNvSpPr>
          <p:nvPr>
            <p:ph type="sldNum" sz="quarter" idx="5"/>
          </p:nvPr>
        </p:nvSpPr>
        <p:spPr>
          <a:noFill/>
        </p:spPr>
        <p:txBody>
          <a:bodyPr/>
          <a:lstStyle/>
          <a:p>
            <a:fld id="{09EE743B-BCBB-4D5A-9BE7-018FDD5951E3}" type="slidenum">
              <a:rPr lang="en-US" smtClean="0"/>
              <a:pPr/>
              <a:t>40</a:t>
            </a:fld>
            <a:endParaRPr lang="en-US" smtClean="0"/>
          </a:p>
        </p:txBody>
      </p:sp>
    </p:spTree>
    <p:extLst>
      <p:ext uri="{BB962C8B-B14F-4D97-AF65-F5344CB8AC3E}">
        <p14:creationId xmlns:p14="http://schemas.microsoft.com/office/powerpoint/2010/main" xmlns="" val="65831557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p:spPr>
        <p:txBody>
          <a:bodyPr/>
          <a:lstStyle/>
          <a:p>
            <a:endParaRPr lang="en-US" smtClean="0"/>
          </a:p>
        </p:txBody>
      </p:sp>
      <p:sp>
        <p:nvSpPr>
          <p:cNvPr id="63492" name="Slide Number Placeholder 3"/>
          <p:cNvSpPr>
            <a:spLocks noGrp="1"/>
          </p:cNvSpPr>
          <p:nvPr>
            <p:ph type="sldNum" sz="quarter" idx="5"/>
          </p:nvPr>
        </p:nvSpPr>
        <p:spPr>
          <a:noFill/>
        </p:spPr>
        <p:txBody>
          <a:bodyPr/>
          <a:lstStyle/>
          <a:p>
            <a:fld id="{F974168B-209A-4CE7-99D1-F6F83119C102}" type="slidenum">
              <a:rPr lang="en-US" smtClean="0"/>
              <a:pPr/>
              <a:t>41</a:t>
            </a:fld>
            <a:endParaRPr lang="en-US" smtClean="0"/>
          </a:p>
        </p:txBody>
      </p:sp>
    </p:spTree>
    <p:extLst>
      <p:ext uri="{BB962C8B-B14F-4D97-AF65-F5344CB8AC3E}">
        <p14:creationId xmlns:p14="http://schemas.microsoft.com/office/powerpoint/2010/main" xmlns="" val="145414110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42</a:t>
            </a:fld>
            <a:endParaRPr lang="en-US" dirty="0"/>
          </a:p>
        </p:txBody>
      </p:sp>
    </p:spTree>
    <p:extLst>
      <p:ext uri="{BB962C8B-B14F-4D97-AF65-F5344CB8AC3E}">
        <p14:creationId xmlns:p14="http://schemas.microsoft.com/office/powerpoint/2010/main" xmlns="" val="170347526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ln/>
        </p:spPr>
      </p:sp>
      <p:sp>
        <p:nvSpPr>
          <p:cNvPr id="68611" name="Notes Placeholder 2"/>
          <p:cNvSpPr>
            <a:spLocks noGrp="1"/>
          </p:cNvSpPr>
          <p:nvPr>
            <p:ph type="body" idx="1"/>
          </p:nvPr>
        </p:nvSpPr>
        <p:spPr>
          <a:noFill/>
          <a:ln/>
        </p:spPr>
        <p:txBody>
          <a:bodyPr/>
          <a:lstStyle/>
          <a:p>
            <a:endParaRPr lang="en-US" smtClean="0"/>
          </a:p>
        </p:txBody>
      </p:sp>
      <p:sp>
        <p:nvSpPr>
          <p:cNvPr id="68612" name="Slide Number Placeholder 3"/>
          <p:cNvSpPr>
            <a:spLocks noGrp="1"/>
          </p:cNvSpPr>
          <p:nvPr>
            <p:ph type="sldNum" sz="quarter" idx="5"/>
          </p:nvPr>
        </p:nvSpPr>
        <p:spPr>
          <a:noFill/>
        </p:spPr>
        <p:txBody>
          <a:bodyPr/>
          <a:lstStyle/>
          <a:p>
            <a:fld id="{0EB60148-128B-4993-8FF5-59D31705D307}" type="slidenum">
              <a:rPr lang="en-US" smtClean="0"/>
              <a:pPr/>
              <a:t>43</a:t>
            </a:fld>
            <a:endParaRPr lang="en-US" smtClean="0"/>
          </a:p>
        </p:txBody>
      </p:sp>
    </p:spTree>
    <p:extLst>
      <p:ext uri="{BB962C8B-B14F-4D97-AF65-F5344CB8AC3E}">
        <p14:creationId xmlns:p14="http://schemas.microsoft.com/office/powerpoint/2010/main" xmlns="" val="346469483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endParaRPr lang="en-US" smtClean="0"/>
          </a:p>
        </p:txBody>
      </p:sp>
      <p:sp>
        <p:nvSpPr>
          <p:cNvPr id="69636" name="Slide Number Placeholder 3"/>
          <p:cNvSpPr>
            <a:spLocks noGrp="1"/>
          </p:cNvSpPr>
          <p:nvPr>
            <p:ph type="sldNum" sz="quarter" idx="5"/>
          </p:nvPr>
        </p:nvSpPr>
        <p:spPr>
          <a:noFill/>
        </p:spPr>
        <p:txBody>
          <a:bodyPr/>
          <a:lstStyle/>
          <a:p>
            <a:fld id="{16FDC876-E357-472B-9611-7E94F120484E}" type="slidenum">
              <a:rPr lang="en-US" smtClean="0"/>
              <a:pPr/>
              <a:t>44</a:t>
            </a:fld>
            <a:endParaRPr lang="en-US" smtClean="0"/>
          </a:p>
        </p:txBody>
      </p:sp>
    </p:spTree>
    <p:extLst>
      <p:ext uri="{BB962C8B-B14F-4D97-AF65-F5344CB8AC3E}">
        <p14:creationId xmlns:p14="http://schemas.microsoft.com/office/powerpoint/2010/main" xmlns="" val="74115791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ln/>
        </p:spPr>
        <p:txBody>
          <a:bodyPr/>
          <a:lstStyle/>
          <a:p>
            <a:endParaRPr lang="en-US" smtClean="0"/>
          </a:p>
        </p:txBody>
      </p:sp>
      <p:sp>
        <p:nvSpPr>
          <p:cNvPr id="70660" name="Slide Number Placeholder 3"/>
          <p:cNvSpPr>
            <a:spLocks noGrp="1"/>
          </p:cNvSpPr>
          <p:nvPr>
            <p:ph type="sldNum" sz="quarter" idx="5"/>
          </p:nvPr>
        </p:nvSpPr>
        <p:spPr>
          <a:noFill/>
        </p:spPr>
        <p:txBody>
          <a:bodyPr/>
          <a:lstStyle/>
          <a:p>
            <a:fld id="{D5CD037E-64C4-4B61-8879-39ECC509A407}" type="slidenum">
              <a:rPr lang="en-US" smtClean="0"/>
              <a:pPr/>
              <a:t>45</a:t>
            </a:fld>
            <a:endParaRPr lang="en-US" smtClean="0"/>
          </a:p>
        </p:txBody>
      </p:sp>
    </p:spTree>
    <p:extLst>
      <p:ext uri="{BB962C8B-B14F-4D97-AF65-F5344CB8AC3E}">
        <p14:creationId xmlns:p14="http://schemas.microsoft.com/office/powerpoint/2010/main" xmlns="" val="203333400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ln/>
        </p:spPr>
      </p:sp>
      <p:sp>
        <p:nvSpPr>
          <p:cNvPr id="71683" name="Notes Placeholder 2"/>
          <p:cNvSpPr>
            <a:spLocks noGrp="1"/>
          </p:cNvSpPr>
          <p:nvPr>
            <p:ph type="body" idx="1"/>
          </p:nvPr>
        </p:nvSpPr>
        <p:spPr>
          <a:noFill/>
          <a:ln/>
        </p:spPr>
        <p:txBody>
          <a:bodyPr/>
          <a:lstStyle/>
          <a:p>
            <a:endParaRPr lang="en-US" smtClean="0"/>
          </a:p>
        </p:txBody>
      </p:sp>
      <p:sp>
        <p:nvSpPr>
          <p:cNvPr id="71684" name="Slide Number Placeholder 3"/>
          <p:cNvSpPr>
            <a:spLocks noGrp="1"/>
          </p:cNvSpPr>
          <p:nvPr>
            <p:ph type="sldNum" sz="quarter" idx="5"/>
          </p:nvPr>
        </p:nvSpPr>
        <p:spPr>
          <a:noFill/>
        </p:spPr>
        <p:txBody>
          <a:bodyPr/>
          <a:lstStyle/>
          <a:p>
            <a:fld id="{365D9500-7478-45C9-B3D3-2927BB55A942}" type="slidenum">
              <a:rPr lang="en-US" smtClean="0"/>
              <a:pPr/>
              <a:t>46</a:t>
            </a:fld>
            <a:endParaRPr lang="en-US" smtClean="0"/>
          </a:p>
        </p:txBody>
      </p:sp>
    </p:spTree>
    <p:extLst>
      <p:ext uri="{BB962C8B-B14F-4D97-AF65-F5344CB8AC3E}">
        <p14:creationId xmlns:p14="http://schemas.microsoft.com/office/powerpoint/2010/main" xmlns="" val="27309296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2FDC43D-8B8C-4858-B42E-A085FF346BF5}" type="slidenum">
              <a:rPr lang="en-GB" smtClean="0"/>
              <a:pPr/>
              <a:t>19</a:t>
            </a:fld>
            <a:endParaRPr lang="en-GB"/>
          </a:p>
        </p:txBody>
      </p:sp>
    </p:spTree>
    <p:extLst>
      <p:ext uri="{BB962C8B-B14F-4D97-AF65-F5344CB8AC3E}">
        <p14:creationId xmlns:p14="http://schemas.microsoft.com/office/powerpoint/2010/main" xmlns="" val="61237126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a:ln/>
        </p:spPr>
      </p:sp>
      <p:sp>
        <p:nvSpPr>
          <p:cNvPr id="86019" name="Notes Placeholder 2"/>
          <p:cNvSpPr>
            <a:spLocks noGrp="1"/>
          </p:cNvSpPr>
          <p:nvPr>
            <p:ph type="body" idx="1"/>
          </p:nvPr>
        </p:nvSpPr>
        <p:spPr>
          <a:noFill/>
          <a:ln/>
        </p:spPr>
        <p:txBody>
          <a:bodyPr/>
          <a:lstStyle/>
          <a:p>
            <a:endParaRPr lang="en-US" smtClean="0"/>
          </a:p>
        </p:txBody>
      </p:sp>
      <p:sp>
        <p:nvSpPr>
          <p:cNvPr id="86020" name="Slide Number Placeholder 3"/>
          <p:cNvSpPr>
            <a:spLocks noGrp="1"/>
          </p:cNvSpPr>
          <p:nvPr>
            <p:ph type="sldNum" sz="quarter" idx="5"/>
          </p:nvPr>
        </p:nvSpPr>
        <p:spPr>
          <a:noFill/>
        </p:spPr>
        <p:txBody>
          <a:bodyPr/>
          <a:lstStyle/>
          <a:p>
            <a:fld id="{3B00810F-6457-42E8-B9C7-91EC74BEE57C}" type="slidenum">
              <a:rPr lang="en-US" smtClean="0"/>
              <a:pPr/>
              <a:t>48</a:t>
            </a:fld>
            <a:endParaRPr lang="en-US" smtClean="0"/>
          </a:p>
        </p:txBody>
      </p:sp>
    </p:spTree>
    <p:extLst>
      <p:ext uri="{BB962C8B-B14F-4D97-AF65-F5344CB8AC3E}">
        <p14:creationId xmlns:p14="http://schemas.microsoft.com/office/powerpoint/2010/main" xmlns="" val="340454475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a:ln/>
        </p:spPr>
      </p:sp>
      <p:sp>
        <p:nvSpPr>
          <p:cNvPr id="84995" name="Notes Placeholder 2"/>
          <p:cNvSpPr>
            <a:spLocks noGrp="1"/>
          </p:cNvSpPr>
          <p:nvPr>
            <p:ph type="body" idx="1"/>
          </p:nvPr>
        </p:nvSpPr>
        <p:spPr>
          <a:noFill/>
          <a:ln/>
        </p:spPr>
        <p:txBody>
          <a:bodyPr/>
          <a:lstStyle/>
          <a:p>
            <a:endParaRPr lang="en-US" smtClean="0"/>
          </a:p>
        </p:txBody>
      </p:sp>
      <p:sp>
        <p:nvSpPr>
          <p:cNvPr id="84996" name="Slide Number Placeholder 3"/>
          <p:cNvSpPr>
            <a:spLocks noGrp="1"/>
          </p:cNvSpPr>
          <p:nvPr>
            <p:ph type="sldNum" sz="quarter" idx="5"/>
          </p:nvPr>
        </p:nvSpPr>
        <p:spPr>
          <a:noFill/>
        </p:spPr>
        <p:txBody>
          <a:bodyPr/>
          <a:lstStyle/>
          <a:p>
            <a:fld id="{7CCFF9E0-8A66-4969-AB30-F8CC74DF1508}" type="slidenum">
              <a:rPr lang="en-US" smtClean="0"/>
              <a:pPr/>
              <a:t>49</a:t>
            </a:fld>
            <a:endParaRPr lang="en-US" smtClean="0"/>
          </a:p>
        </p:txBody>
      </p:sp>
    </p:spTree>
    <p:extLst>
      <p:ext uri="{BB962C8B-B14F-4D97-AF65-F5344CB8AC3E}">
        <p14:creationId xmlns:p14="http://schemas.microsoft.com/office/powerpoint/2010/main" xmlns="" val="403524323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smtClean="0"/>
          </a:p>
        </p:txBody>
      </p:sp>
      <p:sp>
        <p:nvSpPr>
          <p:cNvPr id="83972" name="Slide Number Placeholder 3"/>
          <p:cNvSpPr>
            <a:spLocks noGrp="1"/>
          </p:cNvSpPr>
          <p:nvPr>
            <p:ph type="sldNum" sz="quarter" idx="5"/>
          </p:nvPr>
        </p:nvSpPr>
        <p:spPr>
          <a:noFill/>
        </p:spPr>
        <p:txBody>
          <a:bodyPr/>
          <a:lstStyle/>
          <a:p>
            <a:fld id="{693AEBB0-E776-426B-AFB2-EB6CDBA3EFD7}" type="slidenum">
              <a:rPr lang="en-US" smtClean="0"/>
              <a:pPr/>
              <a:t>50</a:t>
            </a:fld>
            <a:endParaRPr lang="en-US" smtClean="0"/>
          </a:p>
        </p:txBody>
      </p:sp>
    </p:spTree>
    <p:extLst>
      <p:ext uri="{BB962C8B-B14F-4D97-AF65-F5344CB8AC3E}">
        <p14:creationId xmlns:p14="http://schemas.microsoft.com/office/powerpoint/2010/main" xmlns="" val="274590082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a:ln/>
        </p:spPr>
      </p:sp>
      <p:sp>
        <p:nvSpPr>
          <p:cNvPr id="87043" name="Notes Placeholder 2"/>
          <p:cNvSpPr>
            <a:spLocks noGrp="1"/>
          </p:cNvSpPr>
          <p:nvPr>
            <p:ph type="body" idx="1"/>
          </p:nvPr>
        </p:nvSpPr>
        <p:spPr>
          <a:noFill/>
          <a:ln/>
        </p:spPr>
        <p:txBody>
          <a:bodyPr/>
          <a:lstStyle/>
          <a:p>
            <a:endParaRPr lang="en-US" smtClean="0"/>
          </a:p>
        </p:txBody>
      </p:sp>
      <p:sp>
        <p:nvSpPr>
          <p:cNvPr id="87044" name="Slide Number Placeholder 3"/>
          <p:cNvSpPr>
            <a:spLocks noGrp="1"/>
          </p:cNvSpPr>
          <p:nvPr>
            <p:ph type="sldNum" sz="quarter" idx="5"/>
          </p:nvPr>
        </p:nvSpPr>
        <p:spPr>
          <a:noFill/>
        </p:spPr>
        <p:txBody>
          <a:bodyPr/>
          <a:lstStyle/>
          <a:p>
            <a:fld id="{3DDE8434-0189-4C89-9D2F-79F7765FDDBD}" type="slidenum">
              <a:rPr lang="en-US" smtClean="0"/>
              <a:pPr/>
              <a:t>51</a:t>
            </a:fld>
            <a:endParaRPr lang="en-US" smtClean="0"/>
          </a:p>
        </p:txBody>
      </p:sp>
    </p:spTree>
    <p:extLst>
      <p:ext uri="{BB962C8B-B14F-4D97-AF65-F5344CB8AC3E}">
        <p14:creationId xmlns:p14="http://schemas.microsoft.com/office/powerpoint/2010/main" xmlns="" val="192197533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a:ln/>
        </p:spPr>
      </p:sp>
      <p:sp>
        <p:nvSpPr>
          <p:cNvPr id="88067" name="Notes Placeholder 2"/>
          <p:cNvSpPr>
            <a:spLocks noGrp="1"/>
          </p:cNvSpPr>
          <p:nvPr>
            <p:ph type="body" idx="1"/>
          </p:nvPr>
        </p:nvSpPr>
        <p:spPr>
          <a:noFill/>
          <a:ln/>
        </p:spPr>
        <p:txBody>
          <a:bodyPr/>
          <a:lstStyle/>
          <a:p>
            <a:endParaRPr lang="en-US" smtClean="0"/>
          </a:p>
        </p:txBody>
      </p:sp>
      <p:sp>
        <p:nvSpPr>
          <p:cNvPr id="88068" name="Slide Number Placeholder 3"/>
          <p:cNvSpPr>
            <a:spLocks noGrp="1"/>
          </p:cNvSpPr>
          <p:nvPr>
            <p:ph type="sldNum" sz="quarter" idx="5"/>
          </p:nvPr>
        </p:nvSpPr>
        <p:spPr>
          <a:noFill/>
        </p:spPr>
        <p:txBody>
          <a:bodyPr/>
          <a:lstStyle/>
          <a:p>
            <a:fld id="{1276E926-1FB2-401F-BAB8-DAF1C21A9B5E}" type="slidenum">
              <a:rPr lang="en-US" smtClean="0"/>
              <a:pPr/>
              <a:t>52</a:t>
            </a:fld>
            <a:endParaRPr lang="en-US" smtClean="0"/>
          </a:p>
        </p:txBody>
      </p:sp>
    </p:spTree>
    <p:extLst>
      <p:ext uri="{BB962C8B-B14F-4D97-AF65-F5344CB8AC3E}">
        <p14:creationId xmlns:p14="http://schemas.microsoft.com/office/powerpoint/2010/main" xmlns="" val="215726668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a:ln/>
        </p:spPr>
      </p:sp>
      <p:sp>
        <p:nvSpPr>
          <p:cNvPr id="89091" name="Notes Placeholder 2"/>
          <p:cNvSpPr>
            <a:spLocks noGrp="1"/>
          </p:cNvSpPr>
          <p:nvPr>
            <p:ph type="body" idx="1"/>
          </p:nvPr>
        </p:nvSpPr>
        <p:spPr>
          <a:noFill/>
          <a:ln/>
        </p:spPr>
        <p:txBody>
          <a:bodyPr/>
          <a:lstStyle/>
          <a:p>
            <a:endParaRPr lang="en-US" smtClean="0"/>
          </a:p>
        </p:txBody>
      </p:sp>
      <p:sp>
        <p:nvSpPr>
          <p:cNvPr id="89092" name="Slide Number Placeholder 3"/>
          <p:cNvSpPr>
            <a:spLocks noGrp="1"/>
          </p:cNvSpPr>
          <p:nvPr>
            <p:ph type="sldNum" sz="quarter" idx="5"/>
          </p:nvPr>
        </p:nvSpPr>
        <p:spPr>
          <a:noFill/>
        </p:spPr>
        <p:txBody>
          <a:bodyPr/>
          <a:lstStyle/>
          <a:p>
            <a:fld id="{62AFE418-723B-417A-8BEF-630E366E7068}" type="slidenum">
              <a:rPr lang="en-US" smtClean="0"/>
              <a:pPr/>
              <a:t>53</a:t>
            </a:fld>
            <a:endParaRPr lang="en-US" smtClean="0"/>
          </a:p>
        </p:txBody>
      </p:sp>
    </p:spTree>
    <p:extLst>
      <p:ext uri="{BB962C8B-B14F-4D97-AF65-F5344CB8AC3E}">
        <p14:creationId xmlns:p14="http://schemas.microsoft.com/office/powerpoint/2010/main" xmlns="" val="269313962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ln/>
        </p:spPr>
      </p:sp>
      <p:sp>
        <p:nvSpPr>
          <p:cNvPr id="90115" name="Notes Placeholder 2"/>
          <p:cNvSpPr>
            <a:spLocks noGrp="1"/>
          </p:cNvSpPr>
          <p:nvPr>
            <p:ph type="body" idx="1"/>
          </p:nvPr>
        </p:nvSpPr>
        <p:spPr>
          <a:noFill/>
          <a:ln/>
        </p:spPr>
        <p:txBody>
          <a:bodyPr/>
          <a:lstStyle/>
          <a:p>
            <a:endParaRPr lang="en-US" smtClean="0"/>
          </a:p>
        </p:txBody>
      </p:sp>
      <p:sp>
        <p:nvSpPr>
          <p:cNvPr id="90116" name="Slide Number Placeholder 3"/>
          <p:cNvSpPr>
            <a:spLocks noGrp="1"/>
          </p:cNvSpPr>
          <p:nvPr>
            <p:ph type="sldNum" sz="quarter" idx="5"/>
          </p:nvPr>
        </p:nvSpPr>
        <p:spPr>
          <a:noFill/>
        </p:spPr>
        <p:txBody>
          <a:bodyPr/>
          <a:lstStyle/>
          <a:p>
            <a:fld id="{35E3F81A-591C-4FFF-95CA-F33EC3A6B6B7}" type="slidenum">
              <a:rPr lang="en-US" smtClean="0"/>
              <a:pPr/>
              <a:t>54</a:t>
            </a:fld>
            <a:endParaRPr lang="en-US" smtClean="0"/>
          </a:p>
        </p:txBody>
      </p:sp>
    </p:spTree>
    <p:extLst>
      <p:ext uri="{BB962C8B-B14F-4D97-AF65-F5344CB8AC3E}">
        <p14:creationId xmlns:p14="http://schemas.microsoft.com/office/powerpoint/2010/main" xmlns="" val="215916722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57</a:t>
            </a:fld>
            <a:endParaRPr lang="en-US" dirty="0"/>
          </a:p>
        </p:txBody>
      </p:sp>
    </p:spTree>
    <p:extLst>
      <p:ext uri="{BB962C8B-B14F-4D97-AF65-F5344CB8AC3E}">
        <p14:creationId xmlns:p14="http://schemas.microsoft.com/office/powerpoint/2010/main" xmlns="" val="92635983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58</a:t>
            </a:fld>
            <a:endParaRPr lang="en-US" dirty="0"/>
          </a:p>
        </p:txBody>
      </p:sp>
    </p:spTree>
    <p:extLst>
      <p:ext uri="{BB962C8B-B14F-4D97-AF65-F5344CB8AC3E}">
        <p14:creationId xmlns:p14="http://schemas.microsoft.com/office/powerpoint/2010/main" xmlns="" val="341658956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63</a:t>
            </a:fld>
            <a:endParaRPr lang="en-US" dirty="0"/>
          </a:p>
        </p:txBody>
      </p:sp>
    </p:spTree>
    <p:extLst>
      <p:ext uri="{BB962C8B-B14F-4D97-AF65-F5344CB8AC3E}">
        <p14:creationId xmlns:p14="http://schemas.microsoft.com/office/powerpoint/2010/main" xmlns="" val="6881886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25E907-4B40-46EC-B452-37FCD5748AD6}" type="slidenum">
              <a:rPr lang="en-GB" smtClean="0"/>
              <a:pPr/>
              <a:t>20</a:t>
            </a:fld>
            <a:endParaRPr lang="en-GB" dirty="0"/>
          </a:p>
        </p:txBody>
      </p:sp>
    </p:spTree>
    <p:extLst>
      <p:ext uri="{BB962C8B-B14F-4D97-AF65-F5344CB8AC3E}">
        <p14:creationId xmlns:p14="http://schemas.microsoft.com/office/powerpoint/2010/main" xmlns="" val="197276348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smtClean="0"/>
          </a:p>
        </p:txBody>
      </p:sp>
      <p:sp>
        <p:nvSpPr>
          <p:cNvPr id="72708" name="Slide Number Placeholder 3"/>
          <p:cNvSpPr>
            <a:spLocks noGrp="1"/>
          </p:cNvSpPr>
          <p:nvPr>
            <p:ph type="sldNum" sz="quarter" idx="5"/>
          </p:nvPr>
        </p:nvSpPr>
        <p:spPr>
          <a:noFill/>
        </p:spPr>
        <p:txBody>
          <a:bodyPr/>
          <a:lstStyle/>
          <a:p>
            <a:fld id="{854DB17F-3A80-4791-BC31-BA1854998452}" type="slidenum">
              <a:rPr lang="en-US" smtClean="0"/>
              <a:pPr/>
              <a:t>64</a:t>
            </a:fld>
            <a:endParaRPr lang="en-US" smtClean="0"/>
          </a:p>
        </p:txBody>
      </p:sp>
    </p:spTree>
    <p:extLst>
      <p:ext uri="{BB962C8B-B14F-4D97-AF65-F5344CB8AC3E}">
        <p14:creationId xmlns:p14="http://schemas.microsoft.com/office/powerpoint/2010/main" xmlns="" val="44380112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smtClean="0"/>
          </a:p>
        </p:txBody>
      </p:sp>
      <p:sp>
        <p:nvSpPr>
          <p:cNvPr id="83972" name="Slide Number Placeholder 3"/>
          <p:cNvSpPr>
            <a:spLocks noGrp="1"/>
          </p:cNvSpPr>
          <p:nvPr>
            <p:ph type="sldNum" sz="quarter" idx="5"/>
          </p:nvPr>
        </p:nvSpPr>
        <p:spPr>
          <a:noFill/>
        </p:spPr>
        <p:txBody>
          <a:bodyPr/>
          <a:lstStyle/>
          <a:p>
            <a:fld id="{C1A6F607-7343-4EDF-B7A5-0C6E64E7190B}" type="slidenum">
              <a:rPr lang="en-US" smtClean="0"/>
              <a:pPr/>
              <a:t>65</a:t>
            </a:fld>
            <a:endParaRPr lang="en-US" smtClean="0"/>
          </a:p>
        </p:txBody>
      </p:sp>
    </p:spTree>
    <p:extLst>
      <p:ext uri="{BB962C8B-B14F-4D97-AF65-F5344CB8AC3E}">
        <p14:creationId xmlns:p14="http://schemas.microsoft.com/office/powerpoint/2010/main" xmlns="" val="260162515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a:ln/>
        </p:spPr>
      </p:sp>
      <p:sp>
        <p:nvSpPr>
          <p:cNvPr id="91139" name="Notes Placeholder 2"/>
          <p:cNvSpPr>
            <a:spLocks noGrp="1"/>
          </p:cNvSpPr>
          <p:nvPr>
            <p:ph type="body" idx="1"/>
          </p:nvPr>
        </p:nvSpPr>
        <p:spPr>
          <a:noFill/>
          <a:ln/>
        </p:spPr>
        <p:txBody>
          <a:bodyPr/>
          <a:lstStyle/>
          <a:p>
            <a:endParaRPr lang="en-US" smtClean="0"/>
          </a:p>
        </p:txBody>
      </p:sp>
      <p:sp>
        <p:nvSpPr>
          <p:cNvPr id="91140" name="Slide Number Placeholder 3"/>
          <p:cNvSpPr>
            <a:spLocks noGrp="1"/>
          </p:cNvSpPr>
          <p:nvPr>
            <p:ph type="sldNum" sz="quarter" idx="5"/>
          </p:nvPr>
        </p:nvSpPr>
        <p:spPr>
          <a:noFill/>
        </p:spPr>
        <p:txBody>
          <a:bodyPr/>
          <a:lstStyle/>
          <a:p>
            <a:fld id="{8A1C5B0F-7E39-4660-A6FC-1871B6D352A5}" type="slidenum">
              <a:rPr lang="en-US" smtClean="0"/>
              <a:pPr/>
              <a:t>68</a:t>
            </a:fld>
            <a:endParaRPr lang="en-US" smtClean="0"/>
          </a:p>
        </p:txBody>
      </p:sp>
    </p:spTree>
    <p:extLst>
      <p:ext uri="{BB962C8B-B14F-4D97-AF65-F5344CB8AC3E}">
        <p14:creationId xmlns:p14="http://schemas.microsoft.com/office/powerpoint/2010/main" xmlns="" val="221142463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69</a:t>
            </a:fld>
            <a:endParaRPr lang="en-US" dirty="0"/>
          </a:p>
        </p:txBody>
      </p:sp>
    </p:spTree>
    <p:extLst>
      <p:ext uri="{BB962C8B-B14F-4D97-AF65-F5344CB8AC3E}">
        <p14:creationId xmlns:p14="http://schemas.microsoft.com/office/powerpoint/2010/main" xmlns="" val="60320543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70</a:t>
            </a:fld>
            <a:endParaRPr lang="en-US"/>
          </a:p>
        </p:txBody>
      </p:sp>
    </p:spTree>
    <p:extLst>
      <p:ext uri="{BB962C8B-B14F-4D97-AF65-F5344CB8AC3E}">
        <p14:creationId xmlns:p14="http://schemas.microsoft.com/office/powerpoint/2010/main" xmlns="" val="4008388249"/>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71</a:t>
            </a:fld>
            <a:endParaRPr lang="en-US"/>
          </a:p>
        </p:txBody>
      </p:sp>
    </p:spTree>
    <p:extLst>
      <p:ext uri="{BB962C8B-B14F-4D97-AF65-F5344CB8AC3E}">
        <p14:creationId xmlns:p14="http://schemas.microsoft.com/office/powerpoint/2010/main" xmlns="" val="353703869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72</a:t>
            </a:fld>
            <a:endParaRPr lang="en-US"/>
          </a:p>
        </p:txBody>
      </p:sp>
    </p:spTree>
    <p:extLst>
      <p:ext uri="{BB962C8B-B14F-4D97-AF65-F5344CB8AC3E}">
        <p14:creationId xmlns:p14="http://schemas.microsoft.com/office/powerpoint/2010/main" xmlns="" val="19388344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73</a:t>
            </a:fld>
            <a:endParaRPr lang="en-US"/>
          </a:p>
        </p:txBody>
      </p:sp>
    </p:spTree>
    <p:extLst>
      <p:ext uri="{BB962C8B-B14F-4D97-AF65-F5344CB8AC3E}">
        <p14:creationId xmlns:p14="http://schemas.microsoft.com/office/powerpoint/2010/main" xmlns="" val="1349261341"/>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CA38D311-8C02-431B-86BD-364C9B366D4B}" type="slidenum">
              <a:rPr lang="en-GB" smtClean="0">
                <a:solidFill>
                  <a:srgbClr val="000000"/>
                </a:solidFill>
              </a:rPr>
              <a:pPr>
                <a:defRPr/>
              </a:pPr>
              <a:t>76</a:t>
            </a:fld>
            <a:endParaRPr lang="en-GB" dirty="0">
              <a:solidFill>
                <a:srgbClr val="000000"/>
              </a:solidFill>
            </a:endParaRPr>
          </a:p>
        </p:txBody>
      </p:sp>
    </p:spTree>
    <p:extLst>
      <p:ext uri="{BB962C8B-B14F-4D97-AF65-F5344CB8AC3E}">
        <p14:creationId xmlns:p14="http://schemas.microsoft.com/office/powerpoint/2010/main" xmlns="" val="223278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25E907-4B40-46EC-B452-37FCD5748AD6}" type="slidenum">
              <a:rPr lang="en-GB" smtClean="0"/>
              <a:pPr/>
              <a:t>21</a:t>
            </a:fld>
            <a:endParaRPr lang="en-GB" dirty="0"/>
          </a:p>
        </p:txBody>
      </p:sp>
    </p:spTree>
    <p:extLst>
      <p:ext uri="{BB962C8B-B14F-4D97-AF65-F5344CB8AC3E}">
        <p14:creationId xmlns:p14="http://schemas.microsoft.com/office/powerpoint/2010/main" xmlns="" val="14248067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25E907-4B40-46EC-B452-37FCD5748AD6}" type="slidenum">
              <a:rPr lang="en-GB" smtClean="0"/>
              <a:pPr/>
              <a:t>22</a:t>
            </a:fld>
            <a:endParaRPr lang="en-GB" dirty="0"/>
          </a:p>
        </p:txBody>
      </p:sp>
    </p:spTree>
    <p:extLst>
      <p:ext uri="{BB962C8B-B14F-4D97-AF65-F5344CB8AC3E}">
        <p14:creationId xmlns:p14="http://schemas.microsoft.com/office/powerpoint/2010/main" xmlns="" val="17693793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2FDC43D-8B8C-4858-B42E-A085FF346BF5}" type="slidenum">
              <a:rPr lang="en-GB" smtClean="0"/>
              <a:pPr/>
              <a:t>23</a:t>
            </a:fld>
            <a:endParaRPr lang="en-GB"/>
          </a:p>
        </p:txBody>
      </p:sp>
    </p:spTree>
    <p:extLst>
      <p:ext uri="{BB962C8B-B14F-4D97-AF65-F5344CB8AC3E}">
        <p14:creationId xmlns:p14="http://schemas.microsoft.com/office/powerpoint/2010/main" xmlns="" val="27560129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2FDC43D-8B8C-4858-B42E-A085FF346BF5}" type="slidenum">
              <a:rPr lang="en-GB" smtClean="0"/>
              <a:pPr/>
              <a:t>24</a:t>
            </a:fld>
            <a:endParaRPr lang="en-GB"/>
          </a:p>
        </p:txBody>
      </p:sp>
    </p:spTree>
    <p:extLst>
      <p:ext uri="{BB962C8B-B14F-4D97-AF65-F5344CB8AC3E}">
        <p14:creationId xmlns:p14="http://schemas.microsoft.com/office/powerpoint/2010/main" xmlns="" val="41259263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CA38D311-8C02-431B-86BD-364C9B366D4B}" type="slidenum">
              <a:rPr lang="en-GB" smtClean="0">
                <a:solidFill>
                  <a:srgbClr val="000000"/>
                </a:solidFill>
              </a:rPr>
              <a:pPr>
                <a:defRPr/>
              </a:pPr>
              <a:t>25</a:t>
            </a:fld>
            <a:endParaRPr lang="en-GB" dirty="0">
              <a:solidFill>
                <a:srgbClr val="000000"/>
              </a:solidFill>
            </a:endParaRPr>
          </a:p>
        </p:txBody>
      </p:sp>
    </p:spTree>
    <p:extLst>
      <p:ext uri="{BB962C8B-B14F-4D97-AF65-F5344CB8AC3E}">
        <p14:creationId xmlns:p14="http://schemas.microsoft.com/office/powerpoint/2010/main" xmlns="" val="6658823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05/03/2015</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05/03/2015</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05/03/2015</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05/03/2015</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05/03/2015</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05/03/2015</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05/03/2015</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05/03/2015</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05/03/2015</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05/03/2015</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05/03/2015</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05/03/2015</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43.xml"/><Relationship Id="rId1" Type="http://schemas.openxmlformats.org/officeDocument/2006/relationships/slideLayout" Target="../slideLayouts/slideLayout6.xml"/><Relationship Id="rId4" Type="http://schemas.openxmlformats.org/officeDocument/2006/relationships/image" Target="../media/image1.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3" Type="http://schemas.openxmlformats.org/officeDocument/2006/relationships/hyperlink" Target="http://www.tla.ed.ac.uk/interchange" TargetMode="External"/><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3" Type="http://schemas.openxmlformats.org/officeDocument/2006/relationships/hyperlink" Target="http://www.nusconnect.org.uk/asset/news/6010/FeedbackCharter-toview.pdf" TargetMode="External"/><Relationship Id="rId2" Type="http://schemas.openxmlformats.org/officeDocument/2006/relationships/notesSlide" Target="../notesSlides/notesSlide47.xml"/><Relationship Id="rId1" Type="http://schemas.openxmlformats.org/officeDocument/2006/relationships/slideLayout" Target="../slideLayouts/slideLayout2.xml"/><Relationship Id="rId5" Type="http://schemas.openxmlformats.org/officeDocument/2006/relationships/hyperlink" Target="http://www.qaa.ac.uk/" TargetMode="External"/><Relationship Id="rId4" Type="http://schemas.openxmlformats.org/officeDocument/2006/relationships/hyperlink" Target="http://www.pass.brad.ac.uk/" TargetMode="Externa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eaLnBrk="1" hangingPunct="1"/>
            <a:r>
              <a:rPr lang="en-GB" sz="4400" dirty="0" smtClean="0"/>
              <a:t>Assessing students in large groups</a:t>
            </a:r>
            <a:endParaRPr lang="en-GB" sz="4000" b="0" dirty="0" smtClean="0"/>
          </a:p>
        </p:txBody>
      </p:sp>
      <p:sp>
        <p:nvSpPr>
          <p:cNvPr id="3075" name="Rectangle 3"/>
          <p:cNvSpPr>
            <a:spLocks noGrp="1" noChangeArrowheads="1"/>
          </p:cNvSpPr>
          <p:nvPr>
            <p:ph type="subTitle" idx="1"/>
          </p:nvPr>
        </p:nvSpPr>
        <p:spPr>
          <a:xfrm>
            <a:off x="827088" y="2928934"/>
            <a:ext cx="6248400" cy="3429004"/>
          </a:xfrm>
        </p:spPr>
        <p:txBody>
          <a:bodyPr/>
          <a:lstStyle/>
          <a:p>
            <a:pPr algn="ctr" eaLnBrk="1" hangingPunct="1">
              <a:defRPr/>
            </a:pPr>
            <a:r>
              <a:rPr lang="en-GB" dirty="0" smtClean="0">
                <a:solidFill>
                  <a:schemeClr val="tx2">
                    <a:lumMod val="60000"/>
                    <a:lumOff val="40000"/>
                  </a:schemeClr>
                </a:solidFill>
              </a:rPr>
              <a:t>University of Edinburgh </a:t>
            </a:r>
          </a:p>
          <a:p>
            <a:pPr algn="ctr" eaLnBrk="1" hangingPunct="1">
              <a:defRPr/>
            </a:pPr>
            <a:r>
              <a:rPr lang="en-GB" sz="2000" dirty="0" smtClean="0">
                <a:solidFill>
                  <a:srgbClr val="0070C0"/>
                </a:solidFill>
              </a:rPr>
              <a:t>March 5</a:t>
            </a:r>
            <a:r>
              <a:rPr lang="en-GB" sz="2000" baseline="30000" dirty="0" smtClean="0">
                <a:solidFill>
                  <a:srgbClr val="0070C0"/>
                </a:solidFill>
              </a:rPr>
              <a:t>th</a:t>
            </a:r>
            <a:r>
              <a:rPr lang="en-GB" sz="2000" dirty="0" smtClean="0">
                <a:solidFill>
                  <a:srgbClr val="0070C0"/>
                </a:solidFill>
              </a:rPr>
              <a:t> 2015</a:t>
            </a:r>
          </a:p>
          <a:p>
            <a:pPr algn="ctr" eaLnBrk="1" hangingPunct="1">
              <a:defRPr/>
            </a:pPr>
            <a:r>
              <a:rPr lang="en-GB" sz="2400" b="1" dirty="0" smtClean="0"/>
              <a:t>Sally Brown</a:t>
            </a:r>
          </a:p>
          <a:p>
            <a:pPr algn="ctr" eaLnBrk="1" hangingPunct="1">
              <a:defRPr/>
            </a:pPr>
            <a:r>
              <a:rPr lang="en-GB" sz="1800" dirty="0" smtClean="0"/>
              <a:t>Emerita Professor, Leeds Metropolitan University</a:t>
            </a:r>
          </a:p>
          <a:p>
            <a:pPr algn="ctr" eaLnBrk="1" hangingPunct="1">
              <a:defRPr/>
            </a:pPr>
            <a:r>
              <a:rPr lang="en-GB" sz="1800" dirty="0" smtClean="0"/>
              <a:t>Visiting Professor University of Plymouth &amp; Liverpool John Moores University.</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Modularisation has caused trouble</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Modularisation has created a significant growth in summative assessment, with its negative backwash effect on student learning and its excessive appetite for resources to deliver the concomitant increase in marking, internal and external moderation, administration and quality assurance. (p.7)</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Assessment </a:t>
            </a:r>
            <a:r>
              <a:rPr lang="en-GB" sz="3200" i="1" dirty="0"/>
              <a:t>for</a:t>
            </a:r>
            <a:r>
              <a:rPr lang="en-GB" sz="3200" dirty="0"/>
              <a:t> learning</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The debate on standards needs to focus on how high standards of learning can be achieved through assessment. This requires a greater emphasis on assessment for learning rather than assessment of learning. When it comes to the assessment of learning, we need to move beyond systems focused on marks and grades towards the valid assessment of the achievement of intended programme outcomes. </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The necessity of dialogue </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Assessment standards are socially constructed so there must be a greater emphasis on assessment and feedback processes that actively engage both staff and students in dialogue about standards. It is when learners share an understanding of academic and professional standards in an atmosphere of mutual trust that learning works best. Active engagement with assessment standards needs to be an integral and seamless part of course design and the learning process in order to allow students to develop their own, internalised conceptions of standards, and to monitor and supervise their own learning. </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Improving assessment improves learning</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Assessment is largely dependent upon professional judgement, and confidence in such judgement requires the establishment of appropriate forums for the development and sharing of standards within and between disciplinary and professional communities. Assessment shapes what students study, when they study, how much work they do and the approach they take to their learning. Consequently, assessment design is influential in determining the quality and amount of learning achieved by students, and if we wish to improve student learning, improving assessment should be our starting point. (p.9) </a:t>
            </a:r>
          </a:p>
          <a:p>
            <a:pPr marL="0" indent="0">
              <a:buNone/>
            </a:pPr>
            <a:endParaRPr lang="en-GB" sz="2600" dirty="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We need more formative, less summative</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The change that has the greatest potential to improve student learning is a shift in the balance of summative and formative assessment. Summative assessment has important purposes in selection, certification and institutional accountability, but its dominance has distorted the potential of assessment to promote learning (assessment for learning). (p.9) </a:t>
            </a:r>
          </a:p>
          <a:p>
            <a:pPr marL="0" indent="0">
              <a:buNone/>
            </a:pPr>
            <a:endParaRPr lang="en-GB" sz="2600" dirty="0"/>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Peer assessment has benefits</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While the use of peer assessment may cause alarm in some external examiners and those focusing on academic standards, the ability to assess self and others is an essential graduate attribute. Studies consistently report positive outcomes for well-designed peer marking, including claims from students that it makes them think more, become more critical, learn more and gain in confidence. (p.9) </a:t>
            </a:r>
          </a:p>
          <a:p>
            <a:pPr marL="0" indent="0">
              <a:buNone/>
            </a:pPr>
            <a:endParaRPr lang="en-GB" sz="2600" dirty="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Assessment is ‘resource heavy’</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Assessment is resource heavy in the modern higher education institution. Transforming assessment policy and practice can bring cost savings in administration and quality assurance. These savings are generated by reducing summative assessment, improving failure rates and retention, and reducing instances of malpractice, non-submissions, complaints and appeals. It is important to note that most of the quality assurance and other procedures discussed in this section make demands on staff time without any attendant benefit for student learning. (p.11) </a:t>
            </a:r>
          </a:p>
          <a:p>
            <a:pPr marL="0" indent="0">
              <a:buNone/>
            </a:pPr>
            <a:endParaRPr lang="en-GB" sz="2600" dirty="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High stakes assessment causes problems</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However, the high stakes nature of summative assessment can lead to expensive and time-consuming applications for extenuating circumstances, student complaints, appeals and litigation. The latter also runs the risk of generating adverse publicity. The pressure of high stakes assessment could also encourage plagiarism and poor academic practice among some learners with its high staff costs and adverse outcomes for students. (p.11) </a:t>
            </a:r>
          </a:p>
          <a:p>
            <a:pPr marL="0" indent="0">
              <a:buNone/>
            </a:pPr>
            <a:endParaRPr lang="en-GB" sz="2600" dirty="0"/>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UK Quality Code for Higher Education </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Assessment is a complex topic since it involves two distinct aspects. First, it forms an essential element of the learning process. Students learn both from assessment activities and from their interaction with staff about their performance in those activities. This interaction has two elements: a focus on their learning and the extent to which that has been demonstrated in the assessment, and a focus on furthering their learning, which may itself subsequently be assessed. The latter element is often referred to as 'feedforward'.</a:t>
            </a:r>
          </a:p>
          <a:p>
            <a:pPr marL="0" indent="0">
              <a:buNone/>
            </a:pPr>
            <a:endParaRPr lang="en-GB" sz="2600" dirty="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QAA, continued...</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Second, it is the means by which academic staff form judgements as to what extent students have achieved the intended learning outcomes of a programme, or of an element of a programme. These judgements form the basis for the grading of student performance through the allocation of marks, grades and (where applicable) classification, and (provided the learning outcomes have been met) for the award of the credit or qualification to which the programme leads. (QAA, 2013, p.3).</a:t>
            </a:r>
          </a:p>
          <a:p>
            <a:pPr marL="0" indent="0">
              <a:buNone/>
            </a:pPr>
            <a:endParaRPr lang="en-GB" sz="2600"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Rationale</a:t>
            </a:r>
          </a:p>
        </p:txBody>
      </p:sp>
      <p:sp>
        <p:nvSpPr>
          <p:cNvPr id="3" name="Content Placeholder 2"/>
          <p:cNvSpPr>
            <a:spLocks noGrp="1"/>
          </p:cNvSpPr>
          <p:nvPr>
            <p:ph idx="1"/>
          </p:nvPr>
        </p:nvSpPr>
        <p:spPr>
          <a:xfrm>
            <a:off x="214282" y="1412875"/>
            <a:ext cx="8483631" cy="4789488"/>
          </a:xfrm>
        </p:spPr>
        <p:txBody>
          <a:bodyPr/>
          <a:lstStyle/>
          <a:p>
            <a:r>
              <a:rPr lang="en-GB" sz="2600" dirty="0" smtClean="0"/>
              <a:t>Assessment and feedback are crucial for engaging students fully in their own learning; </a:t>
            </a:r>
          </a:p>
          <a:p>
            <a:r>
              <a:rPr lang="en-GB" sz="2600" dirty="0" smtClean="0"/>
              <a:t>The NSS is regarded in UK universities as of high importance, while assessment and feedback normally score worse than other areas;</a:t>
            </a:r>
          </a:p>
          <a:p>
            <a:r>
              <a:rPr lang="en-GB" sz="2600" dirty="0" smtClean="0"/>
              <a:t>Academics are keen to find ways not only of giving feedback efficiently and effectively, but also to ensure students do something positive with the feedback made available to them. </a:t>
            </a:r>
          </a:p>
          <a:p>
            <a:r>
              <a:rPr lang="en-GB" sz="2600" dirty="0" smtClean="0"/>
              <a:t>Too often it is the mark alone that seems to engage their attention.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0"/>
            <a:ext cx="8472518" cy="620688"/>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Extracts from the QAA Code of Practice B6</a:t>
            </a:r>
          </a:p>
        </p:txBody>
      </p:sp>
      <p:sp>
        <p:nvSpPr>
          <p:cNvPr id="3" name="Content Placeholder 2"/>
          <p:cNvSpPr>
            <a:spLocks noGrp="1"/>
          </p:cNvSpPr>
          <p:nvPr>
            <p:ph idx="1"/>
          </p:nvPr>
        </p:nvSpPr>
        <p:spPr>
          <a:xfrm>
            <a:off x="228600" y="762000"/>
            <a:ext cx="8610600" cy="6096000"/>
          </a:xfrm>
        </p:spPr>
        <p:txBody>
          <a:bodyPr>
            <a:noAutofit/>
          </a:bodyPr>
          <a:lstStyle/>
          <a:p>
            <a:pPr marL="0" indent="0">
              <a:buNone/>
            </a:pPr>
            <a:r>
              <a:rPr lang="en-GB" sz="2600" dirty="0" smtClean="0"/>
              <a:t> Indicator 5 </a:t>
            </a:r>
          </a:p>
          <a:p>
            <a:pPr marL="0" indent="0">
              <a:buNone/>
            </a:pPr>
            <a:r>
              <a:rPr lang="en-GB" sz="2600" dirty="0" smtClean="0"/>
              <a:t>Assessment and feedback practices are </a:t>
            </a:r>
            <a:r>
              <a:rPr lang="en-GB" sz="2600" dirty="0" smtClean="0">
                <a:solidFill>
                  <a:srgbClr val="7030A0"/>
                </a:solidFill>
              </a:rPr>
              <a:t>informed </a:t>
            </a:r>
            <a:r>
              <a:rPr lang="en-GB" sz="2600" dirty="0" smtClean="0"/>
              <a:t>by reflection, consideration of professional practice, and subject-specific and educational scholarship.</a:t>
            </a:r>
          </a:p>
          <a:p>
            <a:pPr marL="0" indent="0">
              <a:buNone/>
            </a:pPr>
            <a:endParaRPr lang="en-GB" sz="2600" dirty="0" smtClean="0"/>
          </a:p>
          <a:p>
            <a:pPr marL="0" indent="0">
              <a:buNone/>
            </a:pPr>
            <a:r>
              <a:rPr lang="en-GB" sz="2600" dirty="0" smtClean="0"/>
              <a:t>Indicator 6 </a:t>
            </a:r>
          </a:p>
          <a:p>
            <a:pPr>
              <a:buNone/>
            </a:pPr>
            <a:r>
              <a:rPr lang="en-GB" sz="2600" dirty="0" smtClean="0"/>
              <a:t>Staff and students engage in </a:t>
            </a:r>
            <a:r>
              <a:rPr lang="en-GB" sz="2600" dirty="0" smtClean="0">
                <a:solidFill>
                  <a:srgbClr val="7030A0"/>
                </a:solidFill>
              </a:rPr>
              <a:t>dialogue </a:t>
            </a:r>
            <a:r>
              <a:rPr lang="en-GB" sz="2600" dirty="0" smtClean="0"/>
              <a:t>to promote a </a:t>
            </a:r>
            <a:r>
              <a:rPr lang="en-GB" sz="2600" dirty="0" smtClean="0">
                <a:solidFill>
                  <a:srgbClr val="7030A0"/>
                </a:solidFill>
              </a:rPr>
              <a:t>shared understanding</a:t>
            </a:r>
            <a:r>
              <a:rPr lang="en-GB" sz="2600" dirty="0" smtClean="0"/>
              <a:t> of the basis on which academic judgements are made.</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0"/>
            <a:ext cx="82296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eaLnBrk="1" hangingPunct="1">
              <a:defRPr sz="3200" b="1">
                <a:solidFill>
                  <a:schemeClr val="tx2"/>
                </a:solidFill>
                <a:latin typeface="+mj-lt"/>
                <a:ea typeface="+mj-ea"/>
                <a:cs typeface="+mj-cs"/>
              </a:defRPr>
            </a:lvl1pPr>
            <a:lvl2pPr eaLnBrk="0" hangingPunct="0">
              <a:defRPr sz="3900" b="1">
                <a:solidFill>
                  <a:schemeClr val="tx2"/>
                </a:solidFill>
              </a:defRPr>
            </a:lvl2pPr>
            <a:lvl3pPr eaLnBrk="0" hangingPunct="0">
              <a:defRPr sz="3900" b="1">
                <a:solidFill>
                  <a:schemeClr val="tx2"/>
                </a:solidFill>
              </a:defRPr>
            </a:lvl3pPr>
            <a:lvl4pPr eaLnBrk="0" hangingPunct="0">
              <a:defRPr sz="3900" b="1">
                <a:solidFill>
                  <a:schemeClr val="tx2"/>
                </a:solidFill>
              </a:defRPr>
            </a:lvl4pPr>
            <a:lvl5pPr eaLnBrk="0" hangingPunct="0">
              <a:defRPr sz="3900" b="1">
                <a:solidFill>
                  <a:schemeClr val="tx2"/>
                </a:solidFill>
              </a:defRPr>
            </a:lvl5pPr>
            <a:lvl6pPr marL="457200" fontAlgn="base">
              <a:spcBef>
                <a:spcPct val="0"/>
              </a:spcBef>
              <a:spcAft>
                <a:spcPct val="0"/>
              </a:spcAft>
              <a:defRPr sz="3900" b="1">
                <a:solidFill>
                  <a:schemeClr val="tx2"/>
                </a:solidFill>
              </a:defRPr>
            </a:lvl6pPr>
            <a:lvl7pPr marL="914400" fontAlgn="base">
              <a:spcBef>
                <a:spcPct val="0"/>
              </a:spcBef>
              <a:spcAft>
                <a:spcPct val="0"/>
              </a:spcAft>
              <a:defRPr sz="3900" b="1">
                <a:solidFill>
                  <a:schemeClr val="tx2"/>
                </a:solidFill>
              </a:defRPr>
            </a:lvl7pPr>
            <a:lvl8pPr marL="1371600" fontAlgn="base">
              <a:spcBef>
                <a:spcPct val="0"/>
              </a:spcBef>
              <a:spcAft>
                <a:spcPct val="0"/>
              </a:spcAft>
              <a:defRPr sz="3900" b="1">
                <a:solidFill>
                  <a:schemeClr val="tx2"/>
                </a:solidFill>
              </a:defRPr>
            </a:lvl8pPr>
            <a:lvl9pPr marL="1828800" fontAlgn="base">
              <a:spcBef>
                <a:spcPct val="0"/>
              </a:spcBef>
              <a:spcAft>
                <a:spcPct val="0"/>
              </a:spcAft>
              <a:defRPr sz="3900" b="1">
                <a:solidFill>
                  <a:schemeClr val="tx2"/>
                </a:solidFill>
              </a:defRPr>
            </a:lvl9pPr>
          </a:lstStyle>
          <a:p>
            <a:r>
              <a:rPr lang="en-GB" dirty="0"/>
              <a:t>Designing assessment </a:t>
            </a:r>
          </a:p>
        </p:txBody>
      </p:sp>
      <p:sp>
        <p:nvSpPr>
          <p:cNvPr id="3" name="Content Placeholder 2"/>
          <p:cNvSpPr txBox="1">
            <a:spLocks/>
          </p:cNvSpPr>
          <p:nvPr/>
        </p:nvSpPr>
        <p:spPr>
          <a:xfrm>
            <a:off x="228600" y="762000"/>
            <a:ext cx="8610600" cy="6096000"/>
          </a:xfrm>
          <a:prstGeom prst="rect">
            <a:avLst/>
          </a:prstGeom>
        </p:spPr>
        <p:txBody>
          <a:bodyPr>
            <a:noAutofit/>
          </a:bodyPr>
          <a:lstStyle/>
          <a:p>
            <a:r>
              <a:rPr lang="en-GB" sz="2600" b="1" dirty="0" smtClean="0">
                <a:latin typeface="+mn-lt"/>
              </a:rPr>
              <a:t>Indicator 8 </a:t>
            </a:r>
          </a:p>
          <a:p>
            <a:r>
              <a:rPr lang="en-GB" sz="2600" b="1" dirty="0" smtClean="0">
                <a:latin typeface="+mn-lt"/>
              </a:rPr>
              <a:t>The </a:t>
            </a:r>
            <a:r>
              <a:rPr lang="en-GB" sz="2600" b="1" dirty="0" smtClean="0">
                <a:solidFill>
                  <a:srgbClr val="7030A0"/>
                </a:solidFill>
                <a:latin typeface="+mn-lt"/>
              </a:rPr>
              <a:t>volum</a:t>
            </a:r>
            <a:r>
              <a:rPr lang="en-GB" sz="2600" b="1" dirty="0" smtClean="0">
                <a:latin typeface="+mn-lt"/>
              </a:rPr>
              <a:t>e, </a:t>
            </a:r>
            <a:r>
              <a:rPr lang="en-GB" sz="2600" b="1" dirty="0" smtClean="0">
                <a:solidFill>
                  <a:srgbClr val="7030A0"/>
                </a:solidFill>
                <a:latin typeface="+mn-lt"/>
              </a:rPr>
              <a:t>timing</a:t>
            </a:r>
            <a:r>
              <a:rPr lang="en-GB" sz="2600" b="1" dirty="0" smtClean="0">
                <a:latin typeface="+mn-lt"/>
              </a:rPr>
              <a:t> and </a:t>
            </a:r>
            <a:r>
              <a:rPr lang="en-GB" sz="2600" b="1" dirty="0" smtClean="0">
                <a:solidFill>
                  <a:srgbClr val="7030A0"/>
                </a:solidFill>
                <a:latin typeface="+mn-lt"/>
              </a:rPr>
              <a:t>nature </a:t>
            </a:r>
            <a:r>
              <a:rPr lang="en-GB" sz="2600" b="1" dirty="0" smtClean="0">
                <a:latin typeface="+mn-lt"/>
              </a:rPr>
              <a:t>of assessment enable students to demonstrate the extent to which they have </a:t>
            </a:r>
            <a:r>
              <a:rPr lang="en-GB" sz="2600" b="1" dirty="0" smtClean="0">
                <a:solidFill>
                  <a:srgbClr val="7030A0"/>
                </a:solidFill>
                <a:latin typeface="+mn-lt"/>
              </a:rPr>
              <a:t>achieved</a:t>
            </a:r>
            <a:r>
              <a:rPr lang="en-GB" sz="2600" b="1" dirty="0" smtClean="0">
                <a:latin typeface="+mn-lt"/>
              </a:rPr>
              <a:t> the intended learning outcomes.</a:t>
            </a:r>
          </a:p>
          <a:p>
            <a:r>
              <a:rPr lang="en-GB" sz="2600" b="1" dirty="0" smtClean="0">
                <a:latin typeface="+mn-lt"/>
              </a:rPr>
              <a:t> </a:t>
            </a:r>
          </a:p>
          <a:p>
            <a:r>
              <a:rPr lang="en-GB" sz="2600" b="1" dirty="0" smtClean="0">
                <a:latin typeface="+mn-lt"/>
              </a:rPr>
              <a:t>Indicator 9 </a:t>
            </a:r>
          </a:p>
          <a:p>
            <a:r>
              <a:rPr lang="en-GB" sz="2600" b="1" dirty="0" smtClean="0">
                <a:latin typeface="+mn-lt"/>
              </a:rPr>
              <a:t>Feedback on assessment is </a:t>
            </a:r>
            <a:r>
              <a:rPr lang="en-GB" sz="2600" b="1" dirty="0" smtClean="0">
                <a:solidFill>
                  <a:srgbClr val="7030A0"/>
                </a:solidFill>
                <a:latin typeface="+mn-lt"/>
              </a:rPr>
              <a:t>timely, constructive and developmental.</a:t>
            </a:r>
          </a:p>
          <a:p>
            <a:r>
              <a:rPr lang="en-GB" sz="2600" b="1" dirty="0" smtClean="0">
                <a:latin typeface="+mn-lt"/>
              </a:rPr>
              <a:t> </a:t>
            </a:r>
          </a:p>
          <a:p>
            <a:r>
              <a:rPr lang="en-GB" sz="2600" b="1" dirty="0" smtClean="0">
                <a:latin typeface="+mn-lt"/>
              </a:rPr>
              <a:t>Indicator 10 </a:t>
            </a:r>
          </a:p>
          <a:p>
            <a:r>
              <a:rPr lang="en-GB" sz="2600" b="1" dirty="0" smtClean="0">
                <a:latin typeface="+mn-lt"/>
              </a:rPr>
              <a:t>Through </a:t>
            </a:r>
            <a:r>
              <a:rPr lang="en-GB" sz="2600" b="1" dirty="0" smtClean="0">
                <a:solidFill>
                  <a:srgbClr val="7030A0"/>
                </a:solidFill>
                <a:latin typeface="+mn-lt"/>
              </a:rPr>
              <a:t>inclusive</a:t>
            </a:r>
            <a:r>
              <a:rPr lang="en-GB" sz="2600" b="1" dirty="0" smtClean="0">
                <a:latin typeface="+mn-lt"/>
              </a:rPr>
              <a:t> design wherever possible, and through individual reasonable adjustments wherever required, assessment tasks provide every student with an </a:t>
            </a:r>
            <a:r>
              <a:rPr lang="en-GB" sz="2600" b="1" dirty="0" smtClean="0">
                <a:solidFill>
                  <a:srgbClr val="7030A0"/>
                </a:solidFill>
                <a:latin typeface="+mn-lt"/>
              </a:rPr>
              <a:t>equal opportunity</a:t>
            </a:r>
            <a:r>
              <a:rPr lang="en-GB" sz="2600" b="1" dirty="0" smtClean="0">
                <a:latin typeface="+mn-lt"/>
              </a:rPr>
              <a:t> to demonstrate their achievement.</a:t>
            </a:r>
            <a:endParaRPr lang="en-GB" sz="2600" b="1" dirty="0">
              <a:latin typeface="+mn-lt"/>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0"/>
            <a:ext cx="82296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eaLnBrk="1" hangingPunct="1">
              <a:defRPr sz="3200" b="1">
                <a:solidFill>
                  <a:schemeClr val="tx2"/>
                </a:solidFill>
                <a:latin typeface="+mj-lt"/>
                <a:ea typeface="+mj-ea"/>
                <a:cs typeface="+mj-cs"/>
              </a:defRPr>
            </a:lvl1pPr>
            <a:lvl2pPr eaLnBrk="0" hangingPunct="0">
              <a:defRPr sz="3900" b="1">
                <a:solidFill>
                  <a:schemeClr val="tx2"/>
                </a:solidFill>
              </a:defRPr>
            </a:lvl2pPr>
            <a:lvl3pPr eaLnBrk="0" hangingPunct="0">
              <a:defRPr sz="3900" b="1">
                <a:solidFill>
                  <a:schemeClr val="tx2"/>
                </a:solidFill>
              </a:defRPr>
            </a:lvl3pPr>
            <a:lvl4pPr eaLnBrk="0" hangingPunct="0">
              <a:defRPr sz="3900" b="1">
                <a:solidFill>
                  <a:schemeClr val="tx2"/>
                </a:solidFill>
              </a:defRPr>
            </a:lvl4pPr>
            <a:lvl5pPr eaLnBrk="0" hangingPunct="0">
              <a:defRPr sz="3900" b="1">
                <a:solidFill>
                  <a:schemeClr val="tx2"/>
                </a:solidFill>
              </a:defRPr>
            </a:lvl5pPr>
            <a:lvl6pPr marL="457200" fontAlgn="base">
              <a:spcBef>
                <a:spcPct val="0"/>
              </a:spcBef>
              <a:spcAft>
                <a:spcPct val="0"/>
              </a:spcAft>
              <a:defRPr sz="3900" b="1">
                <a:solidFill>
                  <a:schemeClr val="tx2"/>
                </a:solidFill>
              </a:defRPr>
            </a:lvl6pPr>
            <a:lvl7pPr marL="914400" fontAlgn="base">
              <a:spcBef>
                <a:spcPct val="0"/>
              </a:spcBef>
              <a:spcAft>
                <a:spcPct val="0"/>
              </a:spcAft>
              <a:defRPr sz="3900" b="1">
                <a:solidFill>
                  <a:schemeClr val="tx2"/>
                </a:solidFill>
              </a:defRPr>
            </a:lvl7pPr>
            <a:lvl8pPr marL="1371600" fontAlgn="base">
              <a:spcBef>
                <a:spcPct val="0"/>
              </a:spcBef>
              <a:spcAft>
                <a:spcPct val="0"/>
              </a:spcAft>
              <a:defRPr sz="3900" b="1">
                <a:solidFill>
                  <a:schemeClr val="tx2"/>
                </a:solidFill>
              </a:defRPr>
            </a:lvl8pPr>
            <a:lvl9pPr marL="1828800" fontAlgn="base">
              <a:spcBef>
                <a:spcPct val="0"/>
              </a:spcBef>
              <a:spcAft>
                <a:spcPct val="0"/>
              </a:spcAft>
              <a:defRPr sz="3900" b="1">
                <a:solidFill>
                  <a:schemeClr val="tx2"/>
                </a:solidFill>
              </a:defRPr>
            </a:lvl9pPr>
          </a:lstStyle>
          <a:p>
            <a:r>
              <a:rPr lang="en-GB" dirty="0"/>
              <a:t>Marking and moderation </a:t>
            </a:r>
          </a:p>
        </p:txBody>
      </p:sp>
      <p:sp>
        <p:nvSpPr>
          <p:cNvPr id="3" name="Content Placeholder 2"/>
          <p:cNvSpPr txBox="1">
            <a:spLocks/>
          </p:cNvSpPr>
          <p:nvPr/>
        </p:nvSpPr>
        <p:spPr>
          <a:xfrm>
            <a:off x="228600" y="784302"/>
            <a:ext cx="8610600" cy="6096000"/>
          </a:xfrm>
          <a:prstGeom prst="rect">
            <a:avLst/>
          </a:prstGeom>
        </p:spPr>
        <p:txBody>
          <a:bodyPr>
            <a:noAutofit/>
          </a:bodyPr>
          <a:lstStyle/>
          <a:p>
            <a:r>
              <a:rPr lang="en-GB" sz="2600" b="1" dirty="0" smtClean="0">
                <a:latin typeface="+mn-lt"/>
              </a:rPr>
              <a:t>Indicator 13 </a:t>
            </a:r>
          </a:p>
          <a:p>
            <a:r>
              <a:rPr lang="en-GB" sz="2600" b="1" dirty="0" smtClean="0">
                <a:latin typeface="+mn-lt"/>
              </a:rPr>
              <a:t>Processes for marking assessments and for moderating marks are </a:t>
            </a:r>
            <a:r>
              <a:rPr lang="en-GB" sz="2600" b="1" dirty="0" smtClean="0">
                <a:solidFill>
                  <a:srgbClr val="7030A0"/>
                </a:solidFill>
                <a:latin typeface="+mn-lt"/>
              </a:rPr>
              <a:t>clearly articulated and consistently operated </a:t>
            </a:r>
            <a:r>
              <a:rPr lang="en-GB" sz="2600" b="1" dirty="0" smtClean="0">
                <a:latin typeface="+mn-lt"/>
              </a:rPr>
              <a:t>by those involved in the assessment process.</a:t>
            </a:r>
          </a:p>
          <a:p>
            <a:r>
              <a:rPr lang="en-GB" sz="2600" b="1" dirty="0" smtClean="0">
                <a:latin typeface="+mn-lt"/>
              </a:rPr>
              <a:t> </a:t>
            </a:r>
          </a:p>
          <a:p>
            <a:r>
              <a:rPr lang="en-GB" sz="2600" b="1" dirty="0" smtClean="0">
                <a:latin typeface="+mn-lt"/>
              </a:rPr>
              <a:t>Indicator 14 </a:t>
            </a:r>
          </a:p>
          <a:p>
            <a:r>
              <a:rPr lang="en-GB" sz="2600" b="1" dirty="0" smtClean="0">
                <a:latin typeface="+mn-lt"/>
              </a:rPr>
              <a:t>Higher education providers operate processes for preventing, identifying, investigating and responding to </a:t>
            </a:r>
            <a:r>
              <a:rPr lang="en-GB" sz="2600" b="1" dirty="0" smtClean="0">
                <a:solidFill>
                  <a:srgbClr val="7030A0"/>
                </a:solidFill>
                <a:latin typeface="+mn-lt"/>
              </a:rPr>
              <a:t>unacceptable academic practice</a:t>
            </a:r>
            <a:r>
              <a:rPr lang="en-GB" sz="2600" b="1" dirty="0" smtClean="0">
                <a:latin typeface="+mn-lt"/>
              </a:rPr>
              <a: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600" b="1" i="0" u="none" strike="noStrike" kern="1200" cap="none" spc="0" normalizeH="0" baseline="0" noProof="0" dirty="0">
              <a:ln>
                <a:noFill/>
              </a:ln>
              <a:solidFill>
                <a:schemeClr val="tx1"/>
              </a:solidFill>
              <a:effectLst/>
              <a:uLnTx/>
              <a:uFillTx/>
              <a:latin typeface="+mn-lt"/>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Competent to assess?</a:t>
            </a:r>
          </a:p>
        </p:txBody>
      </p:sp>
      <p:sp>
        <p:nvSpPr>
          <p:cNvPr id="3" name="Content Placeholder 2"/>
          <p:cNvSpPr>
            <a:spLocks noGrp="1"/>
          </p:cNvSpPr>
          <p:nvPr>
            <p:ph idx="1"/>
          </p:nvPr>
        </p:nvSpPr>
        <p:spPr/>
        <p:txBody>
          <a:bodyPr/>
          <a:lstStyle/>
          <a:p>
            <a:pPr marL="0" indent="0">
              <a:buNone/>
            </a:pPr>
            <a:r>
              <a:rPr lang="en-GB" sz="2600" dirty="0" smtClean="0"/>
              <a:t>Higher education providers assure themselves that everyone involved in the assessment of student work, including prior learning, and associated assessment processes is competent to undertake their roles and responsibilities’ (QAA, 2013, p.11)</a:t>
            </a:r>
          </a:p>
          <a:p>
            <a:pPr marL="0" indent="0">
              <a:buNone/>
            </a:pPr>
            <a:endParaRPr lang="en-GB" sz="2600" dirty="0"/>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Appropriate development or training?</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Assessment processes are implemented effectively when all staff involved have the necessary knowledge and skills, have received the appropriate development or training to fulfil their specific role, and are clear about their remit and responsibilities. Higher education providers identify what is appropriate for each role and how competence will be demonstrated, recognising that assessment involves different roles, each of which may be carried out by a variety of staff. (QAA, 2013, p.11).</a:t>
            </a:r>
          </a:p>
          <a:p>
            <a:pPr marL="0" indent="0">
              <a:buNone/>
            </a:pPr>
            <a:endParaRPr lang="en-GB" sz="2600" dirty="0"/>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250824" y="188913"/>
            <a:ext cx="8893175" cy="739757"/>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Boud et al 2010: ‘Assessment 2020’</a:t>
            </a:r>
            <a:endParaRPr lang="en-US" sz="3200" dirty="0"/>
          </a:p>
        </p:txBody>
      </p:sp>
      <p:sp>
        <p:nvSpPr>
          <p:cNvPr id="3" name="Content Placeholder 2"/>
          <p:cNvSpPr>
            <a:spLocks noGrp="1"/>
          </p:cNvSpPr>
          <p:nvPr>
            <p:ph idx="1"/>
          </p:nvPr>
        </p:nvSpPr>
        <p:spPr>
          <a:xfrm>
            <a:off x="0" y="785794"/>
            <a:ext cx="8964613" cy="6072205"/>
          </a:xfrm>
        </p:spPr>
        <p:txBody>
          <a:bodyPr/>
          <a:lstStyle/>
          <a:p>
            <a:pPr>
              <a:lnSpc>
                <a:spcPct val="100000"/>
              </a:lnSpc>
              <a:buNone/>
            </a:pPr>
            <a:r>
              <a:rPr lang="en-GB" sz="2800" dirty="0" smtClean="0"/>
              <a:t>Assessment has most effect when...:</a:t>
            </a:r>
          </a:p>
          <a:p>
            <a:pPr>
              <a:lnSpc>
                <a:spcPct val="100000"/>
              </a:lnSpc>
              <a:buSzPct val="100000"/>
              <a:buFont typeface="+mj-lt"/>
              <a:buAutoNum type="arabicPeriod"/>
            </a:pPr>
            <a:r>
              <a:rPr lang="en-GB" sz="2400" dirty="0" smtClean="0"/>
              <a:t>It is used to engage students in learning that is productive.</a:t>
            </a:r>
          </a:p>
          <a:p>
            <a:pPr>
              <a:lnSpc>
                <a:spcPct val="100000"/>
              </a:lnSpc>
              <a:buSzPct val="100000"/>
              <a:buFont typeface="+mj-lt"/>
              <a:buAutoNum type="arabicPeriod"/>
            </a:pPr>
            <a:r>
              <a:rPr lang="en-GB" sz="2400" dirty="0" smtClean="0"/>
              <a:t>Feedback is used to actively improve student learning.</a:t>
            </a:r>
          </a:p>
          <a:p>
            <a:pPr>
              <a:lnSpc>
                <a:spcPct val="100000"/>
              </a:lnSpc>
              <a:buSzPct val="100000"/>
              <a:buFont typeface="+mj-lt"/>
              <a:buAutoNum type="arabicPeriod"/>
            </a:pPr>
            <a:r>
              <a:rPr lang="en-US" sz="2400" dirty="0" smtClean="0"/>
              <a:t>Students and teachers become responsible partners in learning and assessment.</a:t>
            </a:r>
          </a:p>
          <a:p>
            <a:pPr>
              <a:lnSpc>
                <a:spcPct val="100000"/>
              </a:lnSpc>
              <a:buSzPct val="100000"/>
              <a:buFont typeface="+mj-lt"/>
              <a:buAutoNum type="arabicPeriod"/>
            </a:pPr>
            <a:r>
              <a:rPr lang="en-US" sz="2400" dirty="0" smtClean="0"/>
              <a:t>Students are inducted into the assessment practices and cultures of higher education.</a:t>
            </a:r>
          </a:p>
          <a:p>
            <a:pPr>
              <a:lnSpc>
                <a:spcPct val="100000"/>
              </a:lnSpc>
              <a:buSzPct val="100000"/>
              <a:buFont typeface="+mj-lt"/>
              <a:buAutoNum type="arabicPeriod"/>
            </a:pPr>
            <a:r>
              <a:rPr lang="en-US" sz="2400" dirty="0" smtClean="0"/>
              <a:t>Assessment for learning is placed at the centre of subject and program design.</a:t>
            </a:r>
          </a:p>
          <a:p>
            <a:pPr>
              <a:lnSpc>
                <a:spcPct val="100000"/>
              </a:lnSpc>
              <a:buSzPct val="100000"/>
              <a:buFont typeface="+mj-lt"/>
              <a:buAutoNum type="arabicPeriod"/>
            </a:pPr>
            <a:r>
              <a:rPr lang="en-US" sz="2400" dirty="0" smtClean="0"/>
              <a:t>Assessment for learning is a focus for staff and institutional development.</a:t>
            </a:r>
          </a:p>
          <a:p>
            <a:pPr>
              <a:lnSpc>
                <a:spcPct val="100000"/>
              </a:lnSpc>
              <a:buSzPct val="100000"/>
              <a:buFont typeface="+mj-lt"/>
              <a:buAutoNum type="arabicPeriod"/>
            </a:pPr>
            <a:r>
              <a:rPr lang="en-US" sz="2400" dirty="0" smtClean="0"/>
              <a:t>Assessment provides inclusive and trustworthy representation of student achievement.</a:t>
            </a:r>
          </a:p>
          <a:p>
            <a:pPr>
              <a:lnSpc>
                <a:spcPct val="100000"/>
              </a:lnSpc>
              <a:buFont typeface="+mj-lt"/>
              <a:buAutoNum type="arabicPeriod"/>
            </a:pP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Learning from </a:t>
            </a:r>
            <a:r>
              <a:rPr lang="en-GB" sz="3200" dirty="0" err="1"/>
              <a:t>Boud</a:t>
            </a:r>
            <a:r>
              <a:rPr lang="en-GB" sz="3200" dirty="0"/>
              <a:t> et al: Better assessment can save money</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...where programmes plan for more formative assessment and feedback, there is a better chance that a greater proportion of students pass modules at their first attempt, thereby saving staff time in relation to demand for extra support, re-sits, appeals and complaints. Improved pass rates and reduced attrition bring obvious financial benefits for institutions and positive outcomes for students. Overall, a radical review of assessment can bring cost savings and better use of teaching resources. (p.11) </a:t>
            </a:r>
          </a:p>
          <a:p>
            <a:pPr marL="0" indent="0">
              <a:buNone/>
            </a:pPr>
            <a:endParaRPr lang="en-GB" sz="2600" dirty="0"/>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‘Impact on learning’</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Assessment is a central feature of teaching and the curriculum. It powerfully frames how students learn and what students achieve. It is one of the most significant influences on students’ experience of higher education and all that they gain from it. The reason for an explicit focus on improving assessment practice is the huge impact it has on the quality of learning. (Boud and Associates, 2010, p.1)</a:t>
            </a:r>
          </a:p>
          <a:p>
            <a:pPr marL="0" indent="0">
              <a:buNone/>
            </a:pPr>
            <a:endParaRPr lang="en-GB" sz="2600" dirty="0"/>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A rethink is needed</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Universities face substantial change in a rapidly evolving global context. The challenges of meeting new expectations about academic standards in the next decade and beyond mean that assessment will need to be rethought and renewed. (Boud et al, 2010 p.1).</a:t>
            </a:r>
          </a:p>
          <a:p>
            <a:pPr marL="0" indent="0">
              <a:buNone/>
            </a:pPr>
            <a:endParaRPr lang="en-GB" sz="2600" dirty="0"/>
          </a:p>
          <a:p>
            <a:pPr marL="0" indent="0">
              <a:buNone/>
            </a:pPr>
            <a:r>
              <a:rPr lang="en-GB" sz="2600" dirty="0"/>
              <a:t>In the next section we will consider how to streamline assessment to make it more effective and efficient.</a:t>
            </a:r>
          </a:p>
          <a:p>
            <a:pPr marL="0" indent="0">
              <a:buNone/>
            </a:pPr>
            <a:endParaRPr lang="en-GB" sz="2600" dirty="0"/>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a:t>Why would we wish to streamline assessment?</a:t>
            </a:r>
          </a:p>
        </p:txBody>
      </p:sp>
      <p:sp>
        <p:nvSpPr>
          <p:cNvPr id="15363"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Huge pressure on resources in higher education;</a:t>
            </a:r>
          </a:p>
          <a:p>
            <a:r>
              <a:rPr lang="en-GB" sz="2600"/>
              <a:t>Larger numbers of students in cohorts;</a:t>
            </a:r>
          </a:p>
          <a:p>
            <a:r>
              <a:rPr lang="en-GB" sz="2600"/>
              <a:t>Ever-increasing demands on staff time;</a:t>
            </a:r>
          </a:p>
          <a:p>
            <a:r>
              <a:rPr lang="en-GB" sz="2600"/>
              <a:t>Staff indicate they spend a disproportionate time on assessment drudgery;</a:t>
            </a:r>
          </a:p>
          <a:p>
            <a:r>
              <a:rPr lang="en-GB" sz="2600"/>
              <a:t>The means exist nowadays to undertake some aspects of assessment more effectively and efficiently.</a:t>
            </a:r>
          </a:p>
          <a:p>
            <a:endParaRPr lang="en-GB" sz="26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This workshop is designed to enable participants to:</a:t>
            </a:r>
          </a:p>
        </p:txBody>
      </p:sp>
      <p:sp>
        <p:nvSpPr>
          <p:cNvPr id="1331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Discuss some of the challenges of assessing large groups of students;</a:t>
            </a:r>
          </a:p>
          <a:p>
            <a:r>
              <a:rPr lang="en-GB" sz="2600" dirty="0"/>
              <a:t>Review the importance of good assessment to promote student learning;</a:t>
            </a:r>
          </a:p>
          <a:p>
            <a:r>
              <a:rPr lang="en-GB" sz="2600" dirty="0"/>
              <a:t>Consider a range of means by which to assess efficiently and effectively.</a:t>
            </a:r>
          </a:p>
          <a:p>
            <a:r>
              <a:rPr lang="en-GB" sz="2600" dirty="0"/>
              <a:t>Explore how best to improve the student experience of assessment and feedback, without exhaustion.</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76250"/>
            <a:ext cx="7543800" cy="865188"/>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Formative and summative assessment</a:t>
            </a:r>
          </a:p>
        </p:txBody>
      </p:sp>
      <p:sp>
        <p:nvSpPr>
          <p:cNvPr id="17411" name="Rectangle 3"/>
          <p:cNvSpPr>
            <a:spLocks noGrp="1" noChangeArrowheads="1"/>
          </p:cNvSpPr>
          <p:nvPr>
            <p:ph type="body" idx="1"/>
          </p:nvPr>
        </p:nvSpPr>
        <p:spPr>
          <a:xfrm>
            <a:off x="468313" y="1916113"/>
            <a:ext cx="8229600" cy="4286250"/>
          </a:xfrm>
          <a:noFill/>
          <a:ln w="9525">
            <a:noFill/>
            <a:miter lim="800000"/>
            <a:headEnd/>
            <a:tailEnd/>
          </a:ln>
        </p:spPr>
        <p:txBody>
          <a:bodyPr vert="horz" wrap="square" lIns="91440" tIns="45720" rIns="91440" bIns="45720" numCol="1" anchor="t" anchorCtr="0" compatLnSpc="1">
            <a:prstTxWarp prst="textNoShape">
              <a:avLst/>
            </a:prstTxWarp>
          </a:bodyPr>
          <a:lstStyle/>
          <a:p>
            <a:r>
              <a:rPr lang="en-US" sz="2600" dirty="0"/>
              <a:t>Formative assessment is primarily concerned with feedback aimed at prompting improvement, is often continuous and usually involves words.</a:t>
            </a:r>
          </a:p>
          <a:p>
            <a:r>
              <a:rPr lang="en-US" sz="2600" dirty="0"/>
              <a:t>Summative assessment is concerned with making evaluative judgments, is often end point and involves numbers.</a:t>
            </a:r>
          </a:p>
          <a:p>
            <a:endParaRPr lang="en-GB" sz="2600"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a:t>Looking at the alternatives</a:t>
            </a:r>
          </a:p>
        </p:txBody>
      </p:sp>
      <p:sp>
        <p:nvSpPr>
          <p:cNvPr id="18435"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Each of the following methods aims to make giving feedback to students more effective and efficient.</a:t>
            </a:r>
          </a:p>
          <a:p>
            <a:r>
              <a:rPr lang="en-GB" sz="2600"/>
              <a:t>Any single method used exclusively is unlikely to be acceptable to students;</a:t>
            </a:r>
          </a:p>
          <a:p>
            <a:r>
              <a:rPr lang="en-GB" sz="2600"/>
              <a:t>Ring the changes so that your means of assessment provides a variety of different kinds of feedback.</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Efficient assessment; we need to:</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Stop marking, start assessing! </a:t>
            </a:r>
          </a:p>
          <a:p>
            <a:r>
              <a:rPr lang="en-GB" sz="2600" dirty="0"/>
              <a:t>Explore ways to maximise student ‘time on task’ (Gibbs) and minimise staff drudgery;</a:t>
            </a:r>
          </a:p>
          <a:p>
            <a:r>
              <a:rPr lang="en-GB" sz="2600" dirty="0"/>
              <a:t>Remember that feedback is crucial to student learning but the most time-consuming aspect of assessment: we need to explore ways of giving feedback effectively and efficiently.</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04800" y="609600"/>
            <a:ext cx="8534400" cy="1143000"/>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Giving feedback more effectively </a:t>
            </a:r>
            <a:br>
              <a:rPr lang="en-GB" sz="3200" dirty="0"/>
            </a:br>
            <a:r>
              <a:rPr lang="en-GB" sz="3200" dirty="0"/>
              <a:t>&amp; efficiently, we can:</a:t>
            </a:r>
          </a:p>
        </p:txBody>
      </p:sp>
      <p:sp>
        <p:nvSpPr>
          <p:cNvPr id="18435" name="Rectangle 3"/>
          <p:cNvSpPr>
            <a:spLocks noGrp="1" noChangeArrowheads="1"/>
          </p:cNvSpPr>
          <p:nvPr>
            <p:ph type="body" idx="1"/>
          </p:nvPr>
        </p:nvSpPr>
        <p:spPr>
          <a:xfrm>
            <a:off x="381000" y="1981200"/>
            <a:ext cx="8382000" cy="411480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Feedback orally to groups of students;</a:t>
            </a:r>
          </a:p>
          <a:p>
            <a:r>
              <a:rPr lang="en-GB" sz="2600" dirty="0"/>
              <a:t>Write an assignment report;</a:t>
            </a:r>
          </a:p>
          <a:p>
            <a:r>
              <a:rPr lang="en-GB" sz="2600" dirty="0"/>
              <a:t>Use model answers;</a:t>
            </a:r>
          </a:p>
          <a:p>
            <a:r>
              <a:rPr lang="en-GB" sz="2600" dirty="0"/>
              <a:t>Use assignment return sheets;</a:t>
            </a:r>
          </a:p>
          <a:p>
            <a:r>
              <a:rPr lang="en-GB" sz="2600" dirty="0"/>
              <a:t>Use statement banks;</a:t>
            </a:r>
          </a:p>
          <a:p>
            <a:r>
              <a:rPr lang="en-GB" sz="2600" dirty="0"/>
              <a:t>Involve students in their own assessment;</a:t>
            </a:r>
          </a:p>
          <a:p>
            <a:r>
              <a:rPr lang="en-GB" sz="2600" dirty="0"/>
              <a:t>Use technologies for delivering and managing assessment.</a:t>
            </a:r>
          </a:p>
          <a:p>
            <a:endParaRPr lang="en-GB" sz="260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a:t>Feeding back orally to groups of students: why?</a:t>
            </a:r>
          </a:p>
        </p:txBody>
      </p:sp>
      <p:sp>
        <p:nvSpPr>
          <p:cNvPr id="25603"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Face-to-face feedback uses tone of voice, emphasis, body language;</a:t>
            </a:r>
          </a:p>
          <a:p>
            <a:r>
              <a:rPr lang="en-GB" sz="2600" dirty="0"/>
              <a:t>Students learn from feedback to each others’ work;</a:t>
            </a:r>
          </a:p>
          <a:p>
            <a:r>
              <a:rPr lang="en-GB" sz="2600" dirty="0"/>
              <a:t>Students can ask questions;</a:t>
            </a:r>
          </a:p>
          <a:p>
            <a:r>
              <a:rPr lang="en-GB" sz="2600" dirty="0"/>
              <a:t>Makes feedback a shared experience.</a:t>
            </a:r>
          </a:p>
          <a:p>
            <a:endParaRPr lang="en-GB" sz="2600"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a:t>Feeding back orally to groups of students: how?</a:t>
            </a:r>
          </a:p>
        </p:txBody>
      </p:sp>
      <p:sp>
        <p:nvSpPr>
          <p:cNvPr id="26627"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Staff mark assignments with minimal in-text comment and provide grades/marks as normal;</a:t>
            </a:r>
          </a:p>
          <a:p>
            <a:r>
              <a:rPr lang="en-GB" sz="2600" dirty="0"/>
              <a:t>At the start of a lecture or seminar, the tutor provides an overview of class performance and orally </a:t>
            </a:r>
            <a:r>
              <a:rPr lang="en-GB" sz="2600" dirty="0" err="1"/>
              <a:t>remediates</a:t>
            </a:r>
            <a:r>
              <a:rPr lang="en-GB" sz="2600" dirty="0"/>
              <a:t> errors ,clarifies misunderstandings, and praises good practice;</a:t>
            </a:r>
          </a:p>
          <a:p>
            <a:r>
              <a:rPr lang="en-GB" sz="2600" dirty="0"/>
              <a:t>Students have a chance to ask and answer questions;</a:t>
            </a:r>
          </a:p>
          <a:p>
            <a:r>
              <a:rPr lang="en-GB" sz="2600" dirty="0"/>
              <a:t>An audio file can be made available on the VLE.</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smtClean="0"/>
              <a:t>Written assignment reports: why?</a:t>
            </a:r>
          </a:p>
        </p:txBody>
      </p:sp>
      <p:sp>
        <p:nvSpPr>
          <p:cNvPr id="23555" name="Rectangle 3"/>
          <p:cNvSpPr>
            <a:spLocks noGrp="1" noChangeArrowheads="1"/>
          </p:cNvSpPr>
          <p:nvPr>
            <p:ph type="body" idx="1"/>
          </p:nvPr>
        </p:nvSpPr>
        <p:spPr>
          <a:xfrm>
            <a:off x="457200" y="1571625"/>
            <a:ext cx="8305800" cy="452437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Provides feedback to a group as a whole;</a:t>
            </a:r>
          </a:p>
          <a:p>
            <a:r>
              <a:rPr lang="en-GB" sz="2600" dirty="0"/>
              <a:t>Allows students to know how they are doing by comparison with the rest of the course;</a:t>
            </a:r>
          </a:p>
          <a:p>
            <a:r>
              <a:rPr lang="en-GB" sz="2600" dirty="0"/>
              <a:t>Offers a chance to illustrate good practice;</a:t>
            </a:r>
          </a:p>
          <a:p>
            <a:r>
              <a:rPr lang="en-GB" sz="2600" dirty="0"/>
              <a:t>Minimal comments can be put on scripts;</a:t>
            </a:r>
          </a:p>
          <a:p>
            <a:r>
              <a:rPr lang="en-GB" sz="2600" dirty="0"/>
              <a:t>Generic reports can be delivered quickly electronically before moderation.</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685800" y="457200"/>
            <a:ext cx="7772400" cy="757238"/>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smtClean="0"/>
              <a:t>Assignment reports: how?</a:t>
            </a:r>
          </a:p>
        </p:txBody>
      </p:sp>
      <p:sp>
        <p:nvSpPr>
          <p:cNvPr id="24579" name="Rectangle 3"/>
          <p:cNvSpPr>
            <a:spLocks noGrp="1" noChangeArrowheads="1"/>
          </p:cNvSpPr>
          <p:nvPr>
            <p:ph type="body" idx="1"/>
          </p:nvPr>
        </p:nvSpPr>
        <p:spPr>
          <a:xfrm>
            <a:off x="609600" y="1285875"/>
            <a:ext cx="7848600" cy="473392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Staff mark assignments with minimal in-text comment and provide grades/marks as normal;</a:t>
            </a:r>
          </a:p>
          <a:p>
            <a:r>
              <a:rPr lang="en-GB" sz="2600"/>
              <a:t>Notes are made of similar points from several students’ work;</a:t>
            </a:r>
          </a:p>
          <a:p>
            <a:r>
              <a:rPr lang="en-GB" sz="2600"/>
              <a:t>A report is compiled which identifies examples of good practice, areas where a number of students made similar errors and additional reading suggestions.</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85800" y="142875"/>
            <a:ext cx="7772400" cy="837853"/>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Using ‘expanded’ model answers: why?</a:t>
            </a:r>
          </a:p>
        </p:txBody>
      </p:sp>
      <p:sp>
        <p:nvSpPr>
          <p:cNvPr id="19459" name="Rectangle 3"/>
          <p:cNvSpPr>
            <a:spLocks noGrp="1" noChangeArrowheads="1"/>
          </p:cNvSpPr>
          <p:nvPr>
            <p:ph type="body" idx="1"/>
          </p:nvPr>
        </p:nvSpPr>
        <p:spPr>
          <a:xfrm>
            <a:off x="685800" y="1268760"/>
            <a:ext cx="7772400" cy="482724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They give students a good idea of what can be expected of them;</a:t>
            </a:r>
          </a:p>
          <a:p>
            <a:r>
              <a:rPr lang="en-GB" sz="2600" dirty="0"/>
              <a:t>It is sometimes easier to show students than tell them what we are after;</a:t>
            </a:r>
          </a:p>
          <a:p>
            <a:r>
              <a:rPr lang="en-GB" sz="2600" dirty="0"/>
              <a:t>They can be time efficient; </a:t>
            </a:r>
          </a:p>
          <a:p>
            <a:r>
              <a:rPr lang="en-GB" sz="2600" dirty="0"/>
              <a:t>They show how solutions have been reached;</a:t>
            </a:r>
          </a:p>
          <a:p>
            <a:r>
              <a:rPr lang="en-GB" sz="2600" dirty="0"/>
              <a:t>They demonstrate good practice;</a:t>
            </a:r>
          </a:p>
          <a:p>
            <a:r>
              <a:rPr lang="en-GB" sz="2600" dirty="0"/>
              <a:t>The commentary can indicate why an answer is good.</a:t>
            </a:r>
          </a:p>
          <a:p>
            <a:endParaRPr lang="en-GB" sz="2600" dirty="0"/>
          </a:p>
          <a:p>
            <a:endParaRPr lang="en-GB" sz="2600"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smtClean="0"/>
              <a:t>Using model answers: how?</a:t>
            </a:r>
          </a:p>
        </p:txBody>
      </p:sp>
      <p:sp>
        <p:nvSpPr>
          <p:cNvPr id="20483" name="Rectangle 3"/>
          <p:cNvSpPr>
            <a:spLocks noGrp="1" noChangeArrowheads="1"/>
          </p:cNvSpPr>
          <p:nvPr>
            <p:ph type="body" idx="1"/>
          </p:nvPr>
        </p:nvSpPr>
        <p:spPr>
          <a:xfrm>
            <a:off x="468313" y="1196975"/>
            <a:ext cx="8280400" cy="489902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Staff preparing an assignment can draft a model answer;</a:t>
            </a:r>
          </a:p>
          <a:p>
            <a:r>
              <a:rPr lang="en-GB" sz="2600"/>
              <a:t>Student work (or extracts from several student’s answers) can be anonymised and (with permission) used as a model;</a:t>
            </a:r>
          </a:p>
          <a:p>
            <a:r>
              <a:rPr lang="en-GB" sz="2600"/>
              <a:t>Text can be placed on page with explanatory comments appended (‘exploded text’);</a:t>
            </a:r>
          </a:p>
          <a:p>
            <a:r>
              <a:rPr lang="en-GB" sz="2600"/>
              <a:t>However, caution should be exercised in order to lead students to think only one approach is acceptable.</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a:t>Why is assessment such a big issue?</a:t>
            </a:r>
          </a:p>
        </p:txBody>
      </p:sp>
      <p:sp>
        <p:nvSpPr>
          <p:cNvPr id="14339" name="Rectangle 3"/>
          <p:cNvSpPr>
            <a:spLocks noGrp="1" noChangeArrowheads="1"/>
          </p:cNvSpPr>
          <p:nvPr>
            <p:ph type="body" idx="4294967295"/>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Good feedback and assessment practices are essential to student learning;</a:t>
            </a:r>
          </a:p>
          <a:p>
            <a:r>
              <a:rPr lang="en-GB" sz="2600" dirty="0"/>
              <a:t>Student satisfaction surveys frequently highlight significant dissatisfaction around these issues;</a:t>
            </a:r>
          </a:p>
          <a:p>
            <a:r>
              <a:rPr lang="en-GB" sz="2600" dirty="0"/>
              <a:t>In tough times, staff often find the pressure of achieving fast and formative feedback a heavy chore, especially when cohorts are large.</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304800" y="260648"/>
            <a:ext cx="8458200" cy="86409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Assignment return sheets: why?</a:t>
            </a:r>
          </a:p>
        </p:txBody>
      </p:sp>
      <p:sp>
        <p:nvSpPr>
          <p:cNvPr id="21507" name="Rectangle 3"/>
          <p:cNvSpPr>
            <a:spLocks noGrp="1" noChangeArrowheads="1"/>
          </p:cNvSpPr>
          <p:nvPr>
            <p:ph type="body" idx="1"/>
          </p:nvPr>
        </p:nvSpPr>
        <p:spPr>
          <a:xfrm>
            <a:off x="250825" y="1268761"/>
            <a:ext cx="8713788" cy="482724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err="1"/>
              <a:t>Proformas</a:t>
            </a:r>
            <a:r>
              <a:rPr lang="en-GB" sz="2600" dirty="0"/>
              <a:t> save assessors writing the same thing repeatedly;</a:t>
            </a:r>
          </a:p>
          <a:p>
            <a:r>
              <a:rPr lang="en-GB" sz="2600" dirty="0"/>
              <a:t>Helps to keep assessors’ comments on track;</a:t>
            </a:r>
          </a:p>
          <a:p>
            <a:r>
              <a:rPr lang="en-GB" sz="2600" dirty="0"/>
              <a:t>Shows how criteria match up to performance and how marks are derived;</a:t>
            </a:r>
          </a:p>
          <a:p>
            <a:r>
              <a:rPr lang="en-GB" sz="2600" dirty="0"/>
              <a:t>Helps students to see what is valued;</a:t>
            </a:r>
          </a:p>
          <a:p>
            <a:r>
              <a:rPr lang="en-GB" sz="2600" dirty="0"/>
              <a:t>Provides a useful written record.</a:t>
            </a:r>
          </a:p>
          <a:p>
            <a:endParaRPr lang="en-GB" sz="2600"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smtClean="0"/>
              <a:t>Assignment return sheets: how?</a:t>
            </a:r>
          </a:p>
        </p:txBody>
      </p:sp>
      <p:sp>
        <p:nvSpPr>
          <p:cNvPr id="22531"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Criteria presented in assignment brief can be utilised in a proforma;</a:t>
            </a:r>
          </a:p>
          <a:p>
            <a:r>
              <a:rPr lang="en-GB" sz="2600"/>
              <a:t>Variations in weighting can be clearly identified;</a:t>
            </a:r>
          </a:p>
          <a:p>
            <a:r>
              <a:rPr lang="en-GB" sz="2600"/>
              <a:t>A Likert scale or boxes can be used to speed tutor’s responses;</a:t>
            </a:r>
          </a:p>
          <a:p>
            <a:r>
              <a:rPr lang="en-GB" sz="2600"/>
              <a:t>Space can be provided for individual comments.</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357158" y="1124747"/>
          <a:ext cx="8262974" cy="5304650"/>
        </p:xfrm>
        <a:graphic>
          <a:graphicData uri="http://schemas.openxmlformats.org/drawingml/2006/table">
            <a:tbl>
              <a:tblPr/>
              <a:tblGrid>
                <a:gridCol w="571504"/>
                <a:gridCol w="1785950"/>
                <a:gridCol w="846710"/>
                <a:gridCol w="3518936"/>
                <a:gridCol w="1539874"/>
              </a:tblGrid>
              <a:tr h="840411">
                <a:tc>
                  <a:txBody>
                    <a:bodyPr/>
                    <a:lstStyle/>
                    <a:p>
                      <a:pPr algn="ctr">
                        <a:lnSpc>
                          <a:spcPct val="115000"/>
                        </a:lnSpc>
                        <a:spcAft>
                          <a:spcPts val="0"/>
                        </a:spcAft>
                      </a:pPr>
                      <a:r>
                        <a:rPr lang="en-GB" sz="1400" b="1" dirty="0">
                          <a:latin typeface="+mn-lt"/>
                          <a:ea typeface="Calibri"/>
                          <a:cs typeface="Times New Roman"/>
                        </a:rPr>
                        <a:t>Criterion no</a:t>
                      </a: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Criterion</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Mark</a:t>
                      </a:r>
                    </a:p>
                    <a:p>
                      <a:pPr algn="ctr">
                        <a:lnSpc>
                          <a:spcPct val="115000"/>
                        </a:lnSpc>
                        <a:spcAft>
                          <a:spcPts val="0"/>
                        </a:spcAft>
                      </a:pPr>
                      <a:r>
                        <a:rPr lang="en-GB" sz="1400" b="1" dirty="0" smtClean="0">
                          <a:latin typeface="+mn-lt"/>
                          <a:ea typeface="Calibri"/>
                          <a:cs typeface="Times New Roman"/>
                        </a:rPr>
                        <a:t> (0-5</a:t>
                      </a:r>
                      <a:r>
                        <a:rPr lang="en-GB" sz="1400" b="1" baseline="0" dirty="0" smtClean="0">
                          <a:latin typeface="+mn-lt"/>
                          <a:ea typeface="Calibri"/>
                          <a:cs typeface="Times New Roman"/>
                        </a:rPr>
                        <a:t> marks)</a:t>
                      </a:r>
                      <a:endParaRPr lang="en-GB" sz="1400" b="1" dirty="0">
                        <a:latin typeface="+mn-lt"/>
                        <a:ea typeface="Calibri"/>
                        <a:cs typeface="Times New Roman"/>
                      </a:endParaRP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Tutor</a:t>
                      </a:r>
                      <a:r>
                        <a:rPr lang="en-GB" sz="1400" b="1" baseline="0" dirty="0" smtClean="0">
                          <a:latin typeface="+mn-lt"/>
                          <a:ea typeface="Calibri"/>
                          <a:cs typeface="Times New Roman"/>
                        </a:rPr>
                        <a:t> c</a:t>
                      </a:r>
                      <a:r>
                        <a:rPr lang="en-GB" sz="1400" b="1" dirty="0" smtClean="0">
                          <a:latin typeface="+mn-lt"/>
                          <a:ea typeface="Calibri"/>
                          <a:cs typeface="Times New Roman"/>
                        </a:rPr>
                        <a:t>omments and suggestions for further work</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Student response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18488">
                <a:tc>
                  <a:txBody>
                    <a:bodyPr/>
                    <a:lstStyle/>
                    <a:p>
                      <a:pPr algn="ctr">
                        <a:lnSpc>
                          <a:spcPct val="115000"/>
                        </a:lnSpc>
                        <a:spcAft>
                          <a:spcPts val="0"/>
                        </a:spcAft>
                      </a:pPr>
                      <a:r>
                        <a:rPr lang="en-GB" sz="1400" b="1" dirty="0">
                          <a:latin typeface="+mn-lt"/>
                          <a:ea typeface="Calibri"/>
                          <a:cs typeface="Times New Roman"/>
                        </a:rPr>
                        <a:t>1</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Demonstrates ability </a:t>
                      </a:r>
                      <a:r>
                        <a:rPr lang="en-GB" sz="1400" b="1" dirty="0">
                          <a:latin typeface="+mn-lt"/>
                          <a:ea typeface="Calibri"/>
                          <a:cs typeface="Times New Roman"/>
                        </a:rPr>
                        <a:t>to </a:t>
                      </a:r>
                      <a:r>
                        <a:rPr lang="en-GB" sz="1400" b="1" dirty="0" smtClean="0">
                          <a:latin typeface="+mn-lt"/>
                          <a:ea typeface="Calibri"/>
                          <a:cs typeface="Times New Roman"/>
                        </a:rPr>
                        <a:t>present information clearly logically, accurately and fluently</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3</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This work is written reasonably fluently</a:t>
                      </a:r>
                      <a:r>
                        <a:rPr lang="en-GB" sz="1400" b="1" baseline="0" dirty="0" smtClean="0">
                          <a:latin typeface="+mn-lt"/>
                          <a:ea typeface="Calibri"/>
                          <a:cs typeface="Times New Roman"/>
                        </a:rPr>
                        <a:t> but there are some typos that would not slip in if spell checker used properly. Also note you don’t use the definite and indefinite articles (‘a’ and ‘the’ appropriately: please refer to the language guidance 17.3 on the VLE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smtClean="0">
                          <a:latin typeface="Blackadder ITC" pitchFamily="82" charset="0"/>
                          <a:ea typeface="Batang" pitchFamily="18" charset="-127"/>
                          <a:cs typeface="Times New Roman"/>
                        </a:rPr>
                        <a:t>This is something I’ve had problems with over the years but am still working on it</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50369">
                <a:tc>
                  <a:txBody>
                    <a:bodyPr/>
                    <a:lstStyle/>
                    <a:p>
                      <a:pPr algn="ctr">
                        <a:lnSpc>
                          <a:spcPct val="115000"/>
                        </a:lnSpc>
                        <a:spcAft>
                          <a:spcPts val="0"/>
                        </a:spcAft>
                      </a:pPr>
                      <a:r>
                        <a:rPr lang="en-GB" sz="1400" b="1" dirty="0">
                          <a:latin typeface="+mn-lt"/>
                          <a:ea typeface="Calibri"/>
                          <a:cs typeface="Times New Roman"/>
                        </a:rPr>
                        <a:t>2</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Demonstrates ability to </a:t>
                      </a:r>
                      <a:r>
                        <a:rPr lang="en-GB" sz="1400" b="1" dirty="0" smtClean="0">
                          <a:latin typeface="+mn-lt"/>
                          <a:ea typeface="Calibri"/>
                          <a:cs typeface="Times New Roman"/>
                        </a:rPr>
                        <a:t>choose</a:t>
                      </a:r>
                      <a:r>
                        <a:rPr lang="en-GB" sz="1400" b="1" baseline="0" dirty="0" smtClean="0">
                          <a:latin typeface="+mn-lt"/>
                          <a:ea typeface="Calibri"/>
                          <a:cs typeface="Times New Roman"/>
                        </a:rPr>
                        <a:t> and use appropriate software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5</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Made excellent choices and used it well to suit the context of the problem being addressed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smtClean="0">
                          <a:latin typeface="Blackadder ITC" pitchFamily="82" charset="0"/>
                          <a:ea typeface="Batang" pitchFamily="18" charset="-127"/>
                          <a:cs typeface="Times New Roman"/>
                        </a:rPr>
                        <a:t>Thank you</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5382">
                <a:tc>
                  <a:txBody>
                    <a:bodyPr/>
                    <a:lstStyle/>
                    <a:p>
                      <a:pPr algn="ctr">
                        <a:lnSpc>
                          <a:spcPct val="115000"/>
                        </a:lnSpc>
                        <a:spcAft>
                          <a:spcPts val="0"/>
                        </a:spcAft>
                      </a:pPr>
                      <a:r>
                        <a:rPr lang="en-GB" sz="1400" b="1" dirty="0" smtClean="0">
                          <a:latin typeface="+mn-lt"/>
                          <a:ea typeface="Calibri"/>
                          <a:cs typeface="Times New Roman"/>
                        </a:rPr>
                        <a:t>3</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Demonstrates ability to use a range of reference materials and cite them appropriately </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1</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Cited only one reference and did</a:t>
                      </a:r>
                      <a:r>
                        <a:rPr lang="en-GB" sz="1400" b="1" baseline="0" dirty="0" smtClean="0">
                          <a:latin typeface="+mn-lt"/>
                          <a:ea typeface="Calibri"/>
                          <a:cs typeface="Times New Roman"/>
                        </a:rPr>
                        <a:t> so inaccurately</a:t>
                      </a:r>
                    </a:p>
                    <a:p>
                      <a:pPr>
                        <a:lnSpc>
                          <a:spcPct val="115000"/>
                        </a:lnSpc>
                        <a:spcAft>
                          <a:spcPts val="0"/>
                        </a:spcAft>
                      </a:pPr>
                      <a:r>
                        <a:rPr lang="en-GB" sz="1400" b="1" baseline="0" dirty="0" smtClean="0">
                          <a:latin typeface="+mn-lt"/>
                          <a:ea typeface="Calibri"/>
                          <a:cs typeface="Times New Roman"/>
                        </a:rPr>
                        <a:t>Please refer to the ifs referencing guide on the VLE and ensure that you provide all the information required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smtClean="0">
                          <a:latin typeface="Blackadder ITC" pitchFamily="82" charset="0"/>
                          <a:ea typeface="Batang" pitchFamily="18" charset="-127"/>
                          <a:cs typeface="Times New Roman"/>
                        </a:rPr>
                        <a:t>I've checked it out and see where I was going wrong</a:t>
                      </a:r>
                      <a:endParaRPr lang="en-GB" sz="1800" dirty="0">
                        <a:latin typeface="Blackadder ITC" pitchFamily="82" charset="0"/>
                        <a:ea typeface="Batang" pitchFamily="18" charset="-127"/>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6" name="Title 5"/>
          <p:cNvSpPr>
            <a:spLocks noGrp="1"/>
          </p:cNvSpPr>
          <p:nvPr>
            <p:ph type="title"/>
          </p:nvPr>
        </p:nvSpPr>
        <p:spPr>
          <a:xfrm>
            <a:off x="457200" y="249238"/>
            <a:ext cx="7543800" cy="659481"/>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Sample assignment return proforma</a:t>
            </a:r>
            <a:endParaRPr lang="en-GB" sz="3200"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smtClean="0"/>
              <a:t>Statement banks: why?</a:t>
            </a:r>
          </a:p>
        </p:txBody>
      </p:sp>
      <p:sp>
        <p:nvSpPr>
          <p:cNvPr id="27651"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Harnesses a resource of comments you already use;</a:t>
            </a:r>
          </a:p>
          <a:p>
            <a:r>
              <a:rPr lang="en-GB" sz="2600"/>
              <a:t>Avoids writing same comments repeatedly;</a:t>
            </a:r>
          </a:p>
          <a:p>
            <a:r>
              <a:rPr lang="en-GB" sz="2600"/>
              <a:t>Allows you to give individual comments additionally to the students who really need them;</a:t>
            </a:r>
          </a:p>
          <a:p>
            <a:r>
              <a:rPr lang="en-GB" sz="2600"/>
              <a:t>Can be automated with use of technology.</a:t>
            </a:r>
          </a:p>
          <a:p>
            <a:endParaRPr lang="en-GB" sz="260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Statement banks: how?</a:t>
            </a:r>
          </a:p>
        </p:txBody>
      </p:sp>
      <p:sp>
        <p:nvSpPr>
          <p:cNvPr id="28675" name="Rectangle 3"/>
          <p:cNvSpPr>
            <a:spLocks noGrp="1" noChangeArrowheads="1"/>
          </p:cNvSpPr>
          <p:nvPr>
            <p:ph type="body" idx="1"/>
          </p:nvPr>
        </p:nvSpPr>
        <p:spPr>
          <a:xfrm>
            <a:off x="468313" y="1052736"/>
            <a:ext cx="8229600" cy="5149627"/>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Tutor identifies a range of regularly used comments written on students’ work;</a:t>
            </a:r>
          </a:p>
          <a:p>
            <a:r>
              <a:rPr lang="en-GB" sz="2600" dirty="0"/>
              <a:t>These are collated and numbered;</a:t>
            </a:r>
          </a:p>
          <a:p>
            <a:r>
              <a:rPr lang="en-GB" sz="2600" dirty="0"/>
              <a:t>Tutor marks work and writes numbers on text of assignment where specific comments apply, or provides a written (or emailed) detailed commentary which pulls together the appropriate items into continuous prose;</a:t>
            </a:r>
          </a:p>
          <a:p>
            <a:r>
              <a:rPr lang="en-GB" sz="2600" dirty="0"/>
              <a:t>Moodle and other platforms can do much of the drudgery in terms of collating marks, returning work etc. Assignment handler can return comments and only release marks when students have commented.</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381000" y="214313"/>
            <a:ext cx="8382000" cy="1071562"/>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smtClean="0"/>
              <a:t>Computer-assisted assessment: why?</a:t>
            </a:r>
          </a:p>
        </p:txBody>
      </p:sp>
      <p:sp>
        <p:nvSpPr>
          <p:cNvPr id="2969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Enables feedback to be given regularly and incrementally;</a:t>
            </a:r>
          </a:p>
          <a:p>
            <a:r>
              <a:rPr lang="en-GB" sz="2600" dirty="0"/>
              <a:t>Saves tutor time for large cohorts and repeated classes;</a:t>
            </a:r>
          </a:p>
          <a:p>
            <a:r>
              <a:rPr lang="en-GB" sz="2600" dirty="0"/>
              <a:t>Can allow instant (or rapid) on screen feedback to e.g. MCQ options;</a:t>
            </a:r>
          </a:p>
          <a:p>
            <a:r>
              <a:rPr lang="en-GB" sz="2600" dirty="0"/>
              <a:t>Saves drudgery, (but not a quick fix);</a:t>
            </a:r>
          </a:p>
          <a:p>
            <a:r>
              <a:rPr lang="en-GB" sz="2600" dirty="0"/>
              <a:t>Is really worth while for large cohorts and where content doesn’t alter fast.</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122239"/>
            <a:ext cx="7543800" cy="930498"/>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Computer-assisted assignments: how?</a:t>
            </a:r>
          </a:p>
        </p:txBody>
      </p:sp>
      <p:sp>
        <p:nvSpPr>
          <p:cNvPr id="30723" name="Rectangle 3"/>
          <p:cNvSpPr>
            <a:spLocks noGrp="1" noChangeArrowheads="1"/>
          </p:cNvSpPr>
          <p:nvPr>
            <p:ph type="body" idx="1"/>
          </p:nvPr>
        </p:nvSpPr>
        <p:spPr>
          <a:xfrm>
            <a:off x="179388" y="1268761"/>
            <a:ext cx="8785225" cy="489709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Designing them should not be a cottage industry!</a:t>
            </a:r>
          </a:p>
          <a:p>
            <a:r>
              <a:rPr lang="en-GB" sz="2600" dirty="0"/>
              <a:t>Training and support both in designing questions and applying the relevant technology are essential;</a:t>
            </a:r>
          </a:p>
          <a:p>
            <a:r>
              <a:rPr lang="en-GB" sz="2600" dirty="0"/>
              <a:t>Testing and piloting of CAA items is also imperative;</a:t>
            </a:r>
          </a:p>
          <a:p>
            <a:r>
              <a:rPr lang="en-GB" sz="2600" dirty="0"/>
              <a:t>We can make use of existing test packages (e.g. from publishers), colleagues with expertise and advice from software companies (e.g. Moodle, </a:t>
            </a:r>
            <a:r>
              <a:rPr lang="en-GB" sz="2600" dirty="0" err="1"/>
              <a:t>Turnitin</a:t>
            </a:r>
            <a:r>
              <a:rPr lang="en-GB" sz="2600" dirty="0"/>
              <a:t>, </a:t>
            </a:r>
            <a:r>
              <a:rPr lang="en-GB" sz="2600" dirty="0" err="1"/>
              <a:t>QuestionMark</a:t>
            </a:r>
            <a:r>
              <a:rPr lang="en-GB" sz="2600" dirty="0"/>
              <a:t>). </a:t>
            </a:r>
          </a:p>
          <a:p>
            <a:endParaRPr lang="en-GB" sz="2600"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idx="4294967295"/>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dirty="0"/>
              <a:t>Good feedback practice (after </a:t>
            </a:r>
            <a:r>
              <a:rPr lang="en-GB" dirty="0" err="1"/>
              <a:t>Nicol</a:t>
            </a:r>
            <a:r>
              <a:rPr lang="en-GB" dirty="0"/>
              <a:t> et al):</a:t>
            </a:r>
            <a:endParaRPr lang="en-US" dirty="0"/>
          </a:p>
        </p:txBody>
      </p:sp>
      <p:sp>
        <p:nvSpPr>
          <p:cNvPr id="17411" name="Rectangle 3"/>
          <p:cNvSpPr>
            <a:spLocks noGrp="1" noChangeArrowheads="1"/>
          </p:cNvSpPr>
          <p:nvPr>
            <p:ph type="body" idx="4294967295"/>
          </p:nvPr>
        </p:nvSpPr>
        <p:spPr>
          <a:xfrm>
            <a:off x="468313" y="1412875"/>
            <a:ext cx="8229600" cy="5111750"/>
          </a:xfrm>
        </p:spPr>
        <p:txBody>
          <a:bodyPr/>
          <a:lstStyle/>
          <a:p>
            <a:pPr marL="446088" indent="-446088">
              <a:lnSpc>
                <a:spcPct val="80000"/>
              </a:lnSpc>
              <a:buFont typeface="Wingdings" pitchFamily="2" charset="2"/>
              <a:buNone/>
            </a:pPr>
            <a:r>
              <a:rPr lang="en-US" sz="2400" dirty="0" smtClean="0"/>
              <a:t>1. </a:t>
            </a:r>
            <a:r>
              <a:rPr lang="en-US" sz="2400" dirty="0"/>
              <a:t>	</a:t>
            </a:r>
            <a:r>
              <a:rPr lang="en-US" sz="2400" dirty="0" smtClean="0"/>
              <a:t>Helps clarify what good performance is (goals, criteria, expected standards);</a:t>
            </a:r>
          </a:p>
          <a:p>
            <a:pPr marL="446088" indent="-446088">
              <a:spcBef>
                <a:spcPct val="0"/>
              </a:spcBef>
              <a:buFont typeface="Wingdings" pitchFamily="2" charset="2"/>
              <a:buNone/>
            </a:pPr>
            <a:r>
              <a:rPr lang="en-US" sz="2400" dirty="0" smtClean="0"/>
              <a:t>2. 	Facilitates the development of self-assessment (reflection) in learning;</a:t>
            </a:r>
          </a:p>
          <a:p>
            <a:pPr marL="446088" indent="-446088">
              <a:spcBef>
                <a:spcPct val="0"/>
              </a:spcBef>
              <a:buFont typeface="Wingdings" pitchFamily="2" charset="2"/>
              <a:buNone/>
            </a:pPr>
            <a:r>
              <a:rPr lang="en-US" sz="2400" dirty="0" smtClean="0"/>
              <a:t>3. 	Delivers high quality information to students about their learning;</a:t>
            </a:r>
          </a:p>
          <a:p>
            <a:pPr marL="446088" indent="-446088">
              <a:spcBef>
                <a:spcPct val="0"/>
              </a:spcBef>
              <a:buFont typeface="Wingdings" pitchFamily="2" charset="2"/>
              <a:buNone/>
            </a:pPr>
            <a:r>
              <a:rPr lang="en-US" sz="2400" dirty="0" smtClean="0"/>
              <a:t>4. 	Encourages teacher and peer dialogue around learning;</a:t>
            </a:r>
          </a:p>
          <a:p>
            <a:pPr marL="446088" indent="-446088">
              <a:spcBef>
                <a:spcPct val="0"/>
              </a:spcBef>
              <a:buFont typeface="Wingdings" pitchFamily="2" charset="2"/>
              <a:buNone/>
            </a:pPr>
            <a:r>
              <a:rPr lang="en-US" sz="2400" dirty="0" smtClean="0"/>
              <a:t>5. 	Encourages positive motivational beliefs and self-esteem;</a:t>
            </a:r>
          </a:p>
          <a:p>
            <a:pPr marL="446088" indent="-446088">
              <a:spcBef>
                <a:spcPct val="0"/>
              </a:spcBef>
              <a:buFont typeface="Wingdings" pitchFamily="2" charset="2"/>
              <a:buNone/>
            </a:pPr>
            <a:r>
              <a:rPr lang="en-US" sz="2400" dirty="0" smtClean="0"/>
              <a:t>6. 	Provides opportunities to close the gap between current and desired performance;</a:t>
            </a:r>
          </a:p>
          <a:p>
            <a:pPr marL="446088" indent="-446088">
              <a:spcBef>
                <a:spcPct val="0"/>
              </a:spcBef>
              <a:buFont typeface="Wingdings" pitchFamily="2" charset="2"/>
              <a:buNone/>
            </a:pPr>
            <a:r>
              <a:rPr lang="en-US" sz="2400" dirty="0" smtClean="0"/>
              <a:t>7. 	Provides information to teachers that can be used to help shape the teaching.</a:t>
            </a:r>
            <a:endParaRPr lang="en-GB" sz="2400" dirty="0" smtClean="0"/>
          </a:p>
          <a:p>
            <a:pPr marL="361950" indent="-361950">
              <a:lnSpc>
                <a:spcPct val="80000"/>
              </a:lnSpc>
            </a:pPr>
            <a:endParaRPr lang="en-US" sz="1900" dirty="0" smtClean="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a:t>Students benefit if we can make feedback timely</a:t>
            </a:r>
          </a:p>
        </p:txBody>
      </p:sp>
      <p:sp>
        <p:nvSpPr>
          <p:cNvPr id="4505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Aim to get feedback on work back to students very quickly, while they still care and while there is till time for them to do something with it. </a:t>
            </a:r>
          </a:p>
          <a:p>
            <a:r>
              <a:rPr lang="en-GB" sz="2600" dirty="0"/>
              <a:t>The longer students have to wait to get work back, especially if they have moved into another semester by the time they receive their returned scripts, the less likely it is that they will do something constructive with lecturer’s hard-written comments.</a:t>
            </a:r>
          </a:p>
          <a:p>
            <a:endParaRPr lang="en-GB" sz="2600"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457200" y="122238"/>
            <a:ext cx="7543800" cy="735012"/>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a:t>Making assessment work well</a:t>
            </a:r>
          </a:p>
        </p:txBody>
      </p:sp>
      <p:sp>
        <p:nvSpPr>
          <p:cNvPr id="44035" name="Rectangle 3"/>
          <p:cNvSpPr>
            <a:spLocks noGrp="1" noChangeArrowheads="1"/>
          </p:cNvSpPr>
          <p:nvPr>
            <p:ph type="body" idx="1"/>
          </p:nvPr>
        </p:nvSpPr>
        <p:spPr>
          <a:xfrm>
            <a:off x="228600" y="928688"/>
            <a:ext cx="8686800" cy="519747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Intra-tutor and Inter-tutor reliability need to be assured;</a:t>
            </a:r>
          </a:p>
          <a:p>
            <a:r>
              <a:rPr lang="en-GB" sz="2600"/>
              <a:t>Practices and processes need to be transparently fair to all students;</a:t>
            </a:r>
          </a:p>
          <a:p>
            <a:r>
              <a:rPr lang="en-GB" sz="2600"/>
              <a:t>Cheat and plagiarisers need to be deterred/punished;</a:t>
            </a:r>
          </a:p>
          <a:p>
            <a:r>
              <a:rPr lang="en-GB" sz="2600"/>
              <a:t>Assessment needs to be manageable for both staff and students;</a:t>
            </a:r>
          </a:p>
          <a:p>
            <a:r>
              <a:rPr lang="en-GB" sz="2600"/>
              <a:t>Assignments should assess what has been taught/learned not what it is easy to assess.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Two major UK and one Australian initiatives inform my work:</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The HEA ‘A marked improvement’;</a:t>
            </a:r>
          </a:p>
          <a:p>
            <a:r>
              <a:rPr lang="en-GB" sz="2600" dirty="0"/>
              <a:t>The QAA code of practice B6;</a:t>
            </a:r>
          </a:p>
          <a:p>
            <a:r>
              <a:rPr lang="en-GB" sz="2600" dirty="0" err="1"/>
              <a:t>Boud</a:t>
            </a:r>
            <a:r>
              <a:rPr lang="en-GB" sz="2600" dirty="0"/>
              <a:t> et al (2010) ‘Assessment 2020’.</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228600" y="274638"/>
            <a:ext cx="7727776" cy="1143000"/>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a:t>Encouraging students to take assessment more seriously</a:t>
            </a:r>
          </a:p>
        </p:txBody>
      </p:sp>
      <p:sp>
        <p:nvSpPr>
          <p:cNvPr id="43011"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All assessment needs to be seen to be fair, consistent, reliable, valid and manageable;</a:t>
            </a:r>
          </a:p>
          <a:p>
            <a:r>
              <a:rPr lang="en-GB" sz="2600" dirty="0"/>
              <a:t>Many assessment systems fail to clarify for students the purposes of different kinds of assessment activity;</a:t>
            </a:r>
          </a:p>
          <a:p>
            <a:r>
              <a:rPr lang="en-GB" sz="2600" dirty="0"/>
              <a:t>Low-stakes early formative assessment helps students, especially those from disadvantaged backgrounds, understand the rules of the game.</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57200" y="274638"/>
            <a:ext cx="8507413" cy="1143000"/>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a:t>Can we provide opportunities for multiple assessment?</a:t>
            </a:r>
          </a:p>
        </p:txBody>
      </p:sp>
      <p:sp>
        <p:nvSpPr>
          <p:cNvPr id="46083" name="Rectangle 3"/>
          <p:cNvSpPr>
            <a:spLocks noGrp="1" noChangeArrowheads="1"/>
          </p:cNvSpPr>
          <p:nvPr>
            <p:ph type="body" idx="1"/>
          </p:nvPr>
        </p:nvSpPr>
        <p:spPr>
          <a:xfrm>
            <a:off x="457200" y="1357313"/>
            <a:ext cx="8229600" cy="4951412"/>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Consider allowing resubmissions of work as part of a planned programme;</a:t>
            </a:r>
          </a:p>
          <a:p>
            <a:r>
              <a:rPr lang="en-GB" sz="2600"/>
              <a:t>Students often feel they could do better once they have seen the formative feedback and would like the chance to have another go; </a:t>
            </a:r>
          </a:p>
          <a:p>
            <a:r>
              <a:rPr lang="en-GB" sz="2600"/>
              <a:t>Particularly at the early stages of a programme, we can consider offering them the chance to use formative feedback productively; </a:t>
            </a:r>
          </a:p>
          <a:p>
            <a:r>
              <a:rPr lang="en-GB" sz="2600"/>
              <a:t>Feedback often involves a change of orientation, not just the remediation of errors. </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r>
              <a:rPr lang="en-GB" sz="3200" smtClean="0"/>
              <a:t>Using formative assessment to promote independence and learning</a:t>
            </a:r>
          </a:p>
        </p:txBody>
      </p:sp>
      <p:sp>
        <p:nvSpPr>
          <p:cNvPr id="47107" name="Rectangle 3"/>
          <p:cNvSpPr>
            <a:spLocks noGrp="1" noChangeArrowheads="1"/>
          </p:cNvSpPr>
          <p:nvPr>
            <p:ph type="body" idx="1"/>
          </p:nvPr>
        </p:nvSpPr>
        <p:spPr>
          <a:xfrm>
            <a:off x="457200" y="1357313"/>
            <a:ext cx="8229600" cy="5024437"/>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Investigate how learning can be advanced in small steps using a ‘scaffolding’ approach;</a:t>
            </a:r>
          </a:p>
          <a:p>
            <a:r>
              <a:rPr lang="en-GB" sz="2600"/>
              <a:t>Provide lots of support in the early stages when students don’t understand the ‘rules of the game’ and may lack confidence;</a:t>
            </a:r>
          </a:p>
          <a:p>
            <a:r>
              <a:rPr lang="en-GB" sz="2600"/>
              <a:t>This can then be progressively removed as students become more confident in their own abilities.</a:t>
            </a:r>
          </a:p>
          <a:p>
            <a:endParaRPr lang="en-GB" sz="260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r>
              <a:rPr lang="en-GB" sz="3200" smtClean="0"/>
              <a:t>Play fair with students by avoiding using ‘final language’ (Boud)</a:t>
            </a:r>
          </a:p>
        </p:txBody>
      </p:sp>
      <p:sp>
        <p:nvSpPr>
          <p:cNvPr id="48131"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Avoid destructive criticism of the person rather than the work being assessed.</a:t>
            </a:r>
          </a:p>
          <a:p>
            <a:r>
              <a:rPr lang="en-GB" sz="2600" dirty="0"/>
              <a:t>Try not to use language that is judgmental to the point of leaving students nowhere to go.</a:t>
            </a:r>
          </a:p>
          <a:p>
            <a:r>
              <a:rPr lang="en-GB" sz="2600" dirty="0"/>
              <a:t>Words like “appalling”, “disastrous” and “incompetent” give students no room to manoeuvre.</a:t>
            </a:r>
          </a:p>
          <a:p>
            <a:r>
              <a:rPr lang="en-GB" sz="2600" dirty="0"/>
              <a:t>However, words like “incomparable” and “</a:t>
            </a:r>
            <a:r>
              <a:rPr lang="en-GB" sz="2600" dirty="0" err="1"/>
              <a:t>unimprovable</a:t>
            </a:r>
            <a:r>
              <a:rPr lang="en-GB" sz="2600" dirty="0"/>
              <a:t>” don’t help outstanding students to develop </a:t>
            </a:r>
            <a:r>
              <a:rPr lang="en-GB" sz="2600" dirty="0" err="1"/>
              <a:t>ipsatively</a:t>
            </a:r>
            <a:r>
              <a:rPr lang="en-GB" sz="2600" dirty="0"/>
              <a:t> either.</a:t>
            </a:r>
          </a:p>
          <a:p>
            <a:endParaRPr lang="en-GB" sz="2600"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a:t>Play fair by giving feedback to students with diverse abilities</a:t>
            </a:r>
          </a:p>
        </p:txBody>
      </p:sp>
      <p:sp>
        <p:nvSpPr>
          <p:cNvPr id="49155" name="Rectangle 3"/>
          <p:cNvSpPr>
            <a:spLocks noGrp="1" noChangeArrowheads="1"/>
          </p:cNvSpPr>
          <p:nvPr>
            <p:ph type="body" idx="1"/>
          </p:nvPr>
        </p:nvSpPr>
        <p:spPr>
          <a:xfrm>
            <a:off x="179388" y="1340769"/>
            <a:ext cx="8785225" cy="5040982"/>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Students at the top end of the ability range sometimes feel short changed by minimal feedback;</a:t>
            </a:r>
          </a:p>
          <a:p>
            <a:r>
              <a:rPr lang="en-GB" sz="2600"/>
              <a:t>Students with many weaknesses easily become dispirited if there is too much negative feedback;</a:t>
            </a:r>
          </a:p>
          <a:p>
            <a:r>
              <a:rPr lang="en-GB" sz="2600"/>
              <a:t>Consider giving an assessment sandwich. Start with something positive, go into the detailed critique and find something nice to say at the end (to motivate them to keep reading!);</a:t>
            </a:r>
          </a:p>
          <a:p>
            <a:r>
              <a:rPr lang="en-GB" sz="2600"/>
              <a:t>Explore ways to incentivise reading of feedback;</a:t>
            </a:r>
          </a:p>
          <a:p>
            <a:r>
              <a:rPr lang="en-GB" sz="2600"/>
              <a:t>Consider which medium to use for students with disabilities (e.g. don’t use bad handwriting for those with visual impairments or dyslexia!).</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Good feedback: </a:t>
            </a:r>
          </a:p>
        </p:txBody>
      </p:sp>
      <p:sp>
        <p:nvSpPr>
          <p:cNvPr id="3" name="Content Placeholder 2"/>
          <p:cNvSpPr>
            <a:spLocks noGrp="1"/>
          </p:cNvSpPr>
          <p:nvPr>
            <p:ph idx="1"/>
          </p:nvPr>
        </p:nvSpPr>
        <p:spPr/>
        <p:txBody>
          <a:bodyPr/>
          <a:lstStyle/>
          <a:p>
            <a:pPr lvl="0">
              <a:buSzPct val="100000"/>
              <a:buFont typeface="+mj-lt"/>
              <a:buAutoNum type="arabicPeriod"/>
            </a:pPr>
            <a:r>
              <a:rPr lang="en-GB" sz="2600" dirty="0" smtClean="0"/>
              <a:t>Is dialogic, rather than mono-directional, giving students chances to respond to comments from their markers and seek clarification where necessary. </a:t>
            </a:r>
          </a:p>
          <a:p>
            <a:pPr lvl="0">
              <a:buSzPct val="100000"/>
              <a:buFont typeface="+mj-lt"/>
              <a:buAutoNum type="arabicPeriod"/>
            </a:pPr>
            <a:r>
              <a:rPr lang="en-GB" sz="2600" dirty="0" smtClean="0"/>
              <a:t>Helps clarify what good work looks like, so students are really clear about goals, criteria and expected standards, and provides opportunities to close the gap between current and desired performance.</a:t>
            </a:r>
          </a:p>
          <a:p>
            <a:pPr lvl="0">
              <a:buSzPct val="100000"/>
              <a:buNone/>
            </a:pPr>
            <a:endParaRPr lang="en-GB" sz="2800" dirty="0" smtClean="0"/>
          </a:p>
          <a:p>
            <a:pPr lvl="0">
              <a:buSzPct val="100000"/>
              <a:buNone/>
            </a:pPr>
            <a:r>
              <a:rPr lang="en-GB" sz="2000" dirty="0" smtClean="0"/>
              <a:t>after Brown, S. (2015), Assessment, learning and teaching in higher education: global perspectives, Palgrave</a:t>
            </a:r>
          </a:p>
        </p:txBody>
      </p:sp>
    </p:spTree>
  </p:cSld>
  <p:clrMapOvr>
    <a:masterClrMapping/>
  </p:clrMapOvr>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Good feedback:</a:t>
            </a:r>
          </a:p>
        </p:txBody>
      </p:sp>
      <p:sp>
        <p:nvSpPr>
          <p:cNvPr id="3" name="Content Placeholder 2"/>
          <p:cNvSpPr>
            <a:spLocks noGrp="1"/>
          </p:cNvSpPr>
          <p:nvPr>
            <p:ph idx="1"/>
          </p:nvPr>
        </p:nvSpPr>
        <p:spPr/>
        <p:txBody>
          <a:bodyPr/>
          <a:lstStyle/>
          <a:p>
            <a:pPr lvl="0">
              <a:buSzPct val="100000"/>
              <a:buFont typeface="+mj-lt"/>
              <a:buAutoNum type="arabicPeriod" startAt="3"/>
            </a:pPr>
            <a:r>
              <a:rPr lang="en-GB" sz="2600" dirty="0" smtClean="0"/>
              <a:t>Actively facilitates students reviewing their own work and reflecting on it, so that they become good judges of the quality of their own work. </a:t>
            </a:r>
          </a:p>
          <a:p>
            <a:pPr>
              <a:buSzPct val="100000"/>
              <a:buFont typeface="+mj-lt"/>
              <a:buAutoNum type="arabicPeriod" startAt="3"/>
            </a:pPr>
            <a:r>
              <a:rPr lang="en-GB" sz="2600" dirty="0" smtClean="0"/>
              <a:t>Doesn’t just correct errors and indicate problems, potentially leaving students discouraged and demotivated, but also highlights good work and encourages them to believe they can improve and succeed.</a:t>
            </a:r>
          </a:p>
          <a:p>
            <a:pPr>
              <a:buSzPct val="100000"/>
              <a:buFont typeface="+mj-lt"/>
              <a:buAutoNum type="arabicPeriod" startAt="3"/>
            </a:pPr>
            <a:endParaRPr lang="en-GB" sz="2600" dirty="0"/>
          </a:p>
        </p:txBody>
      </p:sp>
    </p:spTree>
  </p:cSld>
  <p:clrMapOvr>
    <a:masterClrMapping/>
  </p:clrMapOvr>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Sadler, the most cited author on formative assessment argues:</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buNone/>
            </a:pPr>
            <a:r>
              <a:rPr lang="en-GB" sz="2600" dirty="0" smtClean="0"/>
              <a:t>“Students need to be exposed to, and gain experience in making judgements about, a variety of works of different quality... They need planned rather than random exposure to exemplars, and experience in making judgements about quality. They need to create verbalised rationales and accounts of how various works could have been done better. Finally, they need to engage in evaluative conversations with teachers and other students.” </a:t>
            </a:r>
          </a:p>
          <a:p>
            <a:pPr eaLnBrk="1" hangingPunct="1">
              <a:lnSpc>
                <a:spcPct val="100000"/>
              </a:lnSpc>
              <a:buNone/>
            </a:pPr>
            <a:endParaRPr lang="en-GB" sz="2600"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Sadler continues…</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eaLnBrk="1" hangingPunct="1">
              <a:buNone/>
            </a:pPr>
            <a:r>
              <a:rPr lang="en-GB" sz="2600" dirty="0" smtClean="0"/>
              <a:t>Together, these provide the means by which students can develop a concept of quality that is similar in essence to that which the teacher possesses, and in particular to understand what makes for high quality. Although providing these experiences for students may appear to add more layers to the task of teaching, it is possible to organise this approach to peer assessment so that it becomes a powerful strategy for higher education teaching.</a:t>
            </a:r>
          </a:p>
          <a:p>
            <a:pPr eaLnBrk="1" hangingPunct="1">
              <a:buNone/>
            </a:pPr>
            <a:r>
              <a:rPr lang="en-GB" sz="2600" dirty="0" smtClean="0"/>
              <a:t>Sadler, (2010)</a:t>
            </a:r>
            <a:endParaRPr lang="en-GB" sz="2600"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Good feedback:</a:t>
            </a:r>
          </a:p>
        </p:txBody>
      </p:sp>
      <p:sp>
        <p:nvSpPr>
          <p:cNvPr id="3" name="Content Placeholder 2"/>
          <p:cNvSpPr>
            <a:spLocks noGrp="1"/>
          </p:cNvSpPr>
          <p:nvPr>
            <p:ph idx="1"/>
          </p:nvPr>
        </p:nvSpPr>
        <p:spPr/>
        <p:txBody>
          <a:bodyPr/>
          <a:lstStyle/>
          <a:p>
            <a:pPr lvl="0">
              <a:buSzPct val="100000"/>
              <a:buFont typeface="+mj-lt"/>
              <a:buAutoNum type="arabicPeriod" startAt="5"/>
            </a:pPr>
            <a:r>
              <a:rPr lang="en-GB" sz="2600" dirty="0" smtClean="0"/>
              <a:t>Delivers high-quality information to students about their achievements to date and how they can improve their future work. Where there are errors, students should be able to see what needs to be done to remediate them, and where they are undershooting in terms of achievement, they should be able to perceive how to make their work even better. </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From ‘A marked improvement’ (HEA, 2012)</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Assessment of student learning is a fundamental function of higher education. It is the means by which we assure and express academic standards and has a vital impact on student behaviour, staff time, university reputations, league tables and, most of all, students’ future lives. The National Student Survey, despite its limitations, has made more visible what researchers in the field have known for many years: assessment in our universities is far from perfect. (p.7) </a:t>
            </a:r>
          </a:p>
        </p:txBody>
      </p:sp>
    </p:spTree>
  </p:cSld>
  <p:clrMapOvr>
    <a:masterClrMapping/>
  </p:clrMapOvr>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806432"/>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Good feedback:</a:t>
            </a:r>
          </a:p>
        </p:txBody>
      </p:sp>
      <p:sp>
        <p:nvSpPr>
          <p:cNvPr id="3" name="Content Placeholder 2"/>
          <p:cNvSpPr>
            <a:spLocks noGrp="1"/>
          </p:cNvSpPr>
          <p:nvPr>
            <p:ph idx="1"/>
          </p:nvPr>
        </p:nvSpPr>
        <p:spPr>
          <a:xfrm>
            <a:off x="358775" y="1214423"/>
            <a:ext cx="8605838" cy="4652978"/>
          </a:xfrm>
        </p:spPr>
        <p:txBody>
          <a:bodyPr/>
          <a:lstStyle/>
          <a:p>
            <a:pPr>
              <a:buSzPct val="100000"/>
              <a:buFont typeface="+mj-lt"/>
              <a:buAutoNum type="arabicPeriod" startAt="6"/>
            </a:pPr>
            <a:r>
              <a:rPr lang="en-GB" sz="2600" dirty="0" smtClean="0"/>
              <a:t>Offers ‘feed-forward’ aiming to ‘increase the value of feedback to the students by focusing comments not only on the past and present … but also on the future – what the student might aim to do, or do differently in the next assignment or assessment if they are to continue to do well or to do better’ (</a:t>
            </a:r>
            <a:r>
              <a:rPr lang="en-GB" sz="2600" dirty="0" err="1" smtClean="0"/>
              <a:t>Hounsell</a:t>
            </a:r>
            <a:r>
              <a:rPr lang="en-GB" sz="2600" dirty="0" smtClean="0"/>
              <a:t>, 2008, p. 5).</a:t>
            </a:r>
          </a:p>
          <a:p>
            <a:pPr lvl="0">
              <a:buSzPct val="100000"/>
              <a:buFont typeface="+mj-lt"/>
              <a:buAutoNum type="arabicPeriod" startAt="6"/>
            </a:pPr>
            <a:r>
              <a:rPr lang="en-GB" sz="2600" dirty="0" smtClean="0"/>
              <a:t>Ensures that the mark isn’t the only thing that students take note of when work is returned, but that they are encouraged to read and use the advice given in feedback and apply it to future assignments. </a:t>
            </a:r>
          </a:p>
          <a:p>
            <a:pPr>
              <a:buSzPct val="100000"/>
              <a:buFont typeface="+mj-lt"/>
              <a:buAutoNum type="arabicPeriod" startAt="6"/>
            </a:pPr>
            <a:endParaRPr lang="en-GB" sz="2600" dirty="0"/>
          </a:p>
        </p:txBody>
      </p:sp>
    </p:spTree>
  </p:cSld>
  <p:clrMapOvr>
    <a:masterClrMapping/>
  </p:clrMapOvr>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Five things students really hate about feedback</a:t>
            </a:r>
          </a:p>
        </p:txBody>
      </p:sp>
      <p:sp>
        <p:nvSpPr>
          <p:cNvPr id="3" name="Content Placeholder 2"/>
          <p:cNvSpPr>
            <a:spLocks noGrp="1"/>
          </p:cNvSpPr>
          <p:nvPr>
            <p:ph idx="1"/>
          </p:nvPr>
        </p:nvSpPr>
        <p:spPr/>
        <p:txBody>
          <a:bodyPr/>
          <a:lstStyle/>
          <a:p>
            <a:pPr marL="514350" indent="-514350">
              <a:buSzPct val="100000"/>
              <a:buFont typeface="+mj-lt"/>
              <a:buAutoNum type="arabicPeriod"/>
            </a:pPr>
            <a:r>
              <a:rPr lang="en-GB" sz="2600" dirty="0" smtClean="0"/>
              <a:t>Poorly written comments that are nigh on impossible to decode, especially when impenetrable acronyms or abbreviations are used, or where handwriting is in an unfamiliar alphabet and is illegible. </a:t>
            </a:r>
          </a:p>
          <a:p>
            <a:pPr marL="514350" indent="-514350">
              <a:buSzPct val="100000"/>
              <a:buFont typeface="+mj-lt"/>
              <a:buAutoNum type="arabicPeriod"/>
            </a:pPr>
            <a:r>
              <a:rPr lang="en-GB" sz="2600" dirty="0" smtClean="0"/>
              <a:t>Cursory and derogatory remarks that leave them feeling demoralised ‘Weak argument’, ‘Shoddy work’, ‘Hopeless’, ‘Under-developed’, and so on. </a:t>
            </a:r>
          </a:p>
          <a:p>
            <a:pPr marL="514350" indent="-514350">
              <a:buSzPct val="100000"/>
              <a:buFont typeface="+mj-lt"/>
              <a:buAutoNum type="arabicPeriod"/>
            </a:pPr>
            <a:r>
              <a:rPr lang="en-GB" sz="2600" dirty="0" smtClean="0"/>
              <a:t>Value judgements on them as people rather than on the work in hand. </a:t>
            </a: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Five things students really hate about feedback</a:t>
            </a:r>
          </a:p>
        </p:txBody>
      </p:sp>
      <p:sp>
        <p:nvSpPr>
          <p:cNvPr id="3" name="Content Placeholder 2"/>
          <p:cNvSpPr>
            <a:spLocks noGrp="1"/>
          </p:cNvSpPr>
          <p:nvPr>
            <p:ph idx="1"/>
          </p:nvPr>
        </p:nvSpPr>
        <p:spPr>
          <a:xfrm>
            <a:off x="446049" y="1416205"/>
            <a:ext cx="8251864" cy="4786158"/>
          </a:xfrm>
        </p:spPr>
        <p:txBody>
          <a:bodyPr/>
          <a:lstStyle/>
          <a:p>
            <a:pPr marL="457200" lvl="0" indent="-457200">
              <a:buSzPct val="100000"/>
              <a:buFont typeface="+mj-lt"/>
              <a:buAutoNum type="arabicPeriod" startAt="4"/>
            </a:pPr>
            <a:r>
              <a:rPr lang="en-GB" sz="2600" dirty="0" smtClean="0"/>
              <a:t>Vague comments which give few hints on how to improve or remediate errors: ‘OK as far as it goes’, ‘Needs greater depth of argument’, ‘Inappropriate methodology used’, ‘Not written at the right level’. </a:t>
            </a:r>
          </a:p>
          <a:p>
            <a:pPr marL="457200" indent="-457200">
              <a:buSzPct val="100000"/>
              <a:buFont typeface="+mj-lt"/>
              <a:buAutoNum type="arabicPeriod" startAt="4"/>
            </a:pPr>
            <a:r>
              <a:rPr lang="en-GB" sz="2600" dirty="0" smtClean="0"/>
              <a:t>Feedback that arrives so late that there are no opportunities to put into practice any guidance suggested in time for the submission of the next assignment.</a:t>
            </a:r>
          </a:p>
        </p:txBody>
      </p:sp>
    </p:spTree>
  </p:cSld>
  <p:clrMapOvr>
    <a:masterClrMapping/>
  </p:clrMapOvr>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Assessment literacy: students do better if they can: </a:t>
            </a:r>
          </a:p>
        </p:txBody>
      </p:sp>
      <p:sp>
        <p:nvSpPr>
          <p:cNvPr id="3" name="Content Placeholder 2"/>
          <p:cNvSpPr>
            <a:spLocks noGrp="1"/>
          </p:cNvSpPr>
          <p:nvPr>
            <p:ph idx="1"/>
          </p:nvPr>
        </p:nvSpPr>
        <p:spPr>
          <a:xfrm>
            <a:off x="214282" y="1357298"/>
            <a:ext cx="8483631" cy="4972065"/>
          </a:xfrm>
          <a:noFill/>
          <a:ln>
            <a:noFill/>
          </a:ln>
        </p:spPr>
        <p:txBody>
          <a:bodyPr vert="horz" wrap="square" lIns="91440" tIns="45720" rIns="91440" bIns="45720" numCol="1" anchor="t" anchorCtr="0" compatLnSpc="1">
            <a:prstTxWarp prst="textNoShape">
              <a:avLst/>
            </a:prstTxWarp>
          </a:bodyPr>
          <a:lstStyle/>
          <a:p>
            <a:r>
              <a:rPr lang="en-GB" sz="2600" dirty="0" smtClean="0"/>
              <a:t>Make sense of key terms such as criteria, weightings, and level;</a:t>
            </a:r>
          </a:p>
          <a:p>
            <a:r>
              <a:rPr lang="en-GB" sz="2600" dirty="0" smtClean="0"/>
              <a:t>Encounter a variety of assessment methods (e.g. presentations, portfolios, posters, assessed web participation, practicals, vivas etc) and get practice in using them;</a:t>
            </a:r>
          </a:p>
          <a:p>
            <a:r>
              <a:rPr lang="en-GB" sz="2600" dirty="0" smtClean="0"/>
              <a:t>Be strategic in their behaviours, putting more work into aspects of an assignment with high weightings, interrogating criteria to find out what is really required and so on;</a:t>
            </a:r>
          </a:p>
          <a:p>
            <a:r>
              <a:rPr lang="en-GB" sz="2600" dirty="0" smtClean="0"/>
              <a:t>Gain clarity on how the assessment regulations work in their HEI, including issues concerning submission, resubmission, pass marks, condonement etc.</a:t>
            </a: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GB" sz="3600" smtClean="0"/>
              <a:t>Use CAA </a:t>
            </a:r>
            <a:r>
              <a:rPr lang="en-GB" sz="3600" i="1" smtClean="0"/>
              <a:t>for</a:t>
            </a:r>
            <a:r>
              <a:rPr lang="en-GB" sz="3600" smtClean="0"/>
              <a:t> rather than </a:t>
            </a:r>
            <a:r>
              <a:rPr lang="en-GB" sz="3600" i="1" smtClean="0"/>
              <a:t>of</a:t>
            </a:r>
            <a:r>
              <a:rPr lang="en-GB" sz="3600" smtClean="0"/>
              <a:t> learning</a:t>
            </a:r>
          </a:p>
        </p:txBody>
      </p:sp>
      <p:sp>
        <p:nvSpPr>
          <p:cNvPr id="31747" name="Rectangle 3"/>
          <p:cNvSpPr>
            <a:spLocks noGrp="1" noChangeArrowheads="1"/>
          </p:cNvSpPr>
          <p:nvPr>
            <p:ph type="body" idx="1"/>
          </p:nvPr>
        </p:nvSpPr>
        <p:spPr/>
        <p:txBody>
          <a:bodyPr/>
          <a:lstStyle/>
          <a:p>
            <a:pPr marL="609600" indent="-609600" eaLnBrk="1" hangingPunct="1"/>
            <a:r>
              <a:rPr lang="en-GB" dirty="0" smtClean="0"/>
              <a:t>We can employ computer-assisted formative assessment with responses to student work automatically generated by email; </a:t>
            </a:r>
          </a:p>
          <a:p>
            <a:pPr marL="609600" indent="-609600" eaLnBrk="1" hangingPunct="1"/>
            <a:r>
              <a:rPr lang="en-GB" dirty="0" smtClean="0"/>
              <a:t>Students seem to really like having the chance to find out how they are doing, and attempt tests several times in an environment where no one else is watching how they do; </a:t>
            </a:r>
          </a:p>
          <a:p>
            <a:pPr marL="609600" indent="-609600" eaLnBrk="1" hangingPunct="1"/>
            <a:r>
              <a:rPr lang="en-GB" dirty="0" smtClean="0"/>
              <a:t>We can monitor what is going on across a cohort, so we can concentrate our energies either on students who are repeatedly doing badly or those who are not engaging at all in the activity; Note that Computer-supported assessment can include use of audio feedback via digital sound files, video commentaries and other means of using course Virtual Learning Environments.</a:t>
            </a:r>
          </a:p>
          <a:p>
            <a:pPr marL="609600" indent="-609600" eaLnBrk="1" hangingPunct="1"/>
            <a:endParaRPr lang="en-GB" sz="2800" dirty="0" smtClean="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8"/>
            <a:ext cx="7543800" cy="735012"/>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a:t>Making assessment work well</a:t>
            </a:r>
          </a:p>
        </p:txBody>
      </p:sp>
      <p:sp>
        <p:nvSpPr>
          <p:cNvPr id="43011" name="Rectangle 3"/>
          <p:cNvSpPr>
            <a:spLocks noGrp="1" noChangeArrowheads="1"/>
          </p:cNvSpPr>
          <p:nvPr>
            <p:ph type="body" idx="1"/>
          </p:nvPr>
        </p:nvSpPr>
        <p:spPr>
          <a:xfrm>
            <a:off x="228600" y="928688"/>
            <a:ext cx="8686800" cy="5197475"/>
          </a:xfrm>
        </p:spPr>
        <p:txBody>
          <a:bodyPr/>
          <a:lstStyle/>
          <a:p>
            <a:pPr eaLnBrk="1" hangingPunct="1"/>
            <a:r>
              <a:rPr lang="en-GB" sz="2600" dirty="0" smtClean="0"/>
              <a:t>Intra-tutor and Inter-tutor reliability need to be assured;</a:t>
            </a:r>
          </a:p>
          <a:p>
            <a:pPr eaLnBrk="1" hangingPunct="1"/>
            <a:r>
              <a:rPr lang="en-GB" sz="2600" dirty="0" smtClean="0"/>
              <a:t>Practices and processes need to be transparently fair to all students;</a:t>
            </a:r>
          </a:p>
          <a:p>
            <a:pPr eaLnBrk="1" hangingPunct="1"/>
            <a:r>
              <a:rPr lang="en-GB" sz="2600" dirty="0" smtClean="0"/>
              <a:t>Cheat and plagiarisers need to be deterred/punished;</a:t>
            </a:r>
          </a:p>
          <a:p>
            <a:pPr eaLnBrk="1" hangingPunct="1"/>
            <a:r>
              <a:rPr lang="en-GB" sz="2600" dirty="0" smtClean="0"/>
              <a:t>Assessment needs to be manageable for both staff and students;</a:t>
            </a:r>
          </a:p>
          <a:p>
            <a:pPr eaLnBrk="1" hangingPunct="1"/>
            <a:r>
              <a:rPr lang="en-GB" sz="2600" dirty="0" smtClean="0"/>
              <a:t>Assignments should assess what has been taught/learned not what it is easy to assess.</a:t>
            </a: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Encouraging students to use the feedback we provide for them</a:t>
            </a:r>
          </a:p>
        </p:txBody>
      </p:sp>
      <p:sp>
        <p:nvSpPr>
          <p:cNvPr id="3" name="Content Placeholder 2"/>
          <p:cNvSpPr>
            <a:spLocks noGrp="1"/>
          </p:cNvSpPr>
          <p:nvPr>
            <p:ph idx="1"/>
          </p:nvPr>
        </p:nvSpPr>
        <p:spPr/>
        <p:txBody>
          <a:bodyPr/>
          <a:lstStyle/>
          <a:p>
            <a:r>
              <a:rPr lang="en-GB" dirty="0" smtClean="0"/>
              <a:t>Delivery of feedback should not be left to chance, so its best to avoid asking students to pick up marked hard copy assignments from departmental offices;</a:t>
            </a:r>
          </a:p>
          <a:p>
            <a:r>
              <a:rPr lang="en-GB" dirty="0" smtClean="0"/>
              <a:t>Electronic submission of assignments has benefits and disadvantages but on balance the former outweigh the latter;</a:t>
            </a:r>
          </a:p>
          <a:p>
            <a:r>
              <a:rPr lang="en-GB" dirty="0" smtClean="0"/>
              <a:t>Perhaps require students to </a:t>
            </a:r>
            <a:r>
              <a:rPr lang="en-GB" dirty="0" err="1" smtClean="0"/>
              <a:t>guestimate</a:t>
            </a:r>
            <a:r>
              <a:rPr lang="en-GB" dirty="0" smtClean="0"/>
              <a:t> expected marks having read your feedback early in their programmes;</a:t>
            </a:r>
          </a:p>
          <a:p>
            <a:r>
              <a:rPr lang="en-GB" dirty="0" smtClean="0"/>
              <a:t>‘Assignment handler’ can deliver feedback electronically and only release marks once students have responded;</a:t>
            </a:r>
          </a:p>
          <a:p>
            <a:r>
              <a:rPr lang="en-GB" dirty="0" smtClean="0"/>
              <a:t>Audio files of audio feedback can be highly successful in enabling students to capture ‘live’ oral feedback, and can replace written feedback (e.g. JISC project Sounds good).</a:t>
            </a:r>
          </a:p>
          <a:p>
            <a:endParaRPr lang="en-GB" dirty="0" smtClean="0"/>
          </a:p>
          <a:p>
            <a:endParaRPr lang="en-GB"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dirty="0" smtClean="0"/>
              <a:t>Planning to strategically enhance your assessment and feedback. Please identify some goals and specify: </a:t>
            </a:r>
            <a:endParaRPr lang="en-GB" sz="2400" dirty="0"/>
          </a:p>
        </p:txBody>
      </p:sp>
      <p:sp>
        <p:nvSpPr>
          <p:cNvPr id="3" name="Content Placeholder 2"/>
          <p:cNvSpPr>
            <a:spLocks noGrp="1"/>
          </p:cNvSpPr>
          <p:nvPr>
            <p:ph idx="1"/>
          </p:nvPr>
        </p:nvSpPr>
        <p:spPr/>
        <p:txBody>
          <a:bodyPr/>
          <a:lstStyle/>
          <a:p>
            <a:r>
              <a:rPr lang="en-GB" sz="2600" dirty="0" smtClean="0"/>
              <a:t>Whether these are short medium or long term?</a:t>
            </a:r>
          </a:p>
          <a:p>
            <a:r>
              <a:rPr lang="en-GB" sz="2600" dirty="0" smtClean="0"/>
              <a:t>What your timescale/milestones might be?</a:t>
            </a:r>
          </a:p>
          <a:p>
            <a:r>
              <a:rPr lang="en-GB" sz="2600" dirty="0" smtClean="0"/>
              <a:t>Who will take a lead on making them happen?</a:t>
            </a:r>
          </a:p>
          <a:p>
            <a:r>
              <a:rPr lang="en-GB" sz="2600" dirty="0" smtClean="0"/>
              <a:t>How you might involve students in making these changes?</a:t>
            </a:r>
          </a:p>
          <a:p>
            <a:r>
              <a:rPr lang="en-GB" sz="2600" dirty="0" smtClean="0"/>
              <a:t>What resources and support you need to make them happen?</a:t>
            </a:r>
          </a:p>
          <a:p>
            <a:r>
              <a:rPr lang="en-GB" sz="2600" dirty="0" smtClean="0"/>
              <a:t>What might get in the way of you achieving this, and what you can do to mitigate these problems?</a:t>
            </a:r>
          </a:p>
          <a:p>
            <a:r>
              <a:rPr lang="en-GB" sz="2600" dirty="0" smtClean="0"/>
              <a:t>How you will know when you have achieved them successfully?</a:t>
            </a:r>
          </a:p>
          <a:p>
            <a:endParaRPr lang="en-GB" sz="2600"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a:t>Conclusions</a:t>
            </a:r>
            <a:endParaRPr lang="en-US" sz="3200"/>
          </a:p>
        </p:txBody>
      </p:sp>
      <p:sp>
        <p:nvSpPr>
          <p:cNvPr id="50179" name="Content Placeholder 2"/>
          <p:cNvSpPr>
            <a:spLocks noGrp="1"/>
          </p:cNvSpPr>
          <p:nvPr>
            <p:ph idx="1"/>
          </p:nvPr>
        </p:nvSpPr>
        <p:spPr>
          <a:xfrm>
            <a:off x="357158" y="1124744"/>
            <a:ext cx="8340755" cy="5077619"/>
          </a:xfrm>
        </p:spPr>
        <p:txBody>
          <a:bodyPr/>
          <a:lstStyle/>
          <a:p>
            <a:pPr eaLnBrk="1" hangingPunct="1"/>
            <a:r>
              <a:rPr lang="en-GB" dirty="0" smtClean="0"/>
              <a:t>Assessment impacts highly on student learning so we need to rethink how we can best do this, taking account of new contexts, new technologies and new opportunities;</a:t>
            </a:r>
          </a:p>
          <a:p>
            <a:pPr eaLnBrk="1" hangingPunct="1"/>
            <a:r>
              <a:rPr lang="en-GB" dirty="0" smtClean="0"/>
              <a:t>Efficient and effective feedback is just about the most important thing we do to enhance student learning, progression and success.</a:t>
            </a:r>
            <a:r>
              <a:rPr lang="en-US" dirty="0" smtClean="0"/>
              <a:t> </a:t>
            </a:r>
          </a:p>
          <a:p>
            <a:pPr eaLnBrk="1" hangingPunct="1"/>
            <a:r>
              <a:rPr lang="en-US" dirty="0" smtClean="0"/>
              <a:t>To make a marked improvement, we need to focus on giving feedback that is directed towards fostering productive dialogues and engagement;</a:t>
            </a:r>
          </a:p>
          <a:p>
            <a:pPr eaLnBrk="1" hangingPunct="1"/>
            <a:r>
              <a:rPr lang="en-US" dirty="0" smtClean="0"/>
              <a:t>This is time consuming but incredibly worthwhile, so we need to be strategic about how we do use feedback;</a:t>
            </a:r>
          </a:p>
          <a:p>
            <a:pPr eaLnBrk="1" hangingPunct="1"/>
            <a:r>
              <a:rPr lang="en-US" dirty="0" smtClean="0"/>
              <a:t>We can make assessment really count by encouraging students to value it and make the most of the support and guidance on offer.</a:t>
            </a: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smtClean="0"/>
              <a:t>These and other slides will be available on my website at </a:t>
            </a:r>
            <a:r>
              <a:rPr lang="en-GB" sz="2800" dirty="0" smtClean="0">
                <a:hlinkClick r:id="rId3"/>
              </a:rPr>
              <a:t>http://sally-brown.net</a:t>
            </a:r>
            <a:r>
              <a:rPr lang="en-GB" sz="2800" dirty="0" smtClean="0"/>
              <a:t> </a:t>
            </a:r>
          </a:p>
        </p:txBody>
      </p:sp>
      <p:pic>
        <p:nvPicPr>
          <p:cNvPr id="3" name="Picture 2" descr="sally new photo.jpg"/>
          <p:cNvPicPr>
            <a:picLocks noChangeAspect="1"/>
          </p:cNvPicPr>
          <p:nvPr/>
        </p:nvPicPr>
        <p:blipFill>
          <a:blip r:embed="rId4" cstate="email"/>
          <a:stretch>
            <a:fillRect/>
          </a:stretch>
        </p:blipFill>
        <p:spPr>
          <a:xfrm>
            <a:off x="2627784" y="1268760"/>
            <a:ext cx="3723878" cy="4965171"/>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Assessment is lagging</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Assessment practices in most universities have not kept pace with the vast changes in the context, aims and structure of higher education. They can no longer do justice to the outcomes we expect from a university education in relation to wide-ranging knowledge, skills and employability. (p.7)</a:t>
            </a:r>
          </a:p>
        </p:txBody>
      </p:sp>
    </p:spTree>
  </p:cSld>
  <p:clrMapOvr>
    <a:masterClrMapping/>
  </p:clrMapOvr>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46049" y="88784"/>
            <a:ext cx="7554951" cy="800100"/>
          </a:xfrm>
          <a:noFill/>
        </p:spPr>
        <p:txBody>
          <a:bodyPr anchor="ctr"/>
          <a:lstStyle/>
          <a:p>
            <a:pPr eaLnBrk="1" hangingPunct="1"/>
            <a:r>
              <a:rPr lang="en-GB" sz="3200" dirty="0" smtClean="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609600" indent="-609600" eaLnBrk="1" hangingPunct="1">
              <a:buFont typeface="Wingdings" pitchFamily="2" charset="2"/>
              <a:buNone/>
              <a:defRPr/>
            </a:pPr>
            <a:r>
              <a:rPr lang="en-GB" sz="2000" dirty="0" smtClean="0"/>
              <a:t>Assessment Reform Group (1999) </a:t>
            </a:r>
            <a:r>
              <a:rPr lang="en-GB" sz="2000" i="1" dirty="0" smtClean="0"/>
              <a:t>Assessment for Learning : Beyond the black box, </a:t>
            </a:r>
            <a:r>
              <a:rPr lang="en-GB" sz="2000" dirty="0" smtClean="0"/>
              <a:t>Cambridge UK, University of Cambridge School of Education.</a:t>
            </a:r>
            <a:r>
              <a:rPr lang="en-GB" sz="2000" dirty="0" smtClean="0">
                <a:cs typeface="Times New Roman" pitchFamily="18" charset="0"/>
              </a:rPr>
              <a:t> </a:t>
            </a:r>
          </a:p>
          <a:p>
            <a:pPr marL="609600" indent="-609600" eaLnBrk="1" hangingPunct="1">
              <a:buFont typeface="Wingdings" pitchFamily="2" charset="2"/>
              <a:buNone/>
              <a:defRPr/>
            </a:pPr>
            <a:r>
              <a:rPr lang="en-GB" sz="2000" dirty="0" smtClean="0">
                <a:cs typeface="Times New Roman" pitchFamily="18" charset="0"/>
              </a:rPr>
              <a:t>Biggs, J. and Tang, C. (2007) </a:t>
            </a:r>
            <a:r>
              <a:rPr lang="en-GB" sz="2000" i="1" dirty="0" smtClean="0">
                <a:cs typeface="Times New Roman" pitchFamily="18" charset="0"/>
              </a:rPr>
              <a:t>Teaching for Quality Learning at University, </a:t>
            </a:r>
            <a:r>
              <a:rPr lang="en-GB" sz="2000" dirty="0" smtClean="0">
                <a:cs typeface="Times New Roman" pitchFamily="18" charset="0"/>
              </a:rPr>
              <a:t>Maidenhead: Open University Press.</a:t>
            </a:r>
          </a:p>
          <a:p>
            <a:pPr marL="609600" indent="-609600" eaLnBrk="1" hangingPunct="1">
              <a:buFont typeface="Wingdings" pitchFamily="2" charset="2"/>
              <a:buNone/>
              <a:defRPr/>
            </a:pPr>
            <a:r>
              <a:rPr lang="en-GB" sz="2000" dirty="0" smtClean="0">
                <a:cs typeface="Times New Roman" pitchFamily="18" charset="0"/>
              </a:rPr>
              <a:t>Bloxham, S. and Boyd, P. (2007) </a:t>
            </a:r>
            <a:r>
              <a:rPr lang="en-GB" sz="2000" i="1" dirty="0" smtClean="0">
                <a:cs typeface="Times New Roman" pitchFamily="18" charset="0"/>
              </a:rPr>
              <a:t>Developing effective assessment in higher education: a practical guide</a:t>
            </a:r>
            <a:r>
              <a:rPr lang="en-GB" sz="2000" dirty="0" smtClean="0">
                <a:cs typeface="Times New Roman" pitchFamily="18" charset="0"/>
              </a:rPr>
              <a:t>, Maidenhead, Open University Press.</a:t>
            </a:r>
          </a:p>
          <a:p>
            <a:pPr marL="609600" indent="-609600" eaLnBrk="1" hangingPunct="1">
              <a:buFont typeface="Wingdings" pitchFamily="2" charset="2"/>
              <a:buNone/>
              <a:defRPr/>
            </a:pPr>
            <a:r>
              <a:rPr lang="en-GB" sz="2000" dirty="0" smtClean="0">
                <a:cs typeface="Times New Roman" pitchFamily="18" charset="0"/>
              </a:rPr>
              <a:t>Brown, S. Rust, C. &amp; Gibbs, G. (1994) </a:t>
            </a:r>
            <a:r>
              <a:rPr lang="en-GB" sz="2000" i="1" dirty="0" smtClean="0">
                <a:cs typeface="Times New Roman" pitchFamily="18" charset="0"/>
              </a:rPr>
              <a:t>Strategies for Diversifying Assessment,</a:t>
            </a:r>
            <a:r>
              <a:rPr lang="en-GB" sz="2000" dirty="0" smtClean="0">
                <a:cs typeface="Times New Roman" pitchFamily="18" charset="0"/>
              </a:rPr>
              <a:t> Oxford: Oxford Centre for Staff Development. </a:t>
            </a:r>
          </a:p>
          <a:p>
            <a:pPr marL="609600" indent="-609600" eaLnBrk="1" hangingPunct="1">
              <a:buFont typeface="Wingdings" pitchFamily="2" charset="2"/>
              <a:buNone/>
              <a:defRPr/>
            </a:pPr>
            <a:r>
              <a:rPr lang="en-GB" sz="2000" dirty="0" smtClean="0"/>
              <a:t>Boud, D. (1995) </a:t>
            </a:r>
            <a:r>
              <a:rPr lang="en-GB" sz="2000" i="1" dirty="0" smtClean="0"/>
              <a:t>Enhancing learning through self-assessment,</a:t>
            </a:r>
            <a:r>
              <a:rPr lang="en-GB" sz="2000" dirty="0" smtClean="0"/>
              <a:t> London: Routledge.</a:t>
            </a:r>
          </a:p>
          <a:p>
            <a:pPr marL="609600" indent="-609600" eaLnBrk="1" hangingPunct="1">
              <a:buNone/>
              <a:defRPr/>
            </a:pPr>
            <a:r>
              <a:rPr lang="en-GB" sz="2000" dirty="0" err="1" smtClean="0"/>
              <a:t>Boud</a:t>
            </a:r>
            <a:r>
              <a:rPr lang="en-GB" sz="2000" dirty="0" smtClean="0"/>
              <a:t>, D. and Associates (2010) </a:t>
            </a:r>
            <a:r>
              <a:rPr lang="en-GB" sz="2000" i="1" dirty="0" smtClean="0"/>
              <a:t>Assessment 2020: seven propositions for assessment reform in higher education </a:t>
            </a:r>
            <a:r>
              <a:rPr lang="en-GB" sz="2000" dirty="0" smtClean="0"/>
              <a:t>Sydney: Australian Learning and Teaching Council.</a:t>
            </a:r>
          </a:p>
          <a:p>
            <a:pPr marL="609600" indent="-609600" eaLnBrk="1" hangingPunct="1">
              <a:buFont typeface="Wingdings" pitchFamily="2" charset="2"/>
              <a:buNone/>
              <a:defRPr/>
            </a:pPr>
            <a:r>
              <a:rPr lang="en-GB" sz="2000" dirty="0" smtClean="0"/>
              <a:t>Brown, S. and </a:t>
            </a:r>
            <a:r>
              <a:rPr lang="en-GB" sz="2000" dirty="0" err="1" smtClean="0"/>
              <a:t>Glasner</a:t>
            </a:r>
            <a:r>
              <a:rPr lang="en-GB" sz="2000" dirty="0" smtClean="0"/>
              <a:t>, A. (eds.) (1999) </a:t>
            </a:r>
            <a:r>
              <a:rPr lang="en-GB" sz="2000" i="1" dirty="0" smtClean="0"/>
              <a:t>Assessment Matters in Higher Education, Choosing and Using Diverse Approaches</a:t>
            </a:r>
            <a:r>
              <a:rPr lang="en-GB" sz="2000" dirty="0" smtClean="0"/>
              <a:t>, Maidenhead: Open University Press.</a:t>
            </a:r>
          </a:p>
          <a:p>
            <a:pPr marL="609600" indent="-609600" eaLnBrk="1" hangingPunct="1">
              <a:buFont typeface="Wingdings" pitchFamily="2" charset="2"/>
              <a:buNone/>
              <a:defRPr/>
            </a:pPr>
            <a:r>
              <a:rPr lang="en-GB" sz="2000" dirty="0" smtClean="0"/>
              <a:t>Brown, S. and Knight, P. (1994) </a:t>
            </a:r>
            <a:r>
              <a:rPr lang="en-GB" sz="2000" i="1" dirty="0" smtClean="0"/>
              <a:t>Assessing Learners in Higher Education</a:t>
            </a:r>
            <a:r>
              <a:rPr lang="en-GB" sz="2000" dirty="0" smtClean="0"/>
              <a:t>, London: Kogan Page.</a:t>
            </a:r>
            <a:endParaRPr lang="en-US" sz="2000" dirty="0" smtClean="0"/>
          </a:p>
          <a:p>
            <a:pPr marL="609600" indent="-609600" eaLnBrk="1" hangingPunct="1">
              <a:defRPr/>
            </a:pPr>
            <a:endParaRPr lang="en-GB" sz="2000" dirty="0" smtClean="0"/>
          </a:p>
          <a:p>
            <a:pPr eaLnBrk="1" hangingPunct="1">
              <a:lnSpc>
                <a:spcPct val="90000"/>
              </a:lnSpc>
              <a:buNone/>
              <a:defRPr/>
            </a:pPr>
            <a:endParaRPr lang="en-GB" sz="2000" dirty="0" smtClean="0"/>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Useful references: 2</a:t>
            </a:r>
          </a:p>
        </p:txBody>
      </p:sp>
      <p:sp>
        <p:nvSpPr>
          <p:cNvPr id="208899" name="Rectangle 3"/>
          <p:cNvSpPr>
            <a:spLocks noGrp="1" noChangeArrowheads="1"/>
          </p:cNvSpPr>
          <p:nvPr>
            <p:ph type="body" idx="1"/>
          </p:nvPr>
        </p:nvSpPr>
        <p:spPr>
          <a:xfrm>
            <a:off x="250825" y="836712"/>
            <a:ext cx="8424863" cy="5365651"/>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None/>
              <a:defRPr/>
            </a:pPr>
            <a:r>
              <a:rPr lang="en-US" sz="2000" dirty="0" smtClean="0"/>
              <a:t>Brown, S. and Race, P. (2012) </a:t>
            </a:r>
            <a:r>
              <a:rPr lang="en-GB" sz="2000" i="1" dirty="0" smtClean="0"/>
              <a:t>Using effective assessment to promote learning </a:t>
            </a:r>
            <a:r>
              <a:rPr lang="en-GB" sz="2000" dirty="0" smtClean="0"/>
              <a:t>in Hunt, L. and Chambers, D. (2012) </a:t>
            </a:r>
            <a:r>
              <a:rPr lang="en-GB" sz="2000" i="1" dirty="0" smtClean="0"/>
              <a:t>University Teaching in Focus, Victoria, Australia, Acer Press. P74-91</a:t>
            </a:r>
            <a:endParaRPr lang="en-GB" sz="2000" dirty="0" smtClean="0"/>
          </a:p>
          <a:p>
            <a:pPr eaLnBrk="1" hangingPunct="1">
              <a:buNone/>
              <a:defRPr/>
            </a:pPr>
            <a:r>
              <a:rPr lang="en-GB" sz="2000" dirty="0" smtClean="0"/>
              <a:t>Brown, S. (2015) </a:t>
            </a:r>
            <a:r>
              <a:rPr lang="en-GB" sz="2000" i="1" dirty="0" smtClean="0"/>
              <a:t>Learning, teaching and assessment in higher education: global perspectives, </a:t>
            </a:r>
            <a:r>
              <a:rPr lang="en-GB" sz="2000" dirty="0" smtClean="0"/>
              <a:t>London: Palgrave-</a:t>
            </a:r>
            <a:r>
              <a:rPr lang="en-GB" sz="2000" dirty="0" err="1" smtClean="0"/>
              <a:t>MacMillan</a:t>
            </a:r>
            <a:r>
              <a:rPr lang="en-GB" sz="2000" dirty="0" smtClean="0"/>
              <a:t>.</a:t>
            </a:r>
          </a:p>
          <a:p>
            <a:pPr eaLnBrk="1" hangingPunct="1">
              <a:buFont typeface="Wingdings" pitchFamily="2" charset="2"/>
              <a:buNone/>
              <a:defRPr/>
            </a:pPr>
            <a:r>
              <a:rPr lang="en-US" sz="2000" dirty="0" smtClean="0"/>
              <a:t>Carless, D., Joughin, G., </a:t>
            </a:r>
            <a:r>
              <a:rPr lang="en-US" sz="2000" dirty="0" err="1" smtClean="0"/>
              <a:t>Ngar</a:t>
            </a:r>
            <a:r>
              <a:rPr lang="en-US" sz="2000" dirty="0" smtClean="0"/>
              <a:t>-Fun Liu </a:t>
            </a:r>
            <a:r>
              <a:rPr lang="en-US" sz="2000" i="1" dirty="0" smtClean="0"/>
              <a:t>et al</a:t>
            </a:r>
            <a:r>
              <a:rPr lang="en-US" sz="2000" dirty="0" smtClean="0"/>
              <a:t> (2006) </a:t>
            </a:r>
            <a:r>
              <a:rPr lang="en-US" sz="2000" i="1" dirty="0" smtClean="0"/>
              <a:t>How Assessment supports learning: Learning orientated assessment in action </a:t>
            </a:r>
            <a:r>
              <a:rPr lang="en-US" sz="2000" dirty="0" smtClean="0"/>
              <a:t>Hong Kong: Hong Kong University Press.</a:t>
            </a:r>
          </a:p>
          <a:p>
            <a:pPr eaLnBrk="1" hangingPunct="1">
              <a:buFont typeface="Wingdings" pitchFamily="2" charset="2"/>
              <a:buNone/>
              <a:defRPr/>
            </a:pPr>
            <a:r>
              <a:rPr lang="en-GB" sz="2000" dirty="0" smtClean="0"/>
              <a:t>Carroll, J. and Ryan, J. (2005) </a:t>
            </a:r>
            <a:r>
              <a:rPr lang="en-GB" sz="2000" i="1" dirty="0" smtClean="0"/>
              <a:t>Teaching International students: improving learning for all. </a:t>
            </a:r>
            <a:r>
              <a:rPr lang="en-GB" sz="2000" dirty="0" smtClean="0"/>
              <a:t>London: Routledge SEDA series.</a:t>
            </a:r>
          </a:p>
          <a:p>
            <a:pPr eaLnBrk="1" hangingPunct="1">
              <a:buNone/>
              <a:defRPr/>
            </a:pPr>
            <a:r>
              <a:rPr lang="en-GB" sz="2000" dirty="0" err="1" smtClean="0"/>
              <a:t>Crosling</a:t>
            </a:r>
            <a:r>
              <a:rPr lang="en-GB" sz="2000" dirty="0" smtClean="0"/>
              <a:t>, G., Thomas, L. and </a:t>
            </a:r>
            <a:r>
              <a:rPr lang="en-GB" sz="2000" dirty="0" err="1" smtClean="0"/>
              <a:t>Heagney</a:t>
            </a:r>
            <a:r>
              <a:rPr lang="en-GB" sz="2000" dirty="0" smtClean="0"/>
              <a:t>, M. (2008) </a:t>
            </a:r>
            <a:r>
              <a:rPr lang="en-GB" sz="2000" i="1" dirty="0" smtClean="0"/>
              <a:t>Improving student retention in Higher Education,</a:t>
            </a:r>
            <a:r>
              <a:rPr lang="en-GB" sz="2000" dirty="0" smtClean="0"/>
              <a:t> London and New York: Routledge </a:t>
            </a:r>
          </a:p>
          <a:p>
            <a:pPr marL="609600" indent="-609600" eaLnBrk="1" hangingPunct="1">
              <a:buFont typeface="Wingdings" pitchFamily="2" charset="2"/>
              <a:buNone/>
              <a:defRPr/>
            </a:pPr>
            <a:r>
              <a:rPr lang="en-GB" sz="2000" dirty="0" smtClean="0"/>
              <a:t>Crooks, T. (1988) </a:t>
            </a:r>
            <a:r>
              <a:rPr lang="en-GB" sz="2000" i="1" dirty="0" smtClean="0"/>
              <a:t>Assessing student performance, </a:t>
            </a:r>
            <a:r>
              <a:rPr lang="en-GB" sz="2000" dirty="0" smtClean="0"/>
              <a:t>HERDSA Green Guide No 8 HERDSA (reprinted 1994).</a:t>
            </a:r>
          </a:p>
          <a:p>
            <a:pPr marL="609600" indent="-609600" eaLnBrk="1" hangingPunct="1">
              <a:buFont typeface="Wingdings" pitchFamily="2" charset="2"/>
              <a:buNone/>
              <a:defRPr/>
            </a:pPr>
            <a:r>
              <a:rPr lang="en-GB" sz="2000" dirty="0" err="1" smtClean="0"/>
              <a:t>Falchikov</a:t>
            </a:r>
            <a:r>
              <a:rPr lang="en-GB" sz="2000" dirty="0" smtClean="0"/>
              <a:t>, N. (2004) </a:t>
            </a:r>
            <a:r>
              <a:rPr lang="en-GB" sz="2000" i="1" dirty="0" smtClean="0"/>
              <a:t>Improving Assessment through Student Involvement: Practical Solutions for Aiding Learning in Higher and Further Education,</a:t>
            </a:r>
            <a:r>
              <a:rPr lang="en-GB" sz="2000" dirty="0" smtClean="0"/>
              <a:t> London: Routledge.</a:t>
            </a:r>
          </a:p>
          <a:p>
            <a:pPr eaLnBrk="1" hangingPunct="1">
              <a:defRPr/>
            </a:pPr>
            <a:endParaRPr lang="en-GB" sz="2000" dirty="0" smtClean="0"/>
          </a:p>
          <a:p>
            <a:pPr eaLnBrk="1" hangingPunct="1">
              <a:defRPr/>
            </a:pPr>
            <a:endParaRPr lang="en-GB" sz="2000" dirty="0" smtClean="0"/>
          </a:p>
          <a:p>
            <a:pPr eaLnBrk="1" hangingPunct="1">
              <a:defRPr/>
            </a:pPr>
            <a:endParaRPr lang="en-GB" sz="2000" dirty="0" smtClean="0"/>
          </a:p>
          <a:p>
            <a:pPr eaLnBrk="1" hangingPunct="1">
              <a:defRPr/>
            </a:pPr>
            <a:endParaRPr lang="en-GB" sz="2000" dirty="0" smtClean="0"/>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Useful references: 3</a:t>
            </a:r>
          </a:p>
        </p:txBody>
      </p:sp>
      <p:sp>
        <p:nvSpPr>
          <p:cNvPr id="43011" name="Rectangle 3"/>
          <p:cNvSpPr>
            <a:spLocks noGrp="1" noChangeArrowheads="1"/>
          </p:cNvSpPr>
          <p:nvPr>
            <p:ph type="body" idx="1"/>
          </p:nvPr>
        </p:nvSpPr>
        <p:spPr>
          <a:xfrm>
            <a:off x="142844" y="1052737"/>
            <a:ext cx="8750331" cy="5329014"/>
          </a:xfrm>
        </p:spPr>
        <p:txBody>
          <a:bodyPr/>
          <a:lstStyle/>
          <a:p>
            <a:pPr marL="609600" indent="-609600" eaLnBrk="1" hangingPunct="1">
              <a:buNone/>
              <a:defRPr/>
            </a:pPr>
            <a:r>
              <a:rPr lang="en-GB" sz="2000" dirty="0" smtClean="0"/>
              <a:t>Gibbs, G. (1999) </a:t>
            </a:r>
            <a:r>
              <a:rPr lang="en-GB" sz="2000" i="1" dirty="0" smtClean="0"/>
              <a:t>Using assessment strategically to change the way students learn</a:t>
            </a:r>
            <a:r>
              <a:rPr lang="en-GB" sz="2000" dirty="0" smtClean="0"/>
              <a:t>, in Brown S. &amp; </a:t>
            </a:r>
            <a:r>
              <a:rPr lang="en-GB" sz="2000" dirty="0" err="1" smtClean="0"/>
              <a:t>Glasner</a:t>
            </a:r>
            <a:r>
              <a:rPr lang="en-GB" sz="2000" dirty="0" smtClean="0"/>
              <a:t>, A. (eds.), </a:t>
            </a:r>
            <a:r>
              <a:rPr lang="en-GB" sz="2000" i="1" dirty="0" smtClean="0"/>
              <a:t>Assessment Matters in Higher Education: Choosing and Using Diverse Approaches, </a:t>
            </a:r>
            <a:r>
              <a:rPr lang="en-GB" sz="2000" dirty="0" smtClean="0"/>
              <a:t>Maidenhead: SRHE/Open University Press.</a:t>
            </a:r>
          </a:p>
          <a:p>
            <a:pPr marL="609600" indent="-609600" eaLnBrk="1" hangingPunct="1">
              <a:buNone/>
              <a:defRPr/>
            </a:pPr>
            <a:r>
              <a:rPr lang="en-GB" sz="2000" dirty="0" smtClean="0"/>
              <a:t>Higher Education Academy (2012) </a:t>
            </a:r>
            <a:r>
              <a:rPr lang="en-GB" sz="2000" i="1" dirty="0" smtClean="0"/>
              <a:t>A marked improvement; transforming assessment in higher education</a:t>
            </a:r>
            <a:r>
              <a:rPr lang="en-GB" sz="2000" dirty="0" smtClean="0"/>
              <a:t>, York: HEA.</a:t>
            </a:r>
          </a:p>
          <a:p>
            <a:pPr marL="609600" indent="-609600" eaLnBrk="1" hangingPunct="1">
              <a:buNone/>
              <a:defRPr/>
            </a:pPr>
            <a:r>
              <a:rPr lang="en-GB" sz="2000" dirty="0" err="1" smtClean="0"/>
              <a:t>Hounsell</a:t>
            </a:r>
            <a:r>
              <a:rPr lang="en-GB" sz="2000" dirty="0" smtClean="0"/>
              <a:t>, D. (2008). The trouble with feedback: New challenges, emerging strategies, </a:t>
            </a:r>
            <a:r>
              <a:rPr lang="en-GB" sz="2000" i="1" dirty="0" smtClean="0"/>
              <a:t>Interchange, Spring</a:t>
            </a:r>
            <a:r>
              <a:rPr lang="en-GB" sz="2000" dirty="0" smtClean="0"/>
              <a:t>, Accessed at </a:t>
            </a:r>
            <a:r>
              <a:rPr lang="en-GB" sz="2000" dirty="0" smtClean="0">
                <a:hlinkClick r:id="rId3"/>
              </a:rPr>
              <a:t>www.tla.ed.ac.uk/interchange</a:t>
            </a:r>
            <a:r>
              <a:rPr lang="en-GB" sz="2000" dirty="0" smtClean="0"/>
              <a:t>.</a:t>
            </a:r>
          </a:p>
          <a:p>
            <a:pPr marL="609600" indent="-609600" eaLnBrk="1" hangingPunct="1">
              <a:buFont typeface="Wingdings" pitchFamily="2" charset="2"/>
              <a:buNone/>
              <a:defRPr/>
            </a:pPr>
            <a:r>
              <a:rPr lang="en-GB" sz="2000" dirty="0" smtClean="0"/>
              <a:t>Knight, P. and Yorke, M. (2003) </a:t>
            </a:r>
            <a:r>
              <a:rPr lang="en-GB" sz="2000" i="1" dirty="0" smtClean="0"/>
              <a:t>Assessment, learning and employability</a:t>
            </a:r>
            <a:r>
              <a:rPr lang="en-GB" sz="2000" dirty="0" smtClean="0"/>
              <a:t> Maidenhead, UK: SRHE/Open University Press.</a:t>
            </a:r>
          </a:p>
          <a:p>
            <a:pPr eaLnBrk="1" hangingPunct="1">
              <a:buFont typeface="Wingdings" pitchFamily="2" charset="2"/>
              <a:buNone/>
              <a:defRPr/>
            </a:pPr>
            <a:r>
              <a:rPr lang="en-GB" sz="2000" dirty="0" smtClean="0"/>
              <a:t>Mentkowski, M. and associates (2000) p.82 </a:t>
            </a:r>
            <a:r>
              <a:rPr lang="en-GB" sz="2000" i="1" dirty="0" smtClean="0"/>
              <a:t>Learning that lasts: integrating learning development and performance in college and beyond,</a:t>
            </a:r>
            <a:r>
              <a:rPr lang="en-GB" sz="2000" dirty="0" smtClean="0"/>
              <a:t> San Francisco: </a:t>
            </a:r>
            <a:r>
              <a:rPr lang="en-GB" sz="2000" dirty="0" err="1" smtClean="0"/>
              <a:t>Jossey</a:t>
            </a:r>
            <a:r>
              <a:rPr lang="en-GB" sz="2000" dirty="0" smtClean="0"/>
              <a:t>-Bass.</a:t>
            </a:r>
          </a:p>
          <a:p>
            <a:pPr eaLnBrk="1" hangingPunct="1">
              <a:buFont typeface="Wingdings" pitchFamily="2" charset="2"/>
              <a:buNone/>
              <a:defRPr/>
            </a:pPr>
            <a:r>
              <a:rPr lang="en-GB" sz="2000" dirty="0" smtClean="0"/>
              <a:t>McDowell, L. and Brown, S. (1998) </a:t>
            </a:r>
            <a:r>
              <a:rPr lang="en-GB" sz="2000" i="1" dirty="0" smtClean="0"/>
              <a:t>Assessing students: cheating and plagiarism</a:t>
            </a:r>
            <a:r>
              <a:rPr lang="en-GB" sz="2000" dirty="0" smtClean="0"/>
              <a:t>, Newcastle: Red Guide 10/11 University of Northumbria.</a:t>
            </a:r>
            <a:endParaRPr lang="en-US" sz="2000" dirty="0" smtClean="0"/>
          </a:p>
          <a:p>
            <a:pPr eaLnBrk="1" hangingPunct="1">
              <a:buNone/>
              <a:defRPr/>
            </a:pPr>
            <a:endParaRPr lang="en-GB" sz="2000" dirty="0" smtClean="0"/>
          </a:p>
          <a:p>
            <a:pPr eaLnBrk="1" hangingPunct="1">
              <a:lnSpc>
                <a:spcPct val="90000"/>
              </a:lnSpc>
              <a:buFont typeface="Wingdings" pitchFamily="2" charset="2"/>
              <a:buNone/>
              <a:defRPr/>
            </a:pPr>
            <a:endParaRPr lang="en-GB" sz="2000" dirty="0" smtClean="0"/>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Useful references: 4</a:t>
            </a:r>
          </a:p>
        </p:txBody>
      </p:sp>
      <p:sp>
        <p:nvSpPr>
          <p:cNvPr id="48131" name="Content Placeholder 2"/>
          <p:cNvSpPr>
            <a:spLocks noGrp="1"/>
          </p:cNvSpPr>
          <p:nvPr>
            <p:ph idx="1"/>
          </p:nvPr>
        </p:nvSpPr>
        <p:spPr>
          <a:xfrm>
            <a:off x="468313" y="980728"/>
            <a:ext cx="8229600" cy="5221635"/>
          </a:xfrm>
        </p:spPr>
        <p:txBody>
          <a:bodyPr/>
          <a:lstStyle/>
          <a:p>
            <a:pPr eaLnBrk="1" hangingPunct="1">
              <a:buNone/>
              <a:defRPr/>
            </a:pPr>
            <a:r>
              <a:rPr lang="en-GB" sz="2000" dirty="0" err="1" smtClean="0"/>
              <a:t>Nicol</a:t>
            </a:r>
            <a:r>
              <a:rPr lang="en-GB" sz="2000" dirty="0" smtClean="0"/>
              <a:t>, D. J. and Macfarlane-Dick, D. (2006) Formative assessment and self-regulated learning: A model and seven principles of good feedback practice, </a:t>
            </a:r>
            <a:r>
              <a:rPr lang="en-GB" sz="2000" i="1" dirty="0" smtClean="0"/>
              <a:t>Studies in Higher Education </a:t>
            </a:r>
            <a:r>
              <a:rPr lang="en-GB" sz="2000" i="1" dirty="0" err="1" smtClean="0"/>
              <a:t>Vol</a:t>
            </a:r>
            <a:r>
              <a:rPr lang="en-GB" sz="2000" i="1" dirty="0" smtClean="0"/>
              <a:t> 31(2), 199-218.</a:t>
            </a:r>
          </a:p>
          <a:p>
            <a:pPr eaLnBrk="1" hangingPunct="1">
              <a:buNone/>
              <a:defRPr/>
            </a:pPr>
            <a:r>
              <a:rPr lang="en-GB" sz="2000" dirty="0" smtClean="0"/>
              <a:t>NUS (2010) </a:t>
            </a:r>
            <a:r>
              <a:rPr lang="en-GB" sz="2000" i="1" dirty="0" smtClean="0"/>
              <a:t>NUS Charter on Assessment and Feedback,</a:t>
            </a:r>
            <a:r>
              <a:rPr lang="en-GB" sz="2000" dirty="0" smtClean="0"/>
              <a:t> </a:t>
            </a:r>
            <a:r>
              <a:rPr lang="en-GB" sz="2000" u="sng" dirty="0" smtClean="0">
                <a:hlinkClick r:id="rId3"/>
              </a:rPr>
              <a:t>http://www.nusconnect.org.uk/asset/news/6010/FeedbackCharter-toview.pdf</a:t>
            </a:r>
            <a:r>
              <a:rPr lang="en-GB" sz="2000" dirty="0" smtClean="0"/>
              <a:t>).</a:t>
            </a:r>
          </a:p>
          <a:p>
            <a:pPr eaLnBrk="1" hangingPunct="1">
              <a:buNone/>
              <a:defRPr/>
            </a:pPr>
            <a:r>
              <a:rPr lang="en-GB" sz="2000" dirty="0" smtClean="0"/>
              <a:t>PASS project Bradford </a:t>
            </a:r>
            <a:r>
              <a:rPr lang="en-GB" sz="2000" dirty="0" smtClean="0">
                <a:hlinkClick r:id="rId4"/>
              </a:rPr>
              <a:t>http://www.pass.brad.ac.uk/</a:t>
            </a:r>
            <a:r>
              <a:rPr lang="en-GB" sz="2000" dirty="0" smtClean="0"/>
              <a:t> Accessed November 2013</a:t>
            </a:r>
          </a:p>
          <a:p>
            <a:pPr eaLnBrk="1" hangingPunct="1">
              <a:buNone/>
              <a:defRPr/>
            </a:pPr>
            <a:r>
              <a:rPr lang="en-GB" sz="2000" dirty="0" smtClean="0"/>
              <a:t>Pickford, R. and Brown, S. (2006) </a:t>
            </a:r>
            <a:r>
              <a:rPr lang="en-GB" sz="2000" i="1" dirty="0" smtClean="0"/>
              <a:t>Assessing skills and practice,</a:t>
            </a:r>
            <a:r>
              <a:rPr lang="en-GB" sz="2000" dirty="0" smtClean="0"/>
              <a:t> London: Routledge. </a:t>
            </a:r>
          </a:p>
          <a:p>
            <a:pPr eaLnBrk="1" hangingPunct="1">
              <a:buNone/>
            </a:pPr>
            <a:r>
              <a:rPr lang="en-GB" sz="2000" dirty="0" smtClean="0"/>
              <a:t>QAA (2013) UK Quality Code for Higher Education: Part B: Assuring and enhancing academic quality, accessed at </a:t>
            </a:r>
            <a:r>
              <a:rPr lang="en-GB" sz="2000" u="sng" dirty="0" err="1" smtClean="0">
                <a:hlinkClick r:id="rId5"/>
              </a:rPr>
              <a:t>www.qaa.ac.uk</a:t>
            </a:r>
            <a:r>
              <a:rPr lang="en-GB" sz="2000" dirty="0" smtClean="0"/>
              <a:t> (June 2014)</a:t>
            </a:r>
          </a:p>
          <a:p>
            <a:pPr eaLnBrk="1" hangingPunct="1">
              <a:buFont typeface="Wingdings" pitchFamily="2" charset="2"/>
              <a:buNone/>
            </a:pPr>
            <a:r>
              <a:rPr lang="en-GB" sz="2000" dirty="0" smtClean="0"/>
              <a:t>Race, P. (2001) </a:t>
            </a:r>
            <a:r>
              <a:rPr lang="en-GB" sz="2000" i="1" dirty="0" smtClean="0"/>
              <a:t>A Briefing on Self, Peer &amp; Group Assessment,</a:t>
            </a:r>
            <a:r>
              <a:rPr lang="en-GB" sz="2000" dirty="0" smtClean="0"/>
              <a:t> in LTSN Generic Centre Assessment Series No 9, LTSN York.</a:t>
            </a:r>
          </a:p>
          <a:p>
            <a:pPr eaLnBrk="1" hangingPunct="1">
              <a:buFont typeface="Wingdings" pitchFamily="2" charset="2"/>
              <a:buNone/>
            </a:pPr>
            <a:r>
              <a:rPr lang="en-GB" sz="2000" dirty="0" smtClean="0"/>
              <a:t>Race P. (2015) </a:t>
            </a:r>
            <a:r>
              <a:rPr lang="en-GB" sz="2000" i="1" dirty="0" smtClean="0"/>
              <a:t>The lecturer’s toolkit (4</a:t>
            </a:r>
            <a:r>
              <a:rPr lang="en-GB" sz="2000" i="1" baseline="30000" dirty="0" smtClean="0"/>
              <a:t>th</a:t>
            </a:r>
            <a:r>
              <a:rPr lang="en-GB" sz="2000" i="1" dirty="0" smtClean="0"/>
              <a:t> edition),</a:t>
            </a:r>
            <a:r>
              <a:rPr lang="en-GB" sz="2000" dirty="0" smtClean="0"/>
              <a:t> London: Routledge.</a:t>
            </a:r>
          </a:p>
          <a:p>
            <a:pPr eaLnBrk="1" hangingPunct="1">
              <a:buNone/>
            </a:pPr>
            <a:r>
              <a:rPr lang="en-GB" sz="2000" dirty="0" smtClean="0"/>
              <a:t>Ryan, J. (2000) </a:t>
            </a:r>
            <a:r>
              <a:rPr lang="en-GB" sz="2000" i="1" dirty="0" smtClean="0"/>
              <a:t>A Guide to Teaching International Students,</a:t>
            </a:r>
            <a:r>
              <a:rPr lang="en-GB" sz="2000" dirty="0" smtClean="0"/>
              <a:t> Oxford Centre for Staff and Learning Development</a:t>
            </a:r>
          </a:p>
          <a:p>
            <a:pPr eaLnBrk="1" hangingPunct="1">
              <a:buFont typeface="Wingdings" pitchFamily="2" charset="2"/>
              <a:buNone/>
            </a:pPr>
            <a:endParaRPr lang="en-GB" sz="2000" dirty="0" smtClean="0"/>
          </a:p>
          <a:p>
            <a:pPr eaLnBrk="1" hangingPunct="1">
              <a:buFont typeface="Wingdings" pitchFamily="2" charset="2"/>
              <a:buNone/>
            </a:pPr>
            <a:endParaRPr lang="en-GB" sz="2000" dirty="0" smtClean="0"/>
          </a:p>
          <a:p>
            <a:endParaRPr lang="en-GB" sz="2000" dirty="0" smtClean="0"/>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8775" y="620688"/>
            <a:ext cx="8605838" cy="5246713"/>
          </a:xfrm>
        </p:spPr>
        <p:txBody>
          <a:bodyPr/>
          <a:lstStyle/>
          <a:p>
            <a:pPr eaLnBrk="1" hangingPunct="1">
              <a:buNone/>
            </a:pPr>
            <a:r>
              <a:rPr lang="en-GB" sz="2000" dirty="0" smtClean="0"/>
              <a:t>Rust, C., Price, M. and O’Donovan, B. (2003) Improving students’ learning by developing their understanding of assessment criteria and processes</a:t>
            </a:r>
            <a:r>
              <a:rPr lang="en-GB" sz="2000" i="1" dirty="0" smtClean="0"/>
              <a:t>, Assessment and Evaluation in Higher Education. 28 (2), 147-164.</a:t>
            </a:r>
          </a:p>
          <a:p>
            <a:pPr eaLnBrk="1" hangingPunct="1">
              <a:buNone/>
            </a:pPr>
            <a:r>
              <a:rPr lang="en-GB" sz="2000" dirty="0" err="1" smtClean="0"/>
              <a:t>Stefani</a:t>
            </a:r>
            <a:r>
              <a:rPr lang="en-GB" sz="2000" dirty="0" smtClean="0"/>
              <a:t>, L. and Carroll, J. (2001) </a:t>
            </a:r>
            <a:r>
              <a:rPr lang="en-GB" sz="2000" i="1" dirty="0" smtClean="0"/>
              <a:t>A Briefing on Plagiarism </a:t>
            </a:r>
            <a:r>
              <a:rPr lang="en-GB" sz="2000" dirty="0" smtClean="0"/>
              <a:t>http://www.ltsn.ac.uk/application.asp?app=resources.asp&amp;process=full_record&amp;section=generic&amp;id=10</a:t>
            </a:r>
          </a:p>
          <a:p>
            <a:pPr>
              <a:buNone/>
            </a:pPr>
            <a:r>
              <a:rPr lang="en-GB" sz="2000" dirty="0" smtClean="0"/>
              <a:t>Sadler, D. R. (2010a). Beyond feedback: Developing student capability in complex appraisal. </a:t>
            </a:r>
            <a:r>
              <a:rPr lang="en-GB" sz="2000" i="1" dirty="0" smtClean="0"/>
              <a:t>Assessment &amp; Evaluation in Higher Education, 35</a:t>
            </a:r>
            <a:r>
              <a:rPr lang="en-GB" sz="2000" dirty="0" smtClean="0"/>
              <a:t>(5), 535-550.</a:t>
            </a:r>
          </a:p>
          <a:p>
            <a:pPr>
              <a:buNone/>
            </a:pPr>
            <a:r>
              <a:rPr lang="en-AU" sz="2000" dirty="0" smtClean="0"/>
              <a:t>Sadler, D. R. (2010b) Fidelity as a precondition for integrity in grading academic achievement. </a:t>
            </a:r>
            <a:r>
              <a:rPr lang="en-AU" sz="2000" i="1" dirty="0" smtClean="0"/>
              <a:t>Assessment and Evaluation in Higher Education</a:t>
            </a:r>
            <a:r>
              <a:rPr lang="en-AU" sz="2000" dirty="0" smtClean="0"/>
              <a:t>, 35, 727‑743.</a:t>
            </a:r>
            <a:endParaRPr lang="en-GB" sz="2000" dirty="0" smtClean="0"/>
          </a:p>
          <a:p>
            <a:pPr>
              <a:buNone/>
            </a:pPr>
            <a:r>
              <a:rPr lang="en-GB" sz="2000" dirty="0" smtClean="0"/>
              <a:t>Sadler, D. R. (2010c). Assessment in higher education. In P. Peterson, E. Baker, &amp; B. </a:t>
            </a:r>
            <a:r>
              <a:rPr lang="en-GB" sz="2000" dirty="0" err="1" smtClean="0"/>
              <a:t>McGaw</a:t>
            </a:r>
            <a:r>
              <a:rPr lang="en-GB" sz="2000" dirty="0" smtClean="0"/>
              <a:t> (</a:t>
            </a:r>
            <a:r>
              <a:rPr lang="en-GB" sz="2000" dirty="0" err="1" smtClean="0"/>
              <a:t>eds</a:t>
            </a:r>
            <a:r>
              <a:rPr lang="en-GB" sz="2000" dirty="0" smtClean="0"/>
              <a:t>). </a:t>
            </a:r>
            <a:r>
              <a:rPr lang="en-GB" sz="2000" i="1" dirty="0" smtClean="0"/>
              <a:t>International </a:t>
            </a:r>
            <a:r>
              <a:rPr lang="en-GB" sz="2000" i="1" dirty="0" err="1" smtClean="0"/>
              <a:t>encyclopedia</a:t>
            </a:r>
            <a:r>
              <a:rPr lang="en-GB" sz="2000" i="1" dirty="0" smtClean="0"/>
              <a:t> of education. </a:t>
            </a:r>
            <a:r>
              <a:rPr lang="en-GB" sz="2000" dirty="0" smtClean="0"/>
              <a:t>Vol. 3, 249‑255. Oxford: Elsevier. </a:t>
            </a:r>
          </a:p>
          <a:p>
            <a:pPr>
              <a:buNone/>
            </a:pPr>
            <a:r>
              <a:rPr lang="en-GB" sz="2000" dirty="0" smtClean="0"/>
              <a:t>Sadler, D. R. (2013b). Opening up feedback: Teaching learners to see. In Merry, S., Price, M., </a:t>
            </a:r>
            <a:r>
              <a:rPr lang="en-GB" sz="2000" dirty="0" err="1" smtClean="0"/>
              <a:t>Carless</a:t>
            </a:r>
            <a:r>
              <a:rPr lang="en-GB" sz="2000" dirty="0" smtClean="0"/>
              <a:t>, D., &amp; </a:t>
            </a:r>
            <a:r>
              <a:rPr lang="en-GB" sz="2000" dirty="0" err="1" smtClean="0"/>
              <a:t>Taras</a:t>
            </a:r>
            <a:r>
              <a:rPr lang="en-GB" sz="2000" dirty="0" smtClean="0"/>
              <a:t>, M. (Eds.) </a:t>
            </a:r>
            <a:r>
              <a:rPr lang="en-GB" sz="2000" i="1" dirty="0" err="1" smtClean="0"/>
              <a:t>Reconceptualising</a:t>
            </a:r>
            <a:r>
              <a:rPr lang="en-GB" sz="2000" i="1" dirty="0" smtClean="0"/>
              <a:t> feedback in higher education: Developing </a:t>
            </a:r>
            <a:r>
              <a:rPr lang="en-GB" sz="2000" dirty="0" smtClean="0"/>
              <a:t>Yorke, M. (1999) </a:t>
            </a:r>
            <a:r>
              <a:rPr lang="en-GB" sz="2000" i="1" dirty="0" smtClean="0"/>
              <a:t>Leaving Early: Undergraduate Non-completion in Higher Education,</a:t>
            </a:r>
            <a:r>
              <a:rPr lang="en-GB" sz="2000" dirty="0" smtClean="0"/>
              <a:t> London: Routledge.</a:t>
            </a:r>
          </a:p>
          <a:p>
            <a:pPr>
              <a:buNone/>
            </a:pPr>
            <a:endParaRPr lang="en-GB" sz="2200" dirty="0">
              <a:solidFill>
                <a:schemeClr val="tx1"/>
              </a:solidFill>
            </a:endParaRPr>
          </a:p>
        </p:txBody>
      </p:sp>
      <p:sp>
        <p:nvSpPr>
          <p:cNvPr id="4" name="Title 1"/>
          <p:cNvSpPr>
            <a:spLocks noGrp="1"/>
          </p:cNvSpPr>
          <p:nvPr>
            <p:ph type="title"/>
          </p:nvPr>
        </p:nvSpPr>
        <p:spPr>
          <a:xfrm>
            <a:off x="250825" y="1"/>
            <a:ext cx="8713788" cy="692696"/>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Useful references: 5</a:t>
            </a:r>
          </a:p>
        </p:txBody>
      </p:sp>
    </p:spTree>
  </p:cSld>
  <p:clrMapOvr>
    <a:masterClrMapping/>
  </p:clrMapOvr>
  <p:transition/>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a:xfrm>
            <a:off x="250825" y="188913"/>
            <a:ext cx="8713788" cy="431775"/>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A marked improvement: HEA, 2012</a:t>
            </a:r>
          </a:p>
        </p:txBody>
      </p:sp>
      <p:sp>
        <p:nvSpPr>
          <p:cNvPr id="5" name="Content Placeholder 4"/>
          <p:cNvSpPr>
            <a:spLocks noGrp="1"/>
          </p:cNvSpPr>
          <p:nvPr>
            <p:ph idx="1"/>
          </p:nvPr>
        </p:nvSpPr>
        <p:spPr>
          <a:xfrm>
            <a:off x="358775" y="836711"/>
            <a:ext cx="8605838" cy="5030689"/>
          </a:xfrm>
        </p:spPr>
        <p:txBody>
          <a:bodyPr/>
          <a:lstStyle/>
          <a:p>
            <a:pPr marL="0" indent="0">
              <a:lnSpc>
                <a:spcPct val="100000"/>
              </a:lnSpc>
              <a:buNone/>
            </a:pPr>
            <a:r>
              <a:rPr lang="en-US" sz="2400" dirty="0" smtClean="0"/>
              <a:t>This publication was developed through collaborative working and writing involving a group of experts in the field of higher education: Dr Simon Ball (JISC </a:t>
            </a:r>
            <a:r>
              <a:rPr lang="en-US" sz="2400" dirty="0" err="1" smtClean="0"/>
              <a:t>TechDis</a:t>
            </a:r>
            <a:r>
              <a:rPr lang="en-US" sz="2400" dirty="0" smtClean="0"/>
              <a:t>), Carolyn </a:t>
            </a:r>
            <a:r>
              <a:rPr lang="en-US" sz="2400" dirty="0" err="1" smtClean="0"/>
              <a:t>Bew</a:t>
            </a:r>
            <a:r>
              <a:rPr lang="en-US" sz="2400" dirty="0" smtClean="0"/>
              <a:t> (Higher Education Academy), Professor Sue </a:t>
            </a:r>
            <a:r>
              <a:rPr lang="en-US" sz="2400" dirty="0" err="1" smtClean="0"/>
              <a:t>Bloxham</a:t>
            </a:r>
            <a:r>
              <a:rPr lang="en-US" sz="2400" dirty="0" smtClean="0"/>
              <a:t> (University of </a:t>
            </a:r>
            <a:r>
              <a:rPr lang="en-US" sz="2400" dirty="0" err="1" smtClean="0"/>
              <a:t>Cumbria</a:t>
            </a:r>
            <a:r>
              <a:rPr lang="en-US" sz="2400" dirty="0" smtClean="0"/>
              <a:t>), Professor Sally Brown (Independent Consultant), Dr Paul </a:t>
            </a:r>
            <a:r>
              <a:rPr lang="en-US" sz="2400" dirty="0" err="1" smtClean="0"/>
              <a:t>Kleiman</a:t>
            </a:r>
            <a:r>
              <a:rPr lang="en-US" sz="2400" dirty="0" smtClean="0"/>
              <a:t> (Higher Education Academy), Dr Helen May (Higher Education Academy), Professor Liz McDowell (</a:t>
            </a:r>
            <a:r>
              <a:rPr lang="en-US" sz="2400" dirty="0" err="1" smtClean="0"/>
              <a:t>Northumbria</a:t>
            </a:r>
            <a:r>
              <a:rPr lang="en-US" sz="2400" dirty="0" smtClean="0"/>
              <a:t> University), Dr Erica Morris (Higher Education Academy), Professor Susan Orr (Sheffield </a:t>
            </a:r>
            <a:r>
              <a:rPr lang="en-US" sz="2400" dirty="0" err="1" smtClean="0"/>
              <a:t>Hallam</a:t>
            </a:r>
            <a:r>
              <a:rPr lang="en-US" sz="2400" dirty="0" smtClean="0"/>
              <a:t> University), Elaine Payne (Higher Education Academy), Professor Margaret Price (Oxford Brookes University), Professor Chris Rust (Oxford Brookes University), Professor Brenda Smith (Independent Consultant) and Judith </a:t>
            </a:r>
            <a:r>
              <a:rPr lang="en-US" sz="2400" dirty="0" err="1" smtClean="0"/>
              <a:t>Waterfield</a:t>
            </a:r>
            <a:r>
              <a:rPr lang="en-US" sz="2400" dirty="0" smtClean="0"/>
              <a:t> (Independent Consultant).</a:t>
            </a:r>
            <a:endParaRPr lang="en-GB" sz="2400" dirty="0"/>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250825" y="188913"/>
            <a:ext cx="8713788" cy="596881"/>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Boud et al, 2010</a:t>
            </a:r>
            <a:endParaRPr lang="en-US" sz="3200" dirty="0"/>
          </a:p>
        </p:txBody>
      </p:sp>
      <p:sp>
        <p:nvSpPr>
          <p:cNvPr id="3" name="Content Placeholder 2"/>
          <p:cNvSpPr>
            <a:spLocks noGrp="1"/>
          </p:cNvSpPr>
          <p:nvPr>
            <p:ph idx="1"/>
          </p:nvPr>
        </p:nvSpPr>
        <p:spPr>
          <a:xfrm>
            <a:off x="358775" y="785795"/>
            <a:ext cx="8605838" cy="5857916"/>
          </a:xfrm>
          <a:ln>
            <a:solidFill>
              <a:schemeClr val="tx1"/>
            </a:solidFill>
          </a:ln>
        </p:spPr>
        <p:txBody>
          <a:bodyPr/>
          <a:lstStyle/>
          <a:p>
            <a:pPr marL="0" indent="0">
              <a:lnSpc>
                <a:spcPct val="100000"/>
              </a:lnSpc>
              <a:buNone/>
            </a:pPr>
            <a:r>
              <a:rPr lang="en-US" sz="1600" dirty="0" smtClean="0">
                <a:solidFill>
                  <a:schemeClr val="tx1"/>
                </a:solidFill>
              </a:rPr>
              <a:t>David </a:t>
            </a:r>
            <a:r>
              <a:rPr lang="en-US" sz="1600" dirty="0" err="1" smtClean="0">
                <a:solidFill>
                  <a:schemeClr val="tx1"/>
                </a:solidFill>
              </a:rPr>
              <a:t>Boud</a:t>
            </a:r>
            <a:r>
              <a:rPr lang="en-US" sz="1600" dirty="0" smtClean="0">
                <a:solidFill>
                  <a:schemeClr val="tx1"/>
                </a:solidFill>
              </a:rPr>
              <a:t> (University of Technology, Sydney), Royce Sadler (Griffith University), Gordon </a:t>
            </a:r>
            <a:r>
              <a:rPr lang="en-US" sz="1600" dirty="0" err="1" smtClean="0">
                <a:solidFill>
                  <a:schemeClr val="tx1"/>
                </a:solidFill>
              </a:rPr>
              <a:t>Joughin</a:t>
            </a:r>
            <a:r>
              <a:rPr lang="en-US" sz="1600" dirty="0" smtClean="0">
                <a:solidFill>
                  <a:schemeClr val="tx1"/>
                </a:solidFill>
              </a:rPr>
              <a:t> (University of Wollongong), Richard James (University of Melbourne), Mark Freeman (University of Sydney), Sally </a:t>
            </a:r>
            <a:r>
              <a:rPr lang="en-US" sz="1600" dirty="0" err="1" smtClean="0">
                <a:solidFill>
                  <a:schemeClr val="tx1"/>
                </a:solidFill>
              </a:rPr>
              <a:t>Kift</a:t>
            </a:r>
            <a:r>
              <a:rPr lang="en-US" sz="1600" dirty="0" smtClean="0">
                <a:solidFill>
                  <a:schemeClr val="tx1"/>
                </a:solidFill>
              </a:rPr>
              <a:t> (Queensland University of Technology), </a:t>
            </a:r>
            <a:r>
              <a:rPr lang="en-US" sz="1600" dirty="0" err="1" smtClean="0">
                <a:solidFill>
                  <a:schemeClr val="tx1"/>
                </a:solidFill>
              </a:rPr>
              <a:t>Filip</a:t>
            </a:r>
            <a:r>
              <a:rPr lang="en-US" sz="1600" dirty="0" smtClean="0">
                <a:solidFill>
                  <a:schemeClr val="tx1"/>
                </a:solidFill>
              </a:rPr>
              <a:t> </a:t>
            </a:r>
            <a:r>
              <a:rPr lang="en-US" sz="1600" dirty="0" err="1" smtClean="0">
                <a:solidFill>
                  <a:schemeClr val="tx1"/>
                </a:solidFill>
              </a:rPr>
              <a:t>Dochy</a:t>
            </a:r>
            <a:r>
              <a:rPr lang="en-US" sz="1600" dirty="0" smtClean="0">
                <a:solidFill>
                  <a:schemeClr val="tx1"/>
                </a:solidFill>
              </a:rPr>
              <a:t> (University of Leuven), Dai </a:t>
            </a:r>
            <a:r>
              <a:rPr lang="en-US" sz="1600" dirty="0" err="1" smtClean="0">
                <a:solidFill>
                  <a:schemeClr val="tx1"/>
                </a:solidFill>
              </a:rPr>
              <a:t>Hounsell</a:t>
            </a:r>
            <a:r>
              <a:rPr lang="en-US" sz="1600" dirty="0" smtClean="0">
                <a:solidFill>
                  <a:schemeClr val="tx1"/>
                </a:solidFill>
              </a:rPr>
              <a:t> (University of Edinburgh), Margaret Price (Oxford Brookes University), Tom Angelo (La Trobe University), Angela Brew (Macquarie University), Ian Cameron (University of Queensland), Denise Chalmers (University of Western Australia), Paul Hager (University of Technology, Sydney), Kerri-Lee Harris (University of Melbourne), Claire Hughes (University of Queensland), Peter Hutchings (Australian Learning and Teaching Council), Kerri-Lee Krause (Griffith University), Duncan </a:t>
            </a:r>
            <a:r>
              <a:rPr lang="en-US" sz="1600" dirty="0" err="1" smtClean="0">
                <a:solidFill>
                  <a:schemeClr val="tx1"/>
                </a:solidFill>
              </a:rPr>
              <a:t>Nulty</a:t>
            </a:r>
            <a:r>
              <a:rPr lang="en-US" sz="1600" dirty="0" smtClean="0">
                <a:solidFill>
                  <a:schemeClr val="tx1"/>
                </a:solidFill>
              </a:rPr>
              <a:t> (Griffith University), Ron Oliver (Edith Cowan University), Jon </a:t>
            </a:r>
            <a:r>
              <a:rPr lang="en-US" sz="1600" dirty="0" err="1" smtClean="0">
                <a:solidFill>
                  <a:schemeClr val="tx1"/>
                </a:solidFill>
              </a:rPr>
              <a:t>Yorke</a:t>
            </a:r>
            <a:r>
              <a:rPr lang="en-US" sz="1600" dirty="0" smtClean="0">
                <a:solidFill>
                  <a:schemeClr val="tx1"/>
                </a:solidFill>
              </a:rPr>
              <a:t> (Curtin University), </a:t>
            </a:r>
            <a:r>
              <a:rPr lang="en-US" sz="1600" dirty="0" err="1" smtClean="0">
                <a:solidFill>
                  <a:schemeClr val="tx1"/>
                </a:solidFill>
              </a:rPr>
              <a:t>Iouri</a:t>
            </a:r>
            <a:r>
              <a:rPr lang="en-US" sz="1600" dirty="0" smtClean="0">
                <a:solidFill>
                  <a:schemeClr val="tx1"/>
                </a:solidFill>
              </a:rPr>
              <a:t> </a:t>
            </a:r>
            <a:r>
              <a:rPr lang="en-US" sz="1600" dirty="0" err="1" smtClean="0">
                <a:solidFill>
                  <a:schemeClr val="tx1"/>
                </a:solidFill>
              </a:rPr>
              <a:t>Belski</a:t>
            </a:r>
            <a:r>
              <a:rPr lang="en-US" sz="1600" dirty="0" smtClean="0">
                <a:solidFill>
                  <a:schemeClr val="tx1"/>
                </a:solidFill>
              </a:rPr>
              <a:t> (RMIT University), Ben Bradley (Charles </a:t>
            </a:r>
            <a:r>
              <a:rPr lang="en-US" sz="1600" dirty="0" err="1" smtClean="0">
                <a:solidFill>
                  <a:schemeClr val="tx1"/>
                </a:solidFill>
              </a:rPr>
              <a:t>Sturt</a:t>
            </a:r>
            <a:r>
              <a:rPr lang="en-US" sz="1600" dirty="0" smtClean="0">
                <a:solidFill>
                  <a:schemeClr val="tx1"/>
                </a:solidFill>
              </a:rPr>
              <a:t> University), Simone </a:t>
            </a:r>
            <a:r>
              <a:rPr lang="en-US" sz="1600" dirty="0" err="1" smtClean="0">
                <a:solidFill>
                  <a:schemeClr val="tx1"/>
                </a:solidFill>
              </a:rPr>
              <a:t>Buzwell</a:t>
            </a:r>
            <a:r>
              <a:rPr lang="en-US" sz="1600" dirty="0" smtClean="0">
                <a:solidFill>
                  <a:schemeClr val="tx1"/>
                </a:solidFill>
              </a:rPr>
              <a:t> (Swinburne University of Technology), Stuart Campbell (University of Western Sydney), Philip Candy (University of Southern Queensland), Peter Cherry (Central Queensland University), Rick Cummings (Murdoch University), Anne Cummins (Australian Catholic University), Elizabeth Deane (Australian National University), Marcia Devlin (</a:t>
            </a:r>
            <a:r>
              <a:rPr lang="en-US" sz="1600" dirty="0" err="1" smtClean="0">
                <a:solidFill>
                  <a:schemeClr val="tx1"/>
                </a:solidFill>
              </a:rPr>
              <a:t>Deakin</a:t>
            </a:r>
            <a:r>
              <a:rPr lang="en-US" sz="1600" dirty="0" smtClean="0">
                <a:solidFill>
                  <a:schemeClr val="tx1"/>
                </a:solidFill>
              </a:rPr>
              <a:t> University), Christine Ewan (Australian Learning and Teaching Council), Paul </a:t>
            </a:r>
            <a:r>
              <a:rPr lang="en-US" sz="1600" dirty="0" err="1" smtClean="0">
                <a:solidFill>
                  <a:schemeClr val="tx1"/>
                </a:solidFill>
              </a:rPr>
              <a:t>Gadek</a:t>
            </a:r>
            <a:r>
              <a:rPr lang="en-US" sz="1600" dirty="0" smtClean="0">
                <a:solidFill>
                  <a:schemeClr val="tx1"/>
                </a:solidFill>
              </a:rPr>
              <a:t> (James Cook University), Susan Hamilton (University of Queensland), Margaret Hicks (University of South Australia), </a:t>
            </a:r>
            <a:r>
              <a:rPr lang="en-US" sz="1600" dirty="0" err="1" smtClean="0">
                <a:solidFill>
                  <a:schemeClr val="tx1"/>
                </a:solidFill>
              </a:rPr>
              <a:t>Marnie</a:t>
            </a:r>
            <a:r>
              <a:rPr lang="en-US" sz="1600" dirty="0" smtClean="0">
                <a:solidFill>
                  <a:schemeClr val="tx1"/>
                </a:solidFill>
              </a:rPr>
              <a:t> Hughes-Warrington (</a:t>
            </a:r>
            <a:r>
              <a:rPr lang="en-US" sz="1600" dirty="0" err="1" smtClean="0">
                <a:solidFill>
                  <a:schemeClr val="tx1"/>
                </a:solidFill>
              </a:rPr>
              <a:t>Monash</a:t>
            </a:r>
            <a:r>
              <a:rPr lang="en-US" sz="1600" dirty="0" smtClean="0">
                <a:solidFill>
                  <a:schemeClr val="tx1"/>
                </a:solidFill>
              </a:rPr>
              <a:t> University), Gail </a:t>
            </a:r>
            <a:r>
              <a:rPr lang="en-US" sz="1600" dirty="0" err="1" smtClean="0">
                <a:solidFill>
                  <a:schemeClr val="tx1"/>
                </a:solidFill>
              </a:rPr>
              <a:t>Huon</a:t>
            </a:r>
            <a:r>
              <a:rPr lang="en-US" sz="1600" dirty="0" smtClean="0">
                <a:solidFill>
                  <a:schemeClr val="tx1"/>
                </a:solidFill>
              </a:rPr>
              <a:t> (University of Newcastle), Margot Kearns (University of Notre Dame, Sydney), Don </a:t>
            </a:r>
            <a:r>
              <a:rPr lang="en-US" sz="1600" dirty="0" err="1" smtClean="0">
                <a:solidFill>
                  <a:schemeClr val="tx1"/>
                </a:solidFill>
              </a:rPr>
              <a:t>Maconachie</a:t>
            </a:r>
            <a:r>
              <a:rPr lang="en-US" sz="1600" dirty="0" smtClean="0">
                <a:solidFill>
                  <a:schemeClr val="tx1"/>
                </a:solidFill>
              </a:rPr>
              <a:t> (University of the Sunshine Coast), Vi McLean (Queensland University of Technology,) </a:t>
            </a:r>
            <a:r>
              <a:rPr lang="en-US" sz="1600" dirty="0" err="1" smtClean="0">
                <a:solidFill>
                  <a:schemeClr val="tx1"/>
                </a:solidFill>
              </a:rPr>
              <a:t>Raoul</a:t>
            </a:r>
            <a:r>
              <a:rPr lang="en-US" sz="1600" dirty="0" smtClean="0">
                <a:solidFill>
                  <a:schemeClr val="tx1"/>
                </a:solidFill>
              </a:rPr>
              <a:t> </a:t>
            </a:r>
            <a:r>
              <a:rPr lang="en-US" sz="1600" dirty="0" err="1" smtClean="0">
                <a:solidFill>
                  <a:schemeClr val="tx1"/>
                </a:solidFill>
              </a:rPr>
              <a:t>Mortley</a:t>
            </a:r>
            <a:r>
              <a:rPr lang="en-US" sz="1600" dirty="0" smtClean="0">
                <a:solidFill>
                  <a:schemeClr val="tx1"/>
                </a:solidFill>
              </a:rPr>
              <a:t> (Bond University), Kylie O’Brien (Victoria University), Gary O’Donovan (University of Tasmania), Beverley Oliver (Curtin University), Simon </a:t>
            </a:r>
            <a:r>
              <a:rPr lang="en-US" sz="1600" dirty="0" err="1" smtClean="0">
                <a:solidFill>
                  <a:schemeClr val="tx1"/>
                </a:solidFill>
              </a:rPr>
              <a:t>Pyke</a:t>
            </a:r>
            <a:r>
              <a:rPr lang="en-US" sz="1600" dirty="0" smtClean="0">
                <a:solidFill>
                  <a:schemeClr val="tx1"/>
                </a:solidFill>
              </a:rPr>
              <a:t> (University of Adelaide), Heather </a:t>
            </a:r>
            <a:r>
              <a:rPr lang="en-US" sz="1600" dirty="0" err="1" smtClean="0">
                <a:solidFill>
                  <a:schemeClr val="tx1"/>
                </a:solidFill>
              </a:rPr>
              <a:t>Smigiel</a:t>
            </a:r>
            <a:r>
              <a:rPr lang="en-US" sz="1600" dirty="0" smtClean="0">
                <a:solidFill>
                  <a:schemeClr val="tx1"/>
                </a:solidFill>
              </a:rPr>
              <a:t> (Flinders University), Janet Taylor (Southern Cross University), Keith </a:t>
            </a:r>
            <a:r>
              <a:rPr lang="en-US" sz="1600" dirty="0" err="1" smtClean="0">
                <a:solidFill>
                  <a:schemeClr val="tx1"/>
                </a:solidFill>
              </a:rPr>
              <a:t>Trigwell</a:t>
            </a:r>
            <a:r>
              <a:rPr lang="en-US" sz="1600" dirty="0" smtClean="0">
                <a:solidFill>
                  <a:schemeClr val="tx1"/>
                </a:solidFill>
              </a:rPr>
              <a:t> (University of Sydney), Neil </a:t>
            </a:r>
            <a:r>
              <a:rPr lang="en-US" sz="1600" dirty="0" err="1" smtClean="0">
                <a:solidFill>
                  <a:schemeClr val="tx1"/>
                </a:solidFill>
              </a:rPr>
              <a:t>Trivett</a:t>
            </a:r>
            <a:r>
              <a:rPr lang="en-US" sz="1600" dirty="0" smtClean="0">
                <a:solidFill>
                  <a:schemeClr val="tx1"/>
                </a:solidFill>
              </a:rPr>
              <a:t> (University of </a:t>
            </a:r>
            <a:r>
              <a:rPr lang="en-US" sz="1600" dirty="0" err="1" smtClean="0">
                <a:solidFill>
                  <a:schemeClr val="tx1"/>
                </a:solidFill>
              </a:rPr>
              <a:t>Ballarat</a:t>
            </a:r>
            <a:r>
              <a:rPr lang="en-US" sz="1600" dirty="0" smtClean="0">
                <a:solidFill>
                  <a:schemeClr val="tx1"/>
                </a:solidFill>
              </a:rPr>
              <a:t>), Graham Webb (University of New England). </a:t>
            </a:r>
          </a:p>
          <a:p>
            <a:pPr>
              <a:buNone/>
            </a:pPr>
            <a:endParaRPr lang="en-US" sz="1600" dirty="0">
              <a:solidFill>
                <a:schemeClr val="tx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Students are confused</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In a massified higher education sector where tutor-student ratios have gradually been eroded, students can remain confused about what is expected of them in assessment. Efforts to make this transparent through learning outcomes, assessment criteria and written feedback have proved no substitute for tutor-student interaction and newer groups of students are particularly likely to need this contact. (p.7)</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It’s time to change assessment</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The rising demands of fee-paying students [in England] , the increasing financial pressures on institutions and the need to maintain the UK’s international reputation for high academic standards are going to place extra strain on already vulnerable assessment practices. It is time for a serious reappraisal, and the purpose of this publication is to support that reappraisal of assessment policy and practice in higher education through evidence-informed change. (p.7)</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6337</Words>
  <Application>Microsoft Office PowerPoint</Application>
  <PresentationFormat>On-screen Show (4:3)</PresentationFormat>
  <Paragraphs>403</Paragraphs>
  <Slides>76</Slides>
  <Notes>48</Notes>
  <HiddenSlides>0</HiddenSlides>
  <MMClips>0</MMClips>
  <ScaleCrop>false</ScaleCrop>
  <HeadingPairs>
    <vt:vector size="4" baseType="variant">
      <vt:variant>
        <vt:lpstr>Theme</vt:lpstr>
      </vt:variant>
      <vt:variant>
        <vt:i4>2</vt:i4>
      </vt:variant>
      <vt:variant>
        <vt:lpstr>Slide Titles</vt:lpstr>
      </vt:variant>
      <vt:variant>
        <vt:i4>76</vt:i4>
      </vt:variant>
    </vt:vector>
  </HeadingPairs>
  <TitlesOfParts>
    <vt:vector size="78" baseType="lpstr">
      <vt:lpstr>LeedsMet template</vt:lpstr>
      <vt:lpstr>101_Custom Design</vt:lpstr>
      <vt:lpstr>Assessing students in large groups</vt:lpstr>
      <vt:lpstr>Rationale</vt:lpstr>
      <vt:lpstr>This workshop is designed to enable participants to:</vt:lpstr>
      <vt:lpstr>Why is assessment such a big issue?</vt:lpstr>
      <vt:lpstr>Two major UK and one Australian initiatives inform my work:</vt:lpstr>
      <vt:lpstr>From ‘A marked improvement’ (HEA, 2012)</vt:lpstr>
      <vt:lpstr>Assessment is lagging</vt:lpstr>
      <vt:lpstr>Students are confused</vt:lpstr>
      <vt:lpstr>It’s time to change assessment</vt:lpstr>
      <vt:lpstr>Modularisation has caused trouble</vt:lpstr>
      <vt:lpstr>Assessment for learning</vt:lpstr>
      <vt:lpstr>The necessity of dialogue </vt:lpstr>
      <vt:lpstr>Improving assessment improves learning</vt:lpstr>
      <vt:lpstr>We need more formative, less summative</vt:lpstr>
      <vt:lpstr>Peer assessment has benefits</vt:lpstr>
      <vt:lpstr>Assessment is ‘resource heavy’</vt:lpstr>
      <vt:lpstr>High stakes assessment causes problems</vt:lpstr>
      <vt:lpstr>UK Quality Code for Higher Education </vt:lpstr>
      <vt:lpstr>QAA, continued...</vt:lpstr>
      <vt:lpstr>Extracts from the QAA Code of Practice B6</vt:lpstr>
      <vt:lpstr>Slide 21</vt:lpstr>
      <vt:lpstr>Slide 22</vt:lpstr>
      <vt:lpstr>Competent to assess?</vt:lpstr>
      <vt:lpstr>Appropriate development or training?</vt:lpstr>
      <vt:lpstr>Boud et al 2010: ‘Assessment 2020’</vt:lpstr>
      <vt:lpstr>Learning from Boud et al: Better assessment can save money</vt:lpstr>
      <vt:lpstr>‘Impact on learning’</vt:lpstr>
      <vt:lpstr>A rethink is needed</vt:lpstr>
      <vt:lpstr>Why would we wish to streamline assessment?</vt:lpstr>
      <vt:lpstr>Formative and summative assessment</vt:lpstr>
      <vt:lpstr>Looking at the alternatives</vt:lpstr>
      <vt:lpstr>Efficient assessment; we need to:</vt:lpstr>
      <vt:lpstr>Giving feedback more effectively  &amp; efficiently, we can:</vt:lpstr>
      <vt:lpstr>Feeding back orally to groups of students: why?</vt:lpstr>
      <vt:lpstr>Feeding back orally to groups of students: how?</vt:lpstr>
      <vt:lpstr>Written assignment reports: why?</vt:lpstr>
      <vt:lpstr>Assignment reports: how?</vt:lpstr>
      <vt:lpstr>Using ‘expanded’ model answers: why?</vt:lpstr>
      <vt:lpstr>Using model answers: how?</vt:lpstr>
      <vt:lpstr>Assignment return sheets: why?</vt:lpstr>
      <vt:lpstr>Assignment return sheets: how?</vt:lpstr>
      <vt:lpstr>Sample assignment return proforma</vt:lpstr>
      <vt:lpstr>Statement banks: why?</vt:lpstr>
      <vt:lpstr>Statement banks: how?</vt:lpstr>
      <vt:lpstr>Computer-assisted assessment: why?</vt:lpstr>
      <vt:lpstr>Computer-assisted assignments: how?</vt:lpstr>
      <vt:lpstr>Good feedback practice (after Nicol et al):</vt:lpstr>
      <vt:lpstr>Students benefit if we can make feedback timely</vt:lpstr>
      <vt:lpstr>Making assessment work well</vt:lpstr>
      <vt:lpstr>Encouraging students to take assessment more seriously</vt:lpstr>
      <vt:lpstr>Can we provide opportunities for multiple assessment?</vt:lpstr>
      <vt:lpstr>Using formative assessment to promote independence and learning</vt:lpstr>
      <vt:lpstr>Play fair with students by avoiding using ‘final language’ (Boud)</vt:lpstr>
      <vt:lpstr>Play fair by giving feedback to students with diverse abilities</vt:lpstr>
      <vt:lpstr>Good feedback: </vt:lpstr>
      <vt:lpstr>Good feedback:</vt:lpstr>
      <vt:lpstr>Sadler, the most cited author on formative assessment argues:</vt:lpstr>
      <vt:lpstr>Sadler continues…</vt:lpstr>
      <vt:lpstr>Good feedback:</vt:lpstr>
      <vt:lpstr>Good feedback:</vt:lpstr>
      <vt:lpstr>Five things students really hate about feedback</vt:lpstr>
      <vt:lpstr>Five things students really hate about feedback</vt:lpstr>
      <vt:lpstr>Assessment literacy: students do better if they can: </vt:lpstr>
      <vt:lpstr>Use CAA for rather than of learning</vt:lpstr>
      <vt:lpstr>Making assessment work well</vt:lpstr>
      <vt:lpstr>Encouraging students to use the feedback we provide for them</vt:lpstr>
      <vt:lpstr>Planning to strategically enhance your assessment and feedback. Please identify some goals and specify: </vt:lpstr>
      <vt:lpstr>Conclusions</vt:lpstr>
      <vt:lpstr>These and other slides will be available on my website at http://sally-brown.net </vt:lpstr>
      <vt:lpstr>Useful references: 1</vt:lpstr>
      <vt:lpstr>Useful references: 2</vt:lpstr>
      <vt:lpstr>Useful references: 3</vt:lpstr>
      <vt:lpstr>Useful references: 4</vt:lpstr>
      <vt:lpstr>Useful references: 5</vt:lpstr>
      <vt:lpstr>A marked improvement: HEA, 2012</vt:lpstr>
      <vt:lpstr>Boud et al, 2010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2015-03-05T08:29:44Z</dcterms:modified>
</cp:coreProperties>
</file>