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9" r:id="rId1"/>
    <p:sldMasterId id="2147483805" r:id="rId2"/>
    <p:sldMasterId id="2147483806" r:id="rId3"/>
  </p:sldMasterIdLst>
  <p:notesMasterIdLst>
    <p:notesMasterId r:id="rId25"/>
  </p:notesMasterIdLst>
  <p:handoutMasterIdLst>
    <p:handoutMasterId r:id="rId26"/>
  </p:handoutMasterIdLst>
  <p:sldIdLst>
    <p:sldId id="420" r:id="rId4"/>
    <p:sldId id="530" r:id="rId5"/>
    <p:sldId id="531" r:id="rId6"/>
    <p:sldId id="533" r:id="rId7"/>
    <p:sldId id="539" r:id="rId8"/>
    <p:sldId id="532" r:id="rId9"/>
    <p:sldId id="448" r:id="rId10"/>
    <p:sldId id="460" r:id="rId11"/>
    <p:sldId id="462" r:id="rId12"/>
    <p:sldId id="464" r:id="rId13"/>
    <p:sldId id="534" r:id="rId14"/>
    <p:sldId id="535" r:id="rId15"/>
    <p:sldId id="540" r:id="rId16"/>
    <p:sldId id="537" r:id="rId17"/>
    <p:sldId id="538" r:id="rId18"/>
    <p:sldId id="541" r:id="rId19"/>
    <p:sldId id="382" r:id="rId20"/>
    <p:sldId id="270" r:id="rId21"/>
    <p:sldId id="271" r:id="rId22"/>
    <p:sldId id="272" r:id="rId23"/>
    <p:sldId id="317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0" autoAdjust="0"/>
    <p:restoredTop sz="97458" autoAdjust="0"/>
  </p:normalViewPr>
  <p:slideViewPr>
    <p:cSldViewPr>
      <p:cViewPr>
        <p:scale>
          <a:sx n="90" d="100"/>
          <a:sy n="90" d="100"/>
        </p:scale>
        <p:origin x="-1320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2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E802B9-FBD2-4F51-8B47-337AD4DA14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A7EB679-7535-4499-998C-2E4C9FDB7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5E907-4B40-46EC-B452-37FCD5748AD6}" type="slidenum">
              <a:rPr lang="en-GB" smtClean="0"/>
              <a:pPr/>
              <a:t>8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5E907-4B40-46EC-B452-37FCD5748AD6}" type="slidenum">
              <a:rPr lang="en-GB" smtClean="0"/>
              <a:pPr/>
              <a:t>9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5E907-4B40-46EC-B452-37FCD5748AD6}" type="slidenum">
              <a:rPr lang="en-GB" smtClean="0"/>
              <a:pPr/>
              <a:t>10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405E3-5FD4-429E-9303-BCB30466977A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CF18B3D2-DCBE-4955-9C96-34A96C43EF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EAD6F-359A-4A16-BBCE-5CB0F083F81E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23722-15A2-41F3-833C-7DE4A50A3EB7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1D434-A24C-44BD-8275-B34813C3838A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8250A-A216-4130-B0FB-C51F576BA77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9B9B9-35AD-4C4A-A16A-05A32AC7D501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D79EC-7D72-4852-81CE-13DB142BCC46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3A0AC-4448-4368-9A6C-68AB070ED197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4AE39-E117-4AD4-AD03-CE3600BB1FF7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2ABDB-E4E2-43FE-90FB-0D12EBE90DB8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5DB57-8E66-4D15-A4B1-E11693BDEDF0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2F77E-D437-4771-B2EC-37752762E281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CD9C0-2BF1-4826-B5F4-8C6FBF7E1E99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coffee.ppt" TargetMode="External"/><Relationship Id="rId2" Type="http://schemas.openxmlformats.org/officeDocument/2006/relationships/hyperlink" Target="00%20main%20menu.ppt" TargetMode="External"/><Relationship Id="rId1" Type="http://schemas.openxmlformats.org/officeDocument/2006/relationships/theme" Target="../theme/theme2.xml"/><Relationship Id="rId5" Type="http://schemas.openxmlformats.org/officeDocument/2006/relationships/hyperlink" Target="../Organising%20your%20studies/organising%20choices.ppt" TargetMode="External"/><Relationship Id="rId4" Type="http://schemas.openxmlformats.org/officeDocument/2006/relationships/hyperlink" Target="Choices&#8230;.ppt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fld id="{3AEC2ED1-CD7C-40D2-BE67-B885796E00F7}" type="datetime1">
              <a:rPr lang="en-GB" smtClean="0"/>
              <a:pPr>
                <a:defRPr/>
              </a:pPr>
              <a:t>25/02/2015</a:t>
            </a:fld>
            <a:endParaRPr lang="en-GB" altLang="en-US"/>
          </a:p>
        </p:txBody>
      </p:sp>
      <p:grpSp>
        <p:nvGrpSpPr>
          <p:cNvPr id="1030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ts val="6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400" b="1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ts val="6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000" b="1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ts val="6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ts val="6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Oval 4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www.phil-race.co.uk</a:t>
            </a:r>
          </a:p>
        </p:txBody>
      </p:sp>
      <p:sp>
        <p:nvSpPr>
          <p:cNvPr id="13" name="AutoShape 38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AutoShape 39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AutoShape 40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AutoShape 41">
            <a:hlinkClick r:id="rId2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551D434-A24C-44BD-8275-B34813C3838A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25/02/2015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D68250A-A216-4130-B0FB-C51F576BA778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ally-brown.net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la.ed.ac.uk/interchang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ass.brad.ac.uk/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260350"/>
            <a:ext cx="7056784" cy="2520950"/>
          </a:xfrm>
          <a:noFill/>
        </p:spPr>
        <p:txBody>
          <a:bodyPr anchor="ctr"/>
          <a:lstStyle/>
          <a:p>
            <a:pPr algn="ctr" eaLnBrk="1" hangingPunct="1"/>
            <a:r>
              <a:rPr lang="en-GB" sz="4000" dirty="0" smtClean="0"/>
              <a:t>RN Curriculum development event: assessment matters</a:t>
            </a:r>
            <a:br>
              <a:rPr lang="en-GB" sz="4000" dirty="0" smtClean="0"/>
            </a:br>
            <a:r>
              <a:rPr lang="en-GB" sz="4000" dirty="0" smtClean="0"/>
              <a:t>25 February 2015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2928934"/>
            <a:ext cx="6248400" cy="3429004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Anglia Ruskin University </a:t>
            </a:r>
          </a:p>
          <a:p>
            <a:pPr algn="ctr" eaLnBrk="1" hangingPunct="1">
              <a:defRPr/>
            </a:pPr>
            <a:r>
              <a:rPr lang="en-GB" sz="2000" dirty="0" smtClean="0">
                <a:solidFill>
                  <a:srgbClr val="0070C0"/>
                </a:solidFill>
              </a:rPr>
              <a:t>Chelmsford campus</a:t>
            </a:r>
          </a:p>
          <a:p>
            <a:pPr algn="ctr" eaLnBrk="1" hangingPunct="1">
              <a:defRPr/>
            </a:pPr>
            <a:r>
              <a:rPr lang="en-GB" sz="2400" b="1" dirty="0" smtClean="0"/>
              <a:t>Sally Brown</a:t>
            </a:r>
          </a:p>
          <a:p>
            <a:pPr algn="ctr" eaLnBrk="1" hangingPunct="1">
              <a:defRPr/>
            </a:pPr>
            <a:r>
              <a:rPr lang="en-GB" sz="1800" dirty="0" smtClean="0"/>
              <a:t>Emerita Professor, Leeds Metropolitan University</a:t>
            </a:r>
          </a:p>
          <a:p>
            <a:pPr algn="ctr" eaLnBrk="1" hangingPunct="1">
              <a:defRPr/>
            </a:pPr>
            <a:r>
              <a:rPr lang="en-GB" sz="1800" dirty="0" smtClean="0"/>
              <a:t>Visiting Professor University of Plymouth &amp; Liverpool John Moores University.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2684463" y="3146425"/>
            <a:ext cx="18415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0"/>
              </a:spcBef>
            </a:pPr>
            <a:r>
              <a:rPr lang="en-GB" sz="3200" b="1" dirty="0" smtClean="0">
                <a:solidFill>
                  <a:srgbClr val="0070C0"/>
                </a:solidFill>
              </a:rPr>
              <a:t>Marking</a:t>
            </a:r>
            <a:r>
              <a:rPr lang="en-GB" sz="3200" b="1" dirty="0" smtClean="0"/>
              <a:t> </a:t>
            </a:r>
            <a:r>
              <a:rPr lang="en-GB" sz="3200" b="1" dirty="0" smtClean="0">
                <a:solidFill>
                  <a:srgbClr val="0070C0"/>
                </a:solidFill>
              </a:rPr>
              <a:t>and</a:t>
            </a:r>
            <a:r>
              <a:rPr lang="en-GB" sz="3200" b="1" dirty="0" smtClean="0"/>
              <a:t> </a:t>
            </a:r>
            <a:r>
              <a:rPr lang="en-GB" sz="3200" b="1" dirty="0" smtClean="0">
                <a:solidFill>
                  <a:srgbClr val="0070C0"/>
                </a:solidFill>
              </a:rPr>
              <a:t>moderation</a:t>
            </a:r>
            <a:r>
              <a:rPr lang="en-GB" sz="3200" b="1" dirty="0" smtClean="0"/>
              <a:t>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762000"/>
            <a:ext cx="8610600" cy="6096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2800" b="1" dirty="0" smtClean="0">
                <a:latin typeface="+mn-lt"/>
              </a:rPr>
              <a:t>Indicator 13 </a:t>
            </a:r>
          </a:p>
          <a:p>
            <a:r>
              <a:rPr lang="en-GB" sz="2800" b="1" dirty="0" smtClean="0">
                <a:latin typeface="+mn-lt"/>
              </a:rPr>
              <a:t>Processes for marking assessments and for moderating marks are </a:t>
            </a:r>
            <a:r>
              <a:rPr lang="en-GB" sz="2800" b="1" dirty="0" smtClean="0">
                <a:solidFill>
                  <a:srgbClr val="7030A0"/>
                </a:solidFill>
                <a:latin typeface="+mn-lt"/>
              </a:rPr>
              <a:t>clearly articulated and consistently operated </a:t>
            </a:r>
            <a:r>
              <a:rPr lang="en-GB" sz="2800" b="1" dirty="0" smtClean="0">
                <a:latin typeface="+mn-lt"/>
              </a:rPr>
              <a:t>by those involved in the assessment process.</a:t>
            </a:r>
          </a:p>
          <a:p>
            <a:r>
              <a:rPr lang="en-GB" sz="2800" b="1" dirty="0" smtClean="0">
                <a:latin typeface="+mn-lt"/>
              </a:rPr>
              <a:t> </a:t>
            </a:r>
          </a:p>
          <a:p>
            <a:r>
              <a:rPr lang="en-GB" sz="2800" b="1" dirty="0" smtClean="0">
                <a:latin typeface="+mn-lt"/>
              </a:rPr>
              <a:t>Indicator 14 </a:t>
            </a:r>
          </a:p>
          <a:p>
            <a:r>
              <a:rPr lang="en-GB" sz="2800" b="1" dirty="0" smtClean="0">
                <a:latin typeface="+mn-lt"/>
              </a:rPr>
              <a:t>Higher education providers operate processes for preventing, identifying, investigating and responding to </a:t>
            </a:r>
            <a:r>
              <a:rPr lang="en-GB" sz="2800" b="1" dirty="0" smtClean="0">
                <a:solidFill>
                  <a:srgbClr val="7030A0"/>
                </a:solidFill>
                <a:latin typeface="+mn-lt"/>
              </a:rPr>
              <a:t>unacceptable academic practice</a:t>
            </a:r>
            <a:r>
              <a:rPr lang="en-GB" sz="2800" b="1" dirty="0" smtClean="0">
                <a:latin typeface="+mn-lt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Twelve questions to address today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12875"/>
            <a:ext cx="8269317" cy="4789488"/>
          </a:xfrm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GB" sz="2800" dirty="0" smtClean="0"/>
              <a:t>Why don’t more students succeed at first attempt and what can we do to improve this? 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sz="2800" dirty="0" smtClean="0"/>
              <a:t>How can we use early support in each year to foster students’ assessment literacy appropriate </a:t>
            </a:r>
            <a:r>
              <a:rPr lang="en-GB" sz="2800" dirty="0" smtClean="0"/>
              <a:t>for each </a:t>
            </a:r>
            <a:r>
              <a:rPr lang="en-GB" sz="2800" dirty="0" smtClean="0"/>
              <a:t>level of study?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sz="2800" dirty="0" smtClean="0"/>
              <a:t>What kinds of assessment tasks best lend themselves to enabling students to integrate theory with practice?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sz="2800" dirty="0" smtClean="0"/>
              <a:t>How can we manage the assessment of group work to make it fair &amp; authentic and genuinely foster social literacy?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12875"/>
            <a:ext cx="8269317" cy="4789488"/>
          </a:xfrm>
        </p:spPr>
        <p:txBody>
          <a:bodyPr/>
          <a:lstStyle/>
          <a:p>
            <a:pPr marL="514350" indent="-514350">
              <a:buNone/>
            </a:pPr>
            <a:r>
              <a:rPr lang="en-GB" sz="2800" dirty="0" smtClean="0"/>
              <a:t>5. </a:t>
            </a:r>
            <a:r>
              <a:rPr lang="en-GB" sz="2800" dirty="0" smtClean="0"/>
              <a:t>	How </a:t>
            </a:r>
            <a:r>
              <a:rPr lang="en-GB" sz="2800" dirty="0" smtClean="0"/>
              <a:t>can we encourage students to engage fully with the ‘make a difference’ pledge so that their suggestions lead to meaningful improvements?</a:t>
            </a:r>
          </a:p>
          <a:p>
            <a:pPr marL="514350" indent="-514350">
              <a:buNone/>
            </a:pPr>
            <a:r>
              <a:rPr lang="en-GB" sz="2800" dirty="0" smtClean="0"/>
              <a:t>6. </a:t>
            </a:r>
            <a:r>
              <a:rPr lang="en-GB" sz="2800" dirty="0" smtClean="0"/>
              <a:t>	How </a:t>
            </a:r>
            <a:r>
              <a:rPr lang="en-GB" sz="2800" dirty="0" smtClean="0"/>
              <a:t>can we pace assessment over the course to avoid exhausting log jams for staff and students?</a:t>
            </a:r>
          </a:p>
          <a:p>
            <a:pPr marL="514350" indent="-514350">
              <a:buNone/>
            </a:pPr>
            <a:r>
              <a:rPr lang="en-GB" sz="2800" dirty="0" smtClean="0"/>
              <a:t>7. </a:t>
            </a:r>
            <a:r>
              <a:rPr lang="en-GB" sz="2800" dirty="0" smtClean="0"/>
              <a:t>	How </a:t>
            </a:r>
            <a:r>
              <a:rPr lang="en-GB" sz="2800" dirty="0" smtClean="0"/>
              <a:t>can we reduce the number of 100% in one-shot ‘sudden death’ assessments?</a:t>
            </a:r>
          </a:p>
          <a:p>
            <a:pPr marL="514350" indent="-514350">
              <a:buNone/>
            </a:pPr>
            <a:r>
              <a:rPr lang="en-GB" sz="2800" dirty="0" smtClean="0"/>
              <a:t>8. </a:t>
            </a:r>
            <a:r>
              <a:rPr lang="en-GB" sz="2800" dirty="0" smtClean="0"/>
              <a:t>	To </a:t>
            </a:r>
            <a:r>
              <a:rPr lang="en-GB" sz="2800" dirty="0" smtClean="0"/>
              <a:t>what extent can we assess more holistically and review assessment across the whole programme?</a:t>
            </a:r>
            <a:endParaRPr lang="en-GB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 more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7063" indent="-627063">
              <a:buNone/>
            </a:pPr>
            <a:r>
              <a:rPr lang="en-GB" dirty="0" smtClean="0"/>
              <a:t>9. </a:t>
            </a:r>
            <a:r>
              <a:rPr lang="en-GB" dirty="0" smtClean="0"/>
              <a:t>	</a:t>
            </a:r>
            <a:r>
              <a:rPr lang="en-GB" sz="2800" dirty="0" smtClean="0"/>
              <a:t>What </a:t>
            </a:r>
            <a:r>
              <a:rPr lang="en-GB" sz="2800" dirty="0" smtClean="0"/>
              <a:t>particular ‘threshold concepts’ and ‘troublesome knowledge’ do students struggle with, and how can we help them better come to terms with them?</a:t>
            </a:r>
          </a:p>
          <a:p>
            <a:pPr marL="627063" indent="-627063">
              <a:buNone/>
            </a:pPr>
            <a:r>
              <a:rPr lang="en-GB" sz="2800" dirty="0" smtClean="0"/>
              <a:t>10. </a:t>
            </a:r>
            <a:r>
              <a:rPr lang="en-GB" sz="2800" dirty="0" smtClean="0"/>
              <a:t>	Are </a:t>
            </a:r>
            <a:r>
              <a:rPr lang="en-GB" sz="2800" dirty="0" smtClean="0"/>
              <a:t>there better ways we can manage projects than our </a:t>
            </a:r>
            <a:r>
              <a:rPr lang="en-GB" sz="2800" dirty="0" smtClean="0"/>
              <a:t>current approaches</a:t>
            </a:r>
            <a:r>
              <a:rPr lang="en-GB" sz="2800" dirty="0" smtClean="0"/>
              <a:t>?</a:t>
            </a:r>
          </a:p>
          <a:p>
            <a:pPr marL="627063" indent="-627063">
              <a:buNone/>
            </a:pPr>
            <a:r>
              <a:rPr lang="en-GB" sz="2800" dirty="0" smtClean="0"/>
              <a:t>11. </a:t>
            </a:r>
            <a:r>
              <a:rPr lang="en-GB" sz="2800" dirty="0" smtClean="0"/>
              <a:t>	How </a:t>
            </a:r>
            <a:r>
              <a:rPr lang="en-GB" sz="2800" dirty="0" smtClean="0"/>
              <a:t>can we help </a:t>
            </a:r>
            <a:r>
              <a:rPr lang="en-GB" sz="2800" dirty="0" smtClean="0"/>
              <a:t>students become </a:t>
            </a:r>
            <a:r>
              <a:rPr lang="en-GB" sz="2800" dirty="0" smtClean="0"/>
              <a:t>more confident in the science and maths elements of their assignments?</a:t>
            </a:r>
          </a:p>
          <a:p>
            <a:pPr marL="627063" indent="-627063">
              <a:buNone/>
            </a:pPr>
            <a:r>
              <a:rPr lang="en-GB" sz="2800" dirty="0" smtClean="0"/>
              <a:t>12. </a:t>
            </a:r>
            <a:r>
              <a:rPr lang="en-GB" sz="2800" dirty="0" smtClean="0"/>
              <a:t>	Of </a:t>
            </a:r>
            <a:r>
              <a:rPr lang="en-GB" sz="2800" dirty="0" smtClean="0"/>
              <a:t>all these questions, which </a:t>
            </a:r>
            <a:r>
              <a:rPr lang="en-GB" sz="2800" dirty="0" smtClean="0"/>
              <a:t>are the </a:t>
            </a:r>
            <a:r>
              <a:rPr lang="en-GB" sz="2800" dirty="0" smtClean="0"/>
              <a:t>highest priority?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Working in teams on a question each on flip chart paper please outline: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4987941"/>
          </a:xfrm>
        </p:spPr>
        <p:txBody>
          <a:bodyPr/>
          <a:lstStyle/>
          <a:p>
            <a:r>
              <a:rPr lang="en-GB" sz="2800" dirty="0" smtClean="0"/>
              <a:t>What are the context and background issues?</a:t>
            </a:r>
          </a:p>
          <a:p>
            <a:r>
              <a:rPr lang="en-GB" sz="2800" dirty="0" smtClean="0"/>
              <a:t>What interventions/ actions have been used in the past, and to what effect?</a:t>
            </a:r>
          </a:p>
          <a:p>
            <a:r>
              <a:rPr lang="en-GB" sz="2800" dirty="0" smtClean="0"/>
              <a:t>How could things be done differently?</a:t>
            </a:r>
          </a:p>
          <a:p>
            <a:r>
              <a:rPr lang="en-GB" sz="2800" dirty="0" smtClean="0"/>
              <a:t>What needs to be in place to make this happen (e.g. time, resources, staffing, regulatory ‘permission’, etc.)?</a:t>
            </a:r>
          </a:p>
          <a:p>
            <a:r>
              <a:rPr lang="en-GB" sz="2800" dirty="0" smtClean="0"/>
              <a:t>Who would be responsible for getting this off the ground?</a:t>
            </a:r>
          </a:p>
          <a:p>
            <a:r>
              <a:rPr lang="en-GB" sz="2800" dirty="0" smtClean="0"/>
              <a:t>What could go wrong, and how could you design out such problems?</a:t>
            </a:r>
          </a:p>
          <a:p>
            <a:r>
              <a:rPr lang="en-GB" sz="2800" dirty="0" smtClean="0"/>
              <a:t>How will you know if you have been successful?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read and graffiti each other’s posters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What aspects of this work do you really like?</a:t>
            </a:r>
          </a:p>
          <a:p>
            <a:r>
              <a:rPr lang="en-GB" sz="2800" dirty="0" smtClean="0"/>
              <a:t>Which aspects do you think have the potential to genuinely make a difference?</a:t>
            </a:r>
          </a:p>
          <a:p>
            <a:r>
              <a:rPr lang="en-GB" sz="2800" dirty="0" smtClean="0"/>
              <a:t>What can you helpfully add?</a:t>
            </a:r>
          </a:p>
          <a:p>
            <a:r>
              <a:rPr lang="en-GB" sz="2800" dirty="0" smtClean="0"/>
              <a:t>Are there issues the originating team haven’t completely thought through? </a:t>
            </a:r>
          </a:p>
          <a:p>
            <a:r>
              <a:rPr lang="en-GB" sz="2800" dirty="0" smtClean="0"/>
              <a:t>Do you know any literature or other </a:t>
            </a:r>
            <a:r>
              <a:rPr lang="en-GB" sz="2800" dirty="0" err="1" smtClean="0"/>
              <a:t>practioners</a:t>
            </a:r>
            <a:r>
              <a:rPr lang="en-GB" sz="2800" dirty="0" smtClean="0"/>
              <a:t> whose work would be useful to those resolving these issues?</a:t>
            </a:r>
            <a:endParaRPr lang="en-GB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Core outputs for today. To what extent have we: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Achieved consensus on how assessment on the course can fully integrate assessment with learning?</a:t>
            </a:r>
          </a:p>
          <a:p>
            <a:r>
              <a:rPr lang="en-GB" sz="2800" dirty="0" smtClean="0"/>
              <a:t>Ensured that students have been supported in developing the key literacies they need to succeed in the assignments?</a:t>
            </a:r>
          </a:p>
          <a:p>
            <a:r>
              <a:rPr lang="en-GB" sz="2800" dirty="0" smtClean="0"/>
              <a:t>Ensured that assessment is reliable, fair, authentic </a:t>
            </a:r>
            <a:r>
              <a:rPr lang="en-GB" sz="2800" smtClean="0"/>
              <a:t>and manageable?</a:t>
            </a:r>
            <a:endParaRPr lang="en-GB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These and other slides will be available on my website at </a:t>
            </a:r>
            <a:r>
              <a:rPr lang="en-GB" sz="2800" dirty="0" smtClean="0">
                <a:hlinkClick r:id="rId3"/>
              </a:rPr>
              <a:t>http://</a:t>
            </a:r>
            <a:r>
              <a:rPr lang="en-GB" sz="2800" dirty="0" smtClean="0">
                <a:hlinkClick r:id="rId3"/>
              </a:rPr>
              <a:t>sally-brown.net</a:t>
            </a:r>
            <a:r>
              <a:rPr lang="en-GB" sz="2800" dirty="0" smtClean="0"/>
              <a:t> </a:t>
            </a:r>
            <a:endParaRPr lang="en-GB" sz="2800" dirty="0" smtClean="0"/>
          </a:p>
        </p:txBody>
      </p:sp>
      <p:pic>
        <p:nvPicPr>
          <p:cNvPr id="3" name="Picture 2" descr="sally new photo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627784" y="1268760"/>
            <a:ext cx="3723878" cy="49651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00100"/>
          </a:xfrm>
          <a:noFill/>
        </p:spPr>
        <p:txBody>
          <a:bodyPr anchor="ctr"/>
          <a:lstStyle/>
          <a:p>
            <a:pPr eaLnBrk="1" hangingPunct="1"/>
            <a:r>
              <a:rPr lang="en-GB" sz="3200" dirty="0" smtClean="0"/>
              <a:t>Useful references: 1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720"/>
            <a:ext cx="8713788" cy="561590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Assessment Reform Group (1999) </a:t>
            </a:r>
            <a:r>
              <a:rPr lang="en-GB" sz="2000" i="1" dirty="0" smtClean="0"/>
              <a:t>Assessment for Learning : Beyond the black box, </a:t>
            </a:r>
            <a:r>
              <a:rPr lang="en-GB" sz="2000" dirty="0" smtClean="0"/>
              <a:t>Cambridge UK, University of Cambridge School of Education.</a:t>
            </a:r>
            <a:r>
              <a:rPr lang="en-GB" sz="2000" dirty="0" smtClean="0">
                <a:cs typeface="Times New Roman" pitchFamily="18" charset="0"/>
              </a:rPr>
              <a:t>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cs typeface="Times New Roman" pitchFamily="18" charset="0"/>
              </a:rPr>
              <a:t>Biggs, J. and Tang, C. (2007) </a:t>
            </a:r>
            <a:r>
              <a:rPr lang="en-GB" sz="2000" i="1" dirty="0" smtClean="0">
                <a:cs typeface="Times New Roman" pitchFamily="18" charset="0"/>
              </a:rPr>
              <a:t>Teaching for Quality Learning at University, </a:t>
            </a:r>
            <a:r>
              <a:rPr lang="en-GB" sz="2000" dirty="0" smtClean="0">
                <a:cs typeface="Times New Roman" pitchFamily="18" charset="0"/>
              </a:rPr>
              <a:t>Maidenhead: Open University Press.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cs typeface="Times New Roman" pitchFamily="18" charset="0"/>
              </a:rPr>
              <a:t>Bloxham, S. and Boyd, P. (2007) </a:t>
            </a:r>
            <a:r>
              <a:rPr lang="en-GB" sz="2000" i="1" dirty="0" smtClean="0">
                <a:cs typeface="Times New Roman" pitchFamily="18" charset="0"/>
              </a:rPr>
              <a:t>Developing effective assessment in higher education: a practical guide</a:t>
            </a:r>
            <a:r>
              <a:rPr lang="en-GB" sz="2000" dirty="0" smtClean="0">
                <a:cs typeface="Times New Roman" pitchFamily="18" charset="0"/>
              </a:rPr>
              <a:t>, Maidenhead, Open University Press.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cs typeface="Times New Roman" pitchFamily="18" charset="0"/>
              </a:rPr>
              <a:t>Brown, S. Rust, C. &amp; Gibbs, G. (1994) </a:t>
            </a:r>
            <a:r>
              <a:rPr lang="en-GB" sz="2000" i="1" dirty="0" smtClean="0">
                <a:cs typeface="Times New Roman" pitchFamily="18" charset="0"/>
              </a:rPr>
              <a:t>Strategies for Diversifying Assessment,</a:t>
            </a:r>
            <a:r>
              <a:rPr lang="en-GB" sz="2000" dirty="0" smtClean="0">
                <a:cs typeface="Times New Roman" pitchFamily="18" charset="0"/>
              </a:rPr>
              <a:t> Oxford: Oxford Centre for Staff Development.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Boud, D. (1995) </a:t>
            </a:r>
            <a:r>
              <a:rPr lang="en-GB" sz="2000" i="1" dirty="0" smtClean="0"/>
              <a:t>Enhancing learning through self-assessment,</a:t>
            </a:r>
            <a:r>
              <a:rPr lang="en-GB" sz="2000" dirty="0" smtClean="0"/>
              <a:t> London: Routledge.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Brown, S. and </a:t>
            </a:r>
            <a:r>
              <a:rPr lang="en-GB" sz="2000" dirty="0" err="1" smtClean="0"/>
              <a:t>Glasner</a:t>
            </a:r>
            <a:r>
              <a:rPr lang="en-GB" sz="2000" dirty="0" smtClean="0"/>
              <a:t>, A. (eds.) (1999) </a:t>
            </a:r>
            <a:r>
              <a:rPr lang="en-GB" sz="2000" i="1" dirty="0" smtClean="0"/>
              <a:t>Assessment Matters in Higher Education, Choosing and Using Diverse Approaches</a:t>
            </a:r>
            <a:r>
              <a:rPr lang="en-GB" sz="2000" dirty="0" smtClean="0"/>
              <a:t>, Maidenhead: Open University Press.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Brown, S. and Knight, P. (1994) </a:t>
            </a:r>
            <a:r>
              <a:rPr lang="en-GB" sz="2000" i="1" dirty="0" smtClean="0"/>
              <a:t>Assessing Learners in Higher Education</a:t>
            </a:r>
            <a:r>
              <a:rPr lang="en-GB" sz="2000" dirty="0" smtClean="0"/>
              <a:t>, London: Kogan Page.</a:t>
            </a:r>
            <a:endParaRPr lang="en-US" sz="2000" dirty="0" smtClean="0"/>
          </a:p>
          <a:p>
            <a:pPr marL="609600" indent="-609600" eaLnBrk="1" hangingPunct="1">
              <a:buNone/>
              <a:defRPr/>
            </a:pPr>
            <a:r>
              <a:rPr lang="en-US" sz="2000" dirty="0" smtClean="0"/>
              <a:t>Brown, S. and Race, P. (2012) </a:t>
            </a:r>
            <a:r>
              <a:rPr lang="en-GB" sz="2000" i="1" dirty="0" smtClean="0"/>
              <a:t>Using effective assessment to promote learning </a:t>
            </a:r>
            <a:r>
              <a:rPr lang="en-GB" sz="2000" dirty="0" smtClean="0"/>
              <a:t>in Hunt, L. and Chambers, D. (2012) </a:t>
            </a:r>
            <a:r>
              <a:rPr lang="en-GB" sz="2000" i="1" dirty="0" smtClean="0"/>
              <a:t>University Teaching in Focus, Victoria, Australia, Acer Press. P74-91</a:t>
            </a:r>
            <a:endParaRPr lang="en-GB" sz="2000" dirty="0" smtClean="0"/>
          </a:p>
          <a:p>
            <a:pPr marL="609600" indent="-609600" eaLnBrk="1" hangingPunct="1">
              <a:defRPr/>
            </a:pPr>
            <a:endParaRPr lang="en-GB" sz="20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7543800" cy="576262"/>
          </a:xfrm>
        </p:spPr>
        <p:txBody>
          <a:bodyPr/>
          <a:lstStyle/>
          <a:p>
            <a:pPr eaLnBrk="1" hangingPunct="1"/>
            <a:r>
              <a:rPr lang="en-GB" sz="3200" dirty="0" smtClean="0"/>
              <a:t>Useful references 2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712"/>
            <a:ext cx="8424863" cy="536565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Carless, D., </a:t>
            </a:r>
            <a:r>
              <a:rPr lang="en-US" sz="2000" dirty="0" err="1" smtClean="0"/>
              <a:t>Joughin</a:t>
            </a:r>
            <a:r>
              <a:rPr lang="en-US" sz="2000" dirty="0" smtClean="0"/>
              <a:t>, G., </a:t>
            </a:r>
            <a:r>
              <a:rPr lang="en-US" sz="2000" dirty="0" err="1" smtClean="0"/>
              <a:t>Ngar</a:t>
            </a:r>
            <a:r>
              <a:rPr lang="en-US" sz="2000" dirty="0" smtClean="0"/>
              <a:t>-Fun Liu </a:t>
            </a:r>
            <a:r>
              <a:rPr lang="en-US" sz="2000" i="1" dirty="0" smtClean="0"/>
              <a:t>et al</a:t>
            </a:r>
            <a:r>
              <a:rPr lang="en-US" sz="2000" dirty="0" smtClean="0"/>
              <a:t> (2006) </a:t>
            </a:r>
            <a:r>
              <a:rPr lang="en-US" sz="2000" i="1" dirty="0" smtClean="0"/>
              <a:t>How Assessment supports learning: Learning orientated assessment in action </a:t>
            </a:r>
            <a:r>
              <a:rPr lang="en-US" sz="2000" dirty="0" smtClean="0"/>
              <a:t>Hong Kong: Hong Kong University Press.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Carroll, J. and Ryan, J. (2005) </a:t>
            </a:r>
            <a:r>
              <a:rPr lang="en-GB" sz="2000" i="1" dirty="0" smtClean="0"/>
              <a:t>Teaching International students: improving learning for all. </a:t>
            </a:r>
            <a:r>
              <a:rPr lang="en-GB" sz="2000" dirty="0" smtClean="0"/>
              <a:t>London: Routledge SEDA series.</a:t>
            </a:r>
          </a:p>
          <a:p>
            <a:pPr eaLnBrk="1" hangingPunct="1">
              <a:buNone/>
              <a:defRPr/>
            </a:pPr>
            <a:r>
              <a:rPr lang="en-GB" sz="2000" dirty="0" err="1" smtClean="0"/>
              <a:t>Crosling</a:t>
            </a:r>
            <a:r>
              <a:rPr lang="en-GB" sz="2000" dirty="0" smtClean="0"/>
              <a:t>, G., Thomas, L. and </a:t>
            </a:r>
            <a:r>
              <a:rPr lang="en-GB" sz="2000" dirty="0" err="1" smtClean="0"/>
              <a:t>Heagney</a:t>
            </a:r>
            <a:r>
              <a:rPr lang="en-GB" sz="2000" dirty="0" smtClean="0"/>
              <a:t>, M. (2008) </a:t>
            </a:r>
            <a:r>
              <a:rPr lang="en-GB" sz="2000" i="1" dirty="0" smtClean="0"/>
              <a:t>Improving student retention in Higher Education,</a:t>
            </a:r>
            <a:r>
              <a:rPr lang="en-GB" sz="2000" dirty="0" smtClean="0"/>
              <a:t> London and New York: Routledge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Crooks, T. (1988) </a:t>
            </a:r>
            <a:r>
              <a:rPr lang="en-GB" sz="2000" i="1" dirty="0" smtClean="0"/>
              <a:t>Assessing student performance, </a:t>
            </a:r>
            <a:r>
              <a:rPr lang="en-GB" sz="2000" dirty="0" smtClean="0"/>
              <a:t>HERDSA Green Guide No 8 HERDSA (reprinted 1994).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err="1" smtClean="0"/>
              <a:t>Falchikov</a:t>
            </a:r>
            <a:r>
              <a:rPr lang="en-GB" sz="2000" dirty="0" smtClean="0"/>
              <a:t>, N. (2004) </a:t>
            </a:r>
            <a:r>
              <a:rPr lang="en-GB" sz="2000" i="1" dirty="0" smtClean="0"/>
              <a:t>Improving Assessment through Student Involvement: Practical Solutions for Aiding Learning in Higher and Further Education,</a:t>
            </a:r>
            <a:r>
              <a:rPr lang="en-GB" sz="2000" dirty="0" smtClean="0"/>
              <a:t> London: Routledge.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Gibbs, G. (1999) </a:t>
            </a:r>
            <a:r>
              <a:rPr lang="en-GB" sz="2000" i="1" dirty="0" smtClean="0"/>
              <a:t>Using assessment strategically to change the way students learn</a:t>
            </a:r>
            <a:r>
              <a:rPr lang="en-GB" sz="2000" dirty="0" smtClean="0"/>
              <a:t>, in Brown S. &amp; </a:t>
            </a:r>
            <a:r>
              <a:rPr lang="en-GB" sz="2000" dirty="0" err="1" smtClean="0"/>
              <a:t>Glasner</a:t>
            </a:r>
            <a:r>
              <a:rPr lang="en-GB" sz="2000" dirty="0" smtClean="0"/>
              <a:t>, A. (eds.), </a:t>
            </a:r>
            <a:r>
              <a:rPr lang="en-GB" sz="2000" i="1" dirty="0" smtClean="0"/>
              <a:t>Assessment Matters in Higher Education: Choosing and Using Diverse Approaches, </a:t>
            </a:r>
            <a:r>
              <a:rPr lang="en-GB" sz="2000" dirty="0" smtClean="0"/>
              <a:t>Maidenhead: SRHE/Open University Press.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Higher Education Academy (2012) </a:t>
            </a:r>
            <a:r>
              <a:rPr lang="en-GB" sz="2000" i="1" dirty="0" smtClean="0"/>
              <a:t>A marked improvement; transforming assessment in higher education</a:t>
            </a:r>
            <a:r>
              <a:rPr lang="en-GB" sz="2000" dirty="0" smtClean="0"/>
              <a:t>, York: HEA.</a:t>
            </a:r>
          </a:p>
          <a:p>
            <a:pPr eaLnBrk="1" hangingPunct="1">
              <a:defRPr/>
            </a:pPr>
            <a:endParaRPr lang="en-GB" sz="2000" dirty="0" smtClean="0"/>
          </a:p>
          <a:p>
            <a:pPr eaLnBrk="1" hangingPunct="1">
              <a:defRPr/>
            </a:pPr>
            <a:endParaRPr lang="en-GB" sz="2000" dirty="0" smtClean="0"/>
          </a:p>
          <a:p>
            <a:pPr eaLnBrk="1" hangingPunct="1">
              <a:defRPr/>
            </a:pPr>
            <a:endParaRPr lang="en-GB" sz="2000" dirty="0" smtClean="0"/>
          </a:p>
          <a:p>
            <a:pPr eaLnBrk="1" hangingPunct="1">
              <a:defRPr/>
            </a:pP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The key </a:t>
            </a:r>
            <a:r>
              <a:rPr lang="en-GB" sz="3200" dirty="0" smtClean="0"/>
              <a:t>assessment issues </a:t>
            </a:r>
            <a:r>
              <a:rPr lang="en-GB" sz="3200" dirty="0" smtClean="0"/>
              <a:t>for today. How can we: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Devise and manage fit-for-purpose assessment that validly and reliably captures students achievement?</a:t>
            </a:r>
          </a:p>
          <a:p>
            <a:r>
              <a:rPr lang="en-GB" sz="2800" dirty="0" smtClean="0"/>
              <a:t>Ensure that students learn the theory they need to practise and develop the practices they need to be effective nurses?</a:t>
            </a:r>
          </a:p>
          <a:p>
            <a:r>
              <a:rPr lang="en-GB" sz="2800" dirty="0" smtClean="0"/>
              <a:t>Design an assessment strategy for the course which is pedagogically sound, and is manageable for both staff and students?</a:t>
            </a:r>
          </a:p>
          <a:p>
            <a:r>
              <a:rPr lang="en-GB" sz="2800" dirty="0" smtClean="0"/>
              <a:t>Improve student achievement so that more are successful at first attempt?</a:t>
            </a:r>
            <a:endParaRPr lang="en-GB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7543800" cy="720725"/>
          </a:xfrm>
        </p:spPr>
        <p:txBody>
          <a:bodyPr/>
          <a:lstStyle/>
          <a:p>
            <a:pPr eaLnBrk="1" hangingPunct="1"/>
            <a:r>
              <a:rPr lang="en-GB" dirty="0" smtClean="0"/>
              <a:t>Useful references 3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052737"/>
            <a:ext cx="8750331" cy="5329014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en-GB" sz="2000" dirty="0" err="1" smtClean="0"/>
              <a:t>Hounsell</a:t>
            </a:r>
            <a:r>
              <a:rPr lang="en-GB" sz="2000" dirty="0" smtClean="0"/>
              <a:t>, D. (2008). The trouble with feedback: New challenges, emerging strategies, </a:t>
            </a:r>
            <a:r>
              <a:rPr lang="en-GB" sz="2000" i="1" dirty="0" smtClean="0"/>
              <a:t>Interchange, Spring</a:t>
            </a:r>
            <a:r>
              <a:rPr lang="en-GB" sz="2000" dirty="0" smtClean="0"/>
              <a:t>, Accessed at </a:t>
            </a:r>
            <a:r>
              <a:rPr lang="en-GB" sz="2000" dirty="0" smtClean="0">
                <a:hlinkClick r:id="rId3"/>
              </a:rPr>
              <a:t>www.tla.ed.ac.uk/interchange</a:t>
            </a:r>
            <a:r>
              <a:rPr lang="en-GB" sz="2000" dirty="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Knight, P. and </a:t>
            </a:r>
            <a:r>
              <a:rPr lang="en-GB" sz="2000" dirty="0" err="1" smtClean="0"/>
              <a:t>Yorke</a:t>
            </a:r>
            <a:r>
              <a:rPr lang="en-GB" sz="2000" dirty="0" smtClean="0"/>
              <a:t>, M. (2003) </a:t>
            </a:r>
            <a:r>
              <a:rPr lang="en-GB" sz="2000" i="1" dirty="0" smtClean="0"/>
              <a:t>Assessment, learning and employability</a:t>
            </a:r>
            <a:r>
              <a:rPr lang="en-GB" sz="2000" dirty="0" smtClean="0"/>
              <a:t> Maidenhead, UK: SRHE/Open University Press.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smtClean="0"/>
              <a:t>McDowell, L. and Brown, S. (1998) </a:t>
            </a:r>
            <a:r>
              <a:rPr lang="en-GB" sz="2000" i="1" dirty="0" smtClean="0"/>
              <a:t>Assessing students: cheating and plagiarism</a:t>
            </a:r>
            <a:r>
              <a:rPr lang="en-GB" sz="2000" dirty="0" smtClean="0"/>
              <a:t>, Newcastle: Red Guide 10/11 University of Northumbria.</a:t>
            </a:r>
            <a:endParaRPr lang="en-US" sz="2000" dirty="0" smtClean="0"/>
          </a:p>
          <a:p>
            <a:pPr eaLnBrk="1" hangingPunct="1">
              <a:buNone/>
              <a:defRPr/>
            </a:pPr>
            <a:r>
              <a:rPr lang="en-GB" sz="2000" dirty="0" smtClean="0"/>
              <a:t>Meyer, J.H.F. and Land, R. (2003) ‘Threshold Concepts and Troublesome Knowledge 1 – Linkages to Ways of Thinking and Practising within the Disciplines’ in C. Rust (ed.) </a:t>
            </a:r>
            <a:r>
              <a:rPr lang="en-GB" sz="2000" i="1" dirty="0" smtClean="0"/>
              <a:t>Improving Student Learning </a:t>
            </a:r>
            <a:r>
              <a:rPr lang="en-GB" sz="2000" dirty="0" smtClean="0"/>
              <a:t>–</a:t>
            </a:r>
            <a:r>
              <a:rPr lang="en-GB" sz="2000" i="1" dirty="0" smtClean="0"/>
              <a:t> Ten years on</a:t>
            </a:r>
            <a:r>
              <a:rPr lang="en-GB" sz="2000" dirty="0" smtClean="0"/>
              <a:t>. Oxford: OCSLD.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err="1" smtClean="0"/>
              <a:t>Nicol</a:t>
            </a:r>
            <a:r>
              <a:rPr lang="en-GB" sz="2000" dirty="0" smtClean="0"/>
              <a:t>, D. J. and Macfarlane-Dick, D. (2006) Formative assessment and self-regulated learning: A model and seven principles of good feedback practice, </a:t>
            </a:r>
            <a:r>
              <a:rPr lang="en-GB" sz="2000" i="1" dirty="0" smtClean="0"/>
              <a:t>Studies in Higher Education </a:t>
            </a:r>
            <a:r>
              <a:rPr lang="en-GB" sz="2000" i="1" dirty="0" err="1" smtClean="0"/>
              <a:t>Vol</a:t>
            </a:r>
            <a:r>
              <a:rPr lang="en-GB" sz="2000" i="1" dirty="0" smtClean="0"/>
              <a:t> 31(2), 199-218.</a:t>
            </a:r>
          </a:p>
          <a:p>
            <a:pPr eaLnBrk="1" hangingPunct="1">
              <a:buNone/>
              <a:defRPr/>
            </a:pPr>
            <a:r>
              <a:rPr lang="en-GB" sz="2000" dirty="0" smtClean="0"/>
              <a:t>PASS project Bradford </a:t>
            </a:r>
            <a:r>
              <a:rPr lang="en-GB" sz="2000" dirty="0" smtClean="0">
                <a:hlinkClick r:id="rId4"/>
              </a:rPr>
              <a:t>http://www.pass.brad.ac.uk/</a:t>
            </a:r>
            <a:r>
              <a:rPr lang="en-GB" sz="2000" dirty="0" smtClean="0"/>
              <a:t> Accessed November 2013</a:t>
            </a:r>
          </a:p>
          <a:p>
            <a:pPr eaLnBrk="1" hangingPunct="1">
              <a:buNone/>
              <a:defRPr/>
            </a:pPr>
            <a:r>
              <a:rPr lang="en-GB" sz="2000" dirty="0" smtClean="0"/>
              <a:t>Pickford, R. and Brown, S. (2006) </a:t>
            </a:r>
            <a:r>
              <a:rPr lang="en-GB" sz="2000" i="1" dirty="0" smtClean="0"/>
              <a:t>Assessing skills and practice,</a:t>
            </a:r>
            <a:r>
              <a:rPr lang="en-GB" sz="2000" dirty="0" smtClean="0"/>
              <a:t> London: Routledge. </a:t>
            </a:r>
          </a:p>
          <a:p>
            <a:pPr eaLnBrk="1" hangingPunct="1">
              <a:buNone/>
              <a:defRPr/>
            </a:pPr>
            <a:endParaRPr lang="en-GB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122239"/>
            <a:ext cx="7543800" cy="786482"/>
          </a:xfrm>
        </p:spPr>
        <p:txBody>
          <a:bodyPr/>
          <a:lstStyle/>
          <a:p>
            <a:r>
              <a:rPr lang="en-GB" dirty="0" smtClean="0"/>
              <a:t>Useful references 4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68313" y="980728"/>
            <a:ext cx="8229600" cy="522163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000" dirty="0" smtClean="0"/>
              <a:t>Race, P. (2001) </a:t>
            </a:r>
            <a:r>
              <a:rPr lang="en-GB" sz="2000" i="1" dirty="0" smtClean="0"/>
              <a:t>A Briefing on Self, Peer &amp; Group Assessment,</a:t>
            </a:r>
            <a:r>
              <a:rPr lang="en-GB" sz="2000" dirty="0" smtClean="0"/>
              <a:t> in LTSN Generic Centre Assessment Series No 9, LTSN York.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dirty="0" smtClean="0"/>
              <a:t>Race, </a:t>
            </a:r>
            <a:r>
              <a:rPr lang="en-GB" sz="2000" dirty="0" smtClean="0"/>
              <a:t>P. (</a:t>
            </a:r>
            <a:r>
              <a:rPr lang="en-GB" sz="2000" dirty="0" smtClean="0"/>
              <a:t>2015) </a:t>
            </a:r>
            <a:r>
              <a:rPr lang="en-GB" sz="2000" i="1" dirty="0" smtClean="0"/>
              <a:t>The lecturer’s toolkit </a:t>
            </a:r>
            <a:r>
              <a:rPr lang="en-GB" sz="2000" i="1" dirty="0" smtClean="0"/>
              <a:t>(</a:t>
            </a:r>
            <a:r>
              <a:rPr lang="en-GB" sz="2000" i="1" dirty="0" smtClean="0"/>
              <a:t>4</a:t>
            </a:r>
            <a:r>
              <a:rPr lang="en-GB" sz="2000" i="1" baseline="30000" dirty="0" smtClean="0"/>
              <a:t>th</a:t>
            </a:r>
            <a:r>
              <a:rPr lang="en-GB" sz="2000" i="1" dirty="0" smtClean="0"/>
              <a:t> </a:t>
            </a:r>
            <a:r>
              <a:rPr lang="en-GB" sz="2000" i="1" dirty="0" smtClean="0"/>
              <a:t>edition),</a:t>
            </a:r>
            <a:r>
              <a:rPr lang="en-GB" sz="2000" dirty="0" smtClean="0"/>
              <a:t> London: Routledge.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dirty="0" smtClean="0"/>
              <a:t>Rust, C., Price, M. and O’Donovan, B. (2003) Improving students’ learning by developing their understanding of assessment criteria and processes</a:t>
            </a:r>
            <a:r>
              <a:rPr lang="en-GB" sz="2000" i="1" dirty="0" smtClean="0"/>
              <a:t>, Assessment and Evaluation in Higher Education. 28 (2), 147-164.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dirty="0" smtClean="0"/>
              <a:t>Ryan, J. (2000) </a:t>
            </a:r>
            <a:r>
              <a:rPr lang="en-GB" sz="2000" i="1" dirty="0" smtClean="0"/>
              <a:t>A Guide to Teaching International Students,</a:t>
            </a:r>
            <a:r>
              <a:rPr lang="en-GB" sz="2000" dirty="0" smtClean="0"/>
              <a:t> Oxford Centre for Staff and Learning Development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dirty="0" smtClean="0"/>
              <a:t>Stefani, L. and Carroll, J. (2001) </a:t>
            </a:r>
            <a:r>
              <a:rPr lang="en-GB" sz="2000" i="1" dirty="0" smtClean="0"/>
              <a:t>A Briefing on Plagiarism </a:t>
            </a:r>
            <a:r>
              <a:rPr lang="en-GB" sz="2000" dirty="0" smtClean="0"/>
              <a:t>http://www.ltsn.ac.uk/application.asp?app=resources.asp&amp;process=full_record&amp;section=generic&amp;id=10</a:t>
            </a:r>
          </a:p>
          <a:p>
            <a:pPr eaLnBrk="1" hangingPunct="1">
              <a:buNone/>
            </a:pPr>
            <a:r>
              <a:rPr lang="en-GB" sz="2000" dirty="0" smtClean="0"/>
              <a:t>Sadler, D. Royce (2010) Beyond feedback: developing student capability in complex appraisal,</a:t>
            </a:r>
            <a:br>
              <a:rPr lang="en-GB" sz="2000" dirty="0" smtClean="0"/>
            </a:br>
            <a:r>
              <a:rPr lang="en-GB" sz="2000" i="1" dirty="0" smtClean="0"/>
              <a:t>Assessment &amp; Evaluation in Higher Education, 35: 5, 535-550</a:t>
            </a:r>
          </a:p>
          <a:p>
            <a:pPr eaLnBrk="1" hangingPunct="1">
              <a:buNone/>
            </a:pPr>
            <a:r>
              <a:rPr lang="en-GB" sz="2000" dirty="0" smtClean="0"/>
              <a:t>Yorke, M. (1999) </a:t>
            </a:r>
            <a:r>
              <a:rPr lang="en-GB" sz="2000" i="1" dirty="0" smtClean="0"/>
              <a:t>Leaving Early: Undergraduate Non-completion in Higher Education,</a:t>
            </a:r>
            <a:r>
              <a:rPr lang="en-GB" sz="2000" dirty="0" smtClean="0"/>
              <a:t> London: Routledge.</a:t>
            </a:r>
          </a:p>
          <a:p>
            <a:pPr eaLnBrk="1" hangingPunct="1">
              <a:buFont typeface="Wingdings" pitchFamily="2" charset="2"/>
              <a:buNone/>
            </a:pPr>
            <a:endParaRPr lang="en-GB" sz="2000" dirty="0" smtClean="0"/>
          </a:p>
          <a:p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To achieve </a:t>
            </a:r>
            <a:r>
              <a:rPr lang="en-GB" sz="3200" dirty="0" smtClean="0"/>
              <a:t>this we </a:t>
            </a:r>
            <a:r>
              <a:rPr lang="en-GB" sz="3200" dirty="0" smtClean="0"/>
              <a:t>need to ensure that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12875"/>
            <a:ext cx="8412193" cy="4789488"/>
          </a:xfrm>
        </p:spPr>
        <p:txBody>
          <a:bodyPr/>
          <a:lstStyle/>
          <a:p>
            <a:r>
              <a:rPr lang="en-GB" sz="2800" dirty="0" smtClean="0"/>
              <a:t>Take a proactive approach to assessment design, </a:t>
            </a:r>
            <a:r>
              <a:rPr lang="en-GB" sz="2800" dirty="0" smtClean="0"/>
              <a:t>interrogating and </a:t>
            </a:r>
            <a:r>
              <a:rPr lang="en-GB" sz="2800" dirty="0" smtClean="0"/>
              <a:t>clarifying purposes, applications, approaches &amp; methods, agency and timing;</a:t>
            </a:r>
          </a:p>
          <a:p>
            <a:r>
              <a:rPr lang="en-GB" sz="2800" dirty="0" smtClean="0"/>
              <a:t>The theory that students learn is quickly and effectively translated into practice, so students can make the connections for themselves;</a:t>
            </a:r>
          </a:p>
          <a:p>
            <a:r>
              <a:rPr lang="en-GB" sz="2800" dirty="0" smtClean="0"/>
              <a:t>We use up-to-date means to manage the assessment process, including Electronic Management of Assessment;</a:t>
            </a:r>
          </a:p>
          <a:p>
            <a:r>
              <a:rPr lang="en-GB" sz="2800" dirty="0" smtClean="0"/>
              <a:t>We systematically and progressively foster assessment literacy and an understanding of acceptable academic conduct.</a:t>
            </a:r>
            <a:endParaRPr lang="en-GB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 smtClean="0"/>
              <a:t>We need also to: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Review carefully both </a:t>
            </a:r>
            <a:r>
              <a:rPr lang="en-GB" sz="2800" dirty="0" smtClean="0"/>
              <a:t>innovative and </a:t>
            </a:r>
            <a:r>
              <a:rPr lang="en-GB" sz="2800" dirty="0" smtClean="0"/>
              <a:t>traditional assessment formats to ensure students are assessed appropriately;</a:t>
            </a:r>
          </a:p>
          <a:p>
            <a:r>
              <a:rPr lang="en-GB" sz="2800" dirty="0" smtClean="0"/>
              <a:t>Periodically review the feedback we get on </a:t>
            </a:r>
            <a:r>
              <a:rPr lang="en-GB" sz="2800" dirty="0" smtClean="0"/>
              <a:t>assessment from </a:t>
            </a:r>
            <a:r>
              <a:rPr lang="en-GB" sz="2800" dirty="0" smtClean="0"/>
              <a:t>students, practice colleagues, PSRBs, validation panels and Registry staff to make </a:t>
            </a:r>
            <a:r>
              <a:rPr lang="en-GB" sz="2800" dirty="0" smtClean="0"/>
              <a:t>sure we </a:t>
            </a:r>
            <a:r>
              <a:rPr lang="en-GB" sz="2800" dirty="0" smtClean="0"/>
              <a:t>redress problems ad continuously improve;</a:t>
            </a:r>
          </a:p>
          <a:p>
            <a:r>
              <a:rPr lang="en-GB" sz="2800" dirty="0" smtClean="0"/>
              <a:t>Review curriculum design essentials to ensure assessment is constructively aligned with learning outcomes (Biggs and Tan, 2007).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7543800" cy="1857388"/>
          </a:xfrm>
        </p:spPr>
        <p:txBody>
          <a:bodyPr/>
          <a:lstStyle/>
          <a:p>
            <a:r>
              <a:rPr lang="en-GB" sz="4800" dirty="0" smtClean="0"/>
              <a:t>What other issues do you feel we need to address?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3214686"/>
            <a:ext cx="8229600" cy="1285884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83568" y="548680"/>
            <a:ext cx="7776864" cy="5832648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800" b="1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270892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Evaluating programmes, strengths and areas for improvement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32240" y="270892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Considering delivery modes: face-to-face, </a:t>
            </a:r>
            <a:r>
              <a:rPr lang="en-GB" sz="1800" b="1" dirty="0">
                <a:solidFill>
                  <a:prstClr val="black"/>
                </a:solidFill>
              </a:rPr>
              <a:t>o</a:t>
            </a:r>
            <a:r>
              <a:rPr lang="en-GB" sz="1800" b="1" dirty="0" smtClean="0">
                <a:solidFill>
                  <a:prstClr val="black"/>
                </a:solidFill>
              </a:rPr>
              <a:t>nline, PBL, blended…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7864" y="18864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Determining and reviewing subject material: currency, relevance, level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47864" y="5301208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Designing fit for purpose assessment methods and approaches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560" y="76470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Enhancing quality, seeking continuous improvement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0192" y="692696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Designing and refining learning outcomes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1560" y="472514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Assuring quality, matching HEI, national and PRSB requirements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00192" y="472514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Thinking through student support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47864" y="2708920"/>
            <a:ext cx="2160240" cy="144016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800" b="1" dirty="0" smtClean="0">
                <a:solidFill>
                  <a:prstClr val="black"/>
                </a:solidFill>
              </a:rPr>
              <a:t>Curriculum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800" b="1" dirty="0" smtClean="0">
                <a:solidFill>
                  <a:prstClr val="black"/>
                </a:solidFill>
              </a:rPr>
              <a:t>Design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800" b="1" dirty="0" smtClean="0">
                <a:solidFill>
                  <a:prstClr val="black"/>
                </a:solidFill>
              </a:rPr>
              <a:t>Essentials</a:t>
            </a:r>
            <a:endParaRPr lang="en-GB" sz="28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Assessment literacy: students do better if they can: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357298"/>
            <a:ext cx="8483631" cy="4972065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2600" dirty="0" smtClean="0"/>
              <a:t>Make sense of key terms such as criteria, weightings, and level;</a:t>
            </a:r>
          </a:p>
          <a:p>
            <a:r>
              <a:rPr lang="en-GB" sz="2600" dirty="0" smtClean="0"/>
              <a:t>Encounter a variety of assessment methods (e.g. presentations, portfolios, posters, assessed web participation, practicals, vivas etc) and get practice in using them;</a:t>
            </a:r>
          </a:p>
          <a:p>
            <a:r>
              <a:rPr lang="en-GB" sz="2600" dirty="0" smtClean="0"/>
              <a:t>Be strategic in their behaviours, putting more work into aspects of an assignment with high weightings, interrogating criteria to find out what is really required and so on;</a:t>
            </a:r>
          </a:p>
          <a:p>
            <a:r>
              <a:rPr lang="en-GB" sz="2600" dirty="0" smtClean="0"/>
              <a:t>Gain clarity on how the assessment regulations work in their HEI, including issues concerning submission, resubmission, pass marks, condonement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472518" cy="620688"/>
          </a:xfrm>
        </p:spPr>
        <p:txBody>
          <a:bodyPr>
            <a:normAutofit fontScale="90000"/>
          </a:bodyPr>
          <a:lstStyle/>
          <a:p>
            <a:r>
              <a:rPr lang="en-GB" sz="3200" kern="1200" dirty="0" smtClean="0">
                <a:solidFill>
                  <a:srgbClr val="0070C0"/>
                </a:solidFill>
                <a:latin typeface="Arial" charset="0"/>
                <a:ea typeface="+mn-ea"/>
                <a:cs typeface="+mn-cs"/>
              </a:rPr>
              <a:t>Excerpts from the QAA Code of Practice B6</a:t>
            </a:r>
            <a:endParaRPr lang="en-GB" sz="3200" kern="1200" dirty="0">
              <a:solidFill>
                <a:srgbClr val="0070C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10600" cy="609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dirty="0" smtClean="0"/>
              <a:t> Indicator 5 </a:t>
            </a:r>
          </a:p>
          <a:p>
            <a:pPr marL="0" indent="0">
              <a:buNone/>
            </a:pPr>
            <a:r>
              <a:rPr lang="en-GB" sz="2800" dirty="0" smtClean="0"/>
              <a:t>Assessment and feedback practices are </a:t>
            </a:r>
            <a:r>
              <a:rPr lang="en-GB" sz="2800" dirty="0" smtClean="0">
                <a:solidFill>
                  <a:srgbClr val="7030A0"/>
                </a:solidFill>
              </a:rPr>
              <a:t>informed</a:t>
            </a:r>
            <a:r>
              <a:rPr lang="en-GB" sz="2800" dirty="0" smtClean="0"/>
              <a:t> by reflection, consideration of professional practice, and subject-specific and educational scholarship.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Indicator 6 </a:t>
            </a:r>
          </a:p>
          <a:p>
            <a:pPr>
              <a:buNone/>
            </a:pPr>
            <a:r>
              <a:rPr lang="en-GB" sz="2800" dirty="0" smtClean="0"/>
              <a:t>Staff and students engage in </a:t>
            </a:r>
            <a:r>
              <a:rPr lang="en-GB" sz="2800" dirty="0" smtClean="0">
                <a:solidFill>
                  <a:srgbClr val="0070C0"/>
                </a:solidFill>
              </a:rPr>
              <a:t>dialogue</a:t>
            </a:r>
            <a:r>
              <a:rPr lang="en-GB" sz="2800" dirty="0" smtClean="0"/>
              <a:t> to promote a </a:t>
            </a:r>
            <a:r>
              <a:rPr lang="en-GB" sz="2800" dirty="0" smtClean="0">
                <a:solidFill>
                  <a:srgbClr val="7030A0"/>
                </a:solidFill>
              </a:rPr>
              <a:t>shared understanding</a:t>
            </a:r>
            <a:r>
              <a:rPr lang="en-GB" sz="2800" dirty="0" smtClean="0"/>
              <a:t> of the basis on which academic judgements are made.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0070C0"/>
                </a:solidFill>
              </a:rPr>
              <a:t>Designing</a:t>
            </a:r>
            <a:r>
              <a:rPr lang="en-GB" sz="3200" b="1" dirty="0" smtClean="0"/>
              <a:t> </a:t>
            </a:r>
            <a:r>
              <a:rPr lang="en-GB" sz="3200" b="1" dirty="0" smtClean="0">
                <a:solidFill>
                  <a:srgbClr val="0070C0"/>
                </a:solidFill>
              </a:rPr>
              <a:t>assessment</a:t>
            </a:r>
            <a:r>
              <a:rPr lang="en-GB" sz="3200" b="1" dirty="0" smtClean="0"/>
              <a:t> </a:t>
            </a:r>
            <a:endParaRPr lang="en-GB" sz="32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762000"/>
            <a:ext cx="8610600" cy="6096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2800" b="1" dirty="0" smtClean="0">
                <a:latin typeface="+mn-lt"/>
              </a:rPr>
              <a:t>Indicator 8 </a:t>
            </a:r>
          </a:p>
          <a:p>
            <a:r>
              <a:rPr lang="en-GB" sz="2800" b="1" dirty="0" smtClean="0">
                <a:latin typeface="+mn-lt"/>
              </a:rPr>
              <a:t>The </a:t>
            </a:r>
            <a:r>
              <a:rPr lang="en-GB" sz="2800" b="1" dirty="0" smtClean="0">
                <a:solidFill>
                  <a:srgbClr val="7030A0"/>
                </a:solidFill>
                <a:latin typeface="+mn-lt"/>
              </a:rPr>
              <a:t>volum</a:t>
            </a:r>
            <a:r>
              <a:rPr lang="en-GB" sz="2800" b="1" dirty="0" smtClean="0">
                <a:latin typeface="+mn-lt"/>
              </a:rPr>
              <a:t>e, </a:t>
            </a:r>
            <a:r>
              <a:rPr lang="en-GB" sz="2800" b="1" dirty="0" smtClean="0">
                <a:solidFill>
                  <a:srgbClr val="7030A0"/>
                </a:solidFill>
                <a:latin typeface="+mn-lt"/>
              </a:rPr>
              <a:t>timing</a:t>
            </a:r>
            <a:r>
              <a:rPr lang="en-GB" sz="2800" b="1" dirty="0" smtClean="0">
                <a:latin typeface="+mn-lt"/>
              </a:rPr>
              <a:t> and </a:t>
            </a:r>
            <a:r>
              <a:rPr lang="en-GB" sz="2800" b="1" dirty="0" smtClean="0">
                <a:solidFill>
                  <a:srgbClr val="7030A0"/>
                </a:solidFill>
                <a:latin typeface="+mn-lt"/>
              </a:rPr>
              <a:t>nature </a:t>
            </a:r>
            <a:r>
              <a:rPr lang="en-GB" sz="2800" b="1" dirty="0" smtClean="0">
                <a:latin typeface="+mn-lt"/>
              </a:rPr>
              <a:t>of assessment enable students to demonstrate the extent to which they have </a:t>
            </a:r>
            <a:r>
              <a:rPr lang="en-GB" sz="2800" b="1" dirty="0" smtClean="0">
                <a:solidFill>
                  <a:srgbClr val="7030A0"/>
                </a:solidFill>
                <a:latin typeface="+mn-lt"/>
              </a:rPr>
              <a:t>achieved</a:t>
            </a:r>
            <a:r>
              <a:rPr lang="en-GB" sz="2800" b="1" dirty="0" smtClean="0">
                <a:latin typeface="+mn-lt"/>
              </a:rPr>
              <a:t> the intended learning outcomes.</a:t>
            </a:r>
          </a:p>
          <a:p>
            <a:r>
              <a:rPr lang="en-GB" sz="2800" b="1" dirty="0" smtClean="0">
                <a:latin typeface="+mn-lt"/>
              </a:rPr>
              <a:t> </a:t>
            </a:r>
          </a:p>
          <a:p>
            <a:r>
              <a:rPr lang="en-GB" sz="2800" b="1" dirty="0" smtClean="0">
                <a:latin typeface="+mn-lt"/>
              </a:rPr>
              <a:t>Indicator 9 </a:t>
            </a:r>
          </a:p>
          <a:p>
            <a:r>
              <a:rPr lang="en-GB" sz="2800" b="1" dirty="0" smtClean="0">
                <a:latin typeface="+mn-lt"/>
              </a:rPr>
              <a:t>Feedback on assessment is </a:t>
            </a:r>
            <a:r>
              <a:rPr lang="en-GB" sz="2800" b="1" dirty="0" smtClean="0">
                <a:solidFill>
                  <a:srgbClr val="7030A0"/>
                </a:solidFill>
                <a:latin typeface="+mn-lt"/>
              </a:rPr>
              <a:t>timely, constructive and developmental.</a:t>
            </a:r>
          </a:p>
          <a:p>
            <a:r>
              <a:rPr lang="en-GB" sz="2800" b="1" dirty="0" smtClean="0">
                <a:latin typeface="+mn-lt"/>
              </a:rPr>
              <a:t> </a:t>
            </a:r>
          </a:p>
          <a:p>
            <a:r>
              <a:rPr lang="en-GB" sz="2800" b="1" dirty="0" smtClean="0">
                <a:latin typeface="+mn-lt"/>
              </a:rPr>
              <a:t>Indicator 10 </a:t>
            </a:r>
          </a:p>
          <a:p>
            <a:r>
              <a:rPr lang="en-GB" sz="2800" b="1" dirty="0" smtClean="0">
                <a:latin typeface="+mn-lt"/>
              </a:rPr>
              <a:t>Through </a:t>
            </a:r>
            <a:r>
              <a:rPr lang="en-GB" sz="2800" b="1" dirty="0" smtClean="0">
                <a:solidFill>
                  <a:srgbClr val="7030A0"/>
                </a:solidFill>
                <a:latin typeface="+mn-lt"/>
              </a:rPr>
              <a:t>inclusive</a:t>
            </a:r>
            <a:r>
              <a:rPr lang="en-GB" sz="2800" b="1" dirty="0" smtClean="0">
                <a:latin typeface="+mn-lt"/>
              </a:rPr>
              <a:t> design wherever possible, and through individual reasonable adjustments wherever required, assessment tasks provide every student with an </a:t>
            </a:r>
            <a:r>
              <a:rPr lang="en-GB" sz="2800" b="1" dirty="0" smtClean="0">
                <a:solidFill>
                  <a:srgbClr val="7030A0"/>
                </a:solidFill>
                <a:latin typeface="+mn-lt"/>
              </a:rPr>
              <a:t>equal opportunity</a:t>
            </a:r>
            <a:r>
              <a:rPr lang="en-GB" sz="2800" b="1" dirty="0" smtClean="0">
                <a:latin typeface="+mn-lt"/>
              </a:rPr>
              <a:t> to demonstrate their achievement.</a:t>
            </a:r>
            <a:endParaRPr lang="en-GB" sz="28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0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1650</Words>
  <Application>Microsoft Office PowerPoint</Application>
  <PresentationFormat>On-screen Show (4:3)</PresentationFormat>
  <Paragraphs>137</Paragraphs>
  <Slides>21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LeedsMet template</vt:lpstr>
      <vt:lpstr>101_Custom Design</vt:lpstr>
      <vt:lpstr>Office Theme</vt:lpstr>
      <vt:lpstr>RN Curriculum development event: assessment matters 25 February 2015</vt:lpstr>
      <vt:lpstr>The key assessment issues for today. How can we:</vt:lpstr>
      <vt:lpstr>To achieve this we need to ensure that </vt:lpstr>
      <vt:lpstr>We need also to:</vt:lpstr>
      <vt:lpstr>What other issues do you feel we need to address?</vt:lpstr>
      <vt:lpstr>Slide 6</vt:lpstr>
      <vt:lpstr>Assessment literacy: students do better if they can: </vt:lpstr>
      <vt:lpstr>Excerpts from the QAA Code of Practice B6</vt:lpstr>
      <vt:lpstr>Slide 9</vt:lpstr>
      <vt:lpstr>Slide 10</vt:lpstr>
      <vt:lpstr>Twelve questions to address today</vt:lpstr>
      <vt:lpstr>More questions</vt:lpstr>
      <vt:lpstr>Even more questions</vt:lpstr>
      <vt:lpstr>Working in teams on a question each on flip chart paper please outline:</vt:lpstr>
      <vt:lpstr>Now read and graffiti each other’s posters</vt:lpstr>
      <vt:lpstr> Core outputs for today. To what extent have we:</vt:lpstr>
      <vt:lpstr>These and other slides will be available on my website at http://sally-brown.net </vt:lpstr>
      <vt:lpstr>Useful references: 1</vt:lpstr>
      <vt:lpstr>Useful references 2</vt:lpstr>
      <vt:lpstr>Useful references 3</vt:lpstr>
      <vt:lpstr>Useful references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106</cp:revision>
  <dcterms:created xsi:type="dcterms:W3CDTF">2007-03-06T12:05:28Z</dcterms:created>
  <dcterms:modified xsi:type="dcterms:W3CDTF">2015-02-25T11:52:42Z</dcterms:modified>
</cp:coreProperties>
</file>