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9" r:id="rId1"/>
    <p:sldMasterId id="2147483805" r:id="rId2"/>
    <p:sldMasterId id="2147483806" r:id="rId3"/>
  </p:sldMasterIdLst>
  <p:notesMasterIdLst>
    <p:notesMasterId r:id="rId25"/>
  </p:notesMasterIdLst>
  <p:handoutMasterIdLst>
    <p:handoutMasterId r:id="rId26"/>
  </p:handoutMasterIdLst>
  <p:sldIdLst>
    <p:sldId id="420" r:id="rId4"/>
    <p:sldId id="530" r:id="rId5"/>
    <p:sldId id="531" r:id="rId6"/>
    <p:sldId id="533" r:id="rId7"/>
    <p:sldId id="539" r:id="rId8"/>
    <p:sldId id="532" r:id="rId9"/>
    <p:sldId id="448" r:id="rId10"/>
    <p:sldId id="460" r:id="rId11"/>
    <p:sldId id="462" r:id="rId12"/>
    <p:sldId id="464" r:id="rId13"/>
    <p:sldId id="534" r:id="rId14"/>
    <p:sldId id="535" r:id="rId15"/>
    <p:sldId id="540" r:id="rId16"/>
    <p:sldId id="537" r:id="rId17"/>
    <p:sldId id="538" r:id="rId18"/>
    <p:sldId id="541" r:id="rId19"/>
    <p:sldId id="382" r:id="rId20"/>
    <p:sldId id="270" r:id="rId21"/>
    <p:sldId id="271" r:id="rId22"/>
    <p:sldId id="272" r:id="rId23"/>
    <p:sldId id="317" r:id="rId24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1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1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1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1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30A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00" autoAdjust="0"/>
    <p:restoredTop sz="97458" autoAdjust="0"/>
  </p:normalViewPr>
  <p:slideViewPr>
    <p:cSldViewPr>
      <p:cViewPr>
        <p:scale>
          <a:sx n="90" d="100"/>
          <a:sy n="90" d="100"/>
        </p:scale>
        <p:origin x="-1320" y="-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2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2022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3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3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18E802B9-FBD2-4F51-8B47-337AD4DA14F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A7EB679-7535-4499-998C-2E4C9FDB7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7EB679-7535-4499-998C-2E4C9FDB76DD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7EB679-7535-4499-998C-2E4C9FDB76D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7EB679-7535-4499-998C-2E4C9FDB76D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5E907-4B40-46EC-B452-37FCD5748AD6}" type="slidenum">
              <a:rPr lang="en-GB" smtClean="0"/>
              <a:pPr/>
              <a:t>8</a:t>
            </a:fld>
            <a:endParaRPr lang="en-GB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5E907-4B40-46EC-B452-37FCD5748AD6}" type="slidenum">
              <a:rPr lang="en-GB" smtClean="0"/>
              <a:pPr/>
              <a:t>9</a:t>
            </a:fld>
            <a:endParaRPr lang="en-GB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5E907-4B40-46EC-B452-37FCD5748AD6}" type="slidenum">
              <a:rPr lang="en-GB" smtClean="0"/>
              <a:pPr/>
              <a:t>10</a:t>
            </a:fld>
            <a:endParaRPr lang="en-GB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7EB679-7535-4499-998C-2E4C9FDB76DD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7EB679-7535-4499-998C-2E4C9FDB76D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7EB679-7535-4499-998C-2E4C9FDB76D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7EB679-7535-4499-998C-2E4C9FDB76D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20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20" y="1885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99" y="1885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78" y="1885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20" y="2064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99" y="2064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78" y="2064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57" y="2064"/>
              <a:ext cx="127" cy="127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20" y="2243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99" y="2243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78" y="2243"/>
              <a:ext cx="127" cy="127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57" y="2243"/>
              <a:ext cx="127" cy="127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36" y="2243"/>
              <a:ext cx="127" cy="127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20" y="2421"/>
              <a:ext cx="127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99" y="2421"/>
              <a:ext cx="127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78" y="2421"/>
              <a:ext cx="127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57" y="2421"/>
              <a:ext cx="127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20" y="2600"/>
              <a:ext cx="127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99" y="2600"/>
              <a:ext cx="127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78" y="2600"/>
              <a:ext cx="127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57" y="2600"/>
              <a:ext cx="127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36" y="2600"/>
              <a:ext cx="127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20" y="2779"/>
              <a:ext cx="127" cy="127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99" y="2779"/>
              <a:ext cx="127" cy="127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78" y="2779"/>
              <a:ext cx="127" cy="127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57" y="2779"/>
              <a:ext cx="127" cy="127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20" y="2958"/>
              <a:ext cx="127" cy="127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99" y="2958"/>
              <a:ext cx="127" cy="127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78" y="2958"/>
              <a:ext cx="127" cy="127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57" y="2958"/>
              <a:ext cx="127" cy="127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99" y="3137"/>
              <a:ext cx="127" cy="127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57" y="3137"/>
              <a:ext cx="127" cy="127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GB" altLang="en-US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GB" altLang="en-US"/>
              <a:t>Click to edit Master subtitle style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405E3-5FD4-429E-9303-BCB30466977A}" type="datetime1">
              <a:rPr lang="en-GB" smtClean="0"/>
              <a:pPr>
                <a:defRPr/>
              </a:pPr>
              <a:t>25/02/2015</a:t>
            </a:fld>
            <a:endParaRPr lang="en-GB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pPr>
              <a:defRPr/>
            </a:pPr>
            <a:fld id="{CF18B3D2-DCBE-4955-9C96-34A96C43EFE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3EAD6F-359A-4A16-BBCE-5CB0F083F81E}" type="datetime1">
              <a:rPr lang="en-GB" smtClean="0"/>
              <a:pPr>
                <a:defRPr/>
              </a:pPr>
              <a:t>25/02/2015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122238"/>
            <a:ext cx="2058988" cy="6080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29325" cy="6080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223722-15A2-41F3-833C-7DE4A50A3EB7}" type="datetime1">
              <a:rPr lang="en-GB" smtClean="0"/>
              <a:pPr>
                <a:defRPr/>
              </a:pPr>
              <a:t>25/02/2015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1D434-A24C-44BD-8275-B34813C3838A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25/02/2015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8250A-A216-4130-B0FB-C51F576BA77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9B9B9-35AD-4C4A-A16A-05A32AC7D501}" type="datetime1">
              <a:rPr lang="en-GB" smtClean="0"/>
              <a:pPr>
                <a:defRPr/>
              </a:pPr>
              <a:t>25/02/2015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FD79EC-7D72-4852-81CE-13DB142BCC46}" type="datetime1">
              <a:rPr lang="en-GB" smtClean="0"/>
              <a:pPr>
                <a:defRPr/>
              </a:pPr>
              <a:t>25/02/2015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412875"/>
            <a:ext cx="4038600" cy="47894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13" y="1412875"/>
            <a:ext cx="4038600" cy="47894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93A0AC-4448-4368-9A6C-68AB070ED197}" type="datetime1">
              <a:rPr lang="en-GB" smtClean="0"/>
              <a:pPr>
                <a:defRPr/>
              </a:pPr>
              <a:t>25/02/2015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94AE39-E117-4AD4-AD03-CE3600BB1FF7}" type="datetime1">
              <a:rPr lang="en-GB" smtClean="0"/>
              <a:pPr>
                <a:defRPr/>
              </a:pPr>
              <a:t>25/02/2015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62ABDB-E4E2-43FE-90FB-0D12EBE90DB8}" type="datetime1">
              <a:rPr lang="en-GB" smtClean="0"/>
              <a:pPr>
                <a:defRPr/>
              </a:pPr>
              <a:t>25/02/2015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5DB57-8E66-4D15-A4B1-E11693BDEDF0}" type="datetime1">
              <a:rPr lang="en-GB" smtClean="0"/>
              <a:pPr>
                <a:defRPr/>
              </a:pPr>
              <a:t>25/02/2015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C2F77E-D437-4771-B2EC-37752762E281}" type="datetime1">
              <a:rPr lang="en-GB" smtClean="0"/>
              <a:pPr>
                <a:defRPr/>
              </a:pPr>
              <a:t>25/02/2015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4CD9C0-2BF1-4826-B5F4-8C6FBF7E1E99}" type="datetime1">
              <a:rPr lang="en-GB" smtClean="0"/>
              <a:pPr>
                <a:defRPr/>
              </a:pPr>
              <a:t>25/02/2015</a:t>
            </a:fld>
            <a:endParaRPr lang="en-GB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hyperlink" Target="coffee.ppt" TargetMode="External"/><Relationship Id="rId2" Type="http://schemas.openxmlformats.org/officeDocument/2006/relationships/hyperlink" Target="00%20main%20menu.ppt" TargetMode="External"/><Relationship Id="rId1" Type="http://schemas.openxmlformats.org/officeDocument/2006/relationships/theme" Target="../theme/theme2.xml"/><Relationship Id="rId5" Type="http://schemas.openxmlformats.org/officeDocument/2006/relationships/hyperlink" Target="../Organising%20your%20studies/organising%20choices.ppt" TargetMode="External"/><Relationship Id="rId4" Type="http://schemas.openxmlformats.org/officeDocument/2006/relationships/hyperlink" Target="Choices&#8230;.ppt" TargetMode="Externa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2"/>
          <p:cNvSpPr>
            <a:spLocks noChangeShapeType="1"/>
          </p:cNvSpPr>
          <p:nvPr/>
        </p:nvSpPr>
        <p:spPr bwMode="auto">
          <a:xfrm flipH="1">
            <a:off x="7956550" y="152400"/>
            <a:ext cx="6350" cy="1189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074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412875"/>
            <a:ext cx="8229600" cy="478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15224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pPr>
              <a:defRPr/>
            </a:pPr>
            <a:fld id="{3AEC2ED1-CD7C-40D2-BE67-B885796E00F7}" type="datetime1">
              <a:rPr lang="en-GB" smtClean="0"/>
              <a:pPr>
                <a:defRPr/>
              </a:pPr>
              <a:t>25/02/2015</a:t>
            </a:fld>
            <a:endParaRPr lang="en-GB" altLang="en-US"/>
          </a:p>
        </p:txBody>
      </p:sp>
      <p:grpSp>
        <p:nvGrpSpPr>
          <p:cNvPr id="1030" name="Group 9"/>
          <p:cNvGrpSpPr>
            <a:grpSpLocks/>
          </p:cNvGrpSpPr>
          <p:nvPr/>
        </p:nvGrpSpPr>
        <p:grpSpPr bwMode="auto">
          <a:xfrm>
            <a:off x="8101013" y="188913"/>
            <a:ext cx="574675" cy="1081087"/>
            <a:chOff x="4720" y="1885"/>
            <a:chExt cx="843" cy="1379"/>
          </a:xfrm>
        </p:grpSpPr>
        <p:sp>
          <p:nvSpPr>
            <p:cNvPr id="4106" name="Oval 10"/>
            <p:cNvSpPr>
              <a:spLocks noChangeArrowheads="1"/>
            </p:cNvSpPr>
            <p:nvPr/>
          </p:nvSpPr>
          <p:spPr bwMode="auto">
            <a:xfrm>
              <a:off x="4720" y="1885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07" name="Oval 11"/>
            <p:cNvSpPr>
              <a:spLocks noChangeArrowheads="1"/>
            </p:cNvSpPr>
            <p:nvPr/>
          </p:nvSpPr>
          <p:spPr bwMode="auto">
            <a:xfrm>
              <a:off x="4899" y="1885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08" name="Oval 12"/>
            <p:cNvSpPr>
              <a:spLocks noChangeArrowheads="1"/>
            </p:cNvSpPr>
            <p:nvPr/>
          </p:nvSpPr>
          <p:spPr bwMode="auto">
            <a:xfrm>
              <a:off x="5079" y="1885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09" name="Oval 13"/>
            <p:cNvSpPr>
              <a:spLocks noChangeArrowheads="1"/>
            </p:cNvSpPr>
            <p:nvPr/>
          </p:nvSpPr>
          <p:spPr bwMode="auto">
            <a:xfrm>
              <a:off x="4720" y="2063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0" name="Oval 14"/>
            <p:cNvSpPr>
              <a:spLocks noChangeArrowheads="1"/>
            </p:cNvSpPr>
            <p:nvPr/>
          </p:nvSpPr>
          <p:spPr bwMode="auto">
            <a:xfrm>
              <a:off x="4899" y="206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1" name="Oval 15"/>
            <p:cNvSpPr>
              <a:spLocks noChangeArrowheads="1"/>
            </p:cNvSpPr>
            <p:nvPr/>
          </p:nvSpPr>
          <p:spPr bwMode="auto">
            <a:xfrm>
              <a:off x="5079" y="206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2" name="Oval 16"/>
            <p:cNvSpPr>
              <a:spLocks noChangeArrowheads="1"/>
            </p:cNvSpPr>
            <p:nvPr/>
          </p:nvSpPr>
          <p:spPr bwMode="auto">
            <a:xfrm>
              <a:off x="5258" y="206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3" name="Oval 17"/>
            <p:cNvSpPr>
              <a:spLocks noChangeArrowheads="1"/>
            </p:cNvSpPr>
            <p:nvPr/>
          </p:nvSpPr>
          <p:spPr bwMode="auto">
            <a:xfrm>
              <a:off x="4720" y="2243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4" name="Oval 18"/>
            <p:cNvSpPr>
              <a:spLocks noChangeArrowheads="1"/>
            </p:cNvSpPr>
            <p:nvPr/>
          </p:nvSpPr>
          <p:spPr bwMode="auto">
            <a:xfrm>
              <a:off x="4899" y="224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5" name="Oval 19"/>
            <p:cNvSpPr>
              <a:spLocks noChangeArrowheads="1"/>
            </p:cNvSpPr>
            <p:nvPr/>
          </p:nvSpPr>
          <p:spPr bwMode="auto">
            <a:xfrm>
              <a:off x="5079" y="224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6" name="Oval 20"/>
            <p:cNvSpPr>
              <a:spLocks noChangeArrowheads="1"/>
            </p:cNvSpPr>
            <p:nvPr/>
          </p:nvSpPr>
          <p:spPr bwMode="auto">
            <a:xfrm>
              <a:off x="5258" y="224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7" name="Oval 21"/>
            <p:cNvSpPr>
              <a:spLocks noChangeArrowheads="1"/>
            </p:cNvSpPr>
            <p:nvPr/>
          </p:nvSpPr>
          <p:spPr bwMode="auto">
            <a:xfrm>
              <a:off x="5435" y="2243"/>
              <a:ext cx="128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8" name="Oval 22"/>
            <p:cNvSpPr>
              <a:spLocks noChangeArrowheads="1"/>
            </p:cNvSpPr>
            <p:nvPr/>
          </p:nvSpPr>
          <p:spPr bwMode="auto">
            <a:xfrm>
              <a:off x="4720" y="2422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9" name="Oval 23"/>
            <p:cNvSpPr>
              <a:spLocks noChangeArrowheads="1"/>
            </p:cNvSpPr>
            <p:nvPr/>
          </p:nvSpPr>
          <p:spPr bwMode="auto">
            <a:xfrm>
              <a:off x="4899" y="2422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20" name="Oval 24"/>
            <p:cNvSpPr>
              <a:spLocks noChangeArrowheads="1"/>
            </p:cNvSpPr>
            <p:nvPr/>
          </p:nvSpPr>
          <p:spPr bwMode="auto">
            <a:xfrm>
              <a:off x="5079" y="2422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21" name="Oval 25"/>
            <p:cNvSpPr>
              <a:spLocks noChangeArrowheads="1"/>
            </p:cNvSpPr>
            <p:nvPr/>
          </p:nvSpPr>
          <p:spPr bwMode="auto">
            <a:xfrm>
              <a:off x="5258" y="2422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22" name="Oval 26"/>
            <p:cNvSpPr>
              <a:spLocks noChangeArrowheads="1"/>
            </p:cNvSpPr>
            <p:nvPr/>
          </p:nvSpPr>
          <p:spPr bwMode="auto">
            <a:xfrm>
              <a:off x="4720" y="2600"/>
              <a:ext cx="128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23" name="Oval 27"/>
            <p:cNvSpPr>
              <a:spLocks noChangeArrowheads="1"/>
            </p:cNvSpPr>
            <p:nvPr/>
          </p:nvSpPr>
          <p:spPr bwMode="auto">
            <a:xfrm>
              <a:off x="4899" y="2600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24" name="Oval 28"/>
            <p:cNvSpPr>
              <a:spLocks noChangeArrowheads="1"/>
            </p:cNvSpPr>
            <p:nvPr/>
          </p:nvSpPr>
          <p:spPr bwMode="auto">
            <a:xfrm>
              <a:off x="5079" y="2600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25" name="Oval 29"/>
            <p:cNvSpPr>
              <a:spLocks noChangeArrowheads="1"/>
            </p:cNvSpPr>
            <p:nvPr/>
          </p:nvSpPr>
          <p:spPr bwMode="auto">
            <a:xfrm>
              <a:off x="5258" y="2600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26" name="Oval 30"/>
            <p:cNvSpPr>
              <a:spLocks noChangeArrowheads="1"/>
            </p:cNvSpPr>
            <p:nvPr/>
          </p:nvSpPr>
          <p:spPr bwMode="auto">
            <a:xfrm>
              <a:off x="5435" y="2600"/>
              <a:ext cx="128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27" name="Oval 31"/>
            <p:cNvSpPr>
              <a:spLocks noChangeArrowheads="1"/>
            </p:cNvSpPr>
            <p:nvPr/>
          </p:nvSpPr>
          <p:spPr bwMode="auto">
            <a:xfrm>
              <a:off x="4720" y="2778"/>
              <a:ext cx="128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28" name="Oval 32"/>
            <p:cNvSpPr>
              <a:spLocks noChangeArrowheads="1"/>
            </p:cNvSpPr>
            <p:nvPr/>
          </p:nvSpPr>
          <p:spPr bwMode="auto">
            <a:xfrm>
              <a:off x="4899" y="277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29" name="Oval 33"/>
            <p:cNvSpPr>
              <a:spLocks noChangeArrowheads="1"/>
            </p:cNvSpPr>
            <p:nvPr/>
          </p:nvSpPr>
          <p:spPr bwMode="auto">
            <a:xfrm>
              <a:off x="5079" y="277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30" name="Oval 34"/>
            <p:cNvSpPr>
              <a:spLocks noChangeArrowheads="1"/>
            </p:cNvSpPr>
            <p:nvPr/>
          </p:nvSpPr>
          <p:spPr bwMode="auto">
            <a:xfrm>
              <a:off x="5258" y="277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31" name="Oval 35"/>
            <p:cNvSpPr>
              <a:spLocks noChangeArrowheads="1"/>
            </p:cNvSpPr>
            <p:nvPr/>
          </p:nvSpPr>
          <p:spPr bwMode="auto">
            <a:xfrm>
              <a:off x="4720" y="2958"/>
              <a:ext cx="128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32" name="Oval 36"/>
            <p:cNvSpPr>
              <a:spLocks noChangeArrowheads="1"/>
            </p:cNvSpPr>
            <p:nvPr/>
          </p:nvSpPr>
          <p:spPr bwMode="auto">
            <a:xfrm>
              <a:off x="4899" y="295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33" name="Oval 37"/>
            <p:cNvSpPr>
              <a:spLocks noChangeArrowheads="1"/>
            </p:cNvSpPr>
            <p:nvPr/>
          </p:nvSpPr>
          <p:spPr bwMode="auto">
            <a:xfrm>
              <a:off x="5079" y="295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34" name="Oval 38"/>
            <p:cNvSpPr>
              <a:spLocks noChangeArrowheads="1"/>
            </p:cNvSpPr>
            <p:nvPr/>
          </p:nvSpPr>
          <p:spPr bwMode="auto">
            <a:xfrm>
              <a:off x="5258" y="295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35" name="Oval 39"/>
            <p:cNvSpPr>
              <a:spLocks noChangeArrowheads="1"/>
            </p:cNvSpPr>
            <p:nvPr/>
          </p:nvSpPr>
          <p:spPr bwMode="auto">
            <a:xfrm>
              <a:off x="4899" y="3136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36" name="Oval 40"/>
            <p:cNvSpPr>
              <a:spLocks noChangeArrowheads="1"/>
            </p:cNvSpPr>
            <p:nvPr/>
          </p:nvSpPr>
          <p:spPr bwMode="auto">
            <a:xfrm>
              <a:off x="5258" y="3136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ts val="6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ts val="600"/>
        </a:spcBef>
        <a:spcAft>
          <a:spcPct val="0"/>
        </a:spcAft>
        <a:buClr>
          <a:srgbClr val="339966"/>
        </a:buClr>
        <a:buSzPct val="70000"/>
        <a:buFont typeface="Wingdings" pitchFamily="2" charset="2"/>
        <a:buChar char="l"/>
        <a:defRPr sz="2400" b="1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ts val="600"/>
        </a:spcBef>
        <a:spcAft>
          <a:spcPct val="0"/>
        </a:spcAft>
        <a:buClr>
          <a:srgbClr val="8A00C0"/>
        </a:buClr>
        <a:buSzPct val="70000"/>
        <a:buFont typeface="Wingdings" pitchFamily="2" charset="2"/>
        <a:buChar char="l"/>
        <a:defRPr sz="2000" b="1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ts val="600"/>
        </a:spcBef>
        <a:spcAft>
          <a:spcPct val="0"/>
        </a:spcAft>
        <a:buClr>
          <a:srgbClr val="A0C6A0"/>
        </a:buClr>
        <a:buSzPct val="75000"/>
        <a:buFont typeface="Wingdings" pitchFamily="2" charset="2"/>
        <a:buChar char="§"/>
        <a:defRPr sz="1800" b="1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ts val="6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1800" b="1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188913"/>
            <a:ext cx="8713788" cy="9350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684213" y="5805488"/>
            <a:ext cx="7775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ct val="50000"/>
              </a:spcBef>
              <a:spcAft>
                <a:spcPts val="0"/>
              </a:spcAft>
              <a:defRPr/>
            </a:pPr>
            <a:endParaRPr lang="en-US" sz="24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" y="1196975"/>
            <a:ext cx="8605838" cy="467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Oval 4">
            <a:hlinkClick r:id="rId2" action="ppaction://hlinkpres?slideindex=1&amp;slidetitle="/>
          </p:cNvPr>
          <p:cNvSpPr>
            <a:spLocks noChangeArrowheads="1"/>
          </p:cNvSpPr>
          <p:nvPr/>
        </p:nvSpPr>
        <p:spPr bwMode="auto">
          <a:xfrm>
            <a:off x="8072438" y="5786438"/>
            <a:ext cx="1071562" cy="1071562"/>
          </a:xfrm>
          <a:prstGeom prst="ellipse">
            <a:avLst/>
          </a:prstGeom>
          <a:solidFill>
            <a:srgbClr val="33CC33"/>
          </a:solidFill>
          <a:ln w="12700">
            <a:noFill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8156575" y="5872163"/>
            <a:ext cx="895350" cy="901700"/>
          </a:xfrm>
          <a:prstGeom prst="ellipse">
            <a:avLst/>
          </a:prstGeom>
          <a:solidFill>
            <a:schemeClr val="accent2"/>
          </a:solidFill>
          <a:ln w="12700">
            <a:noFill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1800" b="1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8" name="Oval 6">
            <a:hlinkClick r:id="" action="ppaction://hlinkshowjump?jump=previousslide"/>
          </p:cNvPr>
          <p:cNvSpPr>
            <a:spLocks noChangeArrowheads="1"/>
          </p:cNvSpPr>
          <p:nvPr/>
        </p:nvSpPr>
        <p:spPr bwMode="auto">
          <a:xfrm>
            <a:off x="8243888" y="5959475"/>
            <a:ext cx="728662" cy="730250"/>
          </a:xfrm>
          <a:prstGeom prst="ellipse">
            <a:avLst/>
          </a:prstGeom>
          <a:gradFill rotWithShape="0">
            <a:gsLst>
              <a:gs pos="0">
                <a:srgbClr val="47B2B2"/>
              </a:gs>
              <a:gs pos="100000">
                <a:srgbClr val="66FFFF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8332788" y="6049963"/>
            <a:ext cx="568325" cy="577850"/>
          </a:xfrm>
          <a:prstGeom prst="ellipse">
            <a:avLst/>
          </a:prstGeom>
          <a:solidFill>
            <a:srgbClr val="FF99FF"/>
          </a:solidFill>
          <a:ln w="50800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8421688" y="6138863"/>
            <a:ext cx="403225" cy="411162"/>
          </a:xfrm>
          <a:prstGeom prst="ellipse">
            <a:avLst/>
          </a:prstGeom>
          <a:solidFill>
            <a:srgbClr val="FF3300"/>
          </a:solidFill>
          <a:ln w="50800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11" name="Oval 9"/>
          <p:cNvSpPr>
            <a:spLocks noChangeArrowheads="1"/>
          </p:cNvSpPr>
          <p:nvPr/>
        </p:nvSpPr>
        <p:spPr bwMode="auto">
          <a:xfrm>
            <a:off x="8505825" y="6221413"/>
            <a:ext cx="231775" cy="230187"/>
          </a:xfrm>
          <a:prstGeom prst="ellipse">
            <a:avLst/>
          </a:prstGeom>
          <a:solidFill>
            <a:srgbClr val="FFFF66"/>
          </a:solidFill>
          <a:ln w="50800">
            <a:noFill/>
            <a:round/>
            <a:headEnd/>
            <a:tailEnd/>
          </a:ln>
        </p:spPr>
        <p:txBody>
          <a:bodyPr wrap="none" lIns="92075" tIns="46038" rIns="92075" bIns="46038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00438" y="6550025"/>
            <a:ext cx="2643187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b="1" dirty="0">
                <a:solidFill>
                  <a:srgbClr val="FF0000"/>
                </a:solidFill>
                <a:latin typeface="Arial Rounded MT Bold"/>
              </a:rPr>
              <a:t>www.phil-race.co.uk</a:t>
            </a:r>
          </a:p>
        </p:txBody>
      </p:sp>
      <p:sp>
        <p:nvSpPr>
          <p:cNvPr id="13" name="AutoShape 38">
            <a:hlinkClick r:id="rId3" action="ppaction://hlinkpres?slideindex=1&amp;slidetitle=" highlightClick="1"/>
          </p:cNvPr>
          <p:cNvSpPr>
            <a:spLocks noChangeArrowheads="1"/>
          </p:cNvSpPr>
          <p:nvPr/>
        </p:nvSpPr>
        <p:spPr bwMode="auto">
          <a:xfrm>
            <a:off x="685800" y="609600"/>
            <a:ext cx="1042988" cy="1042988"/>
          </a:xfrm>
          <a:prstGeom prst="actionButtonBlank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8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AutoShape 39">
            <a:hlinkClick r:id="rId4" action="ppaction://hlinkpres?slideindex=1&amp;slidetitle=" highlightClick="1"/>
          </p:cNvPr>
          <p:cNvSpPr>
            <a:spLocks noChangeArrowheads="1"/>
          </p:cNvSpPr>
          <p:nvPr/>
        </p:nvSpPr>
        <p:spPr bwMode="auto">
          <a:xfrm>
            <a:off x="8001000" y="5715000"/>
            <a:ext cx="1042988" cy="1042988"/>
          </a:xfrm>
          <a:prstGeom prst="actionButtonBlank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8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AutoShape 40">
            <a:hlinkClick r:id="rId5" action="ppaction://hlinkpres?slideindex=1&amp;slidetitle=" highlightClick="1"/>
          </p:cNvPr>
          <p:cNvSpPr>
            <a:spLocks noChangeArrowheads="1"/>
          </p:cNvSpPr>
          <p:nvPr/>
        </p:nvSpPr>
        <p:spPr bwMode="auto">
          <a:xfrm>
            <a:off x="8101013" y="0"/>
            <a:ext cx="1042987" cy="1042988"/>
          </a:xfrm>
          <a:prstGeom prst="actionButtonBlank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8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AutoShape 41">
            <a:hlinkClick r:id="rId2" action="ppaction://hlinkpres?slideindex=1&amp;slidetitle=" highlightClick="1"/>
          </p:cNvPr>
          <p:cNvSpPr>
            <a:spLocks noChangeArrowheads="1"/>
          </p:cNvSpPr>
          <p:nvPr/>
        </p:nvSpPr>
        <p:spPr bwMode="auto">
          <a:xfrm>
            <a:off x="8101013" y="5815013"/>
            <a:ext cx="1042987" cy="1042987"/>
          </a:xfrm>
          <a:prstGeom prst="actionButtonBlank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800" dirty="0">
              <a:solidFill>
                <a:srgbClr val="00000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hf sldNum="0" hdr="0" ftr="0"/>
  <p:txStyles>
    <p:titleStyle>
      <a:lvl1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2pPr>
      <a:lvl3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3pPr>
      <a:lvl4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4pPr>
      <a:lvl5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5pPr>
      <a:lvl6pPr marL="4572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6pPr>
      <a:lvl7pPr marL="9144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7pPr>
      <a:lvl8pPr marL="13716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8pPr>
      <a:lvl9pPr marL="18288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9pPr>
    </p:titleStyle>
    <p:bodyStyle>
      <a:lvl1pPr marL="533400" indent="-5334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3200" b="1">
          <a:solidFill>
            <a:srgbClr val="660066"/>
          </a:solidFill>
          <a:latin typeface="+mn-lt"/>
          <a:ea typeface="+mn-ea"/>
          <a:cs typeface="+mn-cs"/>
        </a:defRPr>
      </a:lvl1pPr>
      <a:lvl2pPr marL="998538" indent="-28575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800" b="1">
          <a:solidFill>
            <a:srgbClr val="660066"/>
          </a:solidFill>
          <a:latin typeface="+mn-lt"/>
        </a:defRPr>
      </a:lvl2pPr>
      <a:lvl3pPr marL="1406525" indent="-2286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400" b="1">
          <a:solidFill>
            <a:srgbClr val="660066"/>
          </a:solidFill>
          <a:latin typeface="+mn-lt"/>
        </a:defRPr>
      </a:lvl3pPr>
      <a:lvl4pPr marL="1814513" indent="-2286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000" b="1">
          <a:solidFill>
            <a:srgbClr val="660066"/>
          </a:solidFill>
          <a:latin typeface="+mn-lt"/>
        </a:defRPr>
      </a:lvl4pPr>
      <a:lvl5pPr marL="2222500" indent="-2286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000" b="1">
          <a:solidFill>
            <a:srgbClr val="660066"/>
          </a:solidFill>
          <a:latin typeface="+mn-lt"/>
        </a:defRPr>
      </a:lvl5pPr>
      <a:lvl6pPr marL="2679700" indent="-2286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000" b="1">
          <a:solidFill>
            <a:srgbClr val="660066"/>
          </a:solidFill>
          <a:latin typeface="+mn-lt"/>
        </a:defRPr>
      </a:lvl6pPr>
      <a:lvl7pPr marL="3136900" indent="-2286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000" b="1">
          <a:solidFill>
            <a:srgbClr val="660066"/>
          </a:solidFill>
          <a:latin typeface="+mn-lt"/>
        </a:defRPr>
      </a:lvl7pPr>
      <a:lvl8pPr marL="3594100" indent="-2286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000" b="1">
          <a:solidFill>
            <a:srgbClr val="660066"/>
          </a:solidFill>
          <a:latin typeface="+mn-lt"/>
        </a:defRPr>
      </a:lvl8pPr>
      <a:lvl9pPr marL="4051300" indent="-2286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000" b="1">
          <a:solidFill>
            <a:srgbClr val="66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551D434-A24C-44BD-8275-B34813C3838A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25/02/2015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0D68250A-A216-4130-B0FB-C51F576BA778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7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sally-brown.net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la.ed.ac.uk/interchange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ass.brad.ac.uk/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528" y="260350"/>
            <a:ext cx="7056784" cy="2520950"/>
          </a:xfrm>
          <a:noFill/>
        </p:spPr>
        <p:txBody>
          <a:bodyPr anchor="ctr"/>
          <a:lstStyle/>
          <a:p>
            <a:pPr algn="ctr" eaLnBrk="1" hangingPunct="1"/>
            <a:r>
              <a:rPr lang="en-GB" sz="4000" dirty="0" smtClean="0"/>
              <a:t>RN Curriculum development event: assessment matters</a:t>
            </a:r>
            <a:br>
              <a:rPr lang="en-GB" sz="4000" dirty="0" smtClean="0"/>
            </a:br>
            <a:r>
              <a:rPr lang="en-GB" sz="4000" dirty="0" smtClean="0"/>
              <a:t>25 February 2015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2928934"/>
            <a:ext cx="6248400" cy="3429004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Anglia Ruskin University </a:t>
            </a:r>
          </a:p>
          <a:p>
            <a:pPr algn="ctr" eaLnBrk="1" hangingPunct="1">
              <a:defRPr/>
            </a:pPr>
            <a:r>
              <a:rPr lang="en-GB" sz="2000" dirty="0" smtClean="0">
                <a:solidFill>
                  <a:srgbClr val="0070C0"/>
                </a:solidFill>
              </a:rPr>
              <a:t>Chelmsford campus</a:t>
            </a:r>
          </a:p>
          <a:p>
            <a:pPr algn="ctr" eaLnBrk="1" hangingPunct="1">
              <a:defRPr/>
            </a:pPr>
            <a:r>
              <a:rPr lang="en-GB" sz="2400" b="1" dirty="0" smtClean="0"/>
              <a:t>Sally Brown</a:t>
            </a:r>
          </a:p>
          <a:p>
            <a:pPr algn="ctr" eaLnBrk="1" hangingPunct="1">
              <a:defRPr/>
            </a:pPr>
            <a:r>
              <a:rPr lang="en-GB" sz="1800" dirty="0" smtClean="0"/>
              <a:t>Emerita Professor, Leeds Metropolitan University</a:t>
            </a:r>
          </a:p>
          <a:p>
            <a:pPr algn="ctr" eaLnBrk="1" hangingPunct="1">
              <a:defRPr/>
            </a:pPr>
            <a:r>
              <a:rPr lang="en-GB" sz="1800" dirty="0" smtClean="0"/>
              <a:t>Visiting Professor University of Plymouth &amp; Liverpool John Moores University.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2684463" y="3146425"/>
            <a:ext cx="184150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0"/>
            <a:ext cx="8229600" cy="9144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>
              <a:spcBef>
                <a:spcPct val="0"/>
              </a:spcBef>
            </a:pPr>
            <a:r>
              <a:rPr lang="en-GB" sz="3200" b="1" dirty="0" smtClean="0">
                <a:solidFill>
                  <a:srgbClr val="0070C0"/>
                </a:solidFill>
              </a:rPr>
              <a:t>Marking</a:t>
            </a:r>
            <a:r>
              <a:rPr lang="en-GB" sz="3200" b="1" dirty="0" smtClean="0"/>
              <a:t> </a:t>
            </a:r>
            <a:r>
              <a:rPr lang="en-GB" sz="3200" b="1" dirty="0" smtClean="0">
                <a:solidFill>
                  <a:srgbClr val="0070C0"/>
                </a:solidFill>
              </a:rPr>
              <a:t>and</a:t>
            </a:r>
            <a:r>
              <a:rPr lang="en-GB" sz="3200" b="1" dirty="0" smtClean="0"/>
              <a:t> </a:t>
            </a:r>
            <a:r>
              <a:rPr lang="en-GB" sz="3200" b="1" dirty="0" smtClean="0">
                <a:solidFill>
                  <a:srgbClr val="0070C0"/>
                </a:solidFill>
              </a:rPr>
              <a:t>moderation</a:t>
            </a:r>
            <a:r>
              <a:rPr lang="en-GB" sz="3200" b="1" dirty="0" smtClean="0"/>
              <a:t> 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228600" y="762000"/>
            <a:ext cx="8610600" cy="60960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GB" sz="2800" b="1" dirty="0" smtClean="0">
                <a:latin typeface="+mn-lt"/>
              </a:rPr>
              <a:t>Indicator 13 </a:t>
            </a:r>
          </a:p>
          <a:p>
            <a:r>
              <a:rPr lang="en-GB" sz="2800" b="1" dirty="0" smtClean="0">
                <a:latin typeface="+mn-lt"/>
              </a:rPr>
              <a:t>Processes for marking assessments and for moderating marks are </a:t>
            </a:r>
            <a:r>
              <a:rPr lang="en-GB" sz="2800" b="1" dirty="0" smtClean="0">
                <a:solidFill>
                  <a:srgbClr val="7030A0"/>
                </a:solidFill>
                <a:latin typeface="+mn-lt"/>
              </a:rPr>
              <a:t>clearly articulated and consistently operated </a:t>
            </a:r>
            <a:r>
              <a:rPr lang="en-GB" sz="2800" b="1" dirty="0" smtClean="0">
                <a:latin typeface="+mn-lt"/>
              </a:rPr>
              <a:t>by those involved in the assessment process.</a:t>
            </a:r>
          </a:p>
          <a:p>
            <a:r>
              <a:rPr lang="en-GB" sz="2800" b="1" dirty="0" smtClean="0">
                <a:latin typeface="+mn-lt"/>
              </a:rPr>
              <a:t> </a:t>
            </a:r>
          </a:p>
          <a:p>
            <a:r>
              <a:rPr lang="en-GB" sz="2800" b="1" dirty="0" smtClean="0">
                <a:latin typeface="+mn-lt"/>
              </a:rPr>
              <a:t>Indicator 14 </a:t>
            </a:r>
          </a:p>
          <a:p>
            <a:r>
              <a:rPr lang="en-GB" sz="2800" b="1" dirty="0" smtClean="0">
                <a:latin typeface="+mn-lt"/>
              </a:rPr>
              <a:t>Higher education providers operate processes for preventing, identifying, investigating and responding to </a:t>
            </a:r>
            <a:r>
              <a:rPr lang="en-GB" sz="2800" b="1" dirty="0" smtClean="0">
                <a:solidFill>
                  <a:srgbClr val="7030A0"/>
                </a:solidFill>
                <a:latin typeface="+mn-lt"/>
              </a:rPr>
              <a:t>unacceptable academic practice</a:t>
            </a:r>
            <a:r>
              <a:rPr lang="en-GB" sz="2800" b="1" dirty="0" smtClean="0">
                <a:latin typeface="+mn-lt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Twelve questions to address today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412875"/>
            <a:ext cx="8269317" cy="4789488"/>
          </a:xfrm>
        </p:spPr>
        <p:txBody>
          <a:bodyPr/>
          <a:lstStyle/>
          <a:p>
            <a:pPr marL="457200" indent="-457200">
              <a:buSzPct val="100000"/>
              <a:buFont typeface="+mj-lt"/>
              <a:buAutoNum type="arabicPeriod"/>
            </a:pPr>
            <a:r>
              <a:rPr lang="en-GB" sz="2800" dirty="0" smtClean="0"/>
              <a:t>Why don’t more students succeed at first attempt and what can we do to improve this? </a:t>
            </a:r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GB" sz="2800" dirty="0" smtClean="0"/>
              <a:t>How can we use early support in each year to foster students’ assessment literacy appropriate </a:t>
            </a:r>
            <a:r>
              <a:rPr lang="en-GB" sz="2800" dirty="0" smtClean="0"/>
              <a:t>for each </a:t>
            </a:r>
            <a:r>
              <a:rPr lang="en-GB" sz="2800" dirty="0" smtClean="0"/>
              <a:t>level of study?</a:t>
            </a:r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GB" sz="2800" dirty="0" smtClean="0"/>
              <a:t>What kinds of assessment tasks best lend themselves to enabling students to integrate theory with practice?</a:t>
            </a:r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GB" sz="2800" dirty="0" smtClean="0"/>
              <a:t>How can we manage the assessment of group work to make it fair &amp; authentic and genuinely foster social literacy?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More questions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412875"/>
            <a:ext cx="8269317" cy="4789488"/>
          </a:xfrm>
        </p:spPr>
        <p:txBody>
          <a:bodyPr/>
          <a:lstStyle/>
          <a:p>
            <a:pPr marL="514350" indent="-514350">
              <a:buNone/>
            </a:pPr>
            <a:r>
              <a:rPr lang="en-GB" sz="2800" dirty="0" smtClean="0"/>
              <a:t>5. </a:t>
            </a:r>
            <a:r>
              <a:rPr lang="en-GB" sz="2800" dirty="0" smtClean="0"/>
              <a:t>	How </a:t>
            </a:r>
            <a:r>
              <a:rPr lang="en-GB" sz="2800" dirty="0" smtClean="0"/>
              <a:t>can we encourage students to engage fully with the ‘make a difference’ pledge so that their suggestions lead to meaningful improvements?</a:t>
            </a:r>
          </a:p>
          <a:p>
            <a:pPr marL="514350" indent="-514350">
              <a:buNone/>
            </a:pPr>
            <a:r>
              <a:rPr lang="en-GB" sz="2800" dirty="0" smtClean="0"/>
              <a:t>6. </a:t>
            </a:r>
            <a:r>
              <a:rPr lang="en-GB" sz="2800" dirty="0" smtClean="0"/>
              <a:t>	How </a:t>
            </a:r>
            <a:r>
              <a:rPr lang="en-GB" sz="2800" dirty="0" smtClean="0"/>
              <a:t>can we pace assessment over the course to avoid exhausting log jams for staff and students?</a:t>
            </a:r>
          </a:p>
          <a:p>
            <a:pPr marL="514350" indent="-514350">
              <a:buNone/>
            </a:pPr>
            <a:r>
              <a:rPr lang="en-GB" sz="2800" dirty="0" smtClean="0"/>
              <a:t>7. </a:t>
            </a:r>
            <a:r>
              <a:rPr lang="en-GB" sz="2800" dirty="0" smtClean="0"/>
              <a:t>	How </a:t>
            </a:r>
            <a:r>
              <a:rPr lang="en-GB" sz="2800" dirty="0" smtClean="0"/>
              <a:t>can we reduce the number of 100% in one-shot ‘sudden death’ assessments?</a:t>
            </a:r>
          </a:p>
          <a:p>
            <a:pPr marL="514350" indent="-514350">
              <a:buNone/>
            </a:pPr>
            <a:r>
              <a:rPr lang="en-GB" sz="2800" dirty="0" smtClean="0"/>
              <a:t>8. </a:t>
            </a:r>
            <a:r>
              <a:rPr lang="en-GB" sz="2800" dirty="0" smtClean="0"/>
              <a:t>	To </a:t>
            </a:r>
            <a:r>
              <a:rPr lang="en-GB" sz="2800" dirty="0" smtClean="0"/>
              <a:t>what extent can we assess more holistically and review assessment across the whole programme?</a:t>
            </a:r>
            <a:endParaRPr lang="en-GB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Even more questions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7063" indent="-627063">
              <a:buNone/>
            </a:pPr>
            <a:r>
              <a:rPr lang="en-GB" dirty="0" smtClean="0"/>
              <a:t>9. </a:t>
            </a:r>
            <a:r>
              <a:rPr lang="en-GB" dirty="0" smtClean="0"/>
              <a:t>	</a:t>
            </a:r>
            <a:r>
              <a:rPr lang="en-GB" sz="2800" dirty="0" smtClean="0"/>
              <a:t>What </a:t>
            </a:r>
            <a:r>
              <a:rPr lang="en-GB" sz="2800" dirty="0" smtClean="0"/>
              <a:t>particular ‘threshold concepts’ and ‘troublesome knowledge’ do students struggle with, and how can we help them better come to terms with them?</a:t>
            </a:r>
          </a:p>
          <a:p>
            <a:pPr marL="627063" indent="-627063">
              <a:buNone/>
            </a:pPr>
            <a:r>
              <a:rPr lang="en-GB" sz="2800" dirty="0" smtClean="0"/>
              <a:t>10. </a:t>
            </a:r>
            <a:r>
              <a:rPr lang="en-GB" sz="2800" dirty="0" smtClean="0"/>
              <a:t>	Are </a:t>
            </a:r>
            <a:r>
              <a:rPr lang="en-GB" sz="2800" dirty="0" smtClean="0"/>
              <a:t>there better ways we can manage projects than our </a:t>
            </a:r>
            <a:r>
              <a:rPr lang="en-GB" sz="2800" dirty="0" smtClean="0"/>
              <a:t>current approaches</a:t>
            </a:r>
            <a:r>
              <a:rPr lang="en-GB" sz="2800" dirty="0" smtClean="0"/>
              <a:t>?</a:t>
            </a:r>
          </a:p>
          <a:p>
            <a:pPr marL="627063" indent="-627063">
              <a:buNone/>
            </a:pPr>
            <a:r>
              <a:rPr lang="en-GB" sz="2800" dirty="0" smtClean="0"/>
              <a:t>11. </a:t>
            </a:r>
            <a:r>
              <a:rPr lang="en-GB" sz="2800" dirty="0" smtClean="0"/>
              <a:t>	How </a:t>
            </a:r>
            <a:r>
              <a:rPr lang="en-GB" sz="2800" dirty="0" smtClean="0"/>
              <a:t>can we help </a:t>
            </a:r>
            <a:r>
              <a:rPr lang="en-GB" sz="2800" dirty="0" smtClean="0"/>
              <a:t>students become </a:t>
            </a:r>
            <a:r>
              <a:rPr lang="en-GB" sz="2800" dirty="0" smtClean="0"/>
              <a:t>more confident in the science and maths elements of their assignments?</a:t>
            </a:r>
          </a:p>
          <a:p>
            <a:pPr marL="627063" indent="-627063">
              <a:buNone/>
            </a:pPr>
            <a:r>
              <a:rPr lang="en-GB" sz="2800" dirty="0" smtClean="0"/>
              <a:t>12. </a:t>
            </a:r>
            <a:r>
              <a:rPr lang="en-GB" sz="2800" dirty="0" smtClean="0"/>
              <a:t>	Of </a:t>
            </a:r>
            <a:r>
              <a:rPr lang="en-GB" sz="2800" dirty="0" smtClean="0"/>
              <a:t>all these questions, which </a:t>
            </a:r>
            <a:r>
              <a:rPr lang="en-GB" sz="2800" dirty="0" smtClean="0"/>
              <a:t>are the </a:t>
            </a:r>
            <a:r>
              <a:rPr lang="en-GB" sz="2800" dirty="0" smtClean="0"/>
              <a:t>highest priority?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Working in teams on a question each on flip chart paper please outline: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285720" y="1214422"/>
            <a:ext cx="8572560" cy="4987941"/>
          </a:xfrm>
        </p:spPr>
        <p:txBody>
          <a:bodyPr/>
          <a:lstStyle/>
          <a:p>
            <a:r>
              <a:rPr lang="en-GB" sz="2800" dirty="0" smtClean="0"/>
              <a:t>What are the context and background issues?</a:t>
            </a:r>
          </a:p>
          <a:p>
            <a:r>
              <a:rPr lang="en-GB" sz="2800" dirty="0" smtClean="0"/>
              <a:t>What interventions/ actions have been used in the past, and to what effect?</a:t>
            </a:r>
          </a:p>
          <a:p>
            <a:r>
              <a:rPr lang="en-GB" sz="2800" dirty="0" smtClean="0"/>
              <a:t>How could things be done differently?</a:t>
            </a:r>
          </a:p>
          <a:p>
            <a:r>
              <a:rPr lang="en-GB" sz="2800" dirty="0" smtClean="0"/>
              <a:t>What needs to be in place to make this happen (e.g. time, resources, staffing, regulatory ‘permission’, etc.)?</a:t>
            </a:r>
          </a:p>
          <a:p>
            <a:r>
              <a:rPr lang="en-GB" sz="2800" dirty="0" smtClean="0"/>
              <a:t>Who would be responsible for getting this off the ground?</a:t>
            </a:r>
          </a:p>
          <a:p>
            <a:r>
              <a:rPr lang="en-GB" sz="2800" dirty="0" smtClean="0"/>
              <a:t>What could go wrong, and how could you design out such problems?</a:t>
            </a:r>
          </a:p>
          <a:p>
            <a:r>
              <a:rPr lang="en-GB" sz="2800" dirty="0" smtClean="0"/>
              <a:t>How will you know if you have been successful?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Now read and graffiti each other’s posters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What aspects of this work do you really like?</a:t>
            </a:r>
          </a:p>
          <a:p>
            <a:r>
              <a:rPr lang="en-GB" sz="2800" dirty="0" smtClean="0"/>
              <a:t>Which aspects do you think have the potential to genuinely make a difference?</a:t>
            </a:r>
          </a:p>
          <a:p>
            <a:r>
              <a:rPr lang="en-GB" sz="2800" dirty="0" smtClean="0"/>
              <a:t>What can you helpfully add?</a:t>
            </a:r>
          </a:p>
          <a:p>
            <a:r>
              <a:rPr lang="en-GB" sz="2800" dirty="0" smtClean="0"/>
              <a:t>Are there issues the originating team haven’t completely thought through? </a:t>
            </a:r>
          </a:p>
          <a:p>
            <a:r>
              <a:rPr lang="en-GB" sz="2800" dirty="0" smtClean="0"/>
              <a:t>Do you know any literature or other </a:t>
            </a:r>
            <a:r>
              <a:rPr lang="en-GB" sz="2800" dirty="0" err="1" smtClean="0"/>
              <a:t>practioners</a:t>
            </a:r>
            <a:r>
              <a:rPr lang="en-GB" sz="2800" dirty="0" smtClean="0"/>
              <a:t> whose work would be useful to those resolving these issues?</a:t>
            </a:r>
            <a:endParaRPr lang="en-GB" sz="2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Core outputs for today. To what extent have we: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Achieved consensus on how assessment on the course can fully integrate assessment with learning?</a:t>
            </a:r>
          </a:p>
          <a:p>
            <a:r>
              <a:rPr lang="en-GB" sz="2800" dirty="0" smtClean="0"/>
              <a:t>Ensured that students have been supported in developing the key literacies they need to succeed in the assignments?</a:t>
            </a:r>
          </a:p>
          <a:p>
            <a:r>
              <a:rPr lang="en-GB" sz="2800" dirty="0" smtClean="0"/>
              <a:t>Ensured that assessment is reliable, fair, authentic </a:t>
            </a:r>
            <a:r>
              <a:rPr lang="en-GB" sz="2800" smtClean="0"/>
              <a:t>and manageable?</a:t>
            </a:r>
            <a:endParaRPr lang="en-GB" sz="2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These and other slides will be available on my website at </a:t>
            </a:r>
            <a:r>
              <a:rPr lang="en-GB" sz="2800" dirty="0" smtClean="0">
                <a:hlinkClick r:id="rId3"/>
              </a:rPr>
              <a:t>http://</a:t>
            </a:r>
            <a:r>
              <a:rPr lang="en-GB" sz="2800" dirty="0" smtClean="0">
                <a:hlinkClick r:id="rId3"/>
              </a:rPr>
              <a:t>sally-brown.net</a:t>
            </a:r>
            <a:r>
              <a:rPr lang="en-GB" sz="2800" dirty="0" smtClean="0"/>
              <a:t> </a:t>
            </a:r>
            <a:endParaRPr lang="en-GB" sz="2800" dirty="0" smtClean="0"/>
          </a:p>
        </p:txBody>
      </p:sp>
      <p:pic>
        <p:nvPicPr>
          <p:cNvPr id="3" name="Picture 2" descr="sally new photo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2627784" y="1268760"/>
            <a:ext cx="3723878" cy="49651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800100"/>
          </a:xfrm>
          <a:noFill/>
        </p:spPr>
        <p:txBody>
          <a:bodyPr anchor="ctr"/>
          <a:lstStyle/>
          <a:p>
            <a:pPr eaLnBrk="1" hangingPunct="1"/>
            <a:r>
              <a:rPr lang="en-GB" sz="3200" dirty="0" smtClean="0"/>
              <a:t>Useful references: 1</a:t>
            </a:r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08720"/>
            <a:ext cx="8713788" cy="5615905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en-GB" sz="2000" dirty="0" smtClean="0"/>
              <a:t>Assessment Reform Group (1999) </a:t>
            </a:r>
            <a:r>
              <a:rPr lang="en-GB" sz="2000" i="1" dirty="0" smtClean="0"/>
              <a:t>Assessment for Learning : Beyond the black box, </a:t>
            </a:r>
            <a:r>
              <a:rPr lang="en-GB" sz="2000" dirty="0" smtClean="0"/>
              <a:t>Cambridge UK, University of Cambridge School of Education.</a:t>
            </a:r>
            <a:r>
              <a:rPr lang="en-GB" sz="2000" dirty="0" smtClean="0">
                <a:cs typeface="Times New Roman" pitchFamily="18" charset="0"/>
              </a:rPr>
              <a:t> 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en-GB" sz="2000" dirty="0" smtClean="0">
                <a:cs typeface="Times New Roman" pitchFamily="18" charset="0"/>
              </a:rPr>
              <a:t>Biggs, J. and Tang, C. (2007) </a:t>
            </a:r>
            <a:r>
              <a:rPr lang="en-GB" sz="2000" i="1" dirty="0" smtClean="0">
                <a:cs typeface="Times New Roman" pitchFamily="18" charset="0"/>
              </a:rPr>
              <a:t>Teaching for Quality Learning at University, </a:t>
            </a:r>
            <a:r>
              <a:rPr lang="en-GB" sz="2000" dirty="0" smtClean="0">
                <a:cs typeface="Times New Roman" pitchFamily="18" charset="0"/>
              </a:rPr>
              <a:t>Maidenhead: Open University Press.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en-GB" sz="2000" dirty="0" smtClean="0">
                <a:cs typeface="Times New Roman" pitchFamily="18" charset="0"/>
              </a:rPr>
              <a:t>Bloxham, S. and Boyd, P. (2007) </a:t>
            </a:r>
            <a:r>
              <a:rPr lang="en-GB" sz="2000" i="1" dirty="0" smtClean="0">
                <a:cs typeface="Times New Roman" pitchFamily="18" charset="0"/>
              </a:rPr>
              <a:t>Developing effective assessment in higher education: a practical guide</a:t>
            </a:r>
            <a:r>
              <a:rPr lang="en-GB" sz="2000" dirty="0" smtClean="0">
                <a:cs typeface="Times New Roman" pitchFamily="18" charset="0"/>
              </a:rPr>
              <a:t>, Maidenhead, Open University Press.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en-GB" sz="2000" dirty="0" smtClean="0">
                <a:cs typeface="Times New Roman" pitchFamily="18" charset="0"/>
              </a:rPr>
              <a:t>Brown, S. Rust, C. &amp; Gibbs, G. (1994) </a:t>
            </a:r>
            <a:r>
              <a:rPr lang="en-GB" sz="2000" i="1" dirty="0" smtClean="0">
                <a:cs typeface="Times New Roman" pitchFamily="18" charset="0"/>
              </a:rPr>
              <a:t>Strategies for Diversifying Assessment,</a:t>
            </a:r>
            <a:r>
              <a:rPr lang="en-GB" sz="2000" dirty="0" smtClean="0">
                <a:cs typeface="Times New Roman" pitchFamily="18" charset="0"/>
              </a:rPr>
              <a:t> Oxford: Oxford Centre for Staff Development. 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en-GB" sz="2000" dirty="0" smtClean="0"/>
              <a:t>Boud, D. (1995) </a:t>
            </a:r>
            <a:r>
              <a:rPr lang="en-GB" sz="2000" i="1" dirty="0" smtClean="0"/>
              <a:t>Enhancing learning through self-assessment,</a:t>
            </a:r>
            <a:r>
              <a:rPr lang="en-GB" sz="2000" dirty="0" smtClean="0"/>
              <a:t> London: Routledge.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en-GB" sz="2000" dirty="0" smtClean="0"/>
              <a:t>Brown, S. and </a:t>
            </a:r>
            <a:r>
              <a:rPr lang="en-GB" sz="2000" dirty="0" err="1" smtClean="0"/>
              <a:t>Glasner</a:t>
            </a:r>
            <a:r>
              <a:rPr lang="en-GB" sz="2000" dirty="0" smtClean="0"/>
              <a:t>, A. (eds.) (1999) </a:t>
            </a:r>
            <a:r>
              <a:rPr lang="en-GB" sz="2000" i="1" dirty="0" smtClean="0"/>
              <a:t>Assessment Matters in Higher Education, Choosing and Using Diverse Approaches</a:t>
            </a:r>
            <a:r>
              <a:rPr lang="en-GB" sz="2000" dirty="0" smtClean="0"/>
              <a:t>, Maidenhead: Open University Press.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en-GB" sz="2000" dirty="0" smtClean="0"/>
              <a:t>Brown, S. and Knight, P. (1994) </a:t>
            </a:r>
            <a:r>
              <a:rPr lang="en-GB" sz="2000" i="1" dirty="0" smtClean="0"/>
              <a:t>Assessing Learners in Higher Education</a:t>
            </a:r>
            <a:r>
              <a:rPr lang="en-GB" sz="2000" dirty="0" smtClean="0"/>
              <a:t>, London: Kogan Page.</a:t>
            </a:r>
            <a:endParaRPr lang="en-US" sz="2000" dirty="0" smtClean="0"/>
          </a:p>
          <a:p>
            <a:pPr marL="609600" indent="-609600" eaLnBrk="1" hangingPunct="1">
              <a:buNone/>
              <a:defRPr/>
            </a:pPr>
            <a:r>
              <a:rPr lang="en-US" sz="2000" dirty="0" smtClean="0"/>
              <a:t>Brown, S. and Race, P. (2012) </a:t>
            </a:r>
            <a:r>
              <a:rPr lang="en-GB" sz="2000" i="1" dirty="0" smtClean="0"/>
              <a:t>Using effective assessment to promote learning </a:t>
            </a:r>
            <a:r>
              <a:rPr lang="en-GB" sz="2000" dirty="0" smtClean="0"/>
              <a:t>in Hunt, L. and Chambers, D. (2012) </a:t>
            </a:r>
            <a:r>
              <a:rPr lang="en-GB" sz="2000" i="1" dirty="0" smtClean="0"/>
              <a:t>University Teaching in Focus, Victoria, Australia, Acer Press. P74-91</a:t>
            </a:r>
            <a:endParaRPr lang="en-GB" sz="2000" dirty="0" smtClean="0"/>
          </a:p>
          <a:p>
            <a:pPr marL="609600" indent="-609600" eaLnBrk="1" hangingPunct="1">
              <a:defRPr/>
            </a:pPr>
            <a:endParaRPr lang="en-GB" sz="2000" dirty="0" smtClean="0"/>
          </a:p>
          <a:p>
            <a:pPr eaLnBrk="1" hangingPunct="1">
              <a:lnSpc>
                <a:spcPct val="90000"/>
              </a:lnSpc>
              <a:buNone/>
              <a:defRPr/>
            </a:pPr>
            <a:endParaRPr lang="en-GB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260648"/>
            <a:ext cx="7543800" cy="576262"/>
          </a:xfrm>
        </p:spPr>
        <p:txBody>
          <a:bodyPr/>
          <a:lstStyle/>
          <a:p>
            <a:pPr eaLnBrk="1" hangingPunct="1"/>
            <a:r>
              <a:rPr lang="en-GB" sz="3200" dirty="0" smtClean="0"/>
              <a:t>Useful references 2</a:t>
            </a:r>
          </a:p>
        </p:txBody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836712"/>
            <a:ext cx="8424863" cy="5365651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2000" dirty="0" smtClean="0"/>
              <a:t>Carless, D., </a:t>
            </a:r>
            <a:r>
              <a:rPr lang="en-US" sz="2000" dirty="0" err="1" smtClean="0"/>
              <a:t>Joughin</a:t>
            </a:r>
            <a:r>
              <a:rPr lang="en-US" sz="2000" dirty="0" smtClean="0"/>
              <a:t>, G., </a:t>
            </a:r>
            <a:r>
              <a:rPr lang="en-US" sz="2000" dirty="0" err="1" smtClean="0"/>
              <a:t>Ngar</a:t>
            </a:r>
            <a:r>
              <a:rPr lang="en-US" sz="2000" dirty="0" smtClean="0"/>
              <a:t>-Fun Liu </a:t>
            </a:r>
            <a:r>
              <a:rPr lang="en-US" sz="2000" i="1" dirty="0" smtClean="0"/>
              <a:t>et al</a:t>
            </a:r>
            <a:r>
              <a:rPr lang="en-US" sz="2000" dirty="0" smtClean="0"/>
              <a:t> (2006) </a:t>
            </a:r>
            <a:r>
              <a:rPr lang="en-US" sz="2000" i="1" dirty="0" smtClean="0"/>
              <a:t>How Assessment supports learning: Learning orientated assessment in action </a:t>
            </a:r>
            <a:r>
              <a:rPr lang="en-US" sz="2000" dirty="0" smtClean="0"/>
              <a:t>Hong Kong: Hong Kong University Press.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GB" sz="2000" dirty="0" smtClean="0"/>
              <a:t>Carroll, J. and Ryan, J. (2005) </a:t>
            </a:r>
            <a:r>
              <a:rPr lang="en-GB" sz="2000" i="1" dirty="0" smtClean="0"/>
              <a:t>Teaching International students: improving learning for all. </a:t>
            </a:r>
            <a:r>
              <a:rPr lang="en-GB" sz="2000" dirty="0" smtClean="0"/>
              <a:t>London: Routledge SEDA series.</a:t>
            </a:r>
          </a:p>
          <a:p>
            <a:pPr eaLnBrk="1" hangingPunct="1">
              <a:buNone/>
              <a:defRPr/>
            </a:pPr>
            <a:r>
              <a:rPr lang="en-GB" sz="2000" dirty="0" err="1" smtClean="0"/>
              <a:t>Crosling</a:t>
            </a:r>
            <a:r>
              <a:rPr lang="en-GB" sz="2000" dirty="0" smtClean="0"/>
              <a:t>, G., Thomas, L. and </a:t>
            </a:r>
            <a:r>
              <a:rPr lang="en-GB" sz="2000" dirty="0" err="1" smtClean="0"/>
              <a:t>Heagney</a:t>
            </a:r>
            <a:r>
              <a:rPr lang="en-GB" sz="2000" dirty="0" smtClean="0"/>
              <a:t>, M. (2008) </a:t>
            </a:r>
            <a:r>
              <a:rPr lang="en-GB" sz="2000" i="1" dirty="0" smtClean="0"/>
              <a:t>Improving student retention in Higher Education,</a:t>
            </a:r>
            <a:r>
              <a:rPr lang="en-GB" sz="2000" dirty="0" smtClean="0"/>
              <a:t> London and New York: Routledge 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en-GB" sz="2000" dirty="0" smtClean="0"/>
              <a:t>Crooks, T. (1988) </a:t>
            </a:r>
            <a:r>
              <a:rPr lang="en-GB" sz="2000" i="1" dirty="0" smtClean="0"/>
              <a:t>Assessing student performance, </a:t>
            </a:r>
            <a:r>
              <a:rPr lang="en-GB" sz="2000" dirty="0" smtClean="0"/>
              <a:t>HERDSA Green Guide No 8 HERDSA (reprinted 1994).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en-GB" sz="2000" dirty="0" err="1" smtClean="0"/>
              <a:t>Falchikov</a:t>
            </a:r>
            <a:r>
              <a:rPr lang="en-GB" sz="2000" dirty="0" smtClean="0"/>
              <a:t>, N. (2004) </a:t>
            </a:r>
            <a:r>
              <a:rPr lang="en-GB" sz="2000" i="1" dirty="0" smtClean="0"/>
              <a:t>Improving Assessment through Student Involvement: Practical Solutions for Aiding Learning in Higher and Further Education,</a:t>
            </a:r>
            <a:r>
              <a:rPr lang="en-GB" sz="2000" dirty="0" smtClean="0"/>
              <a:t> London: Routledge.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en-GB" sz="2000" dirty="0" smtClean="0"/>
              <a:t>Gibbs, G. (1999) </a:t>
            </a:r>
            <a:r>
              <a:rPr lang="en-GB" sz="2000" i="1" dirty="0" smtClean="0"/>
              <a:t>Using assessment strategically to change the way students learn</a:t>
            </a:r>
            <a:r>
              <a:rPr lang="en-GB" sz="2000" dirty="0" smtClean="0"/>
              <a:t>, in Brown S. &amp; </a:t>
            </a:r>
            <a:r>
              <a:rPr lang="en-GB" sz="2000" dirty="0" err="1" smtClean="0"/>
              <a:t>Glasner</a:t>
            </a:r>
            <a:r>
              <a:rPr lang="en-GB" sz="2000" dirty="0" smtClean="0"/>
              <a:t>, A. (eds.), </a:t>
            </a:r>
            <a:r>
              <a:rPr lang="en-GB" sz="2000" i="1" dirty="0" smtClean="0"/>
              <a:t>Assessment Matters in Higher Education: Choosing and Using Diverse Approaches, </a:t>
            </a:r>
            <a:r>
              <a:rPr lang="en-GB" sz="2000" dirty="0" smtClean="0"/>
              <a:t>Maidenhead: SRHE/Open University Press.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en-GB" sz="2000" dirty="0" smtClean="0"/>
              <a:t>Higher Education Academy (2012) </a:t>
            </a:r>
            <a:r>
              <a:rPr lang="en-GB" sz="2000" i="1" dirty="0" smtClean="0"/>
              <a:t>A marked improvement; transforming assessment in higher education</a:t>
            </a:r>
            <a:r>
              <a:rPr lang="en-GB" sz="2000" dirty="0" smtClean="0"/>
              <a:t>, York: HEA.</a:t>
            </a:r>
          </a:p>
          <a:p>
            <a:pPr eaLnBrk="1" hangingPunct="1">
              <a:defRPr/>
            </a:pPr>
            <a:endParaRPr lang="en-GB" sz="2000" dirty="0" smtClean="0"/>
          </a:p>
          <a:p>
            <a:pPr eaLnBrk="1" hangingPunct="1">
              <a:defRPr/>
            </a:pPr>
            <a:endParaRPr lang="en-GB" sz="2000" dirty="0" smtClean="0"/>
          </a:p>
          <a:p>
            <a:pPr eaLnBrk="1" hangingPunct="1">
              <a:defRPr/>
            </a:pPr>
            <a:endParaRPr lang="en-GB" sz="2000" dirty="0" smtClean="0"/>
          </a:p>
          <a:p>
            <a:pPr eaLnBrk="1" hangingPunct="1">
              <a:defRPr/>
            </a:pPr>
            <a:endParaRPr lang="en-GB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The key </a:t>
            </a:r>
            <a:r>
              <a:rPr lang="en-GB" sz="3200" dirty="0" smtClean="0"/>
              <a:t>assessment issues </a:t>
            </a:r>
            <a:r>
              <a:rPr lang="en-GB" sz="3200" dirty="0" smtClean="0"/>
              <a:t>for today. How can we: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Devise and manage fit-for-purpose assessment that validly and reliably captures students achievement?</a:t>
            </a:r>
          </a:p>
          <a:p>
            <a:r>
              <a:rPr lang="en-GB" sz="2800" dirty="0" smtClean="0"/>
              <a:t>Ensure that students learn the theory they need to practise and develop the practices they need to be effective nurses?</a:t>
            </a:r>
          </a:p>
          <a:p>
            <a:r>
              <a:rPr lang="en-GB" sz="2800" dirty="0" smtClean="0"/>
              <a:t>Design an assessment strategy for the course which is pedagogically sound, and is manageable for both staff and students?</a:t>
            </a:r>
          </a:p>
          <a:p>
            <a:r>
              <a:rPr lang="en-GB" sz="2800" dirty="0" smtClean="0"/>
              <a:t>Improve student achievement so that more are successful at first attempt?</a:t>
            </a:r>
            <a:endParaRPr lang="en-GB" sz="2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7543800" cy="720725"/>
          </a:xfrm>
        </p:spPr>
        <p:txBody>
          <a:bodyPr/>
          <a:lstStyle/>
          <a:p>
            <a:pPr eaLnBrk="1" hangingPunct="1"/>
            <a:r>
              <a:rPr lang="en-GB" dirty="0" smtClean="0"/>
              <a:t>Useful references 3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844" y="1052737"/>
            <a:ext cx="8750331" cy="5329014"/>
          </a:xfrm>
        </p:spPr>
        <p:txBody>
          <a:bodyPr/>
          <a:lstStyle/>
          <a:p>
            <a:pPr marL="609600" indent="-609600" eaLnBrk="1" hangingPunct="1">
              <a:buNone/>
              <a:defRPr/>
            </a:pPr>
            <a:r>
              <a:rPr lang="en-GB" sz="2000" dirty="0" err="1" smtClean="0"/>
              <a:t>Hounsell</a:t>
            </a:r>
            <a:r>
              <a:rPr lang="en-GB" sz="2000" dirty="0" smtClean="0"/>
              <a:t>, D. (2008). The trouble with feedback: New challenges, emerging strategies, </a:t>
            </a:r>
            <a:r>
              <a:rPr lang="en-GB" sz="2000" i="1" dirty="0" smtClean="0"/>
              <a:t>Interchange, Spring</a:t>
            </a:r>
            <a:r>
              <a:rPr lang="en-GB" sz="2000" dirty="0" smtClean="0"/>
              <a:t>, Accessed at </a:t>
            </a:r>
            <a:r>
              <a:rPr lang="en-GB" sz="2000" dirty="0" smtClean="0">
                <a:hlinkClick r:id="rId3"/>
              </a:rPr>
              <a:t>www.tla.ed.ac.uk/interchange</a:t>
            </a:r>
            <a:r>
              <a:rPr lang="en-GB" sz="2000" dirty="0" smtClean="0"/>
              <a:t>.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en-GB" sz="2000" dirty="0" smtClean="0"/>
              <a:t>Knight, P. and </a:t>
            </a:r>
            <a:r>
              <a:rPr lang="en-GB" sz="2000" dirty="0" err="1" smtClean="0"/>
              <a:t>Yorke</a:t>
            </a:r>
            <a:r>
              <a:rPr lang="en-GB" sz="2000" dirty="0" smtClean="0"/>
              <a:t>, M. (2003) </a:t>
            </a:r>
            <a:r>
              <a:rPr lang="en-GB" sz="2000" i="1" dirty="0" smtClean="0"/>
              <a:t>Assessment, learning and employability</a:t>
            </a:r>
            <a:r>
              <a:rPr lang="en-GB" sz="2000" dirty="0" smtClean="0"/>
              <a:t> Maidenhead, UK: SRHE/Open University Press.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GB" sz="2000" dirty="0" smtClean="0"/>
              <a:t>McDowell, L. and Brown, S. (1998) </a:t>
            </a:r>
            <a:r>
              <a:rPr lang="en-GB" sz="2000" i="1" dirty="0" smtClean="0"/>
              <a:t>Assessing students: cheating and plagiarism</a:t>
            </a:r>
            <a:r>
              <a:rPr lang="en-GB" sz="2000" dirty="0" smtClean="0"/>
              <a:t>, Newcastle: Red Guide 10/11 University of Northumbria.</a:t>
            </a:r>
            <a:endParaRPr lang="en-US" sz="2000" dirty="0" smtClean="0"/>
          </a:p>
          <a:p>
            <a:pPr eaLnBrk="1" hangingPunct="1">
              <a:buNone/>
              <a:defRPr/>
            </a:pPr>
            <a:r>
              <a:rPr lang="en-GB" sz="2000" dirty="0" smtClean="0"/>
              <a:t>Meyer, J.H.F. and Land, R. (2003) ‘Threshold Concepts and Troublesome Knowledge 1 – Linkages to Ways of Thinking and Practising within the Disciplines’ in C. Rust (ed.) </a:t>
            </a:r>
            <a:r>
              <a:rPr lang="en-GB" sz="2000" i="1" dirty="0" smtClean="0"/>
              <a:t>Improving Student Learning </a:t>
            </a:r>
            <a:r>
              <a:rPr lang="en-GB" sz="2000" dirty="0" smtClean="0"/>
              <a:t>–</a:t>
            </a:r>
            <a:r>
              <a:rPr lang="en-GB" sz="2000" i="1" dirty="0" smtClean="0"/>
              <a:t> Ten years on</a:t>
            </a:r>
            <a:r>
              <a:rPr lang="en-GB" sz="2000" dirty="0" smtClean="0"/>
              <a:t>. Oxford: OCSLD.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GB" sz="2000" dirty="0" err="1" smtClean="0"/>
              <a:t>Nicol</a:t>
            </a:r>
            <a:r>
              <a:rPr lang="en-GB" sz="2000" dirty="0" smtClean="0"/>
              <a:t>, D. J. and Macfarlane-Dick, D. (2006) Formative assessment and self-regulated learning: A model and seven principles of good feedback practice, </a:t>
            </a:r>
            <a:r>
              <a:rPr lang="en-GB" sz="2000" i="1" dirty="0" smtClean="0"/>
              <a:t>Studies in Higher Education </a:t>
            </a:r>
            <a:r>
              <a:rPr lang="en-GB" sz="2000" i="1" dirty="0" err="1" smtClean="0"/>
              <a:t>Vol</a:t>
            </a:r>
            <a:r>
              <a:rPr lang="en-GB" sz="2000" i="1" dirty="0" smtClean="0"/>
              <a:t> 31(2), 199-218.</a:t>
            </a:r>
          </a:p>
          <a:p>
            <a:pPr eaLnBrk="1" hangingPunct="1">
              <a:buNone/>
              <a:defRPr/>
            </a:pPr>
            <a:r>
              <a:rPr lang="en-GB" sz="2000" dirty="0" smtClean="0"/>
              <a:t>PASS project Bradford </a:t>
            </a:r>
            <a:r>
              <a:rPr lang="en-GB" sz="2000" dirty="0" smtClean="0">
                <a:hlinkClick r:id="rId4"/>
              </a:rPr>
              <a:t>http://www.pass.brad.ac.uk/</a:t>
            </a:r>
            <a:r>
              <a:rPr lang="en-GB" sz="2000" dirty="0" smtClean="0"/>
              <a:t> Accessed November 2013</a:t>
            </a:r>
          </a:p>
          <a:p>
            <a:pPr eaLnBrk="1" hangingPunct="1">
              <a:buNone/>
              <a:defRPr/>
            </a:pPr>
            <a:r>
              <a:rPr lang="en-GB" sz="2000" dirty="0" smtClean="0"/>
              <a:t>Pickford, R. and Brown, S. (2006) </a:t>
            </a:r>
            <a:r>
              <a:rPr lang="en-GB" sz="2000" i="1" dirty="0" smtClean="0"/>
              <a:t>Assessing skills and practice,</a:t>
            </a:r>
            <a:r>
              <a:rPr lang="en-GB" sz="2000" dirty="0" smtClean="0"/>
              <a:t> London: Routledge. </a:t>
            </a:r>
          </a:p>
          <a:p>
            <a:pPr eaLnBrk="1" hangingPunct="1">
              <a:buNone/>
              <a:defRPr/>
            </a:pPr>
            <a:endParaRPr lang="en-GB" sz="20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GB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>
          <a:xfrm>
            <a:off x="457200" y="122239"/>
            <a:ext cx="7543800" cy="786482"/>
          </a:xfrm>
        </p:spPr>
        <p:txBody>
          <a:bodyPr/>
          <a:lstStyle/>
          <a:p>
            <a:r>
              <a:rPr lang="en-GB" dirty="0" smtClean="0"/>
              <a:t>Useful references 4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>
          <a:xfrm>
            <a:off x="468313" y="980728"/>
            <a:ext cx="8229600" cy="522163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GB" sz="2000" dirty="0" smtClean="0"/>
              <a:t>Race, P. (2001) </a:t>
            </a:r>
            <a:r>
              <a:rPr lang="en-GB" sz="2000" i="1" dirty="0" smtClean="0"/>
              <a:t>A Briefing on Self, Peer &amp; Group Assessment,</a:t>
            </a:r>
            <a:r>
              <a:rPr lang="en-GB" sz="2000" dirty="0" smtClean="0"/>
              <a:t> in LTSN Generic Centre Assessment Series No 9, LTSN York.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2000" dirty="0" smtClean="0"/>
              <a:t>Race, </a:t>
            </a:r>
            <a:r>
              <a:rPr lang="en-GB" sz="2000" dirty="0" smtClean="0"/>
              <a:t>P. (</a:t>
            </a:r>
            <a:r>
              <a:rPr lang="en-GB" sz="2000" dirty="0" smtClean="0"/>
              <a:t>2015) </a:t>
            </a:r>
            <a:r>
              <a:rPr lang="en-GB" sz="2000" i="1" dirty="0" smtClean="0"/>
              <a:t>The lecturer’s toolkit </a:t>
            </a:r>
            <a:r>
              <a:rPr lang="en-GB" sz="2000" i="1" dirty="0" smtClean="0"/>
              <a:t>(</a:t>
            </a:r>
            <a:r>
              <a:rPr lang="en-GB" sz="2000" i="1" dirty="0" smtClean="0"/>
              <a:t>4</a:t>
            </a:r>
            <a:r>
              <a:rPr lang="en-GB" sz="2000" i="1" baseline="30000" dirty="0" smtClean="0"/>
              <a:t>th</a:t>
            </a:r>
            <a:r>
              <a:rPr lang="en-GB" sz="2000" i="1" dirty="0" smtClean="0"/>
              <a:t> </a:t>
            </a:r>
            <a:r>
              <a:rPr lang="en-GB" sz="2000" i="1" dirty="0" smtClean="0"/>
              <a:t>edition),</a:t>
            </a:r>
            <a:r>
              <a:rPr lang="en-GB" sz="2000" dirty="0" smtClean="0"/>
              <a:t> London: Routledge.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2000" dirty="0" smtClean="0"/>
              <a:t>Rust, C., Price, M. and O’Donovan, B. (2003) Improving students’ learning by developing their understanding of assessment criteria and processes</a:t>
            </a:r>
            <a:r>
              <a:rPr lang="en-GB" sz="2000" i="1" dirty="0" smtClean="0"/>
              <a:t>, Assessment and Evaluation in Higher Education. 28 (2), 147-164.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2000" dirty="0" smtClean="0"/>
              <a:t>Ryan, J. (2000) </a:t>
            </a:r>
            <a:r>
              <a:rPr lang="en-GB" sz="2000" i="1" dirty="0" smtClean="0"/>
              <a:t>A Guide to Teaching International Students,</a:t>
            </a:r>
            <a:r>
              <a:rPr lang="en-GB" sz="2000" dirty="0" smtClean="0"/>
              <a:t> Oxford Centre for Staff and Learning Development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2000" dirty="0" smtClean="0"/>
              <a:t>Stefani, L. and Carroll, J. (2001) </a:t>
            </a:r>
            <a:r>
              <a:rPr lang="en-GB" sz="2000" i="1" dirty="0" smtClean="0"/>
              <a:t>A Briefing on Plagiarism </a:t>
            </a:r>
            <a:r>
              <a:rPr lang="en-GB" sz="2000" dirty="0" smtClean="0"/>
              <a:t>http://www.ltsn.ac.uk/application.asp?app=resources.asp&amp;process=full_record&amp;section=generic&amp;id=10</a:t>
            </a:r>
          </a:p>
          <a:p>
            <a:pPr eaLnBrk="1" hangingPunct="1">
              <a:buNone/>
            </a:pPr>
            <a:r>
              <a:rPr lang="en-GB" sz="2000" dirty="0" smtClean="0"/>
              <a:t>Sadler, D. Royce (2010) Beyond feedback: developing student capability in complex appraisal,</a:t>
            </a:r>
            <a:br>
              <a:rPr lang="en-GB" sz="2000" dirty="0" smtClean="0"/>
            </a:br>
            <a:r>
              <a:rPr lang="en-GB" sz="2000" i="1" dirty="0" smtClean="0"/>
              <a:t>Assessment &amp; Evaluation in Higher Education, 35: 5, 535-550</a:t>
            </a:r>
          </a:p>
          <a:p>
            <a:pPr eaLnBrk="1" hangingPunct="1">
              <a:buNone/>
            </a:pPr>
            <a:r>
              <a:rPr lang="en-GB" sz="2000" dirty="0" smtClean="0"/>
              <a:t>Yorke, M. (1999) </a:t>
            </a:r>
            <a:r>
              <a:rPr lang="en-GB" sz="2000" i="1" dirty="0" smtClean="0"/>
              <a:t>Leaving Early: Undergraduate Non-completion in Higher Education,</a:t>
            </a:r>
            <a:r>
              <a:rPr lang="en-GB" sz="2000" dirty="0" smtClean="0"/>
              <a:t> London: Routledge.</a:t>
            </a:r>
          </a:p>
          <a:p>
            <a:pPr eaLnBrk="1" hangingPunct="1">
              <a:buFont typeface="Wingdings" pitchFamily="2" charset="2"/>
              <a:buNone/>
            </a:pPr>
            <a:endParaRPr lang="en-GB" sz="2000" dirty="0" smtClean="0"/>
          </a:p>
          <a:p>
            <a:endParaRPr lang="en-GB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To achieve </a:t>
            </a:r>
            <a:r>
              <a:rPr lang="en-GB" sz="3200" dirty="0" smtClean="0"/>
              <a:t>this we </a:t>
            </a:r>
            <a:r>
              <a:rPr lang="en-GB" sz="3200" dirty="0" smtClean="0"/>
              <a:t>need to ensure that 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412875"/>
            <a:ext cx="8412193" cy="4789488"/>
          </a:xfrm>
        </p:spPr>
        <p:txBody>
          <a:bodyPr/>
          <a:lstStyle/>
          <a:p>
            <a:r>
              <a:rPr lang="en-GB" sz="2800" dirty="0" smtClean="0"/>
              <a:t>Take a proactive approach to assessment design, </a:t>
            </a:r>
            <a:r>
              <a:rPr lang="en-GB" sz="2800" dirty="0" smtClean="0"/>
              <a:t>interrogating and </a:t>
            </a:r>
            <a:r>
              <a:rPr lang="en-GB" sz="2800" dirty="0" smtClean="0"/>
              <a:t>clarifying purposes, applications, approaches &amp; methods, agency and timing;</a:t>
            </a:r>
          </a:p>
          <a:p>
            <a:r>
              <a:rPr lang="en-GB" sz="2800" dirty="0" smtClean="0"/>
              <a:t>The theory that students learn is quickly and effectively translated into practice, so students can make the connections for themselves;</a:t>
            </a:r>
          </a:p>
          <a:p>
            <a:r>
              <a:rPr lang="en-GB" sz="2800" dirty="0" smtClean="0"/>
              <a:t>We use up-to-date means to manage the assessment process, including Electronic Management of Assessment;</a:t>
            </a:r>
          </a:p>
          <a:p>
            <a:r>
              <a:rPr lang="en-GB" sz="2800" dirty="0" smtClean="0"/>
              <a:t>We systematically and progressively foster assessment literacy and an understanding of acceptable academic conduct.</a:t>
            </a:r>
            <a:endParaRPr lang="en-GB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800" dirty="0" smtClean="0"/>
              <a:t>We need also to:</a:t>
            </a:r>
            <a:endParaRPr lang="en-GB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Review carefully both </a:t>
            </a:r>
            <a:r>
              <a:rPr lang="en-GB" sz="2800" dirty="0" smtClean="0"/>
              <a:t>innovative and </a:t>
            </a:r>
            <a:r>
              <a:rPr lang="en-GB" sz="2800" dirty="0" smtClean="0"/>
              <a:t>traditional assessment formats to ensure students are assessed appropriately;</a:t>
            </a:r>
          </a:p>
          <a:p>
            <a:r>
              <a:rPr lang="en-GB" sz="2800" dirty="0" smtClean="0"/>
              <a:t>Periodically review the feedback we get on </a:t>
            </a:r>
            <a:r>
              <a:rPr lang="en-GB" sz="2800" dirty="0" smtClean="0"/>
              <a:t>assessment from </a:t>
            </a:r>
            <a:r>
              <a:rPr lang="en-GB" sz="2800" dirty="0" smtClean="0"/>
              <a:t>students, practice colleagues, PSRBs, validation panels and Registry staff to make </a:t>
            </a:r>
            <a:r>
              <a:rPr lang="en-GB" sz="2800" dirty="0" smtClean="0"/>
              <a:t>sure we </a:t>
            </a:r>
            <a:r>
              <a:rPr lang="en-GB" sz="2800" dirty="0" smtClean="0"/>
              <a:t>redress problems ad continuously improve;</a:t>
            </a:r>
          </a:p>
          <a:p>
            <a:r>
              <a:rPr lang="en-GB" sz="2800" dirty="0" smtClean="0"/>
              <a:t>Review curriculum design essentials to ensure assessment is constructively aligned with learning outcomes (Biggs and Tan, 2007).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7543800" cy="1857388"/>
          </a:xfrm>
        </p:spPr>
        <p:txBody>
          <a:bodyPr/>
          <a:lstStyle/>
          <a:p>
            <a:r>
              <a:rPr lang="en-GB" sz="4800" dirty="0" smtClean="0"/>
              <a:t>What other issues do you feel we need to address?</a:t>
            </a:r>
            <a:endParaRPr lang="en-GB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3214686"/>
            <a:ext cx="8229600" cy="1285884"/>
          </a:xfrm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683568" y="548680"/>
            <a:ext cx="7776864" cy="5832648"/>
          </a:xfrm>
          <a:prstGeom prst="ellipse">
            <a:avLst/>
          </a:prstGeom>
          <a:solidFill>
            <a:schemeClr val="bg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GB" sz="1800" b="1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1520" y="2708920"/>
            <a:ext cx="2160240" cy="1440160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800" b="1" dirty="0" smtClean="0">
                <a:solidFill>
                  <a:prstClr val="black"/>
                </a:solidFill>
              </a:rPr>
              <a:t>Evaluating programmes, strengths and areas for improvement</a:t>
            </a:r>
            <a:endParaRPr lang="en-GB" sz="1800" b="1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732240" y="2708920"/>
            <a:ext cx="2160240" cy="1440160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800" b="1" dirty="0" smtClean="0">
                <a:solidFill>
                  <a:prstClr val="black"/>
                </a:solidFill>
              </a:rPr>
              <a:t>Considering delivery modes: face-to-face, </a:t>
            </a:r>
            <a:r>
              <a:rPr lang="en-GB" sz="1800" b="1" dirty="0">
                <a:solidFill>
                  <a:prstClr val="black"/>
                </a:solidFill>
              </a:rPr>
              <a:t>o</a:t>
            </a:r>
            <a:r>
              <a:rPr lang="en-GB" sz="1800" b="1" dirty="0" smtClean="0">
                <a:solidFill>
                  <a:prstClr val="black"/>
                </a:solidFill>
              </a:rPr>
              <a:t>nline, PBL, blended…</a:t>
            </a:r>
            <a:endParaRPr lang="en-GB" sz="1800" b="1" dirty="0">
              <a:solidFill>
                <a:prstClr val="black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347864" y="188640"/>
            <a:ext cx="2160240" cy="1440160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800" b="1" dirty="0" smtClean="0">
                <a:solidFill>
                  <a:prstClr val="black"/>
                </a:solidFill>
              </a:rPr>
              <a:t>Determining and reviewing subject material: currency, relevance, level</a:t>
            </a:r>
            <a:endParaRPr lang="en-GB" sz="1800" b="1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347864" y="5301208"/>
            <a:ext cx="2160240" cy="1440160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800" b="1" dirty="0" smtClean="0">
                <a:solidFill>
                  <a:prstClr val="black"/>
                </a:solidFill>
              </a:rPr>
              <a:t>Designing fit for purpose assessment methods and approaches</a:t>
            </a:r>
            <a:endParaRPr lang="en-GB" sz="1800" b="1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1560" y="764704"/>
            <a:ext cx="2160240" cy="1440160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800" b="1" dirty="0" smtClean="0">
                <a:solidFill>
                  <a:prstClr val="black"/>
                </a:solidFill>
              </a:rPr>
              <a:t>Enhancing quality, seeking continuous improvement</a:t>
            </a:r>
            <a:endParaRPr lang="en-GB" sz="1800" b="1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300192" y="692696"/>
            <a:ext cx="2160240" cy="1440160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800" b="1" dirty="0" smtClean="0">
                <a:solidFill>
                  <a:prstClr val="black"/>
                </a:solidFill>
              </a:rPr>
              <a:t>Designing and refining learning outcomes</a:t>
            </a:r>
            <a:endParaRPr lang="en-GB" sz="1800" b="1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11560" y="4725144"/>
            <a:ext cx="2160240" cy="1440160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800" b="1" dirty="0" smtClean="0">
                <a:solidFill>
                  <a:prstClr val="black"/>
                </a:solidFill>
              </a:rPr>
              <a:t>Assuring quality, matching HEI, national and PRSB requirements</a:t>
            </a:r>
            <a:endParaRPr lang="en-GB" sz="1800" b="1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300192" y="4725144"/>
            <a:ext cx="2160240" cy="1440160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800" b="1" dirty="0" smtClean="0">
                <a:solidFill>
                  <a:prstClr val="black"/>
                </a:solidFill>
              </a:rPr>
              <a:t>Thinking through student support</a:t>
            </a:r>
            <a:endParaRPr lang="en-GB" sz="1800" b="1" dirty="0">
              <a:solidFill>
                <a:prstClr val="black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347864" y="2708920"/>
            <a:ext cx="2160240" cy="1440160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2800" b="1" dirty="0" smtClean="0">
                <a:solidFill>
                  <a:prstClr val="black"/>
                </a:solidFill>
              </a:rPr>
              <a:t>Curriculum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2800" b="1" dirty="0" smtClean="0">
                <a:solidFill>
                  <a:prstClr val="black"/>
                </a:solidFill>
              </a:rPr>
              <a:t>Design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2800" b="1" dirty="0" smtClean="0">
                <a:solidFill>
                  <a:prstClr val="black"/>
                </a:solidFill>
              </a:rPr>
              <a:t>Essentials</a:t>
            </a:r>
            <a:endParaRPr lang="en-GB" sz="2800" b="1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GB" dirty="0" smtClean="0"/>
              <a:t>Assessment literacy: students do better if they can: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357298"/>
            <a:ext cx="8483631" cy="4972065"/>
          </a:xfr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sz="2600" dirty="0" smtClean="0"/>
              <a:t>Make sense of key terms such as criteria, weightings, and level;</a:t>
            </a:r>
          </a:p>
          <a:p>
            <a:r>
              <a:rPr lang="en-GB" sz="2600" dirty="0" smtClean="0"/>
              <a:t>Encounter a variety of assessment methods (e.g. presentations, portfolios, posters, assessed web participation, practicals, vivas etc) and get practice in using them;</a:t>
            </a:r>
          </a:p>
          <a:p>
            <a:r>
              <a:rPr lang="en-GB" sz="2600" dirty="0" smtClean="0"/>
              <a:t>Be strategic in their behaviours, putting more work into aspects of an assignment with high weightings, interrogating criteria to find out what is really required and so on;</a:t>
            </a:r>
          </a:p>
          <a:p>
            <a:r>
              <a:rPr lang="en-GB" sz="2600" dirty="0" smtClean="0"/>
              <a:t>Gain clarity on how the assessment regulations work in their HEI, including issues concerning submission, resubmission, pass marks, condonement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0"/>
            <a:ext cx="8472518" cy="620688"/>
          </a:xfrm>
        </p:spPr>
        <p:txBody>
          <a:bodyPr>
            <a:normAutofit fontScale="90000"/>
          </a:bodyPr>
          <a:lstStyle/>
          <a:p>
            <a:r>
              <a:rPr lang="en-GB" sz="3200" kern="1200" dirty="0" smtClean="0">
                <a:solidFill>
                  <a:srgbClr val="0070C0"/>
                </a:solidFill>
                <a:latin typeface="Arial" charset="0"/>
                <a:ea typeface="+mn-ea"/>
                <a:cs typeface="+mn-cs"/>
              </a:rPr>
              <a:t>Excerpts from the QAA Code of Practice B6</a:t>
            </a:r>
            <a:endParaRPr lang="en-GB" sz="3200" kern="1200" dirty="0">
              <a:solidFill>
                <a:srgbClr val="0070C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610600" cy="6096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800" dirty="0" smtClean="0"/>
              <a:t> Indicator 5 </a:t>
            </a:r>
          </a:p>
          <a:p>
            <a:pPr marL="0" indent="0">
              <a:buNone/>
            </a:pPr>
            <a:r>
              <a:rPr lang="en-GB" sz="2800" dirty="0" smtClean="0"/>
              <a:t>Assessment and feedback practices are </a:t>
            </a:r>
            <a:r>
              <a:rPr lang="en-GB" sz="2800" dirty="0" smtClean="0">
                <a:solidFill>
                  <a:srgbClr val="7030A0"/>
                </a:solidFill>
              </a:rPr>
              <a:t>informed</a:t>
            </a:r>
            <a:r>
              <a:rPr lang="en-GB" sz="2800" dirty="0" smtClean="0"/>
              <a:t> by reflection, consideration of professional practice, and subject-specific and educational scholarship.</a:t>
            </a:r>
          </a:p>
          <a:p>
            <a:pPr marL="0" indent="0">
              <a:buNone/>
            </a:pPr>
            <a:endParaRPr lang="en-GB" sz="2800" dirty="0" smtClean="0"/>
          </a:p>
          <a:p>
            <a:pPr marL="0" indent="0">
              <a:buNone/>
            </a:pPr>
            <a:r>
              <a:rPr lang="en-GB" sz="2800" dirty="0" smtClean="0"/>
              <a:t>Indicator 6 </a:t>
            </a:r>
          </a:p>
          <a:p>
            <a:pPr>
              <a:buNone/>
            </a:pPr>
            <a:r>
              <a:rPr lang="en-GB" sz="2800" dirty="0" smtClean="0"/>
              <a:t>Staff and students engage in </a:t>
            </a:r>
            <a:r>
              <a:rPr lang="en-GB" sz="2800" dirty="0" smtClean="0">
                <a:solidFill>
                  <a:srgbClr val="0070C0"/>
                </a:solidFill>
              </a:rPr>
              <a:t>dialogue</a:t>
            </a:r>
            <a:r>
              <a:rPr lang="en-GB" sz="2800" dirty="0" smtClean="0"/>
              <a:t> to promote a </a:t>
            </a:r>
            <a:r>
              <a:rPr lang="en-GB" sz="2800" dirty="0" smtClean="0">
                <a:solidFill>
                  <a:srgbClr val="7030A0"/>
                </a:solidFill>
              </a:rPr>
              <a:t>shared understanding</a:t>
            </a:r>
            <a:r>
              <a:rPr lang="en-GB" sz="2800" dirty="0" smtClean="0"/>
              <a:t> of the basis on which academic judgements are made.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0"/>
            <a:ext cx="8229600" cy="9144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GB" sz="3200" b="1" dirty="0" smtClean="0">
                <a:solidFill>
                  <a:srgbClr val="0070C0"/>
                </a:solidFill>
              </a:rPr>
              <a:t>Designing</a:t>
            </a:r>
            <a:r>
              <a:rPr lang="en-GB" sz="3200" b="1" dirty="0" smtClean="0"/>
              <a:t> </a:t>
            </a:r>
            <a:r>
              <a:rPr lang="en-GB" sz="3200" b="1" dirty="0" smtClean="0">
                <a:solidFill>
                  <a:srgbClr val="0070C0"/>
                </a:solidFill>
              </a:rPr>
              <a:t>assessment</a:t>
            </a:r>
            <a:r>
              <a:rPr lang="en-GB" sz="3200" b="1" dirty="0" smtClean="0"/>
              <a:t> </a:t>
            </a:r>
            <a:endParaRPr lang="en-GB" sz="3200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228600" y="762000"/>
            <a:ext cx="8610600" cy="60960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GB" sz="2800" b="1" dirty="0" smtClean="0">
                <a:latin typeface="+mn-lt"/>
              </a:rPr>
              <a:t>Indicator 8 </a:t>
            </a:r>
          </a:p>
          <a:p>
            <a:r>
              <a:rPr lang="en-GB" sz="2800" b="1" dirty="0" smtClean="0">
                <a:latin typeface="+mn-lt"/>
              </a:rPr>
              <a:t>The </a:t>
            </a:r>
            <a:r>
              <a:rPr lang="en-GB" sz="2800" b="1" dirty="0" smtClean="0">
                <a:solidFill>
                  <a:srgbClr val="7030A0"/>
                </a:solidFill>
                <a:latin typeface="+mn-lt"/>
              </a:rPr>
              <a:t>volum</a:t>
            </a:r>
            <a:r>
              <a:rPr lang="en-GB" sz="2800" b="1" dirty="0" smtClean="0">
                <a:latin typeface="+mn-lt"/>
              </a:rPr>
              <a:t>e, </a:t>
            </a:r>
            <a:r>
              <a:rPr lang="en-GB" sz="2800" b="1" dirty="0" smtClean="0">
                <a:solidFill>
                  <a:srgbClr val="7030A0"/>
                </a:solidFill>
                <a:latin typeface="+mn-lt"/>
              </a:rPr>
              <a:t>timing</a:t>
            </a:r>
            <a:r>
              <a:rPr lang="en-GB" sz="2800" b="1" dirty="0" smtClean="0">
                <a:latin typeface="+mn-lt"/>
              </a:rPr>
              <a:t> and </a:t>
            </a:r>
            <a:r>
              <a:rPr lang="en-GB" sz="2800" b="1" dirty="0" smtClean="0">
                <a:solidFill>
                  <a:srgbClr val="7030A0"/>
                </a:solidFill>
                <a:latin typeface="+mn-lt"/>
              </a:rPr>
              <a:t>nature </a:t>
            </a:r>
            <a:r>
              <a:rPr lang="en-GB" sz="2800" b="1" dirty="0" smtClean="0">
                <a:latin typeface="+mn-lt"/>
              </a:rPr>
              <a:t>of assessment enable students to demonstrate the extent to which they have </a:t>
            </a:r>
            <a:r>
              <a:rPr lang="en-GB" sz="2800" b="1" dirty="0" smtClean="0">
                <a:solidFill>
                  <a:srgbClr val="7030A0"/>
                </a:solidFill>
                <a:latin typeface="+mn-lt"/>
              </a:rPr>
              <a:t>achieved</a:t>
            </a:r>
            <a:r>
              <a:rPr lang="en-GB" sz="2800" b="1" dirty="0" smtClean="0">
                <a:latin typeface="+mn-lt"/>
              </a:rPr>
              <a:t> the intended learning outcomes.</a:t>
            </a:r>
          </a:p>
          <a:p>
            <a:r>
              <a:rPr lang="en-GB" sz="2800" b="1" dirty="0" smtClean="0">
                <a:latin typeface="+mn-lt"/>
              </a:rPr>
              <a:t> </a:t>
            </a:r>
          </a:p>
          <a:p>
            <a:r>
              <a:rPr lang="en-GB" sz="2800" b="1" dirty="0" smtClean="0">
                <a:latin typeface="+mn-lt"/>
              </a:rPr>
              <a:t>Indicator 9 </a:t>
            </a:r>
          </a:p>
          <a:p>
            <a:r>
              <a:rPr lang="en-GB" sz="2800" b="1" dirty="0" smtClean="0">
                <a:latin typeface="+mn-lt"/>
              </a:rPr>
              <a:t>Feedback on assessment is </a:t>
            </a:r>
            <a:r>
              <a:rPr lang="en-GB" sz="2800" b="1" dirty="0" smtClean="0">
                <a:solidFill>
                  <a:srgbClr val="7030A0"/>
                </a:solidFill>
                <a:latin typeface="+mn-lt"/>
              </a:rPr>
              <a:t>timely, constructive and developmental.</a:t>
            </a:r>
          </a:p>
          <a:p>
            <a:r>
              <a:rPr lang="en-GB" sz="2800" b="1" dirty="0" smtClean="0">
                <a:latin typeface="+mn-lt"/>
              </a:rPr>
              <a:t> </a:t>
            </a:r>
          </a:p>
          <a:p>
            <a:r>
              <a:rPr lang="en-GB" sz="2800" b="1" dirty="0" smtClean="0">
                <a:latin typeface="+mn-lt"/>
              </a:rPr>
              <a:t>Indicator 10 </a:t>
            </a:r>
          </a:p>
          <a:p>
            <a:r>
              <a:rPr lang="en-GB" sz="2800" b="1" dirty="0" smtClean="0">
                <a:latin typeface="+mn-lt"/>
              </a:rPr>
              <a:t>Through </a:t>
            </a:r>
            <a:r>
              <a:rPr lang="en-GB" sz="2800" b="1" dirty="0" smtClean="0">
                <a:solidFill>
                  <a:srgbClr val="7030A0"/>
                </a:solidFill>
                <a:latin typeface="+mn-lt"/>
              </a:rPr>
              <a:t>inclusive</a:t>
            </a:r>
            <a:r>
              <a:rPr lang="en-GB" sz="2800" b="1" dirty="0" smtClean="0">
                <a:latin typeface="+mn-lt"/>
              </a:rPr>
              <a:t> design wherever possible, and through individual reasonable adjustments wherever required, assessment tasks provide every student with an </a:t>
            </a:r>
            <a:r>
              <a:rPr lang="en-GB" sz="2800" b="1" dirty="0" smtClean="0">
                <a:solidFill>
                  <a:srgbClr val="7030A0"/>
                </a:solidFill>
                <a:latin typeface="+mn-lt"/>
              </a:rPr>
              <a:t>equal opportunity</a:t>
            </a:r>
            <a:r>
              <a:rPr lang="en-GB" sz="2800" b="1" dirty="0" smtClean="0">
                <a:latin typeface="+mn-lt"/>
              </a:rPr>
              <a:t> to demonstrate their achievement.</a:t>
            </a:r>
            <a:endParaRPr lang="en-GB" sz="2800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edsMet template">
  <a:themeElements>
    <a:clrScheme name="LeedsMet template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eedsMet template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dsMet template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0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 Rounded MT Bol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0066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0066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1650</Words>
  <Application>Microsoft Office PowerPoint</Application>
  <PresentationFormat>On-screen Show (4:3)</PresentationFormat>
  <Paragraphs>137</Paragraphs>
  <Slides>21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LeedsMet template</vt:lpstr>
      <vt:lpstr>101_Custom Design</vt:lpstr>
      <vt:lpstr>Office Theme</vt:lpstr>
      <vt:lpstr>RN Curriculum development event: assessment matters 25 February 2015</vt:lpstr>
      <vt:lpstr>The key assessment issues for today. How can we:</vt:lpstr>
      <vt:lpstr>To achieve this we need to ensure that </vt:lpstr>
      <vt:lpstr>We need also to:</vt:lpstr>
      <vt:lpstr>What other issues do you feel we need to address?</vt:lpstr>
      <vt:lpstr>Slide 6</vt:lpstr>
      <vt:lpstr>Assessment literacy: students do better if they can: </vt:lpstr>
      <vt:lpstr>Excerpts from the QAA Code of Practice B6</vt:lpstr>
      <vt:lpstr>Slide 9</vt:lpstr>
      <vt:lpstr>Slide 10</vt:lpstr>
      <vt:lpstr>Twelve questions to address today</vt:lpstr>
      <vt:lpstr>More questions</vt:lpstr>
      <vt:lpstr>Even more questions</vt:lpstr>
      <vt:lpstr>Working in teams on a question each on flip chart paper please outline:</vt:lpstr>
      <vt:lpstr>Now read and graffiti each other’s posters</vt:lpstr>
      <vt:lpstr> Core outputs for today. To what extent have we:</vt:lpstr>
      <vt:lpstr>These and other slides will be available on my website at http://sally-brown.net </vt:lpstr>
      <vt:lpstr>Useful references: 1</vt:lpstr>
      <vt:lpstr>Useful references 2</vt:lpstr>
      <vt:lpstr>Useful references 3</vt:lpstr>
      <vt:lpstr>Useful references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Disability Research Conference</dc:title>
  <dc:creator/>
  <cp:lastModifiedBy/>
  <cp:revision>106</cp:revision>
  <dcterms:created xsi:type="dcterms:W3CDTF">2007-03-06T12:05:28Z</dcterms:created>
  <dcterms:modified xsi:type="dcterms:W3CDTF">2015-02-25T11:52:42Z</dcterms:modified>
</cp:coreProperties>
</file>