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62" r:id="rId2"/>
  </p:sldMasterIdLst>
  <p:notesMasterIdLst>
    <p:notesMasterId r:id="rId35"/>
  </p:notesMasterIdLst>
  <p:handoutMasterIdLst>
    <p:handoutMasterId r:id="rId36"/>
  </p:handoutMasterIdLst>
  <p:sldIdLst>
    <p:sldId id="261" r:id="rId3"/>
    <p:sldId id="420" r:id="rId4"/>
    <p:sldId id="395" r:id="rId5"/>
    <p:sldId id="425" r:id="rId6"/>
    <p:sldId id="426" r:id="rId7"/>
    <p:sldId id="427" r:id="rId8"/>
    <p:sldId id="419" r:id="rId9"/>
    <p:sldId id="430" r:id="rId10"/>
    <p:sldId id="428" r:id="rId11"/>
    <p:sldId id="406" r:id="rId12"/>
    <p:sldId id="410" r:id="rId13"/>
    <p:sldId id="409" r:id="rId14"/>
    <p:sldId id="414" r:id="rId15"/>
    <p:sldId id="407" r:id="rId16"/>
    <p:sldId id="422" r:id="rId17"/>
    <p:sldId id="421" r:id="rId18"/>
    <p:sldId id="424" r:id="rId19"/>
    <p:sldId id="423" r:id="rId20"/>
    <p:sldId id="415" r:id="rId21"/>
    <p:sldId id="417" r:id="rId22"/>
    <p:sldId id="418" r:id="rId23"/>
    <p:sldId id="359" r:id="rId24"/>
    <p:sldId id="382" r:id="rId25"/>
    <p:sldId id="385" r:id="rId26"/>
    <p:sldId id="373" r:id="rId27"/>
    <p:sldId id="370" r:id="rId28"/>
    <p:sldId id="374" r:id="rId29"/>
    <p:sldId id="380" r:id="rId30"/>
    <p:sldId id="429" r:id="rId31"/>
    <p:sldId id="402" r:id="rId32"/>
    <p:sldId id="403" r:id="rId33"/>
    <p:sldId id="405" r:id="rId34"/>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815" autoAdjust="0"/>
    <p:restoredTop sz="95663" autoAdjust="0"/>
  </p:normalViewPr>
  <p:slideViewPr>
    <p:cSldViewPr showGuides="1">
      <p:cViewPr>
        <p:scale>
          <a:sx n="90" d="100"/>
          <a:sy n="90" d="100"/>
        </p:scale>
        <p:origin x="-1314" y="-84"/>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9C2FB0B5-7202-491D-A67F-A34151D0E1FD}" type="slidenum">
              <a:rPr lang="en-US" smtClean="0">
                <a:solidFill>
                  <a:srgbClr val="000000"/>
                </a:solidFill>
              </a:rPr>
              <a:pPr/>
              <a:t>20</a:t>
            </a:fld>
            <a:endParaRPr lang="en-US" smtClean="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070853C3-C194-4EB2-8840-5712EA639768}" type="slidenum">
              <a:rPr lang="en-US" smtClean="0">
                <a:solidFill>
                  <a:srgbClr val="000000"/>
                </a:solidFill>
              </a:rPr>
              <a:pPr/>
              <a:t>21</a:t>
            </a:fld>
            <a:endParaRPr lang="en-US" smtClean="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843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52806D6B-B3C3-4BDB-9C11-A990A1413036}" type="slidenum">
              <a:rPr lang="en-US" sz="1200" smtClean="0"/>
              <a:pPr/>
              <a:t>22</a:t>
            </a:fld>
            <a:endParaRPr lang="en-US" sz="12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a:ln/>
        </p:spPr>
      </p:sp>
      <p:sp>
        <p:nvSpPr>
          <p:cNvPr id="27650"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27651"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2D5F73E3-6902-4C6A-857E-DC3E32870E1D}" type="slidenum">
              <a:rPr lang="en-US" sz="1200" smtClean="0"/>
              <a:pPr/>
              <a:t>25</a:t>
            </a:fld>
            <a:endParaRPr lang="en-US" sz="120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3174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7D6B38B4-3827-45B2-9691-958001CD82C3}" type="slidenum">
              <a:rPr lang="en-US" sz="1200" smtClean="0"/>
              <a:pPr/>
              <a:t>26</a:t>
            </a:fld>
            <a:endParaRPr lang="en-US" sz="120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379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3379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869EAD2A-DF8E-489D-91E5-C4D8D7778DD9}" type="slidenum">
              <a:rPr lang="en-US" sz="1200" smtClean="0"/>
              <a:pPr/>
              <a:t>27</a:t>
            </a:fld>
            <a:endParaRPr lang="en-US" sz="120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584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3584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DB140F8B-9511-4324-9AB6-14A5DC30C933}" type="slidenum">
              <a:rPr lang="en-US" sz="1200" smtClean="0"/>
              <a:pPr/>
              <a:t>28</a:t>
            </a:fld>
            <a:endParaRPr lang="en-US" sz="120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30</a:t>
            </a:fld>
            <a:endParaRPr lang="en-US">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804E1C47-CF6E-4BB5-81F5-6D7484812878}" type="slidenum">
              <a:rPr lang="en-US" smtClean="0">
                <a:solidFill>
                  <a:srgbClr val="000000"/>
                </a:solidFill>
              </a:rPr>
              <a:pPr/>
              <a:t>31</a:t>
            </a:fld>
            <a:endParaRPr lang="en-US" smtClean="0">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32</a:t>
            </a:fld>
            <a:endParaRPr 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5513" y="750888"/>
            <a:ext cx="4946650" cy="3709987"/>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8E28087-6036-4B78-B40F-C22A9E1F2CB1}" type="slidenum">
              <a:rPr lang="en-GB" smtClean="0"/>
              <a:pPr/>
              <a:t>7</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p>
        </p:txBody>
      </p:sp>
      <p:sp>
        <p:nvSpPr>
          <p:cNvPr id="48132" name="Slide Number Placeholder 3"/>
          <p:cNvSpPr>
            <a:spLocks noGrp="1"/>
          </p:cNvSpPr>
          <p:nvPr>
            <p:ph type="sldNum" sz="quarter" idx="5"/>
          </p:nvPr>
        </p:nvSpPr>
        <p:spPr>
          <a:noFill/>
        </p:spPr>
        <p:txBody>
          <a:bodyPr/>
          <a:lstStyle/>
          <a:p>
            <a:fld id="{60D616BC-477B-44CC-93AC-390476A77C51}" type="slidenum">
              <a:rPr lang="en-US" smtClean="0">
                <a:solidFill>
                  <a:srgbClr val="000000"/>
                </a:solidFill>
              </a:rPr>
              <a:pPr/>
              <a:t>10</a:t>
            </a:fld>
            <a:endParaRPr lang="en-US"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929CC2E5-C188-4EE8-9AAB-08880DA110B4}" type="slidenum">
              <a:rPr lang="en-US" smtClean="0">
                <a:solidFill>
                  <a:srgbClr val="000000"/>
                </a:solidFill>
              </a:rPr>
              <a:pPr/>
              <a:t>11</a:t>
            </a:fld>
            <a:endParaRPr lang="en-US" smtClean="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0F74460E-5271-44BD-9052-CF5814090C6F}" type="slidenum">
              <a:rPr lang="en-US" smtClean="0">
                <a:solidFill>
                  <a:srgbClr val="000000"/>
                </a:solidFill>
              </a:rPr>
              <a:pPr/>
              <a:t>12</a:t>
            </a:fld>
            <a:endParaRPr lang="en-US" smtClean="0">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solidFill>
                  <a:srgbClr val="000000"/>
                </a:solidFill>
              </a:rPr>
              <a:pPr/>
              <a:t>13</a:t>
            </a:fld>
            <a:endParaRPr lang="en-US" smtClean="0">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solidFill>
                  <a:srgbClr val="000000"/>
                </a:solidFill>
              </a:rPr>
              <a:pPr/>
              <a:t>14</a:t>
            </a:fld>
            <a:endParaRPr lang="en-US" smtClean="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67B8A57F-9FBD-4C2A-87A0-1708C64EF946}" type="slidenum">
              <a:rPr lang="en-US" smtClean="0">
                <a:solidFill>
                  <a:srgbClr val="000000"/>
                </a:solidFill>
              </a:rPr>
              <a:pPr/>
              <a:t>19</a:t>
            </a:fld>
            <a:endParaRPr lang="en-US"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1D434-A24C-44BD-8275-B34813C3838A}" type="datetimeFigureOut">
              <a:rPr lang="en-GB" smtClean="0">
                <a:solidFill>
                  <a:prstClr val="black">
                    <a:tint val="75000"/>
                  </a:prstClr>
                </a:solidFill>
              </a:rPr>
              <a:pPr/>
              <a:t>17/02/2015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D68250A-A216-4130-B0FB-C51F576BA778}"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17/02/2015</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663"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qaa.ac.uk/academicinfrastructure/benchmark/masters/mastersdegreecharacteristics.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www.geography.org.uk/gtip/thinkpieces/writingatmasterslevel/"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hyperlink" Target="http://eprints.hud.ac.uk/10892/" TargetMode="External"/><Relationship Id="rId4" Type="http://schemas.openxmlformats.org/officeDocument/2006/relationships/hyperlink" Target="http://www.geography.org.uk/download/GA_PRGTIPBrooksMLevelCriteria.pdf"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www.nzqa.govt.nz/assets/Studying-in-NZ/New-Zealand-Qualification-Framework/theregister-booklet.pdf%20%20(accessed%20March%202012"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www.qaa.ac.uk/academicinfrastructure/benchmark/masters/MastersDegreeCharacteristics.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hyperlink" Target="http://www.qaa.ac.uk/assuring-standards-and-quality/the-quality-code/subject-benchmark-statements/masters-degree-subject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714348" y="1000108"/>
            <a:ext cx="6624637" cy="2949577"/>
          </a:xfrm>
        </p:spPr>
        <p:txBody>
          <a:bodyPr/>
          <a:lstStyle/>
          <a:p>
            <a:pPr algn="ctr" eaLnBrk="1" hangingPunct="1">
              <a:spcBef>
                <a:spcPts val="600"/>
              </a:spcBef>
            </a:pPr>
            <a:r>
              <a:rPr lang="en-GB" sz="3600" dirty="0" smtClean="0"/>
              <a:t>Working with taught Masters Level students:</a:t>
            </a:r>
            <a:br>
              <a:rPr lang="en-GB" sz="3600" dirty="0" smtClean="0"/>
            </a:br>
            <a:r>
              <a:rPr lang="en-GB" sz="3600" dirty="0" smtClean="0"/>
              <a:t>Designing, teaching and assessing Taught Masters programmes</a:t>
            </a:r>
            <a:br>
              <a:rPr lang="en-GB" sz="3600" dirty="0" smtClean="0"/>
            </a:br>
            <a:r>
              <a:rPr lang="en-GB" sz="3600" dirty="0" smtClean="0"/>
              <a:t/>
            </a:r>
            <a:br>
              <a:rPr lang="en-GB" sz="3600" dirty="0" smtClean="0"/>
            </a:br>
            <a:r>
              <a:rPr lang="en-GB" sz="2000" dirty="0" smtClean="0"/>
              <a:t>York St John University: 18th February 2015</a:t>
            </a:r>
            <a:r>
              <a:rPr lang="en-GB" sz="2800" dirty="0" smtClean="0"/>
              <a:t/>
            </a:r>
            <a:br>
              <a:rPr lang="en-GB" sz="2800" dirty="0" smtClean="0"/>
            </a:br>
            <a:endParaRPr lang="en-GB" sz="2800" dirty="0" smtClean="0"/>
          </a:p>
        </p:txBody>
      </p:sp>
      <p:sp>
        <p:nvSpPr>
          <p:cNvPr id="15362" name="Rectangle 3"/>
          <p:cNvSpPr>
            <a:spLocks noGrp="1" noChangeArrowheads="1"/>
          </p:cNvSpPr>
          <p:nvPr>
            <p:ph type="subTitle" idx="1"/>
          </p:nvPr>
        </p:nvSpPr>
        <p:spPr>
          <a:xfrm>
            <a:off x="539750" y="4071942"/>
            <a:ext cx="6696075" cy="1522408"/>
          </a:xfrm>
        </p:spPr>
        <p:txBody>
          <a:bodyPr/>
          <a:lstStyle/>
          <a:p>
            <a:pPr algn="ctr" eaLnBrk="1" hangingPunct="1"/>
            <a:r>
              <a:rPr lang="en-GB" sz="2400" dirty="0" smtClean="0"/>
              <a:t>Sally Brown: NTF, PFHEA, SFSEDA</a:t>
            </a:r>
          </a:p>
          <a:p>
            <a:pPr algn="ctr" eaLnBrk="1" hangingPunct="1"/>
            <a:r>
              <a:rPr lang="en-GB" sz="2400" dirty="0" smtClean="0">
                <a:hlinkClick r:id="rId3"/>
              </a:rPr>
              <a:t>http://sally-brown.net</a:t>
            </a:r>
            <a:endParaRPr lang="en-GB" sz="2400" dirty="0" smtClean="0"/>
          </a:p>
          <a:p>
            <a:pPr algn="ctr" eaLnBrk="1" hangingPunct="1"/>
            <a:r>
              <a:rPr lang="en-GB" sz="1800" dirty="0" smtClean="0"/>
              <a:t>@</a:t>
            </a:r>
            <a:r>
              <a:rPr lang="en-GB" sz="1800" dirty="0" err="1" smtClean="0"/>
              <a:t>ProfSallyBrown</a:t>
            </a:r>
            <a:endParaRPr lang="en-GB" sz="1800" dirty="0" smtClean="0"/>
          </a:p>
          <a:p>
            <a:pPr algn="ctr" eaLnBrk="1" hangingPunct="1"/>
            <a:r>
              <a:rPr lang="en-GB" sz="1800" dirty="0" smtClean="0"/>
              <a:t>Emerita Professor, Leeds Beckett University,</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23528" y="249238"/>
            <a:ext cx="7992888"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Masters level programmes according to QAA</a:t>
            </a:r>
          </a:p>
        </p:txBody>
      </p:sp>
      <p:sp>
        <p:nvSpPr>
          <p:cNvPr id="7171" name="Content Placeholder 2"/>
          <p:cNvSpPr>
            <a:spLocks noGrp="1"/>
          </p:cNvSpPr>
          <p:nvPr>
            <p:ph idx="1"/>
          </p:nvPr>
        </p:nvSpPr>
        <p:spPr/>
        <p:txBody>
          <a:bodyPr/>
          <a:lstStyle/>
          <a:p>
            <a:pPr>
              <a:lnSpc>
                <a:spcPct val="100000"/>
              </a:lnSpc>
              <a:buFont typeface="Wingdings" pitchFamily="2" charset="2"/>
              <a:buNone/>
            </a:pPr>
            <a:r>
              <a:rPr lang="en-US" sz="2600" dirty="0" smtClean="0"/>
              <a:t>The next slides are taken from Master’s Degree Characteristics see </a:t>
            </a:r>
            <a:r>
              <a:rPr lang="en-US" sz="2600" dirty="0" smtClean="0">
                <a:hlinkClick r:id="rId3"/>
              </a:rPr>
              <a:t>http://www.qaa.ac.uk/academicinfrastructure/benchmark/masters/mastersdegreecharacteristics.pdf</a:t>
            </a:r>
            <a:endParaRPr lang="en-US" sz="2600" dirty="0" smtClean="0"/>
          </a:p>
          <a:p>
            <a:pPr>
              <a:lnSpc>
                <a:spcPct val="100000"/>
              </a:lnSpc>
              <a:buFont typeface="Wingdings" pitchFamily="2" charset="2"/>
              <a:buNone/>
            </a:pPr>
            <a:r>
              <a:rPr lang="en-US" sz="2600" dirty="0" smtClean="0"/>
              <a:t>All UK courses at Master’s level need to take account of this document which cover purposes, differentiation from UG programmes, guidance on academic credit and European Credit Transfer, teaching and learning, T&amp;L strategies, methods, assessment, quality and qualifications.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249239"/>
            <a:ext cx="7543800" cy="731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M level qualifications </a:t>
            </a:r>
          </a:p>
        </p:txBody>
      </p:sp>
      <p:sp>
        <p:nvSpPr>
          <p:cNvPr id="11267" name="Content Placeholder 2"/>
          <p:cNvSpPr>
            <a:spLocks noGrp="1"/>
          </p:cNvSpPr>
          <p:nvPr>
            <p:ph idx="1"/>
          </p:nvPr>
        </p:nvSpPr>
        <p:spPr>
          <a:xfrm>
            <a:off x="468313" y="1052736"/>
            <a:ext cx="8229600" cy="5276627"/>
          </a:xfrm>
        </p:spPr>
        <p:txBody>
          <a:bodyPr/>
          <a:lstStyle/>
          <a:p>
            <a:pPr>
              <a:lnSpc>
                <a:spcPct val="100000"/>
              </a:lnSpc>
              <a:buFont typeface="Wingdings" pitchFamily="2" charset="2"/>
              <a:buNone/>
            </a:pPr>
            <a:r>
              <a:rPr lang="en-GB" sz="2200" dirty="0" smtClean="0"/>
              <a:t>Masters degrees are awarded after completion of taught courses, programmes of research, or a mixture of both. Longer, research-based programmes often lead to the degree of MPhil. Most Masters courses last at least one year (if taken full-time), and are taken by persons with Honours degrees (or equivalent achievement). </a:t>
            </a:r>
          </a:p>
          <a:p>
            <a:pPr>
              <a:lnSpc>
                <a:spcPct val="100000"/>
              </a:lnSpc>
              <a:buFont typeface="Wingdings" pitchFamily="2" charset="2"/>
              <a:buNone/>
            </a:pPr>
            <a:r>
              <a:rPr lang="en-GB" sz="2200" dirty="0" smtClean="0"/>
              <a:t>Some Masters degrees in science and engineering are awarded after extended undergraduate programmes that last, typically, a year longer than Honours degree programmes. Also at this level are advanced short courses, often forming parts of Continuing Professional Development programmes, leading to Postgraduate Certificates and Postgraduate Diplomas.</a:t>
            </a:r>
          </a:p>
          <a:p>
            <a:pPr>
              <a:lnSpc>
                <a:spcPct val="100000"/>
              </a:lnSpc>
              <a:buFont typeface="Wingdings" pitchFamily="2" charset="2"/>
              <a:buNone/>
            </a:pPr>
            <a:r>
              <a:rPr lang="en-GB" sz="2200" i="1" dirty="0" smtClean="0"/>
              <a:t/>
            </a:r>
            <a:br>
              <a:rPr lang="en-GB" sz="2200" i="1" dirty="0" smtClean="0"/>
            </a:br>
            <a:r>
              <a:rPr lang="en-GB" sz="2200" i="1" dirty="0" smtClean="0"/>
              <a:t>(Note: the MAs granted by the Universities of Oxford and Cambridge are not academic qualifications)</a:t>
            </a:r>
            <a:r>
              <a:rPr lang="en-GB" sz="2200" dirty="0" smtClean="0"/>
              <a:t>.</a:t>
            </a:r>
          </a:p>
          <a:p>
            <a:pPr>
              <a:lnSpc>
                <a:spcPct val="100000"/>
              </a:lnSpc>
            </a:pPr>
            <a:endParaRPr lang="en-GB" sz="22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2800" dirty="0" smtClean="0"/>
              <a:t>Higher education providers may offer a Master's degree with the specific intention of:</a:t>
            </a:r>
          </a:p>
        </p:txBody>
      </p:sp>
      <p:sp>
        <p:nvSpPr>
          <p:cNvPr id="10243" name="Content Placeholder 2"/>
          <p:cNvSpPr>
            <a:spLocks noGrp="1"/>
          </p:cNvSpPr>
          <p:nvPr>
            <p:ph idx="1"/>
          </p:nvPr>
        </p:nvSpPr>
        <p:spPr/>
        <p:txBody>
          <a:bodyPr/>
          <a:lstStyle/>
          <a:p>
            <a:pPr>
              <a:lnSpc>
                <a:spcPct val="100000"/>
              </a:lnSpc>
            </a:pPr>
            <a:r>
              <a:rPr lang="en-GB" sz="2200" dirty="0" smtClean="0"/>
              <a:t>Enabling students to focus on a particular aspect of a broader subject area in which they have prior knowledge or experience through previous study or employment; and/or</a:t>
            </a:r>
          </a:p>
          <a:p>
            <a:pPr>
              <a:lnSpc>
                <a:spcPct val="100000"/>
              </a:lnSpc>
            </a:pPr>
            <a:r>
              <a:rPr lang="en-GB" sz="2200" dirty="0" smtClean="0"/>
              <a:t>Enabling students to focus on a particular subject area or field of study in greater depth than they encountered during the course of previous study or experience. This may include enabling students to develop knowledge of a new discipline or field of study in combination with a relevant subject area in which they have prior knowledge or experience; and/or </a:t>
            </a:r>
          </a:p>
          <a:p>
            <a:pPr>
              <a:lnSpc>
                <a:spcPct val="100000"/>
              </a:lnSpc>
            </a:pPr>
            <a:r>
              <a:rPr lang="en-GB" sz="2200" dirty="0" smtClean="0"/>
              <a:t>Enabling students to learn how to conduct research, often linked to a particular discipline or field of study.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14282" y="249238"/>
            <a:ext cx="7786718" cy="1074737"/>
          </a:xfrm>
        </p:spPr>
        <p:txBody>
          <a:bodyPr/>
          <a:lstStyle/>
          <a:p>
            <a:pPr>
              <a:defRPr/>
            </a:pPr>
            <a:r>
              <a:rPr lang="en-GB" sz="2800" dirty="0" smtClean="0"/>
              <a:t>QAA guidance on m-level qualifications </a:t>
            </a:r>
            <a:r>
              <a:rPr lang="en-GB" dirty="0" smtClean="0"/>
              <a:t/>
            </a:r>
            <a:br>
              <a:rPr lang="en-GB" dirty="0" smtClean="0"/>
            </a:br>
            <a:r>
              <a:rPr lang="en-GB" sz="2000" dirty="0" smtClean="0"/>
              <a:t>(Taken from The framework for higher education qualifications in England, Wales and Northern Ireland, 2008. Appendix 2a )</a:t>
            </a:r>
            <a:endParaRPr lang="en-GB" sz="2000" dirty="0" smtClean="0">
              <a:solidFill>
                <a:schemeClr val="tx2">
                  <a:lumMod val="60000"/>
                  <a:lumOff val="40000"/>
                </a:schemeClr>
              </a:solidFill>
            </a:endParaRPr>
          </a:p>
        </p:txBody>
      </p:sp>
      <p:sp>
        <p:nvSpPr>
          <p:cNvPr id="21507" name="Content Placeholder 2"/>
          <p:cNvSpPr>
            <a:spLocks noGrp="1"/>
          </p:cNvSpPr>
          <p:nvPr>
            <p:ph idx="1"/>
          </p:nvPr>
        </p:nvSpPr>
        <p:spPr>
          <a:xfrm>
            <a:off x="285750" y="1412776"/>
            <a:ext cx="8501063" cy="4916587"/>
          </a:xfrm>
        </p:spPr>
        <p:txBody>
          <a:bodyPr/>
          <a:lstStyle/>
          <a:p>
            <a:pPr>
              <a:lnSpc>
                <a:spcPct val="100000"/>
              </a:lnSpc>
              <a:buFont typeface="Wingdings" pitchFamily="2" charset="2"/>
              <a:buNone/>
              <a:defRPr/>
            </a:pPr>
            <a:r>
              <a:rPr lang="en-GB" sz="1900" dirty="0" smtClean="0"/>
              <a:t>Characteristic outcomes of Masters degrees </a:t>
            </a:r>
          </a:p>
          <a:p>
            <a:pPr marL="538163" indent="-538163">
              <a:lnSpc>
                <a:spcPct val="100000"/>
              </a:lnSpc>
              <a:buFont typeface="Wingdings" pitchFamily="2" charset="2"/>
              <a:buNone/>
              <a:defRPr/>
            </a:pPr>
            <a:r>
              <a:rPr lang="en-GB" sz="1900" dirty="0" err="1" smtClean="0"/>
              <a:t>i</a:t>
            </a:r>
            <a:r>
              <a:rPr lang="en-GB" sz="1900" dirty="0" smtClean="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smtClean="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smtClean="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smtClean="0"/>
              <a:t>iv 	Conceptual understanding that enables the student:</a:t>
            </a:r>
          </a:p>
          <a:p>
            <a:pPr marL="538163" indent="-538163">
              <a:lnSpc>
                <a:spcPct val="100000"/>
              </a:lnSpc>
              <a:defRPr/>
            </a:pPr>
            <a:r>
              <a:rPr lang="en-GB" sz="1900" dirty="0" smtClean="0"/>
              <a:t>to evaluate critically current research and advanced scholarship in the discipline; and</a:t>
            </a:r>
          </a:p>
          <a:p>
            <a:pPr marL="538163" indent="-538163">
              <a:lnSpc>
                <a:spcPct val="100000"/>
              </a:lnSpc>
              <a:defRPr/>
            </a:pPr>
            <a:r>
              <a:rPr lang="en-GB" sz="1900" dirty="0" smtClean="0"/>
              <a:t>to evaluate methodologies and develop critiques of them and, where appropriate, to propose new hypotheses. </a:t>
            </a:r>
          </a:p>
          <a:p>
            <a:pPr>
              <a:lnSpc>
                <a:spcPct val="100000"/>
              </a:lnSpc>
              <a:defRPr/>
            </a:pPr>
            <a:endParaRPr lang="en-GB" sz="19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Typically, holders of the qualification will be able to:</a:t>
            </a:r>
          </a:p>
        </p:txBody>
      </p:sp>
      <p:sp>
        <p:nvSpPr>
          <p:cNvPr id="23555" name="Content Placeholder 2"/>
          <p:cNvSpPr>
            <a:spLocks noGrp="1"/>
          </p:cNvSpPr>
          <p:nvPr>
            <p:ph idx="1"/>
          </p:nvPr>
        </p:nvSpPr>
        <p:spPr>
          <a:xfrm>
            <a:off x="468313" y="1412776"/>
            <a:ext cx="8229600" cy="4916587"/>
          </a:xfrm>
        </p:spPr>
        <p:txBody>
          <a:bodyPr/>
          <a:lstStyle/>
          <a:p>
            <a:pPr>
              <a:lnSpc>
                <a:spcPct val="100000"/>
              </a:lnSpc>
              <a:defRPr/>
            </a:pPr>
            <a:r>
              <a:rPr lang="en-GB" sz="2200" dirty="0" smtClean="0"/>
              <a:t>deal with </a:t>
            </a:r>
            <a:r>
              <a:rPr lang="en-GB" sz="2200" dirty="0" smtClean="0">
                <a:solidFill>
                  <a:schemeClr val="tx2">
                    <a:lumMod val="60000"/>
                    <a:lumOff val="40000"/>
                  </a:schemeClr>
                </a:solidFill>
              </a:rPr>
              <a:t>complex</a:t>
            </a:r>
            <a:r>
              <a:rPr lang="en-GB" sz="2200" dirty="0" smtClean="0"/>
              <a:t> issues both systematically and creatively, make sound judgements in the absence of complete data, and communicate their conclusions clearly to specialist and non-specialist audiences; </a:t>
            </a:r>
          </a:p>
          <a:p>
            <a:pPr>
              <a:lnSpc>
                <a:spcPct val="100000"/>
              </a:lnSpc>
              <a:defRPr/>
            </a:pPr>
            <a:r>
              <a:rPr lang="en-GB" sz="2200" dirty="0" smtClean="0"/>
              <a:t>demonstrate </a:t>
            </a:r>
            <a:r>
              <a:rPr lang="en-GB" sz="2200" dirty="0" smtClean="0">
                <a:solidFill>
                  <a:schemeClr val="tx2">
                    <a:lumMod val="60000"/>
                    <a:lumOff val="40000"/>
                  </a:schemeClr>
                </a:solidFill>
              </a:rPr>
              <a:t>self-direction and originality </a:t>
            </a:r>
            <a:r>
              <a:rPr lang="en-GB" sz="2200" dirty="0" smtClean="0"/>
              <a:t>in tackling and solving problems, and act </a:t>
            </a:r>
            <a:r>
              <a:rPr lang="en-GB" sz="2200" dirty="0" smtClean="0">
                <a:solidFill>
                  <a:schemeClr val="tx2">
                    <a:lumMod val="60000"/>
                    <a:lumOff val="40000"/>
                  </a:schemeClr>
                </a:solidFill>
              </a:rPr>
              <a:t>autonomousl</a:t>
            </a:r>
            <a:r>
              <a:rPr lang="en-GB" sz="2200" dirty="0" smtClean="0"/>
              <a:t>y in planning and implementing tasks at a professional or equivalent level; </a:t>
            </a:r>
          </a:p>
          <a:p>
            <a:pPr>
              <a:lnSpc>
                <a:spcPct val="100000"/>
              </a:lnSpc>
              <a:defRPr/>
            </a:pPr>
            <a:r>
              <a:rPr lang="en-GB" sz="2200" dirty="0" smtClean="0"/>
              <a:t>continue to </a:t>
            </a:r>
            <a:r>
              <a:rPr lang="en-GB" sz="2200" dirty="0" smtClean="0">
                <a:solidFill>
                  <a:schemeClr val="tx2">
                    <a:lumMod val="60000"/>
                    <a:lumOff val="40000"/>
                  </a:schemeClr>
                </a:solidFill>
              </a:rPr>
              <a:t>advance</a:t>
            </a:r>
            <a:r>
              <a:rPr lang="en-GB" sz="2200" dirty="0" smtClean="0"/>
              <a:t> their knowledge and understanding, and develop </a:t>
            </a:r>
            <a:r>
              <a:rPr lang="en-GB" sz="2200" dirty="0" smtClean="0">
                <a:solidFill>
                  <a:schemeClr val="tx2">
                    <a:lumMod val="60000"/>
                    <a:lumOff val="40000"/>
                  </a:schemeClr>
                </a:solidFill>
              </a:rPr>
              <a:t>new </a:t>
            </a:r>
            <a:r>
              <a:rPr lang="en-GB" sz="2200" dirty="0" smtClean="0"/>
              <a:t>skills to a high level; and will have: </a:t>
            </a:r>
          </a:p>
          <a:p>
            <a:pPr>
              <a:lnSpc>
                <a:spcPct val="100000"/>
              </a:lnSpc>
              <a:defRPr/>
            </a:pPr>
            <a:r>
              <a:rPr lang="en-GB" sz="2200" dirty="0" smtClean="0"/>
              <a:t>the qualities and </a:t>
            </a:r>
            <a:r>
              <a:rPr lang="en-GB" sz="2200" dirty="0" smtClean="0">
                <a:solidFill>
                  <a:schemeClr val="tx2">
                    <a:lumMod val="60000"/>
                    <a:lumOff val="40000"/>
                  </a:schemeClr>
                </a:solidFill>
              </a:rPr>
              <a:t>transferable skills </a:t>
            </a:r>
            <a:r>
              <a:rPr lang="en-GB" sz="2200" dirty="0" smtClean="0"/>
              <a:t>necessary for employment requiring: (</a:t>
            </a:r>
            <a:r>
              <a:rPr lang="en-GB" sz="2200" dirty="0" err="1" smtClean="0"/>
              <a:t>i</a:t>
            </a:r>
            <a:r>
              <a:rPr lang="en-GB" sz="2200" dirty="0" smtClean="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sz="22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New Zealand Qualifications Agency (2007) outcomes of a Masters degree</a:t>
            </a:r>
            <a:endParaRPr lang="en-GB" sz="3200" dirty="0"/>
          </a:p>
        </p:txBody>
      </p:sp>
      <p:sp>
        <p:nvSpPr>
          <p:cNvPr id="3" name="Content Placeholder 2"/>
          <p:cNvSpPr>
            <a:spLocks noGrp="1"/>
          </p:cNvSpPr>
          <p:nvPr>
            <p:ph idx="1"/>
          </p:nvPr>
        </p:nvSpPr>
        <p:spPr>
          <a:xfrm>
            <a:off x="468313" y="1428736"/>
            <a:ext cx="8229600" cy="4900627"/>
          </a:xfrm>
        </p:spPr>
        <p:txBody>
          <a:bodyPr/>
          <a:lstStyle/>
          <a:p>
            <a:pPr>
              <a:buNone/>
            </a:pPr>
            <a:r>
              <a:rPr lang="en-GB" dirty="0" smtClean="0">
                <a:latin typeface="Calibri" pitchFamily="34" charset="0"/>
                <a:cs typeface="Calibri" pitchFamily="34" charset="0"/>
              </a:rPr>
              <a:t>A graduate of a masters degree programme is able to:</a:t>
            </a:r>
          </a:p>
          <a:p>
            <a:pPr lvl="0"/>
            <a:r>
              <a:rPr lang="en-GB" dirty="0" smtClean="0">
                <a:latin typeface="Calibri" pitchFamily="34" charset="0"/>
                <a:cs typeface="Calibri" pitchFamily="34" charset="0"/>
              </a:rPr>
              <a:t>show evidence of advanced knowledge about a specialist field of enquiry or professional practice;</a:t>
            </a:r>
          </a:p>
          <a:p>
            <a:pPr lvl="0"/>
            <a:r>
              <a:rPr lang="en-GB" dirty="0" smtClean="0">
                <a:latin typeface="Calibri" pitchFamily="34" charset="0"/>
                <a:cs typeface="Calibri" pitchFamily="34" charset="0"/>
              </a:rPr>
              <a:t>demonstrate mastery of sophisticated theoretical subject matter;</a:t>
            </a:r>
          </a:p>
          <a:p>
            <a:pPr lvl="0"/>
            <a:r>
              <a:rPr lang="en-GB" dirty="0" smtClean="0">
                <a:latin typeface="Calibri" pitchFamily="34" charset="0"/>
                <a:cs typeface="Calibri" pitchFamily="34" charset="0"/>
              </a:rPr>
              <a:t> research, analyse and argue from evidence;</a:t>
            </a:r>
          </a:p>
          <a:p>
            <a:pPr lvl="0"/>
            <a:r>
              <a:rPr lang="en-GB" dirty="0" smtClean="0">
                <a:latin typeface="Calibri" pitchFamily="34" charset="0"/>
                <a:cs typeface="Calibri" pitchFamily="34" charset="0"/>
              </a:rPr>
              <a:t>work independently and apply knowledge to new situations; and</a:t>
            </a:r>
          </a:p>
          <a:p>
            <a:pPr lvl="0"/>
            <a:r>
              <a:rPr lang="en-GB" dirty="0" smtClean="0">
                <a:latin typeface="Calibri" pitchFamily="34" charset="0"/>
                <a:cs typeface="Calibri" pitchFamily="34" charset="0"/>
              </a:rPr>
              <a:t>engage in rigorous intellectual analysis, criticism and problem-solving.</a:t>
            </a:r>
          </a:p>
          <a:p>
            <a:endParaRPr lang="en-GB" dirty="0">
              <a:latin typeface="Calibri" pitchFamily="34" charset="0"/>
              <a:cs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9"/>
            <a:ext cx="7786718" cy="947514"/>
          </a:xfrm>
        </p:spPr>
        <p:txBody>
          <a:bodyPr/>
          <a:lstStyle/>
          <a:p>
            <a:r>
              <a:rPr lang="en-GB" sz="2800" dirty="0" smtClean="0">
                <a:latin typeface="Calibri" pitchFamily="34" charset="0"/>
                <a:cs typeface="Calibri" pitchFamily="34" charset="0"/>
              </a:rPr>
              <a:t>The Australian Qualification Framework (2011) specifies expectations in these terms:</a:t>
            </a:r>
            <a:endParaRPr lang="en-GB" sz="2800" dirty="0">
              <a:latin typeface="Calibri" pitchFamily="34" charset="0"/>
              <a:cs typeface="Calibri" pitchFamily="34" charset="0"/>
            </a:endParaRPr>
          </a:p>
        </p:txBody>
      </p:sp>
      <p:sp>
        <p:nvSpPr>
          <p:cNvPr id="3" name="Content Placeholder 2"/>
          <p:cNvSpPr>
            <a:spLocks noGrp="1"/>
          </p:cNvSpPr>
          <p:nvPr>
            <p:ph idx="1"/>
          </p:nvPr>
        </p:nvSpPr>
        <p:spPr>
          <a:xfrm>
            <a:off x="468313" y="1268760"/>
            <a:ext cx="8229600" cy="5060603"/>
          </a:xfrm>
        </p:spPr>
        <p:txBody>
          <a:bodyPr/>
          <a:lstStyle/>
          <a:p>
            <a:r>
              <a:rPr lang="en-GB" sz="2000" dirty="0" smtClean="0">
                <a:latin typeface="Calibri" pitchFamily="34" charset="0"/>
                <a:cs typeface="Calibri" pitchFamily="34" charset="0"/>
              </a:rPr>
              <a:t>Graduates at this level will have specialised knowledge and skills for research, and/or professional practice and/or further learning</a:t>
            </a:r>
          </a:p>
          <a:p>
            <a:r>
              <a:rPr lang="en-GB" sz="2000" dirty="0" smtClean="0">
                <a:latin typeface="Calibri" pitchFamily="34" charset="0"/>
                <a:cs typeface="Calibri" pitchFamily="34" charset="0"/>
              </a:rPr>
              <a:t>Knowledge :Graduates at this level will have advanced and integrated understanding of a complex body of knowledge in one or more disciplines or areas of practice</a:t>
            </a:r>
          </a:p>
          <a:p>
            <a:r>
              <a:rPr lang="en-GB" sz="2000" dirty="0" smtClean="0">
                <a:latin typeface="Calibri" pitchFamily="34" charset="0"/>
                <a:cs typeface="Calibri" pitchFamily="34" charset="0"/>
              </a:rPr>
              <a:t>Skills :Graduates at this level will have expert, specialised cognitive and technical skills in a body of knowledge or practice to independently:</a:t>
            </a:r>
          </a:p>
          <a:p>
            <a:pPr lvl="1"/>
            <a:r>
              <a:rPr lang="en-GB" sz="2000" b="1" dirty="0" smtClean="0">
                <a:latin typeface="Calibri" pitchFamily="34" charset="0"/>
                <a:cs typeface="Calibri" pitchFamily="34" charset="0"/>
              </a:rPr>
              <a:t>analyse critically, reflect on and synthesise complex information, problems, concepts and theories</a:t>
            </a:r>
          </a:p>
          <a:p>
            <a:pPr lvl="1"/>
            <a:r>
              <a:rPr lang="en-GB" sz="2000" b="1" dirty="0" smtClean="0">
                <a:latin typeface="Calibri" pitchFamily="34" charset="0"/>
                <a:cs typeface="Calibri" pitchFamily="34" charset="0"/>
              </a:rPr>
              <a:t>research and apply established theories to a body of knowledge or practice</a:t>
            </a:r>
          </a:p>
          <a:p>
            <a:pPr lvl="1"/>
            <a:r>
              <a:rPr lang="en-GB" sz="2000" b="1" dirty="0" smtClean="0">
                <a:latin typeface="Calibri" pitchFamily="34" charset="0"/>
                <a:cs typeface="Calibri" pitchFamily="34" charset="0"/>
              </a:rPr>
              <a:t>interpret and transmit knowledge, skills and ideas to specialist and non-specialist audiences</a:t>
            </a:r>
          </a:p>
          <a:p>
            <a:r>
              <a:rPr lang="en-GB" sz="2000" dirty="0" smtClean="0">
                <a:latin typeface="Calibri" pitchFamily="34" charset="0"/>
                <a:cs typeface="Calibri" pitchFamily="34" charset="0"/>
              </a:rPr>
              <a:t>Application of knowledge and skills: Graduates at this level will apply knowledge and skills to demonstrate autonomy, expert judgement, adaptability and responsibility as a practitioner or learner.</a:t>
            </a:r>
          </a:p>
          <a:p>
            <a:endParaRPr lang="en-GB" sz="3200" dirty="0">
              <a:latin typeface="Calibri" pitchFamily="34" charset="0"/>
              <a:cs typeface="Calibri"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Masters students at </a:t>
            </a:r>
            <a:r>
              <a:rPr lang="en-GB" sz="3200" dirty="0" err="1" smtClean="0"/>
              <a:t>IoE</a:t>
            </a:r>
            <a:r>
              <a:rPr lang="en-GB" sz="3200" dirty="0" smtClean="0"/>
              <a:t> are expected to be able to demonstrate:</a:t>
            </a:r>
            <a:endParaRPr lang="en-GB" sz="3200" dirty="0"/>
          </a:p>
        </p:txBody>
      </p:sp>
      <p:sp>
        <p:nvSpPr>
          <p:cNvPr id="3" name="Content Placeholder 2"/>
          <p:cNvSpPr>
            <a:spLocks noGrp="1"/>
          </p:cNvSpPr>
          <p:nvPr>
            <p:ph idx="1"/>
          </p:nvPr>
        </p:nvSpPr>
        <p:spPr/>
        <p:txBody>
          <a:bodyPr/>
          <a:lstStyle/>
          <a:p>
            <a:r>
              <a:rPr lang="en-GB" sz="2400" dirty="0" smtClean="0"/>
              <a:t>Understanding of key aspects of the field of study and practice;</a:t>
            </a:r>
          </a:p>
          <a:p>
            <a:r>
              <a:rPr lang="en-GB" sz="2400" dirty="0" smtClean="0"/>
              <a:t>Highly developed ability to draw from and apply appropriate intellectual perspectives, including engagement with relevant research and scholarship</a:t>
            </a:r>
          </a:p>
          <a:p>
            <a:pPr lvl="0"/>
            <a:r>
              <a:rPr lang="en-GB" sz="2400" dirty="0" smtClean="0"/>
              <a:t>Outstanding grasp of issues and critical insight into professional pedagogic practice;</a:t>
            </a:r>
          </a:p>
          <a:p>
            <a:pPr lvl="0"/>
            <a:r>
              <a:rPr lang="en-GB" sz="2400" dirty="0" smtClean="0"/>
              <a:t>Highly sophisticated and complex understanding of learning processes and the various contexts of learning and teaching;</a:t>
            </a:r>
          </a:p>
          <a:p>
            <a:pPr lvl="0"/>
            <a:r>
              <a:rPr lang="en-GB" sz="2400" dirty="0" smtClean="0"/>
              <a:t>High levels of creativity, independence of thought and success in the application of knowledge in teaching and other work.</a:t>
            </a:r>
            <a:r>
              <a:rPr lang="en-GB" dirty="0" smtClean="0"/>
              <a:t> </a:t>
            </a:r>
          </a:p>
          <a:p>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What distinguishes Masters’ level from undergraduate level in practice?</a:t>
            </a:r>
            <a:endParaRPr lang="en-GB" sz="3200" dirty="0"/>
          </a:p>
        </p:txBody>
      </p:sp>
      <p:sp>
        <p:nvSpPr>
          <p:cNvPr id="3" name="Content Placeholder 2"/>
          <p:cNvSpPr>
            <a:spLocks noGrp="1"/>
          </p:cNvSpPr>
          <p:nvPr>
            <p:ph idx="1"/>
          </p:nvPr>
        </p:nvSpPr>
        <p:spPr/>
        <p:txBody>
          <a:bodyPr/>
          <a:lstStyle/>
          <a:p>
            <a:pPr>
              <a:buNone/>
            </a:pPr>
            <a:r>
              <a:rPr lang="en-GB" dirty="0" smtClean="0"/>
              <a:t>Lord (2008) suggests Masters level traits include the ability to:</a:t>
            </a:r>
          </a:p>
          <a:p>
            <a:pPr lvl="0"/>
            <a:r>
              <a:rPr lang="en-GB" dirty="0" smtClean="0"/>
              <a:t>Demonstrate originality in solving problems and applying knowledge</a:t>
            </a:r>
          </a:p>
          <a:p>
            <a:pPr lvl="0"/>
            <a:r>
              <a:rPr lang="en-GB" dirty="0" smtClean="0"/>
              <a:t>Critically evaluate current research in the field</a:t>
            </a:r>
          </a:p>
          <a:p>
            <a:pPr lvl="0"/>
            <a:r>
              <a:rPr lang="en-GB" dirty="0" smtClean="0"/>
              <a:t>Deal with complex issues both systematically and creatively</a:t>
            </a:r>
          </a:p>
          <a:p>
            <a:pPr lvl="0"/>
            <a:r>
              <a:rPr lang="en-GB" dirty="0" smtClean="0"/>
              <a:t>Clearly communicate conclusions to specialist and non-specialist audiences.</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Mapping the student experience at Master’s Level </a:t>
            </a:r>
          </a:p>
        </p:txBody>
      </p:sp>
      <p:sp>
        <p:nvSpPr>
          <p:cNvPr id="17411" name="Content Placeholder 2"/>
          <p:cNvSpPr>
            <a:spLocks noGrp="1"/>
          </p:cNvSpPr>
          <p:nvPr>
            <p:ph idx="1"/>
          </p:nvPr>
        </p:nvSpPr>
        <p:spPr/>
        <p:txBody>
          <a:bodyPr/>
          <a:lstStyle/>
          <a:p>
            <a:pPr eaLnBrk="1" hangingPunct="1">
              <a:lnSpc>
                <a:spcPct val="100000"/>
              </a:lnSpc>
            </a:pPr>
            <a:r>
              <a:rPr lang="en-GB" sz="2400" dirty="0" smtClean="0"/>
              <a:t>Will students feel from the outset that they are on a Master’s programme?</a:t>
            </a:r>
          </a:p>
          <a:p>
            <a:pPr eaLnBrk="1" hangingPunct="1">
              <a:lnSpc>
                <a:spcPct val="100000"/>
              </a:lnSpc>
            </a:pPr>
            <a:r>
              <a:rPr lang="en-GB" sz="2400" dirty="0" smtClean="0"/>
              <a:t>Are you ensuring that students are immersed in the subject they have come to study from the outset?</a:t>
            </a:r>
          </a:p>
          <a:p>
            <a:pPr eaLnBrk="1" hangingPunct="1">
              <a:lnSpc>
                <a:spcPct val="100000"/>
              </a:lnSpc>
            </a:pPr>
            <a:r>
              <a:rPr lang="en-GB" sz="2400" dirty="0" smtClean="0"/>
              <a:t>Is induction a valuable and productive introduction to the course (or just the distribution of bags and bags of paper)?</a:t>
            </a:r>
          </a:p>
          <a:p>
            <a:pPr eaLnBrk="1" hangingPunct="1">
              <a:lnSpc>
                <a:spcPct val="100000"/>
              </a:lnSpc>
            </a:pPr>
            <a:r>
              <a:rPr lang="en-GB" sz="2400" dirty="0" smtClean="0"/>
              <a:t>Do students have a positive and balanced experience across the programme?</a:t>
            </a:r>
          </a:p>
          <a:p>
            <a:pPr eaLnBrk="1" hangingPunct="1">
              <a:lnSpc>
                <a:spcPct val="100000"/>
              </a:lnSpc>
            </a:pPr>
            <a:r>
              <a:rPr lang="en-GB" sz="2400" dirty="0" smtClean="0"/>
              <a:t>Are there points in the academic year when there doesn’t seem to be much going on?</a:t>
            </a:r>
          </a:p>
          <a:p>
            <a:pPr>
              <a:lnSpc>
                <a:spcPct val="100000"/>
              </a:lnSpc>
            </a:pPr>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Rationale for the workshop</a:t>
            </a:r>
            <a:endParaRPr lang="en-GB" dirty="0"/>
          </a:p>
        </p:txBody>
      </p:sp>
      <p:sp>
        <p:nvSpPr>
          <p:cNvPr id="3" name="Content Placeholder 2"/>
          <p:cNvSpPr>
            <a:spLocks noGrp="1"/>
          </p:cNvSpPr>
          <p:nvPr>
            <p:ph idx="1"/>
          </p:nvPr>
        </p:nvSpPr>
        <p:spPr/>
        <p:txBody>
          <a:bodyPr/>
          <a:lstStyle/>
          <a:p>
            <a:r>
              <a:rPr lang="en-GB" dirty="0" smtClean="0"/>
              <a:t>Taught postgraduate programmes are becoming more common place across York St John University and consequently, more staff are being asked to design and deliver PGT modules. </a:t>
            </a:r>
          </a:p>
          <a:p>
            <a:r>
              <a:rPr lang="en-GB" dirty="0" smtClean="0"/>
              <a:t>This workshop explores the differences between postgraduate and undergraduate students in terms of academic expectations and general differences in terms of their characteristics as learners, and how this influences design of assessments, feedback, and student experiences.</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At Masters level, assessment really matters!</a:t>
            </a:r>
          </a:p>
        </p:txBody>
      </p:sp>
      <p:sp>
        <p:nvSpPr>
          <p:cNvPr id="21507" name="Rectangle 3"/>
          <p:cNvSpPr>
            <a:spLocks noGrp="1" noChangeArrowheads="1"/>
          </p:cNvSpPr>
          <p:nvPr>
            <p:ph idx="1"/>
          </p:nvPr>
        </p:nvSpPr>
        <p:spPr/>
        <p:txBody>
          <a:bodyPr/>
          <a:lstStyle/>
          <a:p>
            <a:pPr eaLnBrk="1" hangingPunct="1">
              <a:lnSpc>
                <a:spcPct val="100000"/>
              </a:lnSpc>
            </a:pPr>
            <a:r>
              <a:rPr lang="en-GB" sz="2600" dirty="0" smtClean="0"/>
              <a:t>Many Masters programmes are professionally-orientated or vocational hence the need for a strong focus on authentic assessment;</a:t>
            </a:r>
          </a:p>
          <a:p>
            <a:pPr eaLnBrk="1" hangingPunct="1">
              <a:lnSpc>
                <a:spcPct val="100000"/>
              </a:lnSpc>
            </a:pPr>
            <a:r>
              <a:rPr lang="en-GB" sz="2600" dirty="0" smtClean="0"/>
              <a:t>Students have high levels of expectation from their tutors at Masters level;</a:t>
            </a:r>
          </a:p>
          <a:p>
            <a:pPr eaLnBrk="1" hangingPunct="1">
              <a:lnSpc>
                <a:spcPct val="100000"/>
              </a:lnSpc>
            </a:pPr>
            <a:r>
              <a:rPr lang="en-GB" sz="2600" dirty="0" smtClean="0"/>
              <a:t>Most M-level programmes are assessed very conservatively, using written assignments including dissertations, unseen time constrained exams and essays;</a:t>
            </a:r>
          </a:p>
          <a:p>
            <a:pPr eaLnBrk="1" hangingPunct="1">
              <a:lnSpc>
                <a:spcPct val="100000"/>
              </a:lnSpc>
            </a:pPr>
            <a:r>
              <a:rPr lang="en-GB" sz="2600" dirty="0" smtClean="0"/>
              <a:t>We need to distinguish our programmes from those offered by our competitors worldwide.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249239"/>
            <a:ext cx="7543800" cy="731490"/>
          </a:xfrm>
          <a:noFill/>
          <a:ln>
            <a:noFill/>
          </a:ln>
        </p:spPr>
        <p:txBody>
          <a:bodyPr vert="horz" wrap="square" lIns="91440" tIns="45720" rIns="91440" bIns="45720" numCol="1" anchor="b" anchorCtr="0" compatLnSpc="1">
            <a:prstTxWarp prst="textNoShape">
              <a:avLst/>
            </a:prstTxWarp>
          </a:bodyPr>
          <a:lstStyle/>
          <a:p>
            <a:r>
              <a:rPr lang="en-GB" sz="3600" dirty="0" smtClean="0"/>
              <a:t>QAA Assessment expectations</a:t>
            </a:r>
          </a:p>
        </p:txBody>
      </p:sp>
      <p:sp>
        <p:nvSpPr>
          <p:cNvPr id="43011" name="Content Placeholder 2"/>
          <p:cNvSpPr>
            <a:spLocks noGrp="1"/>
          </p:cNvSpPr>
          <p:nvPr>
            <p:ph idx="1"/>
          </p:nvPr>
        </p:nvSpPr>
        <p:spPr>
          <a:xfrm>
            <a:off x="395536" y="980728"/>
            <a:ext cx="8229600" cy="5143500"/>
          </a:xfrm>
        </p:spPr>
        <p:txBody>
          <a:bodyPr/>
          <a:lstStyle/>
          <a:p>
            <a:pPr>
              <a:buFont typeface="Wingdings" pitchFamily="2" charset="2"/>
              <a:buNone/>
              <a:defRPr/>
            </a:pPr>
            <a:r>
              <a:rPr lang="en-GB" sz="2000" dirty="0" smtClean="0"/>
              <a:t>Appropriate and effective assessment will enable students to demonstrate the outcomes of learning intended for the programme. </a:t>
            </a:r>
          </a:p>
          <a:p>
            <a:pPr>
              <a:buFont typeface="Wingdings" pitchFamily="2" charset="2"/>
              <a:buNone/>
              <a:defRPr/>
            </a:pPr>
            <a:r>
              <a:rPr lang="en-GB" sz="2000" dirty="0" smtClean="0"/>
              <a:t>Assessment methods may be based on any or all of the following:</a:t>
            </a:r>
          </a:p>
          <a:p>
            <a:pPr>
              <a:defRPr/>
            </a:pPr>
            <a:r>
              <a:rPr lang="en-GB" sz="2000" dirty="0" smtClean="0"/>
              <a:t>essay assignments </a:t>
            </a:r>
          </a:p>
          <a:p>
            <a:pPr>
              <a:defRPr/>
            </a:pPr>
            <a:r>
              <a:rPr lang="en-GB" sz="2000" dirty="0" smtClean="0"/>
              <a:t>practical reports or portfolios </a:t>
            </a:r>
          </a:p>
          <a:p>
            <a:pPr>
              <a:defRPr/>
            </a:pPr>
            <a:r>
              <a:rPr lang="en-GB" sz="2000" dirty="0" smtClean="0"/>
              <a:t>a dissertation or other output from research/project work, which may include artefacts, performances or compositions </a:t>
            </a:r>
          </a:p>
          <a:p>
            <a:pPr>
              <a:defRPr/>
            </a:pPr>
            <a:r>
              <a:rPr lang="en-GB" sz="2000" dirty="0" smtClean="0"/>
              <a:t>written examinations </a:t>
            </a:r>
          </a:p>
          <a:p>
            <a:pPr>
              <a:defRPr/>
            </a:pPr>
            <a:r>
              <a:rPr lang="en-GB" sz="2000" dirty="0" smtClean="0"/>
              <a:t>oral examinations </a:t>
            </a:r>
          </a:p>
          <a:p>
            <a:pPr>
              <a:defRPr/>
            </a:pPr>
            <a:r>
              <a:rPr lang="en-GB" sz="2000" dirty="0" smtClean="0"/>
              <a:t>problem-solving exercises </a:t>
            </a:r>
          </a:p>
          <a:p>
            <a:pPr>
              <a:defRPr/>
            </a:pPr>
            <a:r>
              <a:rPr lang="en-GB" sz="2000" dirty="0" smtClean="0"/>
              <a:t>oral presentations </a:t>
            </a:r>
          </a:p>
          <a:p>
            <a:pPr>
              <a:defRPr/>
            </a:pPr>
            <a:r>
              <a:rPr lang="en-GB" sz="2000" dirty="0" smtClean="0"/>
              <a:t>posters</a:t>
            </a:r>
          </a:p>
          <a:p>
            <a:pPr>
              <a:lnSpc>
                <a:spcPct val="100000"/>
              </a:lnSpc>
              <a:defRPr/>
            </a:pPr>
            <a:r>
              <a:rPr lang="en-GB" sz="2000" dirty="0" smtClean="0"/>
              <a:t>placement reports</a:t>
            </a:r>
            <a:r>
              <a:rPr lang="en-GB" sz="2000" dirty="0" smtClean="0">
                <a:solidFill>
                  <a:schemeClr val="tx2">
                    <a:lumMod val="60000"/>
                    <a:lumOff val="40000"/>
                  </a:schemeClr>
                </a:solidFill>
              </a:rPr>
              <a:t>.      (And others…..)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Assessment at Masters level: </a:t>
            </a:r>
            <a:br>
              <a:rPr lang="en-GB" sz="3200" dirty="0" smtClean="0"/>
            </a:br>
            <a:r>
              <a:rPr lang="en-GB" sz="3200" dirty="0" smtClean="0"/>
              <a:t>the Assimilate project</a:t>
            </a:r>
          </a:p>
        </p:txBody>
      </p:sp>
      <p:sp>
        <p:nvSpPr>
          <p:cNvPr id="17410" name="Content Placeholder 2"/>
          <p:cNvSpPr>
            <a:spLocks noGrp="1"/>
          </p:cNvSpPr>
          <p:nvPr>
            <p:ph idx="1"/>
          </p:nvPr>
        </p:nvSpPr>
        <p:spPr/>
        <p:txBody>
          <a:bodyPr/>
          <a:lstStyle/>
          <a:p>
            <a:r>
              <a:rPr lang="en-GB" dirty="0" smtClean="0"/>
              <a:t>We explored innovative assessment at Masters level using research funding from the National Teaching Fellowship scheme. </a:t>
            </a:r>
          </a:p>
          <a:p>
            <a:r>
              <a:rPr lang="en-GB" dirty="0" smtClean="0"/>
              <a:t>Recognising that limited prior research had been undertaken in this area, we reviewed assessment methods used to assess at this level, particularly exploring authentic assessment.</a:t>
            </a:r>
          </a:p>
          <a:p>
            <a:r>
              <a:rPr lang="en-GB" dirty="0" smtClean="0"/>
              <a:t>Interviews were undertaken in the UK and internationally by students and team members to elicit information about diverse approaches and to produce case studies showcasing innovations. </a:t>
            </a:r>
          </a:p>
          <a:p>
            <a:endParaRPr lang="en-GB"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214313" y="249238"/>
            <a:ext cx="7786687" cy="1074737"/>
          </a:xfrm>
        </p:spPr>
        <p:txBody>
          <a:bodyPr/>
          <a:lstStyle/>
          <a:p>
            <a:r>
              <a:rPr lang="en-GB" sz="2800" dirty="0" smtClean="0"/>
              <a:t>The Assimilate compendium: Good practice M-level assessment examples include:</a:t>
            </a:r>
          </a:p>
        </p:txBody>
      </p:sp>
      <p:sp>
        <p:nvSpPr>
          <p:cNvPr id="21506" name="Content Placeholder 2"/>
          <p:cNvSpPr>
            <a:spLocks noGrp="1"/>
          </p:cNvSpPr>
          <p:nvPr>
            <p:ph idx="1"/>
          </p:nvPr>
        </p:nvSpPr>
        <p:spPr>
          <a:xfrm>
            <a:off x="214313" y="1357312"/>
            <a:ext cx="8715375" cy="5312047"/>
          </a:xfrm>
        </p:spPr>
        <p:txBody>
          <a:bodyPr/>
          <a:lstStyle/>
          <a:p>
            <a:r>
              <a:rPr lang="en-GB" dirty="0" smtClean="0"/>
              <a:t>Highly authentic assignments, which relate closely to programme outcomes;</a:t>
            </a:r>
          </a:p>
          <a:p>
            <a:r>
              <a:rPr lang="en-GB" dirty="0" smtClean="0"/>
              <a:t>Multiple assessments which build incrementally to final submission;</a:t>
            </a:r>
          </a:p>
          <a:p>
            <a:r>
              <a:rPr lang="en-GB" dirty="0" smtClean="0"/>
              <a:t>Good feedback opportunities, giving students the chance to benefit from advice to improve performance;</a:t>
            </a:r>
          </a:p>
          <a:p>
            <a:r>
              <a:rPr lang="en-GB" dirty="0" smtClean="0"/>
              <a:t>Assignments that require teamwork and group activity;</a:t>
            </a:r>
          </a:p>
          <a:p>
            <a:r>
              <a:rPr lang="en-GB" dirty="0" smtClean="0"/>
              <a:t>Assignments that foster employability and that foster employer engagement; </a:t>
            </a:r>
          </a:p>
          <a:p>
            <a:r>
              <a:rPr lang="en-GB" dirty="0" smtClean="0"/>
              <a:t>Assignments that are enhanced and supported by technology;</a:t>
            </a:r>
          </a:p>
          <a:p>
            <a:r>
              <a:rPr lang="en-GB" dirty="0" smtClean="0"/>
              <a:t>Assignments requiring peer engagement / peer assessment.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Some learning points</a:t>
            </a:r>
          </a:p>
        </p:txBody>
      </p:sp>
      <p:sp>
        <p:nvSpPr>
          <p:cNvPr id="22530" name="Content Placeholder 2"/>
          <p:cNvSpPr>
            <a:spLocks noGrp="1"/>
          </p:cNvSpPr>
          <p:nvPr>
            <p:ph idx="1"/>
          </p:nvPr>
        </p:nvSpPr>
        <p:spPr/>
        <p:txBody>
          <a:bodyPr/>
          <a:lstStyle/>
          <a:p>
            <a:r>
              <a:rPr lang="en-GB" dirty="0" smtClean="0"/>
              <a:t>It was interesting to observe how fuzzy are common understandings of the differences between M-level and undergraduate level assessment;</a:t>
            </a:r>
          </a:p>
          <a:p>
            <a:r>
              <a:rPr lang="en-GB" dirty="0" smtClean="0"/>
              <a:t>The importance of authentic assessment to professionally-orientated Masters programmes was highlighted;</a:t>
            </a:r>
          </a:p>
          <a:p>
            <a:r>
              <a:rPr lang="en-GB" dirty="0" smtClean="0"/>
              <a:t>We learned about variations in practice at M-level between different national systems, especially in terms of duration of programmes and funding arrangements.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We used Q methodology to look for trends in M-level assessment </a:t>
            </a:r>
          </a:p>
        </p:txBody>
      </p:sp>
      <p:sp>
        <p:nvSpPr>
          <p:cNvPr id="26627" name="Text Box 9"/>
          <p:cNvSpPr txBox="1">
            <a:spLocks noChangeArrowheads="1"/>
          </p:cNvSpPr>
          <p:nvPr/>
        </p:nvSpPr>
        <p:spPr bwMode="auto">
          <a:xfrm>
            <a:off x="755576" y="5445224"/>
            <a:ext cx="8135938"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1400" b="1" dirty="0"/>
              <a:t>Acknowledgement: </a:t>
            </a:r>
            <a:r>
              <a:rPr lang="en-GB" sz="1400" b="1" dirty="0" smtClean="0"/>
              <a:t>Thanks to Wendy </a:t>
            </a:r>
            <a:r>
              <a:rPr lang="en-GB" sz="1400" b="1" dirty="0" err="1" smtClean="0"/>
              <a:t>Stainton</a:t>
            </a:r>
            <a:r>
              <a:rPr lang="en-GB" sz="1400" b="1" dirty="0" smtClean="0"/>
              <a:t> Rogers </a:t>
            </a:r>
            <a:r>
              <a:rPr lang="en-GB" sz="1400" b="1" dirty="0"/>
              <a:t>for sharing this </a:t>
            </a:r>
            <a:r>
              <a:rPr lang="en-GB" sz="1400" b="1" dirty="0" smtClean="0"/>
              <a:t>graphic, which was adapted from an original paper by </a:t>
            </a:r>
            <a:r>
              <a:rPr lang="en-GB" sz="1400" b="1" dirty="0" err="1" smtClean="0"/>
              <a:t>Stainton</a:t>
            </a:r>
            <a:r>
              <a:rPr lang="en-GB" sz="1400" b="1" dirty="0" smtClean="0"/>
              <a:t> </a:t>
            </a:r>
            <a:r>
              <a:rPr lang="en-GB" sz="1400" b="1" dirty="0"/>
              <a:t>Rogers, W. (2011) </a:t>
            </a:r>
            <a:r>
              <a:rPr lang="en-GB" sz="1400" b="1" u="sng" dirty="0"/>
              <a:t>Social Psychology</a:t>
            </a:r>
            <a:r>
              <a:rPr lang="en-GB" sz="1400" b="1" dirty="0"/>
              <a:t>. OUP</a:t>
            </a:r>
            <a:r>
              <a:rPr lang="en-GB" sz="1100" dirty="0" smtClean="0"/>
              <a:t>.</a:t>
            </a:r>
            <a:endParaRPr lang="en-GB" sz="1100" dirty="0"/>
          </a:p>
        </p:txBody>
      </p:sp>
      <p:pic>
        <p:nvPicPr>
          <p:cNvPr id="4" name="Picture 3"/>
          <p:cNvPicPr>
            <a:picLocks noChangeAspect="1"/>
          </p:cNvPicPr>
          <p:nvPr/>
        </p:nvPicPr>
        <p:blipFill rotWithShape="1">
          <a:blip r:embed="rId3" cstate="email">
            <a:extLst>
              <a:ext uri="{28A0092B-C50C-407E-A947-70E740481C1C}">
                <a14:useLocalDpi xmlns="" xmlns:a14="http://schemas.microsoft.com/office/drawing/2010/main" val="0"/>
              </a:ext>
            </a:extLst>
          </a:blip>
          <a:srcRect/>
          <a:stretch/>
        </p:blipFill>
        <p:spPr>
          <a:xfrm>
            <a:off x="2051720" y="1995400"/>
            <a:ext cx="4308698" cy="2867199"/>
          </a:xfrm>
          <a:prstGeom prst="rect">
            <a:avLst/>
          </a:prstGeo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We identified five viewpoints</a:t>
            </a:r>
          </a:p>
        </p:txBody>
      </p:sp>
      <p:sp>
        <p:nvSpPr>
          <p:cNvPr id="30722" name="Content Placeholder 4"/>
          <p:cNvSpPr>
            <a:spLocks noGrp="1"/>
          </p:cNvSpPr>
          <p:nvPr>
            <p:ph idx="1"/>
          </p:nvPr>
        </p:nvSpPr>
        <p:spPr/>
        <p:txBody>
          <a:bodyPr/>
          <a:lstStyle/>
          <a:p>
            <a:pPr marL="457200" indent="-457200">
              <a:buSzPct val="100000"/>
              <a:buFont typeface="Arial" charset="0"/>
              <a:buAutoNum type="arabicPeriod"/>
            </a:pPr>
            <a:r>
              <a:rPr lang="en-GB" smtClean="0"/>
              <a:t>The innovative assessment and accreditation of learning for complex real life / workplace applications requires assessment training for both staff and students.</a:t>
            </a:r>
          </a:p>
          <a:p>
            <a:pPr marL="457200" indent="-457200">
              <a:buSzPct val="100000"/>
              <a:buFont typeface="Arial" charset="0"/>
              <a:buAutoNum type="arabicPeriod"/>
            </a:pPr>
            <a:r>
              <a:rPr lang="en-GB" smtClean="0"/>
              <a:t>Standards and consistency can not be guaranteed by any means, but flexible assessment criteria and innovative assessment methods have their uses.</a:t>
            </a:r>
          </a:p>
          <a:p>
            <a:pPr marL="457200" indent="-457200">
              <a:buSzPct val="100000"/>
              <a:buFont typeface="Arial" charset="0"/>
              <a:buAutoNum type="arabicPeriod"/>
            </a:pPr>
            <a:r>
              <a:rPr lang="en-GB" smtClean="0"/>
              <a:t>Introducing innovative assessment methods can be powerful but requires new perspectives on learning with institutional support and encouragement for successful wholesale change.</a:t>
            </a:r>
          </a:p>
          <a:p>
            <a:pPr marL="457200" indent="-457200">
              <a:buFont typeface="Arial" charset="0"/>
              <a:buAutoNum type="arabicPeriod"/>
            </a:pPr>
            <a:endParaRPr lang="en-GB"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smtClean="0"/>
              <a:t>Viewpoints 4 and 5 </a:t>
            </a:r>
          </a:p>
        </p:txBody>
      </p:sp>
      <p:sp>
        <p:nvSpPr>
          <p:cNvPr id="32770" name="Content Placeholder 2"/>
          <p:cNvSpPr>
            <a:spLocks noGrp="1"/>
          </p:cNvSpPr>
          <p:nvPr>
            <p:ph idx="1"/>
          </p:nvPr>
        </p:nvSpPr>
        <p:spPr/>
        <p:txBody>
          <a:bodyPr/>
          <a:lstStyle/>
          <a:p>
            <a:pPr marL="457200" indent="-457200">
              <a:buSzPct val="100000"/>
              <a:buFont typeface="Arial" charset="0"/>
              <a:buAutoNum type="arabicPeriod"/>
            </a:pPr>
            <a:endParaRPr lang="en-GB" smtClean="0"/>
          </a:p>
          <a:p>
            <a:pPr marL="457200" indent="-457200">
              <a:buSzPct val="100000"/>
              <a:buFont typeface="Wingdings" pitchFamily="2" charset="2"/>
              <a:buAutoNum type="arabicPeriod" startAt="4"/>
            </a:pPr>
            <a:r>
              <a:rPr lang="en-GB" smtClean="0"/>
              <a:t>Clear guidance to students in the form of high quality assessment criteria and timely tutor assessment feedback can help students to develop the skills that they and also employers want.</a:t>
            </a:r>
          </a:p>
          <a:p>
            <a:pPr marL="457200" indent="-457200">
              <a:buSzPct val="100000"/>
              <a:buFont typeface="Wingdings" pitchFamily="2" charset="2"/>
              <a:buAutoNum type="arabicPeriod" startAt="4"/>
            </a:pPr>
            <a:r>
              <a:rPr lang="en-GB" smtClean="0"/>
              <a:t>Improving assessment methods does not necessarily require a paradigm shift in thinking, but stakeholder consultation is important as benefits are not guaranteed and one size does not fit all.</a:t>
            </a:r>
          </a:p>
          <a:p>
            <a:pPr marL="457200" indent="-457200">
              <a:buSzPct val="100000"/>
              <a:buFont typeface="Arial" charset="0"/>
              <a:buAutoNum type="arabicPeriod" startAt="4"/>
            </a:pPr>
            <a:endParaRPr lang="en-GB"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Project overview</a:t>
            </a:r>
          </a:p>
        </p:txBody>
      </p:sp>
      <p:sp>
        <p:nvSpPr>
          <p:cNvPr id="34818" name="Content Placeholder 2"/>
          <p:cNvSpPr>
            <a:spLocks noGrp="1"/>
          </p:cNvSpPr>
          <p:nvPr>
            <p:ph idx="1"/>
          </p:nvPr>
        </p:nvSpPr>
        <p:spPr>
          <a:xfrm>
            <a:off x="214313" y="1539875"/>
            <a:ext cx="8483600" cy="4789488"/>
          </a:xfrm>
        </p:spPr>
        <p:txBody>
          <a:bodyPr/>
          <a:lstStyle/>
          <a:p>
            <a:r>
              <a:rPr lang="en-GB" dirty="0" smtClean="0"/>
              <a:t>The project yielded more variety and diversity than we expected at the outset;</a:t>
            </a:r>
          </a:p>
          <a:p>
            <a:r>
              <a:rPr lang="en-GB" dirty="0" smtClean="0"/>
              <a:t>It was fascinating to explore practice in the UK, Denmark, Ireland, Spain, the Netherlands, Singapore, Australia and New Zealand;</a:t>
            </a:r>
          </a:p>
          <a:p>
            <a:r>
              <a:rPr lang="en-GB" dirty="0" smtClean="0"/>
              <a:t>More than 800 people have physically held an Assimilate booklet in their hands and used it to consider innovations in M-level assessment;</a:t>
            </a:r>
          </a:p>
          <a:p>
            <a:r>
              <a:rPr lang="en-GB" dirty="0" smtClean="0"/>
              <a:t>We are modestly confident that we have added helpfully to understanding of M-level assessment, particularly through our compendium and our analysis of data to identify viewpoints.</a:t>
            </a:r>
          </a:p>
          <a:p>
            <a:endParaRPr lang="en-GB" dirty="0" smtClean="0"/>
          </a:p>
          <a:p>
            <a:endParaRPr lang="en-GB"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The take-</a:t>
            </a:r>
            <a:r>
              <a:rPr lang="en-GB" sz="3600" dirty="0" err="1" smtClean="0"/>
              <a:t>aways</a:t>
            </a:r>
            <a:r>
              <a:rPr lang="en-GB" sz="3600" dirty="0" smtClean="0"/>
              <a:t> from today</a:t>
            </a:r>
            <a:endParaRPr lang="en-GB" sz="3600" dirty="0"/>
          </a:p>
        </p:txBody>
      </p:sp>
      <p:sp>
        <p:nvSpPr>
          <p:cNvPr id="3" name="Content Placeholder 2"/>
          <p:cNvSpPr>
            <a:spLocks noGrp="1"/>
          </p:cNvSpPr>
          <p:nvPr>
            <p:ph idx="1"/>
          </p:nvPr>
        </p:nvSpPr>
        <p:spPr>
          <a:xfrm>
            <a:off x="428596" y="1500174"/>
            <a:ext cx="8515352" cy="4789488"/>
          </a:xfrm>
        </p:spPr>
        <p:txBody>
          <a:bodyPr/>
          <a:lstStyle/>
          <a:p>
            <a:pPr marL="457200" indent="-457200">
              <a:buNone/>
            </a:pPr>
            <a:r>
              <a:rPr lang="en-GB" dirty="0" smtClean="0"/>
              <a:t>What are your priorities to review and potentially enhance:</a:t>
            </a:r>
          </a:p>
          <a:p>
            <a:pPr marL="457200" indent="-457200">
              <a:buSzPct val="100000"/>
              <a:buFont typeface="+mj-lt"/>
              <a:buAutoNum type="arabicPeriod"/>
            </a:pPr>
            <a:r>
              <a:rPr lang="en-GB" dirty="0" smtClean="0"/>
              <a:t>The constructive alignment of your Masters programme?</a:t>
            </a:r>
          </a:p>
          <a:p>
            <a:pPr marL="457200" indent="-457200">
              <a:buSzPct val="100000"/>
              <a:buFont typeface="+mj-lt"/>
              <a:buAutoNum type="arabicPeriod"/>
            </a:pPr>
            <a:r>
              <a:rPr lang="en-GB" dirty="0" smtClean="0"/>
              <a:t>The language of your learning outcomes?</a:t>
            </a:r>
          </a:p>
          <a:p>
            <a:pPr marL="457200" indent="-457200">
              <a:buSzPct val="100000"/>
              <a:buFont typeface="+mj-lt"/>
              <a:buAutoNum type="arabicPeriod"/>
            </a:pPr>
            <a:r>
              <a:rPr lang="en-GB" dirty="0" smtClean="0"/>
              <a:t>The subject material to ensure it is at the right level?</a:t>
            </a:r>
          </a:p>
          <a:p>
            <a:pPr marL="457200" indent="-457200">
              <a:buSzPct val="100000"/>
              <a:buFont typeface="+mj-lt"/>
              <a:buAutoNum type="arabicPeriod"/>
            </a:pPr>
            <a:r>
              <a:rPr lang="en-GB" dirty="0" smtClean="0"/>
              <a:t>The means by which you ‘deliver’ content?</a:t>
            </a:r>
          </a:p>
          <a:p>
            <a:pPr marL="457200" indent="-457200">
              <a:buSzPct val="100000"/>
              <a:buFont typeface="+mj-lt"/>
              <a:buAutoNum type="arabicPeriod"/>
            </a:pPr>
            <a:r>
              <a:rPr lang="en-GB" dirty="0" smtClean="0"/>
              <a:t>The range of ways in which you assess your masters students?</a:t>
            </a:r>
          </a:p>
          <a:p>
            <a:pPr marL="457200" indent="-457200">
              <a:buSzPct val="100000"/>
              <a:buFont typeface="+mj-lt"/>
              <a:buAutoNum type="arabicPeriod"/>
            </a:pPr>
            <a:r>
              <a:rPr lang="en-GB" dirty="0" smtClean="0"/>
              <a:t>How you can best support your M-level students?</a:t>
            </a:r>
          </a:p>
          <a:p>
            <a:pPr marL="457200" indent="-457200">
              <a:buSzPct val="100000"/>
              <a:buFont typeface="+mj-lt"/>
              <a:buAutoNum type="arabicPeriod"/>
            </a:pPr>
            <a:r>
              <a:rPr lang="en-GB" dirty="0" smtClean="0"/>
              <a:t>How you evaluate the effectiveness of </a:t>
            </a:r>
            <a:r>
              <a:rPr lang="en-GB" dirty="0" err="1" smtClean="0"/>
              <a:t>yoru</a:t>
            </a:r>
            <a:r>
              <a:rPr lang="en-GB" dirty="0" smtClean="0"/>
              <a:t> programmes?</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Today's workshop will enable you to:</a:t>
            </a:r>
            <a:endParaRPr lang="en-GB" sz="3600" dirty="0"/>
          </a:p>
        </p:txBody>
      </p:sp>
      <p:sp>
        <p:nvSpPr>
          <p:cNvPr id="3" name="Content Placeholder 2"/>
          <p:cNvSpPr>
            <a:spLocks noGrp="1"/>
          </p:cNvSpPr>
          <p:nvPr>
            <p:ph idx="1"/>
          </p:nvPr>
        </p:nvSpPr>
        <p:spPr/>
        <p:txBody>
          <a:bodyPr/>
          <a:lstStyle/>
          <a:p>
            <a:r>
              <a:rPr lang="en-GB" dirty="0" smtClean="0"/>
              <a:t>Discuss issues concerning the boundaries between Masters and undergraduate level curriculum and assessment;</a:t>
            </a:r>
          </a:p>
          <a:p>
            <a:r>
              <a:rPr lang="en-GB" dirty="0" smtClean="0"/>
              <a:t>Discuss what kinds of outcomes are appropriate for masters programmes;</a:t>
            </a:r>
          </a:p>
          <a:p>
            <a:r>
              <a:rPr lang="en-GB" dirty="0" smtClean="0"/>
              <a:t>Consider some innovative approaches to assessing at masters level;</a:t>
            </a:r>
          </a:p>
          <a:p>
            <a:r>
              <a:rPr lang="en-GB" dirty="0" smtClean="0"/>
              <a:t>Review options for enhancing masters programmes.</a:t>
            </a:r>
          </a:p>
          <a:p>
            <a:endParaRPr lang="en-GB"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Selected references and further reading</a:t>
            </a:r>
          </a:p>
        </p:txBody>
      </p:sp>
      <p:sp>
        <p:nvSpPr>
          <p:cNvPr id="39939" name="Content Placeholder 2"/>
          <p:cNvSpPr>
            <a:spLocks noGrp="1"/>
          </p:cNvSpPr>
          <p:nvPr>
            <p:ph idx="1"/>
          </p:nvPr>
        </p:nvSpPr>
        <p:spPr>
          <a:xfrm>
            <a:off x="142875" y="1428750"/>
            <a:ext cx="8786813" cy="4900613"/>
          </a:xfrm>
        </p:spPr>
        <p:txBody>
          <a:bodyPr/>
          <a:lstStyle/>
          <a:p>
            <a:pPr>
              <a:lnSpc>
                <a:spcPct val="100000"/>
              </a:lnSpc>
              <a:buNone/>
            </a:pPr>
            <a:r>
              <a:rPr lang="en-GB" sz="1800" dirty="0" smtClean="0"/>
              <a:t>Brown, S. (2012) Assimilate compendium, Leeds, Leeds Met Press</a:t>
            </a:r>
          </a:p>
          <a:p>
            <a:pPr>
              <a:lnSpc>
                <a:spcPct val="100000"/>
              </a:lnSpc>
              <a:buNone/>
            </a:pPr>
            <a:r>
              <a:rPr lang="en-GB" sz="1800" dirty="0" smtClean="0"/>
              <a:t>Brown, S. (2014) ‘What are the perceived differences between assessing at Masters level and undergraduate level assessment? Some findings from an NTFS–funded project’ Innovations in Education and Teaching International.</a:t>
            </a:r>
          </a:p>
          <a:p>
            <a:pPr>
              <a:lnSpc>
                <a:spcPct val="100000"/>
              </a:lnSpc>
              <a:buNone/>
            </a:pPr>
            <a:r>
              <a:rPr lang="en-GB" sz="1800" dirty="0" smtClean="0"/>
              <a:t>Brown, S., Deignan, T. Race, P. and Priestley, J. (2012) ‘Assessing students at Masters Level: learning points for Educational Developers’ Educational Developments, SEDA, Birmingham.</a:t>
            </a:r>
          </a:p>
          <a:p>
            <a:pPr>
              <a:lnSpc>
                <a:spcPct val="100000"/>
              </a:lnSpc>
              <a:buNone/>
            </a:pPr>
            <a:r>
              <a:rPr lang="en-GB" sz="1800" dirty="0" smtClean="0"/>
              <a:t>Brown, S (2012) ‘Diverse and innovative assessment at Masters Level: alternatives to conventional written assignments’ in AISHE-J: The All Ireland Journal of Teaching and Learning in Higher Education </a:t>
            </a:r>
            <a:r>
              <a:rPr lang="en-GB" sz="1800" dirty="0" err="1" smtClean="0"/>
              <a:t>Vol</a:t>
            </a:r>
            <a:r>
              <a:rPr lang="en-GB" sz="1800" dirty="0" smtClean="0"/>
              <a:t> 4, No 2.</a:t>
            </a:r>
          </a:p>
          <a:p>
            <a:pPr>
              <a:lnSpc>
                <a:spcPct val="100000"/>
              </a:lnSpc>
              <a:buFont typeface="Wingdings" pitchFamily="2" charset="2"/>
              <a:buNone/>
            </a:pPr>
            <a:r>
              <a:rPr lang="en-GB" sz="1800" dirty="0" smtClean="0"/>
              <a:t>Casey, J. (2002) </a:t>
            </a:r>
            <a:r>
              <a:rPr lang="en-GB" sz="1800" i="1" dirty="0" smtClean="0"/>
              <a:t>On-line assessment in a masters-level policy subject: participation in an on-line forum as part of assessment</a:t>
            </a:r>
            <a:r>
              <a:rPr lang="en-GB" sz="1800" dirty="0" smtClean="0"/>
              <a:t>, Centre for the study of higher education, Charles </a:t>
            </a:r>
            <a:r>
              <a:rPr lang="en-GB" sz="1800" dirty="0" err="1" smtClean="0"/>
              <a:t>Sturt</a:t>
            </a:r>
            <a:r>
              <a:rPr lang="en-GB" sz="1800" dirty="0" smtClean="0"/>
              <a:t> University, Australia.</a:t>
            </a:r>
          </a:p>
          <a:p>
            <a:pPr>
              <a:lnSpc>
                <a:spcPct val="100000"/>
              </a:lnSpc>
              <a:buFont typeface="Wingdings" pitchFamily="2" charset="2"/>
              <a:buNone/>
            </a:pPr>
            <a:r>
              <a:rPr lang="en-GB" sz="1800" dirty="0" smtClean="0"/>
              <a:t>Dunn, S. and Singh, K. A. (2009) </a:t>
            </a:r>
            <a:r>
              <a:rPr lang="en-GB" sz="1800" i="1" dirty="0" smtClean="0"/>
              <a:t>Analysis of M-level modules in interdisciplinary</a:t>
            </a:r>
            <a:r>
              <a:rPr lang="en-GB" sz="1800" dirty="0" smtClean="0"/>
              <a:t> </a:t>
            </a:r>
            <a:r>
              <a:rPr lang="en-GB" sz="1800" i="1" dirty="0" smtClean="0"/>
              <a:t>nanotechnology education</a:t>
            </a:r>
            <a:r>
              <a:rPr lang="en-GB" sz="1800" dirty="0" smtClean="0"/>
              <a:t>, Nanotechnology Centre, Department of Materials, School of Applied Sciences, </a:t>
            </a:r>
            <a:r>
              <a:rPr lang="en-GB" sz="1800" dirty="0" err="1" smtClean="0"/>
              <a:t>Cranfield</a:t>
            </a:r>
            <a:r>
              <a:rPr lang="en-GB" sz="1800" dirty="0" smtClean="0"/>
              <a:t> University.</a:t>
            </a:r>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pPr>
            <a:endParaRPr lang="en-GB" sz="1800"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49238"/>
            <a:ext cx="7543800" cy="663575"/>
          </a:xfrm>
          <a:noFill/>
          <a:ln>
            <a:noFill/>
          </a:ln>
        </p:spPr>
        <p:txBody>
          <a:bodyPr vert="horz" wrap="square" lIns="91440" tIns="45720" rIns="91440" bIns="45720" numCol="1" anchor="b" anchorCtr="0" compatLnSpc="1">
            <a:prstTxWarp prst="textNoShape">
              <a:avLst/>
            </a:prstTxWarp>
          </a:bodyPr>
          <a:lstStyle/>
          <a:p>
            <a:r>
              <a:rPr lang="en-GB" sz="3200" dirty="0" smtClean="0"/>
              <a:t>References (contd.)</a:t>
            </a:r>
          </a:p>
        </p:txBody>
      </p:sp>
      <p:sp>
        <p:nvSpPr>
          <p:cNvPr id="40963" name="Rectangle 3"/>
          <p:cNvSpPr>
            <a:spLocks noGrp="1" noChangeArrowheads="1"/>
          </p:cNvSpPr>
          <p:nvPr>
            <p:ph idx="1"/>
          </p:nvPr>
        </p:nvSpPr>
        <p:spPr>
          <a:xfrm>
            <a:off x="428596" y="908720"/>
            <a:ext cx="8229600" cy="5634939"/>
          </a:xfrm>
        </p:spPr>
        <p:txBody>
          <a:bodyPr/>
          <a:lstStyle/>
          <a:p>
            <a:pPr>
              <a:lnSpc>
                <a:spcPct val="100000"/>
              </a:lnSpc>
              <a:buNone/>
            </a:pPr>
            <a:r>
              <a:rPr lang="en-US" sz="1800" dirty="0" err="1" smtClean="0"/>
              <a:t>Engeström</a:t>
            </a:r>
            <a:r>
              <a:rPr lang="en-US" sz="1800" dirty="0" smtClean="0"/>
              <a:t>, Y. (2010). Studies of expansive learning: Foundations, findings and future challenges. </a:t>
            </a:r>
            <a:r>
              <a:rPr lang="en-US" sz="1800" i="1" dirty="0" smtClean="0"/>
              <a:t>Educational Research Review</a:t>
            </a:r>
            <a:r>
              <a:rPr lang="en-US" sz="1800" dirty="0" smtClean="0"/>
              <a:t>, (5):1-24</a:t>
            </a:r>
            <a:endParaRPr lang="en-GB" sz="1800" dirty="0" smtClean="0"/>
          </a:p>
          <a:p>
            <a:pPr>
              <a:lnSpc>
                <a:spcPct val="100000"/>
              </a:lnSpc>
              <a:buNone/>
            </a:pPr>
            <a:r>
              <a:rPr lang="en-GB" sz="1800" dirty="0" smtClean="0"/>
              <a:t>Fry, H., Pearce, R. and Bright, H. (2007) Re-working resource-based learning - a case study from a masters programme. </a:t>
            </a:r>
            <a:r>
              <a:rPr lang="en-GB" sz="1800" i="1" dirty="0" smtClean="0"/>
              <a:t>Innovations in Education and Teaching International</a:t>
            </a:r>
            <a:r>
              <a:rPr lang="en-GB" sz="1800" dirty="0" smtClean="0"/>
              <a:t>, 44(1), pp.79-91.</a:t>
            </a:r>
          </a:p>
          <a:p>
            <a:pPr>
              <a:lnSpc>
                <a:spcPct val="100000"/>
              </a:lnSpc>
              <a:buNone/>
            </a:pPr>
            <a:r>
              <a:rPr lang="en-GB" sz="1800" dirty="0" smtClean="0"/>
              <a:t>Geographical Association. (no date) </a:t>
            </a:r>
            <a:r>
              <a:rPr lang="en-GB" sz="1800" i="1" dirty="0" smtClean="0"/>
              <a:t>GTIP Think Piece - Writing at Masters Level</a:t>
            </a:r>
            <a:r>
              <a:rPr lang="en-GB" sz="1800" dirty="0" smtClean="0"/>
              <a:t>. Available online: </a:t>
            </a:r>
            <a:r>
              <a:rPr lang="en-GB" sz="1800" u="sng" dirty="0" smtClean="0">
                <a:hlinkClick r:id="rId3"/>
              </a:rPr>
              <a:t>http://www.geography.org.uk/gtip/thinkpieces/writingatmasterslevel/</a:t>
            </a:r>
            <a:endParaRPr lang="en-GB" sz="1800" dirty="0" smtClean="0"/>
          </a:p>
          <a:p>
            <a:pPr>
              <a:lnSpc>
                <a:spcPct val="100000"/>
              </a:lnSpc>
              <a:buNone/>
            </a:pPr>
            <a:r>
              <a:rPr lang="en-GB" sz="1800" dirty="0" smtClean="0"/>
              <a:t>Haworth, A., Perks, P. and </a:t>
            </a:r>
            <a:r>
              <a:rPr lang="en-GB" sz="1800" dirty="0" err="1" smtClean="0"/>
              <a:t>Tikly</a:t>
            </a:r>
            <a:r>
              <a:rPr lang="en-GB" sz="1800" dirty="0" smtClean="0"/>
              <a:t>, C. (no date) </a:t>
            </a:r>
            <a:r>
              <a:rPr lang="en-GB" sz="1800" i="1" dirty="0" smtClean="0"/>
              <a:t>Developments with Mathematics M-Level PGCE Provision and Assessment</a:t>
            </a:r>
            <a:r>
              <a:rPr lang="en-GB" sz="1800" i="1" u="sng" dirty="0" smtClean="0"/>
              <a:t>,</a:t>
            </a:r>
            <a:r>
              <a:rPr lang="en-GB" sz="1800" dirty="0" smtClean="0"/>
              <a:t> University of Manchester, University of Birmingham, University of Sussex.</a:t>
            </a:r>
          </a:p>
          <a:p>
            <a:pPr>
              <a:buFont typeface="Wingdings" pitchFamily="2" charset="2"/>
              <a:buNone/>
            </a:pPr>
            <a:r>
              <a:rPr lang="en-GB" sz="1800" dirty="0" smtClean="0"/>
              <a:t>Institute of Education (2006) Masters level criteria for Geography PGCE </a:t>
            </a:r>
            <a:r>
              <a:rPr lang="en-GB" sz="1800" u="sng" dirty="0" smtClean="0">
                <a:hlinkClick r:id="rId4"/>
              </a:rPr>
              <a:t>http://www.geography.org.uk/download/GA_PRGTIPBrooksMLevelCriteria.pdf</a:t>
            </a:r>
            <a:endParaRPr lang="en-GB" sz="1800" dirty="0" smtClean="0"/>
          </a:p>
          <a:p>
            <a:pPr>
              <a:buNone/>
            </a:pPr>
            <a:r>
              <a:rPr lang="en-GB" sz="1800" dirty="0" smtClean="0"/>
              <a:t>Lord, D. (2008) Learning to Teach a Specialist Subject: Using New Technologies and Achieving Masters Level Criteria. In: </a:t>
            </a:r>
            <a:r>
              <a:rPr lang="en-GB" sz="1800" i="1" dirty="0" smtClean="0"/>
              <a:t>MOTIVATE conference 2008, 11 - 12th November 2008, </a:t>
            </a:r>
            <a:r>
              <a:rPr lang="en-GB" sz="1800" i="1" dirty="0" err="1" smtClean="0"/>
              <a:t>Dunaujvaros</a:t>
            </a:r>
            <a:r>
              <a:rPr lang="en-GB" sz="1800" i="1" dirty="0" smtClean="0"/>
              <a:t>, Budapest.</a:t>
            </a:r>
            <a:r>
              <a:rPr lang="en-GB" sz="1800" dirty="0" smtClean="0"/>
              <a:t> (Unpublished) This version is available at </a:t>
            </a:r>
            <a:r>
              <a:rPr lang="en-GB" sz="1800" u="sng" dirty="0" smtClean="0">
                <a:hlinkClick r:id="rId5"/>
              </a:rPr>
              <a:t>http://eprints.hud.ac.uk/10892/</a:t>
            </a:r>
            <a:endParaRPr lang="en-GB" sz="1800" dirty="0" smtClean="0"/>
          </a:p>
          <a:p>
            <a:pPr>
              <a:buFont typeface="Wingdings" pitchFamily="2" charset="2"/>
              <a:buNone/>
            </a:pPr>
            <a:endParaRPr lang="en-GB" sz="1800" dirty="0" smtClean="0"/>
          </a:p>
          <a:p>
            <a:pPr>
              <a:buFont typeface="Wingdings" pitchFamily="2" charset="2"/>
              <a:buNone/>
            </a:pPr>
            <a:endParaRPr lang="en-GB" sz="1800" dirty="0" smtClean="0"/>
          </a:p>
          <a:p>
            <a:pPr>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68313" y="260350"/>
            <a:ext cx="7543800" cy="1074738"/>
          </a:xfrm>
          <a:noFill/>
          <a:ln>
            <a:noFill/>
          </a:ln>
        </p:spPr>
        <p:txBody>
          <a:bodyPr vert="horz" wrap="square" lIns="91440" tIns="45720" rIns="91440" bIns="45720" numCol="1" anchor="b" anchorCtr="0" compatLnSpc="1">
            <a:prstTxWarp prst="textNoShape">
              <a:avLst/>
            </a:prstTxWarp>
          </a:bodyPr>
          <a:lstStyle/>
          <a:p>
            <a:r>
              <a:rPr lang="en-GB" sz="3200" dirty="0" smtClean="0"/>
              <a:t>References (contd.)</a:t>
            </a:r>
          </a:p>
        </p:txBody>
      </p:sp>
      <p:sp>
        <p:nvSpPr>
          <p:cNvPr id="41987" name="Content Placeholder 2"/>
          <p:cNvSpPr>
            <a:spLocks noGrp="1"/>
          </p:cNvSpPr>
          <p:nvPr>
            <p:ph idx="1"/>
          </p:nvPr>
        </p:nvSpPr>
        <p:spPr/>
        <p:txBody>
          <a:bodyPr/>
          <a:lstStyle/>
          <a:p>
            <a:pPr>
              <a:buNone/>
            </a:pPr>
            <a:r>
              <a:rPr lang="en-GB" sz="1800" dirty="0" smtClean="0"/>
              <a:t>NZQA (2007) </a:t>
            </a:r>
            <a:r>
              <a:rPr lang="en-GB" sz="1800" u="sng" dirty="0" smtClean="0">
                <a:hlinkClick r:id="rId3"/>
              </a:rPr>
              <a:t>http://www.nzqa.govt.nz/assets/Studying-in-NZ/New-Zealand-Qualification-Framework/theregister-booklet.pdf (accessed March 2012</a:t>
            </a:r>
            <a:endParaRPr lang="en-GB" sz="1800" u="sng" dirty="0" smtClean="0"/>
          </a:p>
          <a:p>
            <a:pPr eaLnBrk="1" hangingPunct="1">
              <a:lnSpc>
                <a:spcPct val="70000"/>
              </a:lnSpc>
              <a:buNone/>
            </a:pPr>
            <a:r>
              <a:rPr lang="en-GB" sz="1800" dirty="0" smtClean="0"/>
              <a:t>QAA (2010) Masters Degree Characteristics</a:t>
            </a:r>
          </a:p>
          <a:p>
            <a:pPr eaLnBrk="1" hangingPunct="1">
              <a:lnSpc>
                <a:spcPct val="70000"/>
              </a:lnSpc>
              <a:buNone/>
            </a:pPr>
            <a:r>
              <a:rPr lang="en-GB" sz="1800" dirty="0" smtClean="0">
                <a:cs typeface="Times New Roman" pitchFamily="18" charset="0"/>
                <a:hlinkClick r:id="rId4"/>
              </a:rPr>
              <a:t>http://www.qaa.ac.uk/academicinfrastructure/benchmark/masters/MastersDegreeCharacteristics.pdf</a:t>
            </a:r>
            <a:endParaRPr lang="en-GB" sz="1800" dirty="0" smtClean="0">
              <a:cs typeface="Times New Roman" pitchFamily="18" charset="0"/>
            </a:endParaRPr>
          </a:p>
          <a:p>
            <a:pPr>
              <a:buNone/>
            </a:pPr>
            <a:r>
              <a:rPr lang="en-GB" sz="1800" dirty="0" smtClean="0"/>
              <a:t>Seymour, D. (2005) Learning Outcomes and Assessment: developing assessment criteria for Masters-level dissertations. </a:t>
            </a:r>
            <a:r>
              <a:rPr lang="en-GB" sz="1800" i="1" dirty="0" smtClean="0"/>
              <a:t>Brookes </a:t>
            </a:r>
            <a:r>
              <a:rPr lang="en-GB" sz="1800" i="1" dirty="0" err="1" smtClean="0"/>
              <a:t>eJournal</a:t>
            </a:r>
            <a:r>
              <a:rPr lang="en-GB" sz="1800" i="1" dirty="0" smtClean="0"/>
              <a:t> of Learning and Teaching</a:t>
            </a:r>
            <a:r>
              <a:rPr lang="en-GB" sz="1800" dirty="0" smtClean="0"/>
              <a:t> 1(2).</a:t>
            </a:r>
          </a:p>
          <a:p>
            <a:pPr>
              <a:lnSpc>
                <a:spcPct val="100000"/>
              </a:lnSpc>
              <a:buFont typeface="Wingdings" pitchFamily="2" charset="2"/>
              <a:buNone/>
            </a:pPr>
            <a:r>
              <a:rPr lang="en-GB" sz="1800" dirty="0" smtClean="0"/>
              <a:t>Van </a:t>
            </a:r>
            <a:r>
              <a:rPr lang="en-GB" sz="1800" dirty="0" err="1" smtClean="0"/>
              <a:t>Eeten</a:t>
            </a:r>
            <a:r>
              <a:rPr lang="en-GB" sz="1800" dirty="0" smtClean="0"/>
              <a:t>, Michel J.G. (2001) Recasting Intractable Policy Issues: The Wider Implications of the Netherlands Civil Aviation Controversy, </a:t>
            </a:r>
            <a:r>
              <a:rPr lang="en-GB" sz="1800" i="1" dirty="0" smtClean="0"/>
              <a:t>Journal of Policy Analysis and Management</a:t>
            </a:r>
            <a:r>
              <a:rPr lang="en-GB" sz="1800" dirty="0" smtClean="0"/>
              <a:t>, 20(3):391-414 </a:t>
            </a:r>
          </a:p>
          <a:p>
            <a:pPr>
              <a:lnSpc>
                <a:spcPct val="100000"/>
              </a:lnSpc>
              <a:buFont typeface="Wingdings" pitchFamily="2" charset="2"/>
              <a:buNone/>
            </a:pPr>
            <a:r>
              <a:rPr lang="en-GB" sz="1800" dirty="0" smtClean="0"/>
              <a:t>Wharton, S. (2003) Defining appropriate criteria for the assessment of master's level </a:t>
            </a:r>
            <a:r>
              <a:rPr lang="en-GB" sz="1800" dirty="0" err="1" smtClean="0"/>
              <a:t>TESOLAssignments</a:t>
            </a:r>
            <a:r>
              <a:rPr lang="en-GB" sz="1800" dirty="0" smtClean="0"/>
              <a:t>. </a:t>
            </a:r>
            <a:r>
              <a:rPr lang="en-GB" sz="1800" i="1" u="sng" dirty="0" smtClean="0"/>
              <a:t>Assessment &amp; Evaluation in Higher Education</a:t>
            </a:r>
            <a:r>
              <a:rPr lang="en-GB" sz="1800" dirty="0" smtClean="0"/>
              <a:t>, 28(6), pp.649-664.</a:t>
            </a:r>
          </a:p>
          <a:p>
            <a:pPr>
              <a:lnSpc>
                <a:spcPct val="100000"/>
              </a:lnSpc>
              <a:buFont typeface="Wingdings" pitchFamily="2" charset="2"/>
              <a:buNone/>
            </a:pPr>
            <a:endParaRPr lang="en-GB"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The context in which we offer Masters programmes</a:t>
            </a:r>
            <a:endParaRPr lang="en-GB" sz="3200" dirty="0"/>
          </a:p>
        </p:txBody>
      </p:sp>
      <p:sp>
        <p:nvSpPr>
          <p:cNvPr id="3" name="Content Placeholder 2"/>
          <p:cNvSpPr>
            <a:spLocks noGrp="1"/>
          </p:cNvSpPr>
          <p:nvPr>
            <p:ph idx="1"/>
          </p:nvPr>
        </p:nvSpPr>
        <p:spPr>
          <a:xfrm>
            <a:off x="285720" y="1357298"/>
            <a:ext cx="8412193" cy="4972065"/>
          </a:xfrm>
        </p:spPr>
        <p:txBody>
          <a:bodyPr/>
          <a:lstStyle/>
          <a:p>
            <a:r>
              <a:rPr lang="en-GB" dirty="0" smtClean="0"/>
              <a:t>Many HEIs see post-graduate provision as a key growth area;</a:t>
            </a:r>
          </a:p>
          <a:p>
            <a:r>
              <a:rPr lang="en-GB" dirty="0" smtClean="0"/>
              <a:t>However, there is significant competition between HEIs and nations for postgraduate students, with many European HEIs teaching all Masters programmes in English, thereby eliminating the traditional advantage of Irish, UK, Australasian and North American universities;</a:t>
            </a:r>
          </a:p>
          <a:p>
            <a:r>
              <a:rPr lang="en-GB" dirty="0" smtClean="0"/>
              <a:t>As graduates become debt-laden it is not clear how many will be prepared to take on further debt for a PG qualification;</a:t>
            </a:r>
          </a:p>
          <a:p>
            <a:r>
              <a:rPr lang="en-GB" dirty="0" smtClean="0"/>
              <a:t>Few HEIs have worked out viable business models for PG programmes. </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So what about the Post-graduate student experience?</a:t>
            </a:r>
            <a:endParaRPr lang="en-GB" sz="3200" dirty="0"/>
          </a:p>
        </p:txBody>
      </p:sp>
      <p:sp>
        <p:nvSpPr>
          <p:cNvPr id="3" name="Content Placeholder 2"/>
          <p:cNvSpPr>
            <a:spLocks noGrp="1"/>
          </p:cNvSpPr>
          <p:nvPr>
            <p:ph idx="1"/>
          </p:nvPr>
        </p:nvSpPr>
        <p:spPr>
          <a:xfrm>
            <a:off x="285720" y="1539875"/>
            <a:ext cx="8572559" cy="4789488"/>
          </a:xfrm>
        </p:spPr>
        <p:txBody>
          <a:bodyPr/>
          <a:lstStyle/>
          <a:p>
            <a:r>
              <a:rPr lang="en-GB" dirty="0" smtClean="0"/>
              <a:t>To what extent can universities assume the extent to which students will be coming to study with shared expectations, particularly around curriculum design, delivery, assessment and support?</a:t>
            </a:r>
          </a:p>
          <a:p>
            <a:r>
              <a:rPr lang="en-GB" dirty="0" smtClean="0"/>
              <a:t>What levels of information management, effective learning, self-efficacy, technological, inter-personal and other skills/ capabilities they will bring with them?</a:t>
            </a:r>
          </a:p>
          <a:p>
            <a:r>
              <a:rPr lang="en-GB" dirty="0" smtClean="0"/>
              <a:t>The nature of the transaction changes as students see themselves as customers and may expect higher service standards from teachers and institutions, leading to a changing relationship between HEIs and students (and their parents).</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So which aspects of masters provision at YSJ are your strengths?</a:t>
            </a:r>
            <a:endParaRPr lang="en-GB" sz="3200" dirty="0"/>
          </a:p>
        </p:txBody>
      </p:sp>
      <p:sp>
        <p:nvSpPr>
          <p:cNvPr id="3" name="Content Placeholder 2"/>
          <p:cNvSpPr>
            <a:spLocks noGrp="1"/>
          </p:cNvSpPr>
          <p:nvPr>
            <p:ph idx="1"/>
          </p:nvPr>
        </p:nvSpPr>
        <p:spPr/>
        <p:txBody>
          <a:bodyPr/>
          <a:lstStyle/>
          <a:p>
            <a:r>
              <a:rPr lang="en-GB" dirty="0" smtClean="0"/>
              <a:t>A unique curriculum offer, with specialisms which are attractive to both home and international students?</a:t>
            </a:r>
          </a:p>
          <a:p>
            <a:r>
              <a:rPr lang="en-GB" dirty="0" smtClean="0"/>
              <a:t>A highly-supportive learning environment, with better than average support for postgraduate students in a range of academic </a:t>
            </a:r>
            <a:r>
              <a:rPr lang="en-GB" dirty="0" err="1" smtClean="0"/>
              <a:t>lieracies</a:t>
            </a:r>
            <a:r>
              <a:rPr lang="en-GB" dirty="0" smtClean="0"/>
              <a:t>?</a:t>
            </a:r>
          </a:p>
          <a:p>
            <a:r>
              <a:rPr lang="en-GB" dirty="0" smtClean="0"/>
              <a:t>A good track record with student satisfaction at postgraduate level?</a:t>
            </a:r>
          </a:p>
          <a:p>
            <a:r>
              <a:rPr lang="en-GB" dirty="0" smtClean="0"/>
              <a:t>A great city to study in?</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152400" y="349250"/>
            <a:ext cx="7777186" cy="1092200"/>
          </a:xfrm>
          <a:prstGeom prst="rect">
            <a:avLst/>
          </a:prstGeom>
          <a:noFill/>
          <a:ln w="12700">
            <a:noFill/>
            <a:miter lim="800000"/>
            <a:headEnd/>
            <a:tailEnd/>
          </a:ln>
          <a:effectLst/>
        </p:spPr>
        <p:txBody>
          <a:bodyPr lIns="92075" tIns="46038" rIns="92075" bIns="46038" anchor="ctr"/>
          <a:lstStyle/>
          <a:p>
            <a:r>
              <a:rPr lang="en-GB" sz="3600" b="1" dirty="0" smtClean="0">
                <a:solidFill>
                  <a:schemeClr val="tx2"/>
                </a:solidFill>
                <a:latin typeface="+mj-lt"/>
                <a:ea typeface="+mj-ea"/>
                <a:cs typeface="+mj-cs"/>
              </a:rPr>
              <a:t>What are the most important features </a:t>
            </a:r>
          </a:p>
          <a:p>
            <a:r>
              <a:rPr lang="en-GB" sz="3600" b="1" dirty="0" smtClean="0">
                <a:solidFill>
                  <a:schemeClr val="tx2"/>
                </a:solidFill>
                <a:latin typeface="+mj-lt"/>
                <a:ea typeface="+mj-ea"/>
                <a:cs typeface="+mj-cs"/>
              </a:rPr>
              <a:t>of your M-level curriculum?</a:t>
            </a:r>
            <a:endParaRPr lang="en-GB" sz="3600" b="1" dirty="0">
              <a:solidFill>
                <a:schemeClr val="tx2"/>
              </a:solidFill>
              <a:latin typeface="+mj-lt"/>
              <a:ea typeface="+mj-ea"/>
              <a:cs typeface="+mj-cs"/>
            </a:endParaRPr>
          </a:p>
        </p:txBody>
      </p:sp>
      <p:sp>
        <p:nvSpPr>
          <p:cNvPr id="63491" name="Rectangle 3"/>
          <p:cNvSpPr>
            <a:spLocks noChangeArrowheads="1"/>
          </p:cNvSpPr>
          <p:nvPr/>
        </p:nvSpPr>
        <p:spPr bwMode="auto">
          <a:xfrm>
            <a:off x="3587750" y="19875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1</a:t>
            </a:r>
          </a:p>
        </p:txBody>
      </p:sp>
      <p:sp>
        <p:nvSpPr>
          <p:cNvPr id="63492" name="Rectangle 4"/>
          <p:cNvSpPr>
            <a:spLocks noChangeArrowheads="1"/>
          </p:cNvSpPr>
          <p:nvPr/>
        </p:nvSpPr>
        <p:spPr bwMode="auto">
          <a:xfrm>
            <a:off x="1758950" y="26733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2</a:t>
            </a:r>
          </a:p>
        </p:txBody>
      </p:sp>
      <p:sp>
        <p:nvSpPr>
          <p:cNvPr id="63493" name="Rectangle 5"/>
          <p:cNvSpPr>
            <a:spLocks noChangeArrowheads="1"/>
          </p:cNvSpPr>
          <p:nvPr/>
        </p:nvSpPr>
        <p:spPr bwMode="auto">
          <a:xfrm>
            <a:off x="5264150" y="27495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3</a:t>
            </a:r>
          </a:p>
        </p:txBody>
      </p:sp>
      <p:sp>
        <p:nvSpPr>
          <p:cNvPr id="63494" name="Rectangle 6"/>
          <p:cNvSpPr>
            <a:spLocks noChangeArrowheads="1"/>
          </p:cNvSpPr>
          <p:nvPr/>
        </p:nvSpPr>
        <p:spPr bwMode="auto">
          <a:xfrm>
            <a:off x="3663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5</a:t>
            </a:r>
          </a:p>
        </p:txBody>
      </p:sp>
      <p:sp>
        <p:nvSpPr>
          <p:cNvPr id="63495" name="Rectangle 7"/>
          <p:cNvSpPr>
            <a:spLocks noChangeArrowheads="1"/>
          </p:cNvSpPr>
          <p:nvPr/>
        </p:nvSpPr>
        <p:spPr bwMode="auto">
          <a:xfrm>
            <a:off x="6330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6</a:t>
            </a:r>
          </a:p>
        </p:txBody>
      </p:sp>
      <p:sp>
        <p:nvSpPr>
          <p:cNvPr id="63496" name="Rectangle 8"/>
          <p:cNvSpPr>
            <a:spLocks noChangeArrowheads="1"/>
          </p:cNvSpPr>
          <p:nvPr/>
        </p:nvSpPr>
        <p:spPr bwMode="auto">
          <a:xfrm>
            <a:off x="10731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4</a:t>
            </a:r>
          </a:p>
        </p:txBody>
      </p:sp>
      <p:sp>
        <p:nvSpPr>
          <p:cNvPr id="63497" name="Rectangle 9"/>
          <p:cNvSpPr>
            <a:spLocks noChangeArrowheads="1"/>
          </p:cNvSpPr>
          <p:nvPr/>
        </p:nvSpPr>
        <p:spPr bwMode="auto">
          <a:xfrm>
            <a:off x="52641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8</a:t>
            </a:r>
          </a:p>
        </p:txBody>
      </p:sp>
      <p:sp>
        <p:nvSpPr>
          <p:cNvPr id="63498" name="Rectangle 10"/>
          <p:cNvSpPr>
            <a:spLocks noChangeArrowheads="1"/>
          </p:cNvSpPr>
          <p:nvPr/>
        </p:nvSpPr>
        <p:spPr bwMode="auto">
          <a:xfrm>
            <a:off x="21399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7</a:t>
            </a:r>
          </a:p>
        </p:txBody>
      </p:sp>
      <p:sp>
        <p:nvSpPr>
          <p:cNvPr id="63499" name="Rectangle 11"/>
          <p:cNvSpPr>
            <a:spLocks noChangeArrowheads="1"/>
          </p:cNvSpPr>
          <p:nvPr/>
        </p:nvSpPr>
        <p:spPr bwMode="auto">
          <a:xfrm>
            <a:off x="3816350" y="51879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9</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Evaluating programmes, strengths and areas for improvement</a:t>
            </a:r>
            <a:endParaRPr lang="en-GB" sz="1800" b="1" dirty="0">
              <a:solidFill>
                <a:prstClr val="black"/>
              </a:solidFill>
            </a:endParaRP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Considering delivery modes: face-to-face, </a:t>
            </a:r>
            <a:r>
              <a:rPr lang="en-GB" sz="1800" b="1" dirty="0">
                <a:solidFill>
                  <a:prstClr val="black"/>
                </a:solidFill>
              </a:rPr>
              <a:t>o</a:t>
            </a:r>
            <a:r>
              <a:rPr lang="en-GB" sz="1800" b="1" dirty="0" smtClean="0">
                <a:solidFill>
                  <a:prstClr val="black"/>
                </a:solidFill>
              </a:rPr>
              <a:t>nline, PBL, blended…</a:t>
            </a:r>
            <a:endParaRPr lang="en-GB" sz="1800" b="1" dirty="0">
              <a:solidFill>
                <a:prstClr val="black"/>
              </a:solidFill>
            </a:endParaRP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Determining and reviewing subject material: currency, relevance, level</a:t>
            </a:r>
            <a:endParaRPr lang="en-GB" sz="1800" b="1" dirty="0">
              <a:solidFill>
                <a:prstClr val="black"/>
              </a:solidFill>
            </a:endParaRP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fit for purpose assessment methods and approaches</a:t>
            </a:r>
            <a:endParaRPr lang="en-GB" sz="1800" b="1" dirty="0">
              <a:solidFill>
                <a:prstClr val="black"/>
              </a:solidFill>
            </a:endParaRP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Enhancing quality, seeking continuous improvement</a:t>
            </a:r>
            <a:endParaRPr lang="en-GB" sz="1800" b="1" dirty="0">
              <a:solidFill>
                <a:prstClr val="black"/>
              </a:solidFill>
            </a:endParaRP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and refining learning outcomes</a:t>
            </a:r>
            <a:endParaRPr lang="en-GB" sz="1800" b="1" dirty="0">
              <a:solidFill>
                <a:prstClr val="black"/>
              </a:solidFill>
            </a:endParaRP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Assuring quality, matching HEI, national and PRSB requirements</a:t>
            </a:r>
            <a:endParaRPr lang="en-GB" sz="1800" b="1" dirty="0">
              <a:solidFill>
                <a:prstClr val="black"/>
              </a:solidFill>
            </a:endParaRP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Thinking through student support</a:t>
            </a:r>
            <a:endParaRPr lang="en-GB" sz="1800" b="1" dirty="0">
              <a:solidFill>
                <a:prstClr val="black"/>
              </a:solidFill>
            </a:endParaRP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2800" b="1" dirty="0" smtClean="0">
                <a:solidFill>
                  <a:prstClr val="black"/>
                </a:solidFill>
              </a:rPr>
              <a:t>Curriculum</a:t>
            </a:r>
          </a:p>
          <a:p>
            <a:pPr algn="ctr" fontAlgn="auto">
              <a:spcBef>
                <a:spcPts val="0"/>
              </a:spcBef>
              <a:spcAft>
                <a:spcPts val="0"/>
              </a:spcAft>
            </a:pPr>
            <a:r>
              <a:rPr lang="en-GB" sz="2800" b="1" dirty="0" smtClean="0">
                <a:solidFill>
                  <a:prstClr val="black"/>
                </a:solidFill>
              </a:rPr>
              <a:t>Design</a:t>
            </a:r>
          </a:p>
          <a:p>
            <a:pPr algn="ctr" fontAlgn="auto">
              <a:spcBef>
                <a:spcPts val="0"/>
              </a:spcBef>
              <a:spcAft>
                <a:spcPts val="0"/>
              </a:spcAft>
            </a:pPr>
            <a:r>
              <a:rPr lang="en-GB" sz="2800" b="1" dirty="0" smtClean="0">
                <a:solidFill>
                  <a:prstClr val="black"/>
                </a:solidFill>
              </a:rPr>
              <a:t>Essentials</a:t>
            </a:r>
            <a:endParaRPr lang="en-GB" sz="2800" b="1" dirty="0">
              <a:solidFill>
                <a:prstClr val="black"/>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Constructively aligning your masters programme</a:t>
            </a:r>
          </a:p>
        </p:txBody>
      </p:sp>
      <p:sp>
        <p:nvSpPr>
          <p:cNvPr id="3" name="Content Placeholder 2"/>
          <p:cNvSpPr>
            <a:spLocks noGrp="1"/>
          </p:cNvSpPr>
          <p:nvPr>
            <p:ph idx="1"/>
          </p:nvPr>
        </p:nvSpPr>
        <p:spPr/>
        <p:txBody>
          <a:bodyPr/>
          <a:lstStyle/>
          <a:p>
            <a:r>
              <a:rPr lang="en-GB" dirty="0" smtClean="0"/>
              <a:t>Explore the QAA expectations for M-level study;</a:t>
            </a:r>
          </a:p>
          <a:p>
            <a:r>
              <a:rPr lang="en-GB" dirty="0" smtClean="0"/>
              <a:t>Scrutinise any subject benchmarks at this level see</a:t>
            </a:r>
          </a:p>
          <a:p>
            <a:pPr>
              <a:buNone/>
            </a:pPr>
            <a:r>
              <a:rPr lang="en-GB" dirty="0" smtClean="0">
                <a:hlinkClick r:id="rId2"/>
              </a:rPr>
              <a:t>http://www.qaa.ac.uk/assuring-standards-and-quality/the-quality-code/subject-benchmark-statements/masters-degree-subjects</a:t>
            </a:r>
            <a:endParaRPr lang="en-GB" dirty="0" smtClean="0"/>
          </a:p>
          <a:p>
            <a:r>
              <a:rPr lang="en-GB" dirty="0" smtClean="0"/>
              <a:t>Think through the curriculum design essentials: learning outcomes, subject content, delivery modes, student support, assessment methods and approaches, quality assurance, evaluation of programmes, quality enhancement. </a:t>
            </a:r>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2753</Words>
  <Application>Microsoft Office PowerPoint</Application>
  <PresentationFormat>On-screen Show (4:3)</PresentationFormat>
  <Paragraphs>219</Paragraphs>
  <Slides>32</Slides>
  <Notes>21</Notes>
  <HiddenSlides>0</HiddenSlides>
  <MMClips>0</MMClips>
  <ScaleCrop>false</ScaleCrop>
  <HeadingPairs>
    <vt:vector size="4" baseType="variant">
      <vt:variant>
        <vt:lpstr>Theme</vt:lpstr>
      </vt:variant>
      <vt:variant>
        <vt:i4>2</vt:i4>
      </vt:variant>
      <vt:variant>
        <vt:lpstr>Slide Titles</vt:lpstr>
      </vt:variant>
      <vt:variant>
        <vt:i4>32</vt:i4>
      </vt:variant>
    </vt:vector>
  </HeadingPairs>
  <TitlesOfParts>
    <vt:vector size="34" baseType="lpstr">
      <vt:lpstr>LeedsMet template</vt:lpstr>
      <vt:lpstr>Office Theme</vt:lpstr>
      <vt:lpstr>Working with taught Masters Level students: Designing, teaching and assessing Taught Masters programmes  York St John University: 18th February 2015 </vt:lpstr>
      <vt:lpstr>Rationale for the workshop</vt:lpstr>
      <vt:lpstr>Today's workshop will enable you to:</vt:lpstr>
      <vt:lpstr>The context in which we offer Masters programmes</vt:lpstr>
      <vt:lpstr>So what about the Post-graduate student experience?</vt:lpstr>
      <vt:lpstr>So which aspects of masters provision at YSJ are your strengths?</vt:lpstr>
      <vt:lpstr>Slide 7</vt:lpstr>
      <vt:lpstr>Slide 8</vt:lpstr>
      <vt:lpstr>Constructively aligning your masters programme</vt:lpstr>
      <vt:lpstr>Masters level programmes according to QAA</vt:lpstr>
      <vt:lpstr>M level qualifications </vt:lpstr>
      <vt:lpstr>Higher education providers may offer a Master's degree with the specific intention of:</vt:lpstr>
      <vt:lpstr>QAA guidance on m-level qualifications  (Taken from The framework for higher education qualifications in England, Wales and Northern Ireland, 2008. Appendix 2a )</vt:lpstr>
      <vt:lpstr>Typically, holders of the qualification will be able to:</vt:lpstr>
      <vt:lpstr>New Zealand Qualifications Agency (2007) outcomes of a Masters degree</vt:lpstr>
      <vt:lpstr>The Australian Qualification Framework (2011) specifies expectations in these terms:</vt:lpstr>
      <vt:lpstr>Masters students at IoE are expected to be able to demonstrate:</vt:lpstr>
      <vt:lpstr>What distinguishes Masters’ level from undergraduate level in practice?</vt:lpstr>
      <vt:lpstr>Mapping the student experience at Master’s Level </vt:lpstr>
      <vt:lpstr>At Masters level, assessment really matters!</vt:lpstr>
      <vt:lpstr>QAA Assessment expectations</vt:lpstr>
      <vt:lpstr>Assessment at Masters level:  the Assimilate project</vt:lpstr>
      <vt:lpstr>The Assimilate compendium: Good practice M-level assessment examples include:</vt:lpstr>
      <vt:lpstr>Some learning points</vt:lpstr>
      <vt:lpstr>We used Q methodology to look for trends in M-level assessment </vt:lpstr>
      <vt:lpstr>We identified five viewpoints</vt:lpstr>
      <vt:lpstr>Viewpoints 4 and 5 </vt:lpstr>
      <vt:lpstr>Project overview</vt:lpstr>
      <vt:lpstr>The take-aways from today</vt:lpstr>
      <vt:lpstr>Selected references and further reading</vt:lpstr>
      <vt:lpstr>References (contd.)</vt:lpstr>
      <vt:lpstr>References (contd.)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2015-02-17T21:40:00Z</dcterms:modified>
</cp:coreProperties>
</file>