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21"/>
  </p:notesMasterIdLst>
  <p:handoutMasterIdLst>
    <p:handoutMasterId r:id="rId22"/>
  </p:handoutMasterIdLst>
  <p:sldIdLst>
    <p:sldId id="257" r:id="rId2"/>
    <p:sldId id="394" r:id="rId3"/>
    <p:sldId id="397" r:id="rId4"/>
    <p:sldId id="398" r:id="rId5"/>
    <p:sldId id="421" r:id="rId6"/>
    <p:sldId id="420" r:id="rId7"/>
    <p:sldId id="385" r:id="rId8"/>
    <p:sldId id="383" r:id="rId9"/>
    <p:sldId id="422" r:id="rId10"/>
    <p:sldId id="386" r:id="rId11"/>
    <p:sldId id="387" r:id="rId12"/>
    <p:sldId id="388" r:id="rId13"/>
    <p:sldId id="389" r:id="rId14"/>
    <p:sldId id="390" r:id="rId15"/>
    <p:sldId id="391" r:id="rId16"/>
    <p:sldId id="393" r:id="rId17"/>
    <p:sldId id="382" r:id="rId18"/>
    <p:sldId id="270" r:id="rId19"/>
    <p:sldId id="272" r:id="rId2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Arial" charset="0"/>
      </a:defRPr>
    </a:lvl1pPr>
    <a:lvl2pPr marL="457200" algn="l" rtl="0" fontAlgn="base">
      <a:spcBef>
        <a:spcPct val="0"/>
      </a:spcBef>
      <a:spcAft>
        <a:spcPct val="0"/>
      </a:spcAft>
      <a:defRPr sz="3100" kern="1200">
        <a:solidFill>
          <a:schemeClr val="tx1"/>
        </a:solidFill>
        <a:latin typeface="Arial" charset="0"/>
        <a:ea typeface="+mn-ea"/>
        <a:cs typeface="Arial" charset="0"/>
      </a:defRPr>
    </a:lvl2pPr>
    <a:lvl3pPr marL="914400" algn="l" rtl="0" fontAlgn="base">
      <a:spcBef>
        <a:spcPct val="0"/>
      </a:spcBef>
      <a:spcAft>
        <a:spcPct val="0"/>
      </a:spcAft>
      <a:defRPr sz="3100" kern="1200">
        <a:solidFill>
          <a:schemeClr val="tx1"/>
        </a:solidFill>
        <a:latin typeface="Arial" charset="0"/>
        <a:ea typeface="+mn-ea"/>
        <a:cs typeface="Arial" charset="0"/>
      </a:defRPr>
    </a:lvl3pPr>
    <a:lvl4pPr marL="1371600" algn="l" rtl="0" fontAlgn="base">
      <a:spcBef>
        <a:spcPct val="0"/>
      </a:spcBef>
      <a:spcAft>
        <a:spcPct val="0"/>
      </a:spcAft>
      <a:defRPr sz="3100" kern="1200">
        <a:solidFill>
          <a:schemeClr val="tx1"/>
        </a:solidFill>
        <a:latin typeface="Arial" charset="0"/>
        <a:ea typeface="+mn-ea"/>
        <a:cs typeface="Arial" charset="0"/>
      </a:defRPr>
    </a:lvl4pPr>
    <a:lvl5pPr marL="1828800" algn="l" rtl="0" fontAlgn="base">
      <a:spcBef>
        <a:spcPct val="0"/>
      </a:spcBef>
      <a:spcAft>
        <a:spcPct val="0"/>
      </a:spcAft>
      <a:defRPr sz="3100" kern="1200">
        <a:solidFill>
          <a:schemeClr val="tx1"/>
        </a:solidFill>
        <a:latin typeface="Arial" charset="0"/>
        <a:ea typeface="+mn-ea"/>
        <a:cs typeface="Arial" charset="0"/>
      </a:defRPr>
    </a:lvl5pPr>
    <a:lvl6pPr marL="2286000" algn="l" defTabSz="914400" rtl="0" eaLnBrk="1" latinLnBrk="0" hangingPunct="1">
      <a:defRPr sz="3100" kern="1200">
        <a:solidFill>
          <a:schemeClr val="tx1"/>
        </a:solidFill>
        <a:latin typeface="Arial" charset="0"/>
        <a:ea typeface="+mn-ea"/>
        <a:cs typeface="Arial" charset="0"/>
      </a:defRPr>
    </a:lvl6pPr>
    <a:lvl7pPr marL="2743200" algn="l" defTabSz="914400" rtl="0" eaLnBrk="1" latinLnBrk="0" hangingPunct="1">
      <a:defRPr sz="3100" kern="1200">
        <a:solidFill>
          <a:schemeClr val="tx1"/>
        </a:solidFill>
        <a:latin typeface="Arial" charset="0"/>
        <a:ea typeface="+mn-ea"/>
        <a:cs typeface="Arial" charset="0"/>
      </a:defRPr>
    </a:lvl7pPr>
    <a:lvl8pPr marL="3200400" algn="l" defTabSz="914400" rtl="0" eaLnBrk="1" latinLnBrk="0" hangingPunct="1">
      <a:defRPr sz="3100" kern="1200">
        <a:solidFill>
          <a:schemeClr val="tx1"/>
        </a:solidFill>
        <a:latin typeface="Arial" charset="0"/>
        <a:ea typeface="+mn-ea"/>
        <a:cs typeface="Arial" charset="0"/>
      </a:defRPr>
    </a:lvl8pPr>
    <a:lvl9pPr marL="3657600" algn="l" defTabSz="914400" rtl="0" eaLnBrk="1" latinLnBrk="0" hangingPunct="1">
      <a:defRPr sz="31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9000" autoAdjust="0"/>
  </p:normalViewPr>
  <p:slideViewPr>
    <p:cSldViewPr>
      <p:cViewPr>
        <p:scale>
          <a:sx n="80" d="100"/>
          <a:sy n="80" d="100"/>
        </p:scale>
        <p:origin x="-1590" y="-28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1B7130C-D514-47D5-89A7-62A90316C9D8}"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8FC757F7-5822-4F01-973B-8F1F1E4EC28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p:txBody>
          <a:bodyPr/>
          <a:lstStyle/>
          <a:p>
            <a:pPr>
              <a:defRPr/>
            </a:pPr>
            <a:fld id="{3F911F9A-2727-4FCB-95EE-46B862EAC36B}" type="slidenum">
              <a:rPr lang="en-US" smtClean="0"/>
              <a:pPr>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p:txBody>
          <a:bodyPr/>
          <a:lstStyle/>
          <a:p>
            <a:pPr>
              <a:defRPr/>
            </a:pPr>
            <a:fld id="{F92108E2-779F-447A-A9AC-F704A04CA54C}" type="slidenum">
              <a:rPr lang="en-US" smtClean="0"/>
              <a:pPr>
                <a:defRPr/>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p:txBody>
          <a:bodyPr/>
          <a:lstStyle/>
          <a:p>
            <a:pPr>
              <a:defRPr/>
            </a:pPr>
            <a:fld id="{E2A31E4D-2084-48A4-A2F7-529CF9EF5D7C}" type="slidenum">
              <a:rPr lang="en-US" smtClean="0"/>
              <a:pPr>
                <a:defRPr/>
              </a:pPr>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p:txBody>
          <a:bodyPr/>
          <a:lstStyle/>
          <a:p>
            <a:pPr>
              <a:defRPr/>
            </a:pPr>
            <a:fld id="{014BAF7C-3257-425C-8F02-A14CD0C73454}" type="slidenum">
              <a:rPr lang="en-US" smtClean="0"/>
              <a:pPr>
                <a:defRPr/>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p:txBody>
          <a:bodyPr/>
          <a:lstStyle/>
          <a:p>
            <a:pPr>
              <a:defRPr/>
            </a:pPr>
            <a:fld id="{2BE67311-907C-472F-A245-56CC40437841}" type="slidenum">
              <a:rPr lang="en-US" smtClean="0"/>
              <a:pPr>
                <a:defRPr/>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smtClean="0"/>
          </a:p>
        </p:txBody>
      </p:sp>
      <p:sp>
        <p:nvSpPr>
          <p:cNvPr id="36868" name="Slide Number Placeholder 3"/>
          <p:cNvSpPr>
            <a:spLocks noGrp="1"/>
          </p:cNvSpPr>
          <p:nvPr>
            <p:ph type="sldNum" sz="quarter" idx="5"/>
          </p:nvPr>
        </p:nvSpPr>
        <p:spPr/>
        <p:txBody>
          <a:bodyPr/>
          <a:lstStyle/>
          <a:p>
            <a:pPr>
              <a:defRPr/>
            </a:pPr>
            <a:fld id="{BF67891C-F662-4B48-B78B-D3D2E978C6A0}" type="slidenum">
              <a:rPr lang="en-US" smtClean="0"/>
              <a:pPr>
                <a:defRPr/>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p:txBody>
          <a:bodyPr/>
          <a:lstStyle/>
          <a:p>
            <a:pPr>
              <a:defRPr/>
            </a:pPr>
            <a:fld id="{01D64643-7CA2-4CC0-83F9-FA1DEA6A9292}" type="slidenum">
              <a:rPr lang="en-US" smtClean="0"/>
              <a:pPr>
                <a:defRPr/>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p:txBody>
          <a:bodyPr/>
          <a:lstStyle/>
          <a:p>
            <a:pPr>
              <a:defRPr/>
            </a:pPr>
            <a:fld id="{82B81896-F7AF-4D34-8DAF-2633DB1474C9}" type="slidenum">
              <a:rPr lang="en-US" smtClean="0"/>
              <a:pPr>
                <a:defRPr/>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p:txBody>
          <a:bodyPr/>
          <a:lstStyle/>
          <a:p>
            <a:pPr>
              <a:defRPr/>
            </a:pPr>
            <a:fld id="{436C8160-AEAF-4DEA-A4C8-8DFFFA679D23}" type="slidenum">
              <a:rPr lang="en-US" smtClean="0"/>
              <a:pPr>
                <a:defRPr/>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p:txBody>
          <a:bodyPr/>
          <a:lstStyle/>
          <a:p>
            <a:pPr>
              <a:defRPr/>
            </a:pPr>
            <a:fld id="{8ED5731E-7FDA-4D45-9F7D-BC0FFF629E2A}" type="slidenum">
              <a:rPr lang="en-US" smtClean="0"/>
              <a:pPr>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endParaRPr lang="en-US" smtClean="0"/>
          </a:p>
        </p:txBody>
      </p:sp>
      <p:sp>
        <p:nvSpPr>
          <p:cNvPr id="25604" name="Slide Number Placeholder 3"/>
          <p:cNvSpPr>
            <a:spLocks noGrp="1"/>
          </p:cNvSpPr>
          <p:nvPr>
            <p:ph type="sldNum" sz="quarter" idx="5"/>
          </p:nvPr>
        </p:nvSpPr>
        <p:spPr/>
        <p:txBody>
          <a:bodyPr/>
          <a:lstStyle/>
          <a:p>
            <a:pPr>
              <a:defRPr/>
            </a:pPr>
            <a:fld id="{B7D7B58E-43B4-4C62-BFA1-4E0CC016606F}" type="slidenum">
              <a:rPr lang="en-US" smtClean="0"/>
              <a:pPr>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p:txBody>
          <a:bodyPr/>
          <a:lstStyle/>
          <a:p>
            <a:pPr>
              <a:defRPr/>
            </a:pPr>
            <a:fld id="{EBEE2E50-F7A9-411C-BAF6-C4B5B7734961}" type="slidenum">
              <a:rPr lang="en-US" smtClean="0"/>
              <a:pPr>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p:txBody>
          <a:bodyPr/>
          <a:lstStyle/>
          <a:p>
            <a:pPr>
              <a:defRPr/>
            </a:pPr>
            <a:fld id="{196BCD36-3B8B-4F1E-8B46-15F9CB86EB82}" type="slidenum">
              <a:rPr lang="en-US" smtClean="0"/>
              <a:pPr>
                <a:defRPr/>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9BE0B676-CF24-43DC-96E2-A245153CFA98}" type="slidenum">
              <a:rPr lang="en-US" smtClean="0"/>
              <a:pPr>
                <a:defRPr/>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p:txBody>
          <a:bodyPr/>
          <a:lstStyle/>
          <a:p>
            <a:pPr>
              <a:defRPr/>
            </a:pPr>
            <a:fld id="{298BFCA3-4944-48ED-9B6B-2B76D8C43715}" type="slidenum">
              <a:rPr lang="en-US" smtClean="0"/>
              <a:pPr>
                <a:defRPr/>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p:txBody>
          <a:bodyPr/>
          <a:lstStyle/>
          <a:p>
            <a:pPr>
              <a:defRPr/>
            </a:pPr>
            <a:fld id="{31F2D6BB-ADF9-4804-A8E6-6DDF164862D5}" type="slidenum">
              <a:rPr lang="en-US" smtClean="0"/>
              <a:pPr>
                <a:defRPr/>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p:txBody>
          <a:bodyPr/>
          <a:lstStyle/>
          <a:p>
            <a:pPr>
              <a:defRPr/>
            </a:pPr>
            <a:fld id="{79C5F1A6-B8A1-4BC1-9E1F-CCE10C6EDA61}" type="slidenum">
              <a:rPr lang="en-US" smtClean="0"/>
              <a:pPr>
                <a:defRPr/>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2A6469C5-FFE7-467F-8A6C-315CD61997C1}" type="datetime1">
              <a:rPr lang="en-GB"/>
              <a:pPr>
                <a:defRPr/>
              </a:pPr>
              <a:t>28/01/2015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cs typeface="+mn-cs"/>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cs typeface="+mn-cs"/>
              </a:defRPr>
            </a:lvl1pPr>
          </a:lstStyle>
          <a:p>
            <a:pPr>
              <a:defRPr/>
            </a:pPr>
            <a:fld id="{EB300304-93D0-4F62-BFB7-AD063D04C9A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BABA30C1-F0BF-42B0-B993-078B87BCE7FA}" type="datetime1">
              <a:rPr lang="en-GB"/>
              <a:pPr>
                <a:defRPr/>
              </a:pPr>
              <a:t>28/01/2015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E2DC2D88-B53A-4F45-9671-E2700BB2959C}" type="datetime1">
              <a:rPr lang="en-GB"/>
              <a:pPr>
                <a:defRPr/>
              </a:pPr>
              <a:t>28/01/2015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E37EFD55-DB72-4918-BFE1-4B34E2C91B0C}" type="datetime1">
              <a:rPr lang="en-GB"/>
              <a:pPr>
                <a:defRPr/>
              </a:pPr>
              <a:t>28/01/2015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CC500FC-D859-4EB6-8A79-6669DB577309}" type="datetime1">
              <a:rPr lang="en-GB"/>
              <a:pPr>
                <a:defRPr/>
              </a:pPr>
              <a:t>28/01/2015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783CEB4D-9902-4921-A95E-89F72C45FD0B}" type="datetime1">
              <a:rPr lang="en-GB"/>
              <a:pPr>
                <a:defRPr/>
              </a:pPr>
              <a:t>28/01/2015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F1480ECF-D1E7-4B74-969D-AF45E597CE0D}" type="datetime1">
              <a:rPr lang="en-GB"/>
              <a:pPr>
                <a:defRPr/>
              </a:pPr>
              <a:t>28/01/2015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A5165BBA-E38A-4C63-A2CE-B0E60BEBDD90}" type="datetime1">
              <a:rPr lang="en-GB"/>
              <a:pPr>
                <a:defRPr/>
              </a:pPr>
              <a:t>28/01/2015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C7087291-BC86-4759-947C-D5CC091ED509}" type="datetime1">
              <a:rPr lang="en-GB"/>
              <a:pPr>
                <a:defRPr/>
              </a:pPr>
              <a:t>28/01/2015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942E0E91-48D0-46FB-8016-E5D43D230D5C}" type="datetime1">
              <a:rPr lang="en-GB"/>
              <a:pPr>
                <a:defRPr/>
              </a:pPr>
              <a:t>28/01/2015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03ED5F97-0BB9-4162-9657-ABA656E7D6DB}" type="datetime1">
              <a:rPr lang="en-GB"/>
              <a:pPr>
                <a:defRPr/>
              </a:pPr>
              <a:t>28/01/2015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152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cs typeface="+mn-cs"/>
              </a:defRPr>
            </a:lvl1pPr>
          </a:lstStyle>
          <a:p>
            <a:pPr>
              <a:defRPr/>
            </a:pPr>
            <a:fld id="{B0411C6D-2837-4E6F-B0A4-EC6BAD803CD6}" type="datetime1">
              <a:rPr lang="en-GB"/>
              <a:pPr>
                <a:defRPr/>
              </a:pPr>
              <a:t>28/01/2015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1031" name="Oval 10"/>
            <p:cNvSpPr>
              <a:spLocks noChangeArrowheads="1"/>
            </p:cNvSpPr>
            <p:nvPr/>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2" name="Oval 11"/>
            <p:cNvSpPr>
              <a:spLocks noChangeArrowheads="1"/>
            </p:cNvSpPr>
            <p:nvPr/>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3" name="Oval 12"/>
            <p:cNvSpPr>
              <a:spLocks noChangeArrowheads="1"/>
            </p:cNvSpPr>
            <p:nvPr/>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3"/>
            <p:cNvSpPr>
              <a:spLocks noChangeArrowheads="1"/>
            </p:cNvSpPr>
            <p:nvPr/>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4"/>
            <p:cNvSpPr>
              <a:spLocks noChangeArrowheads="1"/>
            </p:cNvSpPr>
            <p:nvPr/>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5"/>
            <p:cNvSpPr>
              <a:spLocks noChangeArrowheads="1"/>
            </p:cNvSpPr>
            <p:nvPr/>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6"/>
            <p:cNvSpPr>
              <a:spLocks noChangeArrowheads="1"/>
            </p:cNvSpPr>
            <p:nvPr/>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38" name="Oval 17"/>
            <p:cNvSpPr>
              <a:spLocks noChangeArrowheads="1"/>
            </p:cNvSpPr>
            <p:nvPr/>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8"/>
            <p:cNvSpPr>
              <a:spLocks noChangeArrowheads="1"/>
            </p:cNvSpPr>
            <p:nvPr/>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0" name="Oval 19"/>
            <p:cNvSpPr>
              <a:spLocks noChangeArrowheads="1"/>
            </p:cNvSpPr>
            <p:nvPr/>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1" name="Oval 20"/>
            <p:cNvSpPr>
              <a:spLocks noChangeArrowheads="1"/>
            </p:cNvSpPr>
            <p:nvPr/>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2" name="Oval 21"/>
            <p:cNvSpPr>
              <a:spLocks noChangeArrowheads="1"/>
            </p:cNvSpPr>
            <p:nvPr/>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3" name="Oval 22"/>
            <p:cNvSpPr>
              <a:spLocks noChangeArrowheads="1"/>
            </p:cNvSpPr>
            <p:nvPr/>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4" name="Oval 23"/>
            <p:cNvSpPr>
              <a:spLocks noChangeArrowheads="1"/>
            </p:cNvSpPr>
            <p:nvPr/>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5" name="Oval 24"/>
            <p:cNvSpPr>
              <a:spLocks noChangeArrowheads="1"/>
            </p:cNvSpPr>
            <p:nvPr/>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6" name="Oval 25"/>
            <p:cNvSpPr>
              <a:spLocks noChangeArrowheads="1"/>
            </p:cNvSpPr>
            <p:nvPr/>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7" name="Oval 26"/>
            <p:cNvSpPr>
              <a:spLocks noChangeArrowheads="1"/>
            </p:cNvSpPr>
            <p:nvPr/>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7"/>
            <p:cNvSpPr>
              <a:spLocks noChangeArrowheads="1"/>
            </p:cNvSpPr>
            <p:nvPr/>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9" name="Oval 28"/>
            <p:cNvSpPr>
              <a:spLocks noChangeArrowheads="1"/>
            </p:cNvSpPr>
            <p:nvPr/>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0" name="Oval 29"/>
            <p:cNvSpPr>
              <a:spLocks noChangeArrowheads="1"/>
            </p:cNvSpPr>
            <p:nvPr/>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1" name="Oval 30"/>
            <p:cNvSpPr>
              <a:spLocks noChangeArrowheads="1"/>
            </p:cNvSpPr>
            <p:nvPr/>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2" name="Oval 31"/>
            <p:cNvSpPr>
              <a:spLocks noChangeArrowheads="1"/>
            </p:cNvSpPr>
            <p:nvPr/>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3" name="Oval 32"/>
            <p:cNvSpPr>
              <a:spLocks noChangeArrowheads="1"/>
            </p:cNvSpPr>
            <p:nvPr/>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4" name="Oval 33"/>
            <p:cNvSpPr>
              <a:spLocks noChangeArrowheads="1"/>
            </p:cNvSpPr>
            <p:nvPr/>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5" name="Oval 34"/>
            <p:cNvSpPr>
              <a:spLocks noChangeArrowheads="1"/>
            </p:cNvSpPr>
            <p:nvPr/>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6" name="Oval 35"/>
            <p:cNvSpPr>
              <a:spLocks noChangeArrowheads="1"/>
            </p:cNvSpPr>
            <p:nvPr/>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6"/>
            <p:cNvSpPr>
              <a:spLocks noChangeArrowheads="1"/>
            </p:cNvSpPr>
            <p:nvPr/>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8" name="Oval 37"/>
            <p:cNvSpPr>
              <a:spLocks noChangeArrowheads="1"/>
            </p:cNvSpPr>
            <p:nvPr/>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9" name="Oval 38"/>
            <p:cNvSpPr>
              <a:spLocks noChangeArrowheads="1"/>
            </p:cNvSpPr>
            <p:nvPr/>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0" name="Oval 39"/>
            <p:cNvSpPr>
              <a:spLocks noChangeArrowheads="1"/>
            </p:cNvSpPr>
            <p:nvPr/>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40"/>
            <p:cNvSpPr>
              <a:spLocks noChangeArrowheads="1"/>
            </p:cNvSpPr>
            <p:nvPr/>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40"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p:spPr>
        <p:txBody>
          <a:bodyPr anchor="ctr"/>
          <a:lstStyle/>
          <a:p>
            <a:pPr eaLnBrk="1" hangingPunct="1"/>
            <a:r>
              <a:rPr lang="en-GB" sz="4400" smtClean="0"/>
              <a:t>Ensuring fair assessment of students in groups</a:t>
            </a:r>
            <a:endParaRPr lang="en-GB" sz="4000" b="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Anglia Ruskin University</a:t>
            </a:r>
          </a:p>
          <a:p>
            <a:pPr algn="ctr" eaLnBrk="1" hangingPunct="1">
              <a:defRPr/>
            </a:pPr>
            <a:r>
              <a:rPr lang="en-GB" dirty="0" smtClean="0"/>
              <a:t>January 2015</a:t>
            </a:r>
            <a:endParaRPr lang="en-GB" dirty="0" smtClean="0"/>
          </a:p>
          <a:p>
            <a:pPr algn="ctr" eaLnBrk="1" hangingPunct="1">
              <a:defRPr/>
            </a:pPr>
            <a:r>
              <a:rPr lang="en-GB" sz="2400" dirty="0" smtClean="0"/>
              <a:t>Sally Brown</a:t>
            </a:r>
          </a:p>
          <a:p>
            <a:pPr algn="ctr" eaLnBrk="1" hangingPunct="1">
              <a:defRPr/>
            </a:pPr>
            <a:r>
              <a:rPr lang="en-GB" sz="2000" dirty="0" smtClean="0"/>
              <a:t>@</a:t>
            </a:r>
            <a:r>
              <a:rPr lang="en-GB" sz="2000" dirty="0" err="1" smtClean="0"/>
              <a:t>ProfSallyBrown</a:t>
            </a:r>
            <a:endParaRPr lang="en-GB" sz="2000" dirty="0" smtClean="0"/>
          </a:p>
          <a:p>
            <a:pPr algn="ctr" eaLnBrk="1" hangingPunct="1">
              <a:defRPr/>
            </a:pPr>
            <a:r>
              <a:rPr lang="en-GB" sz="2000" dirty="0" smtClean="0"/>
              <a:t>NTF, PFHEA, 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Implicit values in group work</a:t>
            </a:r>
            <a:br>
              <a:rPr lang="en-GB" sz="3200" dirty="0" smtClean="0"/>
            </a:br>
            <a:endParaRPr lang="en-GB" sz="3200" dirty="0" smtClean="0"/>
          </a:p>
        </p:txBody>
      </p:sp>
      <p:sp>
        <p:nvSpPr>
          <p:cNvPr id="12291" name="Content Placeholder 2"/>
          <p:cNvSpPr>
            <a:spLocks noGrp="1"/>
          </p:cNvSpPr>
          <p:nvPr>
            <p:ph idx="1"/>
          </p:nvPr>
        </p:nvSpPr>
        <p:spPr>
          <a:xfrm>
            <a:off x="214313" y="764704"/>
            <a:ext cx="8643937" cy="5437659"/>
          </a:xfrm>
        </p:spPr>
        <p:txBody>
          <a:bodyPr/>
          <a:lstStyle/>
          <a:p>
            <a:r>
              <a:rPr lang="en-GB" sz="2800" dirty="0" smtClean="0"/>
              <a:t>Respect for the opinions and viewpoints of others, listening and responding appropriately;</a:t>
            </a:r>
          </a:p>
          <a:p>
            <a:r>
              <a:rPr lang="en-GB" sz="2800" dirty="0" smtClean="0"/>
              <a:t>Respect for valid reasoning. The ability to detect poor argument and to engage in respectful dialogue;</a:t>
            </a:r>
          </a:p>
          <a:p>
            <a:r>
              <a:rPr lang="en-GB" sz="2800" dirty="0" smtClean="0"/>
              <a:t>A commitment to regular attendance and to cooperation with others in independent group work involving debate and dialogue;</a:t>
            </a:r>
          </a:p>
          <a:p>
            <a:r>
              <a:rPr lang="en-GB" sz="2800" dirty="0" smtClean="0"/>
              <a:t>Active use of concepts and modes of reasoning introduced in the module content;</a:t>
            </a:r>
          </a:p>
          <a:p>
            <a:r>
              <a:rPr lang="en-GB" sz="2800" dirty="0" smtClean="0"/>
              <a:t>A commitment to shared reflection on course processes.</a:t>
            </a:r>
          </a:p>
          <a:p>
            <a:pPr>
              <a:buFont typeface="Wingdings" pitchFamily="2" charset="2"/>
              <a:buNone/>
            </a:pPr>
            <a:r>
              <a:rPr lang="en-GB" sz="2800" dirty="0" smtClean="0"/>
              <a:t>(Foreman-Peck and Winch, 2010)</a:t>
            </a:r>
          </a:p>
          <a:p>
            <a:endParaRPr lang="en-GB"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(1)</a:t>
            </a:r>
          </a:p>
        </p:txBody>
      </p:sp>
      <p:sp>
        <p:nvSpPr>
          <p:cNvPr id="13315"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If the task is small and early and the weighting of marks in relation to the overall module mark is minor, give the students a group mark with no differentiation (but then talk to them about the implications of this);</a:t>
            </a:r>
          </a:p>
          <a:p>
            <a:r>
              <a:rPr lang="en-GB" sz="2800" dirty="0" smtClean="0"/>
              <a:t>Break up the group task into separate equivalent elements and assess students individually on these tasks;</a:t>
            </a:r>
          </a:p>
          <a:p>
            <a:r>
              <a:rPr lang="en-GB" sz="2800" dirty="0" smtClean="0"/>
              <a:t>Give an overall mark to the group assignment, but give each student an additional individual task (for example, a reflection) to differentiate effort;...</a:t>
            </a:r>
          </a:p>
          <a:p>
            <a:endParaRPr lang="en-GB"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(2)</a:t>
            </a:r>
          </a:p>
        </p:txBody>
      </p:sp>
      <p:sp>
        <p:nvSpPr>
          <p:cNvPr id="14339" name="Content Placeholder 2"/>
          <p:cNvSpPr>
            <a:spLocks noGrp="1"/>
          </p:cNvSpPr>
          <p:nvPr>
            <p:ph idx="1"/>
          </p:nvPr>
        </p:nvSpPr>
        <p:spPr>
          <a:xfrm>
            <a:off x="285750" y="1214438"/>
            <a:ext cx="8412163" cy="4987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Give an overall mark to the group assignment outcome, and then viva the students individually on their learning from the task;</a:t>
            </a:r>
          </a:p>
          <a:p>
            <a:r>
              <a:rPr lang="en-GB" sz="2800" dirty="0" smtClean="0"/>
              <a:t>Give an overall mark to the group assignment outcome, and then set an exam question at the end of the module to enable students individually to demonstrate their learning from the group task.</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(3)</a:t>
            </a:r>
          </a:p>
        </p:txBody>
      </p:sp>
      <p:sp>
        <p:nvSpPr>
          <p:cNvPr id="15363" name="Content Placeholder 2"/>
          <p:cNvSpPr>
            <a:spLocks noGrp="1"/>
          </p:cNvSpPr>
          <p:nvPr>
            <p:ph idx="1"/>
          </p:nvPr>
        </p:nvSpPr>
        <p:spPr>
          <a:xfrm>
            <a:off x="285750" y="1124744"/>
            <a:ext cx="8412163" cy="5077619"/>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sz="2800" dirty="0" smtClean="0"/>
              <a:t>Give an overall mark to the group assignment outcome, divide that mark by the number of students in the group and then ask the students to decide whether each student in the group merits the average mark, the average +1 or +2 or the average -1 or -2</a:t>
            </a:r>
          </a:p>
          <a:p>
            <a:pPr>
              <a:buFont typeface="Wingdings" pitchFamily="2" charset="2"/>
              <a:buNone/>
            </a:pPr>
            <a:r>
              <a:rPr lang="en-GB" sz="2000" dirty="0" smtClean="0"/>
              <a:t>(Brown, Rust and Gibbs, (1994) Strategies for Diversifying Assessment)</a:t>
            </a:r>
          </a:p>
          <a:p>
            <a:endParaRPr lang="en-GB" sz="2800" dirty="0" smtClean="0"/>
          </a:p>
          <a:p>
            <a:endParaRPr lang="en-GB" sz="2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04800" y="609600"/>
            <a:ext cx="84582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Involving students in assessing </a:t>
            </a:r>
            <a:br>
              <a:rPr lang="en-GB" sz="3200" dirty="0" smtClean="0"/>
            </a:br>
            <a:r>
              <a:rPr lang="en-GB" sz="3200" dirty="0" smtClean="0"/>
              <a:t>peers in groups. Why?</a:t>
            </a:r>
          </a:p>
        </p:txBody>
      </p:sp>
      <p:sp>
        <p:nvSpPr>
          <p:cNvPr id="16387" name="Rectangle 3"/>
          <p:cNvSpPr>
            <a:spLocks noGrp="1" noChangeArrowheads="1"/>
          </p:cNvSpPr>
          <p:nvPr>
            <p:ph type="body" idx="1"/>
          </p:nvPr>
        </p:nvSpPr>
        <p:spPr>
          <a:xfrm>
            <a:off x="304800" y="1916113"/>
            <a:ext cx="8534400" cy="41798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Available research indicates that involving students in their own assessment makes them better learners (deep not surface learning);</a:t>
            </a:r>
          </a:p>
          <a:p>
            <a:r>
              <a:rPr lang="en-GB" sz="2800" dirty="0" smtClean="0"/>
              <a:t>If students feel they can get away with a free ride, then engagement may be harder to promote;</a:t>
            </a:r>
          </a:p>
          <a:p>
            <a:r>
              <a:rPr lang="en-GB" sz="2800" dirty="0" smtClean="0"/>
              <a:t>Assessing group participation really needs the involvement of peers to be meaningful;</a:t>
            </a:r>
          </a:p>
          <a:p>
            <a:r>
              <a:rPr lang="en-GB" sz="2800" dirty="0" smtClean="0"/>
              <a:t>Students can get inside the criteria and start to work out what they really mean in practice. </a:t>
            </a:r>
          </a:p>
          <a:p>
            <a:endParaRPr lang="en-GB" sz="2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81000"/>
            <a:ext cx="77724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However:</a:t>
            </a:r>
          </a:p>
        </p:txBody>
      </p:sp>
      <p:sp>
        <p:nvSpPr>
          <p:cNvPr id="17411" name="Rectangle 3"/>
          <p:cNvSpPr>
            <a:spLocks noGrp="1" noChangeArrowheads="1"/>
          </p:cNvSpPr>
          <p:nvPr>
            <p:ph type="body" idx="1"/>
          </p:nvPr>
        </p:nvSpPr>
        <p:spPr>
          <a:xfrm>
            <a:off x="457200" y="1524000"/>
            <a:ext cx="8305800" cy="42672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Criteria need to be explicit and clear to all concerned from the outset;</a:t>
            </a:r>
          </a:p>
          <a:p>
            <a:r>
              <a:rPr lang="en-GB" sz="2800" dirty="0" smtClean="0"/>
              <a:t>Assessment must use evidence matched against the criteria;</a:t>
            </a:r>
          </a:p>
          <a:p>
            <a:r>
              <a:rPr lang="en-GB" sz="2800" dirty="0" smtClean="0"/>
              <a:t>Students and staff need training and rehearsal before it is implemented ‘for real’;</a:t>
            </a:r>
          </a:p>
          <a:p>
            <a:r>
              <a:rPr lang="en-GB" sz="2800" dirty="0" smtClean="0"/>
              <a:t>Rehearsal implies having the opportunity to practice giving marks and feedback in a non-threatening and supportive environment where issues can be raised and discussed freely and productively.</a:t>
            </a:r>
          </a:p>
          <a:p>
            <a:pPr>
              <a:buFont typeface="Wingdings" pitchFamily="2" charset="2"/>
              <a:buNone/>
            </a:pPr>
            <a:r>
              <a:rPr lang="en-GB" sz="2800" dirty="0" smtClean="0"/>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Planning to maximize the effectiveness of small group work</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Which of the ideas you have discussed today would you like to implement in your practice?</a:t>
            </a:r>
          </a:p>
          <a:p>
            <a:r>
              <a:rPr lang="en-GB" sz="2800" dirty="0" smtClean="0"/>
              <a:t>Are these likely to be individual or course team activities?</a:t>
            </a:r>
          </a:p>
          <a:p>
            <a:r>
              <a:rPr lang="en-GB" sz="2800" dirty="0" smtClean="0"/>
              <a:t>What support might you need to make this happen? (Timetable flexibility, space swap, financial support?)</a:t>
            </a:r>
          </a:p>
          <a:p>
            <a:r>
              <a:rPr lang="en-GB" sz="2800" dirty="0" smtClean="0"/>
              <a:t>How will you know if you have been successful? </a:t>
            </a:r>
          </a:p>
          <a:p>
            <a:r>
              <a:rPr lang="en-GB" sz="2800" dirty="0" smtClean="0"/>
              <a:t>How can you share your success?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r>
              <a:rPr lang="en-GB" sz="2800" dirty="0" smtClean="0"/>
              <a:t>These and other slides will be available on my website at </a:t>
            </a:r>
            <a:r>
              <a:rPr lang="en-GB" sz="2800" u="sng" dirty="0" smtClean="0">
                <a:hlinkClick r:id="rId3"/>
              </a:rPr>
              <a:t>http://sally-brown.net/</a:t>
            </a:r>
            <a:r>
              <a:rPr lang="en-GB" sz="2800" dirty="0" smtClean="0"/>
              <a:t> </a:t>
            </a:r>
          </a:p>
        </p:txBody>
      </p:sp>
      <p:pic>
        <p:nvPicPr>
          <p:cNvPr id="19459" name="Picture 2" descr="sally new photo.jpg"/>
          <p:cNvPicPr>
            <a:picLocks noChangeAspect="1"/>
          </p:cNvPicPr>
          <p:nvPr/>
        </p:nvPicPr>
        <p:blipFill>
          <a:blip r:embed="rId4" cstate="email"/>
          <a:srcRect/>
          <a:stretch>
            <a:fillRect/>
          </a:stretch>
        </p:blipFill>
        <p:spPr bwMode="auto">
          <a:xfrm>
            <a:off x="2627313" y="1268413"/>
            <a:ext cx="3724275" cy="4965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Useful references: 1</a:t>
            </a:r>
          </a:p>
        </p:txBody>
      </p:sp>
      <p:sp>
        <p:nvSpPr>
          <p:cNvPr id="207875" name="Rectangle 3"/>
          <p:cNvSpPr>
            <a:spLocks noGrp="1" noChangeArrowheads="1"/>
          </p:cNvSpPr>
          <p:nvPr>
            <p:ph type="body" idx="1"/>
          </p:nvPr>
        </p:nvSpPr>
        <p:spPr>
          <a:xfrm>
            <a:off x="142875" y="981075"/>
            <a:ext cx="8713788" cy="5876925"/>
          </a:xfrm>
        </p:spPr>
        <p:txBody>
          <a:bodyPr/>
          <a:lstStyle/>
          <a:p>
            <a:pPr marL="609600" indent="-609600" eaLnBrk="1" hangingPunct="1">
              <a:buFont typeface="Wingdings" pitchFamily="2" charset="2"/>
              <a:buNone/>
              <a:defRPr/>
            </a:pPr>
            <a:r>
              <a:rPr lang="en-GB" sz="1800" dirty="0" smtClean="0"/>
              <a:t>Biggs, J</a:t>
            </a:r>
            <a:r>
              <a:rPr lang="en-GB" sz="1800" dirty="0"/>
              <a:t>. and Tang, C. (2011) </a:t>
            </a:r>
            <a:r>
              <a:rPr lang="en-GB" sz="1800" i="1" dirty="0"/>
              <a:t>Teaching for Quality Learning at University: 4</a:t>
            </a:r>
            <a:r>
              <a:rPr lang="en-GB" sz="1800" i="1" baseline="30000" dirty="0"/>
              <a:t>th</a:t>
            </a:r>
            <a:r>
              <a:rPr lang="en-GB" sz="1800" i="1" dirty="0"/>
              <a:t> edition</a:t>
            </a:r>
            <a:r>
              <a:rPr lang="en-GB" sz="1800" dirty="0"/>
              <a:t>, Maidenhead: SRHE/Open University Press</a:t>
            </a:r>
            <a:r>
              <a:rPr lang="en-GB" sz="1800" dirty="0" smtClean="0"/>
              <a:t>.</a:t>
            </a:r>
            <a:endParaRPr lang="en-GB" sz="1800" dirty="0" smtClean="0">
              <a:cs typeface="Times New Roman" pitchFamily="18" charset="0"/>
            </a:endParaRPr>
          </a:p>
          <a:p>
            <a:pPr eaLnBrk="1" hangingPunct="1">
              <a:buFont typeface="Wingdings" pitchFamily="2" charset="2"/>
              <a:buNone/>
              <a:defRPr/>
            </a:pPr>
            <a:r>
              <a:rPr lang="en-GB" sz="1800" dirty="0" smtClean="0"/>
              <a:t>Brown, S. (September 2006 and January 2007) ‘The art of small group teaching’ in the ‘New Academic’, Birmingham: SEDA</a:t>
            </a:r>
          </a:p>
          <a:p>
            <a:pPr eaLnBrk="1" hangingPunct="1">
              <a:buFont typeface="Wingdings" pitchFamily="2" charset="2"/>
              <a:buNone/>
              <a:defRPr/>
            </a:pPr>
            <a:r>
              <a:rPr lang="en-GB" sz="1800" dirty="0" smtClean="0"/>
              <a:t>Brown, S. (2001) </a:t>
            </a:r>
            <a:r>
              <a:rPr lang="en-GB" sz="1800" i="1" dirty="0" smtClean="0"/>
              <a:t>New at this,</a:t>
            </a:r>
            <a:r>
              <a:rPr lang="en-GB" sz="1800" dirty="0" smtClean="0"/>
              <a:t> Case study in </a:t>
            </a:r>
            <a:r>
              <a:rPr lang="en-GB" sz="1800" i="1" dirty="0" smtClean="0"/>
              <a:t>Lecturing: case studies, experience and practice from Higher education</a:t>
            </a:r>
            <a:r>
              <a:rPr lang="en-GB" sz="1800" dirty="0" smtClean="0"/>
              <a:t> (eds. Edwards, H., Smith, B. and Webb, G.) London: Kogan Page. </a:t>
            </a:r>
          </a:p>
          <a:p>
            <a:pPr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t>
            </a:r>
            <a:r>
              <a:rPr lang="en-GB" sz="1800" dirty="0" smtClean="0"/>
              <a:t>Australia: Acer Press, p.74-91.</a:t>
            </a:r>
          </a:p>
          <a:p>
            <a:pPr marL="609600" indent="-609600" eaLnBrk="1" hangingPunct="1">
              <a:buFont typeface="Wingdings" pitchFamily="2" charset="2"/>
              <a:buNone/>
              <a:defRPr/>
            </a:pPr>
            <a:r>
              <a:rPr lang="en-GB" sz="1800" dirty="0"/>
              <a:t> Brown, S. (2015) </a:t>
            </a:r>
            <a:r>
              <a:rPr lang="en-GB" sz="1800" i="1" dirty="0"/>
              <a:t>Learning, teaching and assessment in higher education: global perspectives, </a:t>
            </a:r>
            <a:r>
              <a:rPr lang="en-GB" sz="1800" dirty="0"/>
              <a:t>London: Palgrave-MacMillan</a:t>
            </a:r>
            <a:r>
              <a:rPr lang="en-GB" sz="1800" dirty="0" smtClean="0"/>
              <a:t>.</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endParaRPr lang="en-GB" sz="1800" i="1" dirty="0" smtClean="0"/>
          </a:p>
          <a:p>
            <a:pPr marL="609600" indent="-609600" eaLnBrk="1" hangingPunct="1">
              <a:buFont typeface="Wingdings" pitchFamily="2" charset="2"/>
              <a:buNone/>
              <a:defRPr/>
            </a:pPr>
            <a:endParaRPr lang="en-GB" sz="1800" dirty="0" smtClean="0"/>
          </a:p>
          <a:p>
            <a:pPr marL="609600" indent="-609600" eaLnBrk="1" hangingPunct="1">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60351"/>
            <a:ext cx="7543800" cy="576362"/>
          </a:xfrm>
        </p:spPr>
        <p:txBody>
          <a:bodyPr/>
          <a:lstStyle/>
          <a:p>
            <a:r>
              <a:rPr lang="en-GB" sz="3200" dirty="0" smtClean="0"/>
              <a:t>Useful references: 2</a:t>
            </a:r>
          </a:p>
        </p:txBody>
      </p:sp>
      <p:sp>
        <p:nvSpPr>
          <p:cNvPr id="43011" name="Rectangle 3"/>
          <p:cNvSpPr>
            <a:spLocks noGrp="1" noChangeArrowheads="1"/>
          </p:cNvSpPr>
          <p:nvPr>
            <p:ph type="body" idx="1"/>
          </p:nvPr>
        </p:nvSpPr>
        <p:spPr>
          <a:xfrm>
            <a:off x="323850" y="1052513"/>
            <a:ext cx="8569325" cy="5329237"/>
          </a:xfrm>
        </p:spPr>
        <p:txBody>
          <a:bodyPr/>
          <a:lstStyle/>
          <a:p>
            <a:pPr>
              <a:buFont typeface="Wingdings" pitchFamily="2" charset="2"/>
              <a:buNone/>
              <a:defRPr/>
            </a:pPr>
            <a:r>
              <a:rPr lang="en-GB" sz="1800" dirty="0" smtClean="0"/>
              <a:t>Foreman-Peck, L. and Winch, C. (2010) </a:t>
            </a:r>
            <a:r>
              <a:rPr lang="en-GB" sz="1800" i="1" dirty="0" smtClean="0"/>
              <a:t>Using Educational Research to Inform Practice: A Practical Guide to practitioner research in universities and colleges</a:t>
            </a:r>
            <a:r>
              <a:rPr lang="en-GB" sz="1800" dirty="0" smtClean="0"/>
              <a:t>. London: Routledge </a:t>
            </a:r>
          </a:p>
          <a:p>
            <a:pPr eaLnBrk="1" hangingPunct="1">
              <a:buFont typeface="Wingdings" pitchFamily="2" charset="2"/>
              <a:buNone/>
              <a:defRPr/>
            </a:pPr>
            <a:r>
              <a:rPr lang="en-GB" sz="1800" dirty="0" err="1" smtClean="0"/>
              <a:t>Jaques</a:t>
            </a:r>
            <a:r>
              <a:rPr lang="en-GB" sz="1800" dirty="0" smtClean="0"/>
              <a:t>, D. and Salmon, G. (2007)</a:t>
            </a:r>
            <a:r>
              <a:rPr lang="en-GB" sz="1800" i="1" dirty="0" smtClean="0"/>
              <a:t> Learning in groups: a handbook for face-to-face and on-line environments (4</a:t>
            </a:r>
            <a:r>
              <a:rPr lang="en-GB" sz="1800" i="1" baseline="30000" dirty="0" smtClean="0"/>
              <a:t>th</a:t>
            </a:r>
            <a:r>
              <a:rPr lang="en-GB" sz="1800" i="1" dirty="0" smtClean="0"/>
              <a:t> edition) </a:t>
            </a:r>
            <a:r>
              <a:rPr lang="en-GB" sz="1800" dirty="0" smtClean="0"/>
              <a:t>London: Routledge.</a:t>
            </a:r>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buFont typeface="Wingdings" pitchFamily="2" charset="2"/>
              <a:buNone/>
              <a:defRPr/>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defRPr/>
            </a:pPr>
            <a:r>
              <a:rPr lang="en-GB" sz="1800" dirty="0" smtClean="0"/>
              <a:t>Race, P. and Pickford, R. (2007) </a:t>
            </a:r>
            <a:r>
              <a:rPr lang="en-GB" sz="1800" i="1" dirty="0" smtClean="0"/>
              <a:t>Making Teaching work: Teaching smarter in post-compulsory education</a:t>
            </a:r>
            <a:r>
              <a:rPr lang="en-GB" sz="1800" dirty="0" smtClean="0"/>
              <a:t>, London: Sage.</a:t>
            </a:r>
          </a:p>
          <a:p>
            <a:pPr eaLnBrk="1" hangingPunct="1">
              <a:buFont typeface="Wingdings" pitchFamily="2" charset="2"/>
              <a:buNone/>
              <a:defRPr/>
            </a:pPr>
            <a:r>
              <a:rPr lang="en-GB" sz="1800" dirty="0" smtClean="0"/>
              <a:t>Race, P. (</a:t>
            </a:r>
            <a:r>
              <a:rPr lang="en-GB" sz="1800" dirty="0" smtClean="0"/>
              <a:t>2015) </a:t>
            </a:r>
            <a:r>
              <a:rPr lang="en-GB" sz="1800" i="1" dirty="0" smtClean="0"/>
              <a:t>The lecturer’s toolkit </a:t>
            </a:r>
            <a:r>
              <a:rPr lang="en-GB" sz="1800" i="1" dirty="0" smtClean="0"/>
              <a:t>(</a:t>
            </a:r>
            <a:r>
              <a:rPr lang="en-GB" sz="1800" i="1" dirty="0" smtClean="0"/>
              <a:t>4</a:t>
            </a:r>
            <a:r>
              <a:rPr lang="en-GB" sz="1800" i="1" baseline="30000" dirty="0" smtClean="0"/>
              <a:t>th</a:t>
            </a:r>
            <a:r>
              <a:rPr lang="en-GB" sz="1800" i="1" dirty="0" smtClean="0"/>
              <a:t> </a:t>
            </a:r>
            <a:r>
              <a:rPr lang="en-GB" sz="1800" i="1" dirty="0" smtClean="0"/>
              <a:t>edition),</a:t>
            </a:r>
            <a:r>
              <a:rPr lang="en-GB" sz="1800" dirty="0" smtClean="0"/>
              <a:t> London: Routledge. </a:t>
            </a:r>
          </a:p>
          <a:p>
            <a:pPr eaLnBrk="1" hangingPunct="1">
              <a:buFont typeface="Wingdings" pitchFamily="2" charset="2"/>
              <a:buNone/>
              <a:defRPr/>
            </a:pPr>
            <a:r>
              <a:rPr lang="en-GB" sz="1800" dirty="0"/>
              <a:t>Race, P. (2014) </a:t>
            </a:r>
            <a:r>
              <a:rPr lang="en-GB" sz="1800" i="1" dirty="0"/>
              <a:t>Making learning happen, 3</a:t>
            </a:r>
            <a:r>
              <a:rPr lang="en-GB" sz="1800" i="1" baseline="30000" dirty="0"/>
              <a:t>rd</a:t>
            </a:r>
            <a:r>
              <a:rPr lang="en-GB" sz="1800" i="1" dirty="0"/>
              <a:t> edition, </a:t>
            </a:r>
            <a:r>
              <a:rPr lang="en-GB" sz="1800" dirty="0"/>
              <a:t>London: Sage. </a:t>
            </a:r>
            <a:endParaRPr lang="en-GB" sz="1800" dirty="0" smtClean="0">
              <a:solidFill>
                <a:schemeClr val="tx2">
                  <a:lumMod val="40000"/>
                  <a:lumOff val="60000"/>
                </a:schemeClr>
              </a:solidFill>
            </a:endParaRPr>
          </a:p>
          <a:p>
            <a:pPr eaLnBrk="1" hangingPunct="1">
              <a:buFont typeface="Wingdings" pitchFamily="2" charset="2"/>
              <a:buNone/>
              <a:defRPr/>
            </a:pPr>
            <a:r>
              <a:rPr lang="en-GB" sz="1800" dirty="0" smtClean="0"/>
              <a:t>Ryan, J. (2000) </a:t>
            </a:r>
            <a:r>
              <a:rPr lang="en-GB" sz="1800" i="1" dirty="0" smtClean="0"/>
              <a:t>A Guide to Teaching International Students, </a:t>
            </a:r>
            <a:r>
              <a:rPr lang="en-GB" sz="1800" dirty="0" smtClean="0"/>
              <a:t>Oxford: Oxford Centre for Staff and Learning Development.</a:t>
            </a:r>
          </a:p>
          <a:p>
            <a:pPr eaLnBrk="1" hangingPunct="1">
              <a:buFont typeface="Wingdings" pitchFamily="2" charset="2"/>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Introduction</a:t>
            </a:r>
          </a:p>
        </p:txBody>
      </p:sp>
      <p:sp>
        <p:nvSpPr>
          <p:cNvPr id="4099" name="Content Placeholder 2"/>
          <p:cNvSpPr>
            <a:spLocks noGrp="1"/>
          </p:cNvSpPr>
          <p:nvPr>
            <p:ph idx="1"/>
          </p:nvPr>
        </p:nvSpPr>
        <p:spPr/>
        <p:txBody>
          <a:bodyPr/>
          <a:lstStyle/>
          <a:p>
            <a:r>
              <a:rPr lang="en-GB" sz="2800" dirty="0" smtClean="0"/>
              <a:t>Group work is a necessary approach in Higher Education nowadays and has many benefits for students in relation to personal development and employability;</a:t>
            </a:r>
          </a:p>
          <a:p>
            <a:r>
              <a:rPr lang="en-GB" sz="2800" dirty="0" smtClean="0"/>
              <a:t>However, it is the locus of much student dissatisfaction and complaints;</a:t>
            </a:r>
          </a:p>
          <a:p>
            <a:r>
              <a:rPr lang="en-GB" sz="2800" dirty="0" smtClean="0"/>
              <a:t>As with other pedagogic issues, fairness, transparency, inclusivity and equity are prerequisites for successful group work and assessment.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Why get students working in small groups?</a:t>
            </a:r>
          </a:p>
        </p:txBody>
      </p:sp>
      <p:sp>
        <p:nvSpPr>
          <p:cNvPr id="5123" name="Content Placeholder 2"/>
          <p:cNvSpPr>
            <a:spLocks noGrp="1"/>
          </p:cNvSpPr>
          <p:nvPr>
            <p:ph idx="1"/>
          </p:nvPr>
        </p:nvSpPr>
        <p:spPr>
          <a:xfrm>
            <a:off x="395536" y="1340768"/>
            <a:ext cx="8229600"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dirty="0" smtClean="0"/>
              <a:t>Teaching in small groups requires a range of skills different from those used in lecturing, particularly in terms of managing student inputs and activities. Group size and means of formation can influence student behaviors, hence the importance of tutor choices. </a:t>
            </a:r>
          </a:p>
          <a:p>
            <a:r>
              <a:rPr lang="en-US" sz="2800" dirty="0" smtClean="0"/>
              <a:t>Effective tutoring can engender positive student behaviours and study habits, to ensure that all students are well prepared as learners.</a:t>
            </a:r>
          </a:p>
          <a:p>
            <a:r>
              <a:rPr lang="en-US" sz="2800" dirty="0" smtClean="0"/>
              <a:t>Most employers expect graduates to be able to perform well in team situations, and so effective in-course support for skills development is key.</a:t>
            </a:r>
          </a:p>
          <a:p>
            <a:endParaRPr lang="en-GB"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Group work to encourage learning</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Working in small groups can be a highly effective means of engendering learning particularly when purposeful and systematic approaches are used;</a:t>
            </a:r>
          </a:p>
          <a:p>
            <a:r>
              <a:rPr lang="en-GB" sz="2800" dirty="0" smtClean="0"/>
              <a:t>Students frequently quite like being involved in group tasks, but often don’t like being assessed as a member of a group as they often see it as unfair;</a:t>
            </a:r>
          </a:p>
          <a:p>
            <a:r>
              <a:rPr lang="en-GB" sz="2800" dirty="0" smtClean="0"/>
              <a:t>When you ask students years after they have finished university what they found their most memorable experiences, group work often features in both positive and negative comments.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What kinds of things cause students to complain? If:</a:t>
            </a:r>
          </a:p>
        </p:txBody>
      </p:sp>
      <p:sp>
        <p:nvSpPr>
          <p:cNvPr id="7171" name="Content Placeholder 2"/>
          <p:cNvSpPr>
            <a:spLocks noGrp="1"/>
          </p:cNvSpPr>
          <p:nvPr>
            <p:ph idx="1"/>
          </p:nvPr>
        </p:nvSpPr>
        <p:spPr>
          <a:xfrm>
            <a:off x="0" y="1196752"/>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They feel the workload is unfairly shared out;</a:t>
            </a:r>
          </a:p>
          <a:p>
            <a:r>
              <a:rPr lang="en-GB" sz="2800" dirty="0" smtClean="0"/>
              <a:t>‘Freeloaders’ and those with poor attendance get the same kinds of marks as the students who work really hard;</a:t>
            </a:r>
          </a:p>
          <a:p>
            <a:r>
              <a:rPr lang="en-GB" sz="2800" dirty="0" smtClean="0"/>
              <a:t>They feel their grades are being unfairly brought down by their peers not taking the tasks seriously enough;</a:t>
            </a:r>
          </a:p>
          <a:p>
            <a:r>
              <a:rPr lang="en-GB" sz="2800" dirty="0" smtClean="0"/>
              <a:t>They don’t see the value of participating in group work;</a:t>
            </a:r>
          </a:p>
          <a:p>
            <a:r>
              <a:rPr lang="en-GB" sz="2800" dirty="0" smtClean="0"/>
              <a:t>The organisation of group activities seems to them to be chaotic and disorganised; </a:t>
            </a:r>
          </a:p>
          <a:p>
            <a:r>
              <a:rPr lang="en-GB" sz="2800" dirty="0" smtClean="0"/>
              <a:t>Hard work and good team work isn’t properly recognised within marks awarded.</a:t>
            </a:r>
          </a:p>
          <a:p>
            <a:endParaRPr lang="en-GB" sz="2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Potential cultural issues related to group work:</a:t>
            </a:r>
          </a:p>
        </p:txBody>
      </p:sp>
      <p:sp>
        <p:nvSpPr>
          <p:cNvPr id="8195" name="Content Placeholder 2"/>
          <p:cNvSpPr>
            <a:spLocks noGrp="1"/>
          </p:cNvSpPr>
          <p:nvPr>
            <p:ph idx="1"/>
          </p:nvPr>
        </p:nvSpPr>
        <p:spPr>
          <a:xfrm>
            <a:off x="251520" y="1124744"/>
            <a:ext cx="8446393" cy="5077619"/>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Students from cultures where the genders are usually strictly segregated may find activities like group work and presentations challenging initially;</a:t>
            </a:r>
          </a:p>
          <a:p>
            <a:r>
              <a:rPr lang="en-GB" sz="2800" dirty="0" smtClean="0"/>
              <a:t>There can be issues around students who are not prepared to ask questions in class or seek support, for fear of ‘losing face’, or causing the teacher to ‘lose face’ ;</a:t>
            </a:r>
          </a:p>
          <a:p>
            <a:r>
              <a:rPr lang="en-GB" sz="2800" dirty="0" smtClean="0"/>
              <a:t>There is diversity in the extent to which robust discussion is valued, with students from some cultures preferring to focus on the importance of harmony and co-operation within the group rather the interests of the individual within it (Ryan op cit 2000).</a:t>
            </a:r>
          </a:p>
          <a:p>
            <a:endParaRPr lang="en-GB"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Group work and employability</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smtClean="0"/>
              <a:t>Students on graduation will usually work in teams and so employers expect graduates to have enhanced group work skills;</a:t>
            </a:r>
          </a:p>
          <a:p>
            <a:r>
              <a:rPr lang="en-GB" sz="2800" dirty="0" smtClean="0"/>
              <a:t>Such skills need to be developed and honed, with students able to make good judgments about their own group work skills;</a:t>
            </a:r>
          </a:p>
          <a:p>
            <a:r>
              <a:rPr lang="en-GB" sz="2800" dirty="0" smtClean="0"/>
              <a:t> Assessed group tasks in the curriculum provide opportunities for rehearsal and learning through experience about balancing personal contribution with facilitating others’ participation.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22238"/>
            <a:ext cx="7543800" cy="8064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Ten steps for effective assessed group work</a:t>
            </a:r>
          </a:p>
        </p:txBody>
      </p:sp>
      <p:sp>
        <p:nvSpPr>
          <p:cNvPr id="3" name="Content Placeholder 2"/>
          <p:cNvSpPr>
            <a:spLocks noGrp="1"/>
          </p:cNvSpPr>
          <p:nvPr>
            <p:ph idx="1"/>
          </p:nvPr>
        </p:nvSpPr>
        <p:spPr>
          <a:xfrm>
            <a:off x="468313" y="1071563"/>
            <a:ext cx="8229600" cy="5130800"/>
          </a:xfrm>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buSzPct val="100000"/>
              <a:buFont typeface="+mj-lt"/>
              <a:buAutoNum type="arabicPeriod"/>
              <a:defRPr/>
            </a:pPr>
            <a:r>
              <a:rPr lang="en-GB" sz="2800" dirty="0" smtClean="0"/>
              <a:t>In the initial briefings, emphasise not just what is to be achieved and how it is to be assessed, but also the rationale for both doing group work and assessing it;</a:t>
            </a:r>
          </a:p>
          <a:p>
            <a:pPr marL="514350" indent="-514350">
              <a:buSzPct val="100000"/>
              <a:buFont typeface="+mj-lt"/>
              <a:buAutoNum type="arabicPeriod"/>
              <a:defRPr/>
            </a:pPr>
            <a:r>
              <a:rPr lang="en-GB" sz="2800" dirty="0" smtClean="0"/>
              <a:t>Provide references to research literature on the value placed on group work by employers and graduates;</a:t>
            </a:r>
          </a:p>
          <a:p>
            <a:pPr marL="514350" indent="-514350">
              <a:buSzPct val="100000"/>
              <a:buFont typeface="+mj-lt"/>
              <a:buAutoNum type="arabicPeriod"/>
              <a:defRPr/>
            </a:pPr>
            <a:r>
              <a:rPr lang="en-GB" sz="2800" dirty="0" smtClean="0"/>
              <a:t>Ensure that the criteria for assessment are transparent, logical, constructively aligned and reward good group behaviour;</a:t>
            </a:r>
          </a:p>
          <a:p>
            <a:pPr marL="514350" indent="-514350">
              <a:buSzPct val="100000"/>
              <a:buFont typeface="+mj-lt"/>
              <a:buAutoNum type="arabicPeriod"/>
              <a:defRPr/>
            </a:pPr>
            <a:r>
              <a:rPr lang="en-GB" sz="2800" dirty="0" smtClean="0"/>
              <a:t>Ensure the tasks you give them are authentic and meaningful;</a:t>
            </a:r>
          </a:p>
          <a:p>
            <a:pPr marL="514350" indent="-514350">
              <a:buSzPct val="100000"/>
              <a:buFont typeface="+mj-lt"/>
              <a:buAutoNum type="arabicPeriod"/>
              <a:defRPr/>
            </a:pPr>
            <a:endParaRPr lang="en-GB" sz="2800" dirty="0" smtClean="0"/>
          </a:p>
          <a:p>
            <a:pPr marL="514350" indent="-514350">
              <a:buSzPct val="100000"/>
              <a:buFont typeface="+mj-lt"/>
              <a:buAutoNum type="arabicPeriod"/>
              <a:defRPr/>
            </a:pPr>
            <a:endParaRPr lang="en-GB" sz="2800" dirty="0" smtClean="0"/>
          </a:p>
          <a:p>
            <a:pPr marL="514350" indent="-514350">
              <a:buSzPct val="100000"/>
              <a:buFont typeface="+mj-lt"/>
              <a:buAutoNum type="arabicPeriod"/>
              <a:defRPr/>
            </a:pPr>
            <a:endParaRPr lang="en-GB"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Ten stages of effective assessed group work (continued)</a:t>
            </a:r>
          </a:p>
        </p:txBody>
      </p:sp>
      <p:sp>
        <p:nvSpPr>
          <p:cNvPr id="11267" name="Content Placeholder 2"/>
          <p:cNvSpPr>
            <a:spLocks noGrp="1"/>
          </p:cNvSpPr>
          <p:nvPr>
            <p:ph idx="1"/>
          </p:nvPr>
        </p:nvSpPr>
        <p:spPr>
          <a:xfrm>
            <a:off x="468313" y="1196752"/>
            <a:ext cx="8229600" cy="5661248"/>
          </a:xfrm>
        </p:spPr>
        <p:txBody>
          <a:bodyPr/>
          <a:lstStyle/>
          <a:p>
            <a:pPr marL="457200" indent="-457200">
              <a:buSzPct val="100000"/>
              <a:buFont typeface="Arial" charset="0"/>
              <a:buAutoNum type="arabicPeriod" startAt="5"/>
            </a:pPr>
            <a:r>
              <a:rPr lang="en-GB" sz="2600" dirty="0" smtClean="0"/>
              <a:t>Provide risk-free rehearsal opportunities so that students can make mistakes in a safe environment;</a:t>
            </a:r>
          </a:p>
          <a:p>
            <a:pPr marL="457200" indent="-457200">
              <a:buSzPct val="100000"/>
              <a:buFont typeface="Arial" charset="0"/>
              <a:buAutoNum type="arabicPeriod" startAt="5"/>
            </a:pPr>
            <a:r>
              <a:rPr lang="en-GB" sz="2600" dirty="0" smtClean="0"/>
              <a:t>Offer dialogic opportunities for students to ask questions and clarify potential misunderstandings;</a:t>
            </a:r>
          </a:p>
          <a:p>
            <a:pPr marL="457200" indent="-457200">
              <a:buSzPct val="100000"/>
              <a:buFont typeface="Arial" charset="0"/>
              <a:buAutoNum type="arabicPeriod" startAt="5"/>
            </a:pPr>
            <a:r>
              <a:rPr lang="en-GB" sz="2600" dirty="0" smtClean="0"/>
              <a:t>Make it clear that sorting out group dysfunction is part of the task;</a:t>
            </a:r>
          </a:p>
          <a:p>
            <a:pPr marL="457200" indent="-457200">
              <a:buSzPct val="100000"/>
              <a:buFont typeface="Arial" charset="0"/>
              <a:buAutoNum type="arabicPeriod" startAt="5"/>
            </a:pPr>
            <a:r>
              <a:rPr lang="en-GB" sz="2600" dirty="0" smtClean="0"/>
              <a:t>Offer the services of an ‘ombudsperson’ to provide arbitration as necessary;</a:t>
            </a:r>
          </a:p>
          <a:p>
            <a:pPr marL="457200" indent="-457200">
              <a:buSzPct val="100000"/>
              <a:buFont typeface="Arial" charset="0"/>
              <a:buAutoNum type="arabicPeriod" startAt="5"/>
            </a:pPr>
            <a:r>
              <a:rPr lang="en-GB" sz="2600" dirty="0" smtClean="0"/>
              <a:t>Debrief at the end of the task and the assessment process so students recognise how the marks have been achieved.</a:t>
            </a:r>
          </a:p>
          <a:p>
            <a:pPr marL="457200" indent="-457200">
              <a:buSzPct val="100000"/>
              <a:buFont typeface="Arial" charset="0"/>
              <a:buAutoNum type="arabicPeriod" startAt="5"/>
            </a:pPr>
            <a:r>
              <a:rPr lang="en-GB" sz="2600" dirty="0" smtClean="0"/>
              <a:t>Clarify what are the values that underpin your group assessment process</a:t>
            </a:r>
          </a:p>
          <a:p>
            <a:pPr marL="457200" indent="-457200">
              <a:buSzPct val="100000"/>
              <a:buFont typeface="Arial" charset="0"/>
              <a:buAutoNum type="arabicPeriod" startAt="5"/>
            </a:pPr>
            <a:endParaRPr lang="en-GB" sz="2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1864</Words>
  <Application>Microsoft Office PowerPoint</Application>
  <PresentationFormat>On-screen Show (4:3)</PresentationFormat>
  <Paragraphs>122</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LeedsMet template</vt:lpstr>
      <vt:lpstr>Ensuring fair assessment of students in groups</vt:lpstr>
      <vt:lpstr>Introduction</vt:lpstr>
      <vt:lpstr>Why get students working in small groups?</vt:lpstr>
      <vt:lpstr>Group work to encourage learning</vt:lpstr>
      <vt:lpstr>What kinds of things cause students to complain? If:</vt:lpstr>
      <vt:lpstr>Potential cultural issues related to group work:</vt:lpstr>
      <vt:lpstr>Group work and employability</vt:lpstr>
      <vt:lpstr>Ten steps for effective assessed group work</vt:lpstr>
      <vt:lpstr>Ten stages of effective assessed group work (continued)</vt:lpstr>
      <vt:lpstr>Implicit values in group work </vt:lpstr>
      <vt:lpstr>Strategies for assessing students in groups (1)</vt:lpstr>
      <vt:lpstr>Strategies for assessing students in groups (2)</vt:lpstr>
      <vt:lpstr>Strategies for assessing students in groups (3)</vt:lpstr>
      <vt:lpstr>Involving students in assessing  peers in groups. Why?</vt:lpstr>
      <vt:lpstr>However:</vt:lpstr>
      <vt:lpstr>Planning to maximize the effectiveness of small group work</vt:lpstr>
      <vt:lpstr>These and other slides will be available on my website at http://sally-brown.net/ </vt:lpstr>
      <vt:lpstr>Useful references: 1</vt:lpstr>
      <vt:lpstr>Useful references: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2015-01-28T18:01:18Z</dcterms:modified>
</cp:coreProperties>
</file>