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0"/>
  </p:notesMasterIdLst>
  <p:handoutMasterIdLst>
    <p:handoutMasterId r:id="rId31"/>
  </p:handoutMasterIdLst>
  <p:sldIdLst>
    <p:sldId id="257" r:id="rId2"/>
    <p:sldId id="406" r:id="rId3"/>
    <p:sldId id="405" r:id="rId4"/>
    <p:sldId id="383" r:id="rId5"/>
    <p:sldId id="387" r:id="rId6"/>
    <p:sldId id="391" r:id="rId7"/>
    <p:sldId id="407" r:id="rId8"/>
    <p:sldId id="392" r:id="rId9"/>
    <p:sldId id="393" r:id="rId10"/>
    <p:sldId id="394" r:id="rId11"/>
    <p:sldId id="395" r:id="rId12"/>
    <p:sldId id="396" r:id="rId13"/>
    <p:sldId id="397" r:id="rId14"/>
    <p:sldId id="398" r:id="rId15"/>
    <p:sldId id="399" r:id="rId16"/>
    <p:sldId id="401" r:id="rId17"/>
    <p:sldId id="408" r:id="rId18"/>
    <p:sldId id="409" r:id="rId19"/>
    <p:sldId id="410" r:id="rId20"/>
    <p:sldId id="412" r:id="rId21"/>
    <p:sldId id="413" r:id="rId22"/>
    <p:sldId id="414" r:id="rId23"/>
    <p:sldId id="411" r:id="rId24"/>
    <p:sldId id="415" r:id="rId25"/>
    <p:sldId id="382" r:id="rId26"/>
    <p:sldId id="402" r:id="rId27"/>
    <p:sldId id="403" r:id="rId28"/>
    <p:sldId id="404" r:id="rId2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Arial" charset="0"/>
      </a:defRPr>
    </a:lvl1pPr>
    <a:lvl2pPr marL="457200" algn="l" rtl="0" fontAlgn="base">
      <a:spcBef>
        <a:spcPct val="0"/>
      </a:spcBef>
      <a:spcAft>
        <a:spcPct val="0"/>
      </a:spcAft>
      <a:defRPr sz="3100" kern="1200">
        <a:solidFill>
          <a:schemeClr val="tx1"/>
        </a:solidFill>
        <a:latin typeface="Arial" charset="0"/>
        <a:ea typeface="+mn-ea"/>
        <a:cs typeface="Arial" charset="0"/>
      </a:defRPr>
    </a:lvl2pPr>
    <a:lvl3pPr marL="914400" algn="l" rtl="0" fontAlgn="base">
      <a:spcBef>
        <a:spcPct val="0"/>
      </a:spcBef>
      <a:spcAft>
        <a:spcPct val="0"/>
      </a:spcAft>
      <a:defRPr sz="3100" kern="1200">
        <a:solidFill>
          <a:schemeClr val="tx1"/>
        </a:solidFill>
        <a:latin typeface="Arial" charset="0"/>
        <a:ea typeface="+mn-ea"/>
        <a:cs typeface="Arial" charset="0"/>
      </a:defRPr>
    </a:lvl3pPr>
    <a:lvl4pPr marL="1371600" algn="l" rtl="0" fontAlgn="base">
      <a:spcBef>
        <a:spcPct val="0"/>
      </a:spcBef>
      <a:spcAft>
        <a:spcPct val="0"/>
      </a:spcAft>
      <a:defRPr sz="3100" kern="1200">
        <a:solidFill>
          <a:schemeClr val="tx1"/>
        </a:solidFill>
        <a:latin typeface="Arial" charset="0"/>
        <a:ea typeface="+mn-ea"/>
        <a:cs typeface="Arial" charset="0"/>
      </a:defRPr>
    </a:lvl4pPr>
    <a:lvl5pPr marL="1828800" algn="l" rtl="0" fontAlgn="base">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9000" autoAdjust="0"/>
  </p:normalViewPr>
  <p:slideViewPr>
    <p:cSldViewPr>
      <p:cViewPr>
        <p:scale>
          <a:sx n="50" d="100"/>
          <a:sy n="50" d="100"/>
        </p:scale>
        <p:origin x="-1002" y="36"/>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100" d="100"/>
        <a:sy n="100" d="100"/>
      </p:scale>
      <p:origin x="0" y="9084"/>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48F509F3-7127-42AB-A636-10D71AD7CD80}" type="slidenum">
              <a:rPr lang="en-GB"/>
              <a:pPr>
                <a:defRPr/>
              </a:pPr>
              <a:t>‹#›</a:t>
            </a:fld>
            <a:endParaRPr lang="en-GB"/>
          </a:p>
        </p:txBody>
      </p:sp>
    </p:spTree>
    <p:extLst>
      <p:ext uri="{BB962C8B-B14F-4D97-AF65-F5344CB8AC3E}">
        <p14:creationId xmlns:p14="http://schemas.microsoft.com/office/powerpoint/2010/main" xmlns="" val="649553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E56D16B3-8E80-4ECA-8933-1708EAE4A637}" type="slidenum">
              <a:rPr lang="en-US"/>
              <a:pPr>
                <a:defRPr/>
              </a:pPr>
              <a:t>‹#›</a:t>
            </a:fld>
            <a:endParaRPr lang="en-US"/>
          </a:p>
        </p:txBody>
      </p:sp>
    </p:spTree>
    <p:extLst>
      <p:ext uri="{BB962C8B-B14F-4D97-AF65-F5344CB8AC3E}">
        <p14:creationId xmlns:p14="http://schemas.microsoft.com/office/powerpoint/2010/main" xmlns="" val="4308658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p:txBody>
          <a:bodyPr/>
          <a:lstStyle/>
          <a:p>
            <a:pPr>
              <a:defRPr/>
            </a:pPr>
            <a:fld id="{86060CA1-746B-485A-81D3-C05B09560495}" type="slidenum">
              <a:rPr lang="en-US" smtClean="0"/>
              <a:pPr>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6A9E7CBC-0AA7-4C8D-A90A-B882006A0876}" type="slidenum">
              <a:rPr lang="en-US"/>
              <a:pPr>
                <a:defRPr/>
              </a:pPr>
              <a:t>5</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GB" smtClean="0"/>
              <a:t>La evaluación debe ser diversa e innovadora.</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20679BD2-4AC9-41A8-AFAA-ACBC81ED2951}" type="slidenum">
              <a:rPr lang="en-US" smtClean="0"/>
              <a:pPr>
                <a:defRPr/>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435CF643-CC02-4B37-B59E-7D3D90739291}" type="slidenum">
              <a:rPr lang="en-US" smtClean="0"/>
              <a:pPr>
                <a:defRPr/>
              </a:pPr>
              <a:t>18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p:txBody>
          <a:bodyPr/>
          <a:lstStyle/>
          <a:p>
            <a:pPr>
              <a:defRPr/>
            </a:pPr>
            <a:fld id="{75F678DC-3868-41D4-B075-DDEC4018D012}" type="slidenum">
              <a:rPr lang="en-US" smtClean="0"/>
              <a:pPr>
                <a:defRPr/>
              </a:pPr>
              <a:t>25</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BD8B7D6A-E4AD-4F48-BED2-78430A912C47}" type="datetime1">
              <a:rPr lang="en-GB" smtClean="0"/>
              <a:pPr>
                <a:defRPr/>
              </a:pPr>
              <a:t>25/01/2015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cs typeface="+mn-cs"/>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cs typeface="+mn-cs"/>
              </a:defRPr>
            </a:lvl1pPr>
          </a:lstStyle>
          <a:p>
            <a:pPr>
              <a:defRPr/>
            </a:pPr>
            <a:fld id="{6C7FB1FC-A2D1-4B9C-BA57-CA110A2C904C}"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39A6DDD1-8C1D-4AE0-BE69-9299DD29184C}" type="datetime1">
              <a:rPr lang="en-GB" smtClean="0"/>
              <a:pPr>
                <a:defRPr/>
              </a:pPr>
              <a:t>25/01/2015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0597272B-6618-4090-AA36-16971997F3D9}" type="datetime1">
              <a:rPr lang="en-GB" smtClean="0"/>
              <a:pPr>
                <a:defRPr/>
              </a:pPr>
              <a:t>25/01/2015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2070C917-E8F1-4B38-80BD-58ADC269BA6F}" type="datetime1">
              <a:rPr lang="en-GB" smtClean="0"/>
              <a:pPr>
                <a:defRPr/>
              </a:pPr>
              <a:t>25/01/2015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75CC5163-13A0-4100-8ECF-7394C9ED3E63}" type="datetime1">
              <a:rPr lang="en-GB" smtClean="0"/>
              <a:pPr>
                <a:defRPr/>
              </a:pPr>
              <a:t>25/01/2015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79064C08-1299-4FB4-B48A-02FC54018519}" type="datetime1">
              <a:rPr lang="en-GB" smtClean="0"/>
              <a:pPr>
                <a:defRPr/>
              </a:pPr>
              <a:t>25/01/2015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16EA6575-1304-401C-A210-98D1888D5BBB}" type="datetime1">
              <a:rPr lang="en-GB" smtClean="0"/>
              <a:pPr>
                <a:defRPr/>
              </a:pPr>
              <a:t>25/01/2015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86B5BD5E-697A-49DF-A83D-FE37475DB98C}" type="datetime1">
              <a:rPr lang="en-GB" smtClean="0"/>
              <a:pPr>
                <a:defRPr/>
              </a:pPr>
              <a:t>25/01/2015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BD81BFC7-636D-4D18-8676-042E94BC80F4}" type="datetime1">
              <a:rPr lang="en-GB" smtClean="0"/>
              <a:pPr>
                <a:defRPr/>
              </a:pPr>
              <a:t>25/01/2015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79B695F-5E56-4406-931A-9AF72A74CE47}" type="datetime1">
              <a:rPr lang="en-GB" smtClean="0"/>
              <a:pPr>
                <a:defRPr/>
              </a:pPr>
              <a:t>25/01/2015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8157F8A0-AA75-4A8F-BD36-5CA59BA2147E}" type="datetime1">
              <a:rPr lang="en-GB" smtClean="0"/>
              <a:pPr>
                <a:defRPr/>
              </a:pPr>
              <a:t>25/01/2015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152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cs typeface="+mn-cs"/>
              </a:defRPr>
            </a:lvl1pPr>
          </a:lstStyle>
          <a:p>
            <a:pPr>
              <a:defRPr/>
            </a:pPr>
            <a:fld id="{314EF52A-E944-4474-8A07-2895670B9CD4}" type="datetime1">
              <a:rPr lang="en-GB" smtClean="0"/>
              <a:pPr>
                <a:defRPr/>
              </a:pPr>
              <a:t>25/01/2015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1031" name="Oval 10"/>
            <p:cNvSpPr>
              <a:spLocks noChangeArrowheads="1"/>
            </p:cNvSpPr>
            <p:nvPr/>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2" name="Oval 11"/>
            <p:cNvSpPr>
              <a:spLocks noChangeArrowheads="1"/>
            </p:cNvSpPr>
            <p:nvPr/>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3" name="Oval 12"/>
            <p:cNvSpPr>
              <a:spLocks noChangeArrowheads="1"/>
            </p:cNvSpPr>
            <p:nvPr/>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3"/>
            <p:cNvSpPr>
              <a:spLocks noChangeArrowheads="1"/>
            </p:cNvSpPr>
            <p:nvPr/>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4"/>
            <p:cNvSpPr>
              <a:spLocks noChangeArrowheads="1"/>
            </p:cNvSpPr>
            <p:nvPr/>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5"/>
            <p:cNvSpPr>
              <a:spLocks noChangeArrowheads="1"/>
            </p:cNvSpPr>
            <p:nvPr/>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6"/>
            <p:cNvSpPr>
              <a:spLocks noChangeArrowheads="1"/>
            </p:cNvSpPr>
            <p:nvPr/>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38" name="Oval 17"/>
            <p:cNvSpPr>
              <a:spLocks noChangeArrowheads="1"/>
            </p:cNvSpPr>
            <p:nvPr/>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8"/>
            <p:cNvSpPr>
              <a:spLocks noChangeArrowheads="1"/>
            </p:cNvSpPr>
            <p:nvPr/>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0" name="Oval 19"/>
            <p:cNvSpPr>
              <a:spLocks noChangeArrowheads="1"/>
            </p:cNvSpPr>
            <p:nvPr/>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1" name="Oval 20"/>
            <p:cNvSpPr>
              <a:spLocks noChangeArrowheads="1"/>
            </p:cNvSpPr>
            <p:nvPr/>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2" name="Oval 21"/>
            <p:cNvSpPr>
              <a:spLocks noChangeArrowheads="1"/>
            </p:cNvSpPr>
            <p:nvPr/>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3" name="Oval 22"/>
            <p:cNvSpPr>
              <a:spLocks noChangeArrowheads="1"/>
            </p:cNvSpPr>
            <p:nvPr/>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4" name="Oval 23"/>
            <p:cNvSpPr>
              <a:spLocks noChangeArrowheads="1"/>
            </p:cNvSpPr>
            <p:nvPr/>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5" name="Oval 24"/>
            <p:cNvSpPr>
              <a:spLocks noChangeArrowheads="1"/>
            </p:cNvSpPr>
            <p:nvPr/>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6" name="Oval 25"/>
            <p:cNvSpPr>
              <a:spLocks noChangeArrowheads="1"/>
            </p:cNvSpPr>
            <p:nvPr/>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7" name="Oval 26"/>
            <p:cNvSpPr>
              <a:spLocks noChangeArrowheads="1"/>
            </p:cNvSpPr>
            <p:nvPr/>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7"/>
            <p:cNvSpPr>
              <a:spLocks noChangeArrowheads="1"/>
            </p:cNvSpPr>
            <p:nvPr/>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9" name="Oval 28"/>
            <p:cNvSpPr>
              <a:spLocks noChangeArrowheads="1"/>
            </p:cNvSpPr>
            <p:nvPr/>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0" name="Oval 29"/>
            <p:cNvSpPr>
              <a:spLocks noChangeArrowheads="1"/>
            </p:cNvSpPr>
            <p:nvPr/>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1" name="Oval 30"/>
            <p:cNvSpPr>
              <a:spLocks noChangeArrowheads="1"/>
            </p:cNvSpPr>
            <p:nvPr/>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2" name="Oval 31"/>
            <p:cNvSpPr>
              <a:spLocks noChangeArrowheads="1"/>
            </p:cNvSpPr>
            <p:nvPr/>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3" name="Oval 32"/>
            <p:cNvSpPr>
              <a:spLocks noChangeArrowheads="1"/>
            </p:cNvSpPr>
            <p:nvPr/>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4" name="Oval 33"/>
            <p:cNvSpPr>
              <a:spLocks noChangeArrowheads="1"/>
            </p:cNvSpPr>
            <p:nvPr/>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5" name="Oval 34"/>
            <p:cNvSpPr>
              <a:spLocks noChangeArrowheads="1"/>
            </p:cNvSpPr>
            <p:nvPr/>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6" name="Oval 35"/>
            <p:cNvSpPr>
              <a:spLocks noChangeArrowheads="1"/>
            </p:cNvSpPr>
            <p:nvPr/>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6"/>
            <p:cNvSpPr>
              <a:spLocks noChangeArrowheads="1"/>
            </p:cNvSpPr>
            <p:nvPr/>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8" name="Oval 37"/>
            <p:cNvSpPr>
              <a:spLocks noChangeArrowheads="1"/>
            </p:cNvSpPr>
            <p:nvPr/>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9" name="Oval 38"/>
            <p:cNvSpPr>
              <a:spLocks noChangeArrowheads="1"/>
            </p:cNvSpPr>
            <p:nvPr/>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0" name="Oval 39"/>
            <p:cNvSpPr>
              <a:spLocks noChangeArrowheads="1"/>
            </p:cNvSpPr>
            <p:nvPr/>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40"/>
            <p:cNvSpPr>
              <a:spLocks noChangeArrowheads="1"/>
            </p:cNvSpPr>
            <p:nvPr/>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40"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ally-brown.net/2014/12/egging-assessors-anglia-ruskin-universit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p:spPr>
        <p:txBody>
          <a:bodyPr anchor="ctr"/>
          <a:lstStyle/>
          <a:p>
            <a:pPr algn="ctr" eaLnBrk="1" hangingPunct="1"/>
            <a:r>
              <a:rPr lang="en-GB" sz="4400" dirty="0"/>
              <a:t>P</a:t>
            </a:r>
            <a:r>
              <a:rPr lang="en-GB" sz="4400" dirty="0" smtClean="0"/>
              <a:t>eer assessment: purposes pitfalls and practicalities</a:t>
            </a:r>
            <a:endParaRPr lang="en-GB" sz="4000" b="0" dirty="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Utrecht University</a:t>
            </a:r>
          </a:p>
          <a:p>
            <a:pPr algn="ctr" eaLnBrk="1" hangingPunct="1">
              <a:defRPr/>
            </a:pPr>
            <a:r>
              <a:rPr lang="en-GB" sz="2400" dirty="0" smtClean="0"/>
              <a:t>January 2015</a:t>
            </a:r>
          </a:p>
          <a:p>
            <a:pPr algn="ctr" eaLnBrk="1" hangingPunct="1">
              <a:defRPr/>
            </a:pPr>
            <a:r>
              <a:rPr lang="en-GB" sz="2400" dirty="0" smtClean="0"/>
              <a:t>Sally </a:t>
            </a:r>
            <a:r>
              <a:rPr lang="en-GB" sz="2400" dirty="0" smtClean="0"/>
              <a:t>Brown, NTF</a:t>
            </a:r>
            <a:r>
              <a:rPr lang="en-GB" sz="2400" dirty="0" smtClean="0"/>
              <a:t>, PFHEA, </a:t>
            </a:r>
            <a:r>
              <a:rPr lang="en-GB" sz="2400" dirty="0" smtClean="0"/>
              <a:t>SFSEDA</a:t>
            </a:r>
            <a:endParaRPr lang="en-GB" sz="2400" dirty="0" smtClean="0"/>
          </a:p>
          <a:p>
            <a:pPr algn="ctr" eaLnBrk="1" hangingPunct="1">
              <a:defRPr/>
            </a:pPr>
            <a:r>
              <a:rPr lang="en-GB" sz="2000" dirty="0" smtClean="0"/>
              <a:t>@</a:t>
            </a:r>
            <a:r>
              <a:rPr lang="en-GB" sz="2000" dirty="0" err="1" smtClean="0"/>
              <a:t>ProfSallyBrown</a:t>
            </a:r>
            <a:endParaRPr lang="en-GB" sz="2000" dirty="0" smtClean="0"/>
          </a:p>
          <a:p>
            <a:pPr algn="ctr" eaLnBrk="1" hangingPunct="1">
              <a:defRPr/>
            </a:pPr>
            <a:r>
              <a:rPr lang="en-GB" sz="1800" dirty="0" err="1" smtClean="0"/>
              <a:t>Emerita</a:t>
            </a:r>
            <a:r>
              <a:rPr lang="en-GB" sz="1800" dirty="0" smtClean="0"/>
              <a:t> </a:t>
            </a:r>
            <a:r>
              <a:rPr lang="en-GB" sz="1800" dirty="0" smtClean="0"/>
              <a:t>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The twin pillars of peer assessment</a:t>
            </a:r>
          </a:p>
        </p:txBody>
      </p:sp>
      <p:sp>
        <p:nvSpPr>
          <p:cNvPr id="12291" name="Content Placeholder 2"/>
          <p:cNvSpPr>
            <a:spLocks noGrp="1"/>
          </p:cNvSpPr>
          <p:nvPr>
            <p:ph idx="1"/>
          </p:nvPr>
        </p:nvSpPr>
        <p:spPr/>
        <p:txBody>
          <a:bodyPr/>
          <a:lstStyle/>
          <a:p>
            <a:pPr eaLnBrk="1" hangingPunct="1"/>
            <a:r>
              <a:rPr lang="en-GB" sz="2800" smtClean="0"/>
              <a:t>Clearly expressed and constructively aligned criteria as the basis for sound judgments;</a:t>
            </a:r>
          </a:p>
          <a:p>
            <a:pPr eaLnBrk="1" hangingPunct="1"/>
            <a:r>
              <a:rPr lang="en-GB" sz="2800" smtClean="0"/>
              <a:t>Evidence of achievement that demonstrates how these criteria have been achieved.</a:t>
            </a:r>
          </a:p>
          <a:p>
            <a:pPr eaLnBrk="1" hangingPunct="1">
              <a:buFont typeface="Wingdings" pitchFamily="2" charset="2"/>
              <a:buNone/>
            </a:pPr>
            <a:r>
              <a:rPr lang="en-GB" sz="2800" smtClean="0"/>
              <a:t>It often helps to involve students in devising or refining the criteria in use to enable them to interrogate, articulate and build understanding of what may seem to students to be jargon-laden language.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Peer assessment can be used for formative or summative assessment</a:t>
            </a:r>
          </a:p>
        </p:txBody>
      </p:sp>
      <p:sp>
        <p:nvSpPr>
          <p:cNvPr id="13315" name="Content Placeholder 2"/>
          <p:cNvSpPr>
            <a:spLocks noGrp="1"/>
          </p:cNvSpPr>
          <p:nvPr>
            <p:ph idx="1"/>
          </p:nvPr>
        </p:nvSpPr>
        <p:spPr/>
        <p:txBody>
          <a:bodyPr/>
          <a:lstStyle/>
          <a:p>
            <a:pPr eaLnBrk="1" hangingPunct="1"/>
            <a:r>
              <a:rPr lang="en-US" sz="3200" dirty="0" smtClean="0"/>
              <a:t>Formative assessment is primarily concerned with feedback aimed at prompting improvement, is often continuous and usually involves words.</a:t>
            </a:r>
          </a:p>
          <a:p>
            <a:pPr eaLnBrk="1" hangingPunct="1"/>
            <a:r>
              <a:rPr lang="en-US" sz="3200" dirty="0" smtClean="0"/>
              <a:t>Summative assessment is concerned with making evaluative judgments, is often end point and involves numbers.</a:t>
            </a:r>
          </a:p>
          <a:p>
            <a:pPr eaLnBrk="1" hangingPunct="1"/>
            <a:endParaRPr lang="en-GB" sz="32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What are the benefits to staff from using peer assessment?</a:t>
            </a:r>
          </a:p>
        </p:txBody>
      </p:sp>
      <p:sp>
        <p:nvSpPr>
          <p:cNvPr id="14339" name="Content Placeholder 2"/>
          <p:cNvSpPr>
            <a:spLocks noGrp="1"/>
          </p:cNvSpPr>
          <p:nvPr>
            <p:ph idx="1"/>
          </p:nvPr>
        </p:nvSpPr>
        <p:spPr/>
        <p:txBody>
          <a:bodyPr/>
          <a:lstStyle/>
          <a:p>
            <a:pPr eaLnBrk="1" hangingPunct="1"/>
            <a:r>
              <a:rPr lang="en-GB" sz="3200" dirty="0" smtClean="0"/>
              <a:t>Some of the drudgery can be saved by peer-assessment;</a:t>
            </a:r>
          </a:p>
          <a:p>
            <a:pPr eaLnBrk="1" hangingPunct="1"/>
            <a:r>
              <a:rPr lang="en-GB" sz="3200" dirty="0" smtClean="0"/>
              <a:t>Peer-assessment can encourage students to reflect on what comprises excellent work, and can open up productive student-student and student-tutor dialogues;</a:t>
            </a:r>
          </a:p>
          <a:p>
            <a:pPr eaLnBrk="1" hangingPunct="1"/>
            <a:r>
              <a:rPr lang="en-GB" sz="3200" dirty="0" smtClean="0"/>
              <a:t>Students performance in traditional assessments can be enhanced by a better understanding of what goes on inside ‘the black box’.</a:t>
            </a:r>
            <a:endParaRPr lang="en-GB" sz="3200" b="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But…</a:t>
            </a:r>
          </a:p>
        </p:txBody>
      </p:sp>
      <p:sp>
        <p:nvSpPr>
          <p:cNvPr id="15363" name="Content Placeholder 2"/>
          <p:cNvSpPr>
            <a:spLocks noGrp="1"/>
          </p:cNvSpPr>
          <p:nvPr>
            <p:ph idx="1"/>
          </p:nvPr>
        </p:nvSpPr>
        <p:spPr>
          <a:xfrm>
            <a:off x="468313" y="1214438"/>
            <a:ext cx="8389937" cy="4987925"/>
          </a:xfrm>
        </p:spPr>
        <p:txBody>
          <a:bodyPr/>
          <a:lstStyle/>
          <a:p>
            <a:pPr eaLnBrk="1" hangingPunct="1"/>
            <a:r>
              <a:rPr lang="en-GB" sz="2800" dirty="0" smtClean="0"/>
              <a:t>While some students will have experience from school or college or peer assessment, others will not, so be aware that training and rehearsal is necessary;</a:t>
            </a:r>
          </a:p>
          <a:p>
            <a:pPr eaLnBrk="1" hangingPunct="1"/>
            <a:r>
              <a:rPr lang="en-GB" sz="2800" dirty="0" smtClean="0"/>
              <a:t>In particular, it is likely to be necessary to have a discussion about the kinds of language appropriate for giving feedback to peers (the majority of discrimination students experience in HE comes from their peers);</a:t>
            </a:r>
          </a:p>
          <a:p>
            <a:pPr eaLnBrk="1" hangingPunct="1"/>
            <a:r>
              <a:rPr lang="en-GB" sz="2800" dirty="0" smtClean="0"/>
              <a:t>You will need to clarify for your colleagues, quality assurers, external examiners and others what you are doing and why.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Peer assessing students in groups: options to encourage fairness</a:t>
            </a:r>
          </a:p>
        </p:txBody>
      </p:sp>
      <p:sp>
        <p:nvSpPr>
          <p:cNvPr id="16387" name="Content Placeholder 2"/>
          <p:cNvSpPr>
            <a:spLocks noGrp="1"/>
          </p:cNvSpPr>
          <p:nvPr>
            <p:ph idx="1"/>
          </p:nvPr>
        </p:nvSpPr>
        <p:spPr/>
        <p:txBody>
          <a:bodyPr/>
          <a:lstStyle/>
          <a:p>
            <a:pPr eaLnBrk="1" hangingPunct="1"/>
            <a:r>
              <a:rPr lang="en-GB" sz="2800" dirty="0" smtClean="0"/>
              <a:t>Where the assignment is a low-stakes task, acknowledge this and use the same group mark for all involved;</a:t>
            </a:r>
          </a:p>
          <a:p>
            <a:pPr eaLnBrk="1" hangingPunct="1"/>
            <a:r>
              <a:rPr lang="en-GB" sz="2800" dirty="0" smtClean="0"/>
              <a:t>Divide up the assessed group task into separate components where individuals can use their expertise to best advantage, and assess each component separately;</a:t>
            </a:r>
          </a:p>
          <a:p>
            <a:pPr eaLnBrk="1" hangingPunct="1"/>
            <a:r>
              <a:rPr lang="en-GB" sz="2800" dirty="0" smtClean="0"/>
              <a:t>Give a total mark for the overall group product and ask them to negotiate differentials between group members, indicating that only in exceptional cases can all students be given the same mark;</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Towards fair group peer assessment</a:t>
            </a:r>
          </a:p>
        </p:txBody>
      </p:sp>
      <p:sp>
        <p:nvSpPr>
          <p:cNvPr id="17411" name="Content Placeholder 2"/>
          <p:cNvSpPr>
            <a:spLocks noGrp="1"/>
          </p:cNvSpPr>
          <p:nvPr>
            <p:ph idx="1"/>
          </p:nvPr>
        </p:nvSpPr>
        <p:spPr>
          <a:xfrm>
            <a:off x="468313" y="980728"/>
            <a:ext cx="8229600" cy="5221635"/>
          </a:xfrm>
        </p:spPr>
        <p:txBody>
          <a:bodyPr/>
          <a:lstStyle/>
          <a:p>
            <a:pPr eaLnBrk="1" hangingPunct="1"/>
            <a:r>
              <a:rPr lang="en-GB" sz="3200" dirty="0" smtClean="0"/>
              <a:t>Award a mark for the product of the group, and ask group members to peer-assess an additional mark for their individual contributions;</a:t>
            </a:r>
          </a:p>
          <a:p>
            <a:pPr eaLnBrk="1" hangingPunct="1"/>
            <a:r>
              <a:rPr lang="en-GB" sz="3200" dirty="0" smtClean="0"/>
              <a:t>Award an equal mark to each member for the product of the group task, then add individual assessed tasks for each member of the group;</a:t>
            </a:r>
          </a:p>
          <a:p>
            <a:pPr eaLnBrk="1" hangingPunct="1"/>
            <a:r>
              <a:rPr lang="en-GB" sz="3200" dirty="0" smtClean="0"/>
              <a:t>Award all group members the same mark for their product, but add an individual oral or written task.</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Getting started with peer assessment</a:t>
            </a:r>
          </a:p>
        </p:txBody>
      </p:sp>
      <p:sp>
        <p:nvSpPr>
          <p:cNvPr id="19459" name="Content Placeholder 2"/>
          <p:cNvSpPr>
            <a:spLocks noGrp="1"/>
          </p:cNvSpPr>
          <p:nvPr>
            <p:ph idx="1"/>
          </p:nvPr>
        </p:nvSpPr>
        <p:spPr>
          <a:xfrm>
            <a:off x="468313" y="1196752"/>
            <a:ext cx="8229600" cy="5005611"/>
          </a:xfrm>
        </p:spPr>
        <p:txBody>
          <a:bodyPr/>
          <a:lstStyle/>
          <a:p>
            <a:pPr eaLnBrk="1" hangingPunct="1"/>
            <a:r>
              <a:rPr lang="en-GB" sz="2800" dirty="0" smtClean="0"/>
              <a:t>Ask students in class to give formative feedback on work-in-progress as students prepare elements of a major assignment;</a:t>
            </a:r>
          </a:p>
          <a:p>
            <a:pPr eaLnBrk="1" hangingPunct="1"/>
            <a:r>
              <a:rPr lang="en-GB" sz="2800" dirty="0" smtClean="0"/>
              <a:t>Involve students in the development of the criteria for an assessed presentation or poster, and then involve them in its summative assessment;</a:t>
            </a:r>
          </a:p>
          <a:p>
            <a:pPr eaLnBrk="1" hangingPunct="1"/>
            <a:r>
              <a:rPr lang="en-GB" sz="2800" dirty="0" smtClean="0"/>
              <a:t>Using a shared electronic workspace, invite students to give feedback on each others’ work as part of an on-line conversation (this could be formative or summative assessment).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a:xfrm>
            <a:off x="251520" y="122238"/>
            <a:ext cx="8208912" cy="107473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Self assessment: a progressive approach towards peer assessment. You can:</a:t>
            </a:r>
          </a:p>
        </p:txBody>
      </p:sp>
      <p:sp>
        <p:nvSpPr>
          <p:cNvPr id="20483" name="Content Placeholder 2"/>
          <p:cNvSpPr>
            <a:spLocks noGrp="1"/>
          </p:cNvSpPr>
          <p:nvPr>
            <p:ph idx="1"/>
          </p:nvPr>
        </p:nvSpPr>
        <p:spPr>
          <a:xfrm>
            <a:off x="251520" y="1268760"/>
            <a:ext cx="8446393" cy="4933603"/>
          </a:xfrm>
        </p:spPr>
        <p:txBody>
          <a:bodyPr/>
          <a:lstStyle/>
          <a:p>
            <a:r>
              <a:rPr lang="en-GB" sz="2800" dirty="0" smtClean="0"/>
              <a:t>Start by expecting students to self mark where answers are right or wrong;</a:t>
            </a:r>
          </a:p>
          <a:p>
            <a:r>
              <a:rPr lang="en-GB" sz="2800" dirty="0" smtClean="0"/>
              <a:t>Provide an assignment return form, and ask them to fill it in themselves, then hand the work in and compare their comments and grades to those you award; </a:t>
            </a:r>
          </a:p>
          <a:p>
            <a:r>
              <a:rPr lang="en-GB" sz="2800" dirty="0" smtClean="0"/>
              <a:t>Ask them to read your feedback comments and then respond within the assignment return </a:t>
            </a:r>
            <a:r>
              <a:rPr lang="en-GB" sz="2800" dirty="0" err="1" smtClean="0"/>
              <a:t>proforma</a:t>
            </a:r>
            <a:r>
              <a:rPr lang="en-GB" sz="2800" dirty="0" smtClean="0"/>
              <a:t>;</a:t>
            </a:r>
          </a:p>
          <a:p>
            <a:r>
              <a:rPr lang="en-GB" sz="2800" dirty="0" smtClean="0"/>
              <a:t>Move on to self-review, where students are offered model answers with explanatory text about why answers are correct, and then to judge their own work by these standards.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rush Script MT" pitchFamily="66" charset="0"/>
                          <a:ea typeface="Batang" pitchFamily="18" charset="-127"/>
                          <a:cs typeface="Times New Roman"/>
                        </a:rPr>
                        <a:t>This is something I’ve had problems with over the years but am still working on it</a:t>
                      </a:r>
                      <a:endParaRPr lang="en-GB" sz="1800" dirty="0">
                        <a:latin typeface="Brush Script MT" pitchFamily="66"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rush Script MT" pitchFamily="66" charset="0"/>
                          <a:ea typeface="Batang" pitchFamily="18" charset="-127"/>
                          <a:cs typeface="Times New Roman"/>
                        </a:rPr>
                        <a:t>Thank you</a:t>
                      </a:r>
                      <a:endParaRPr lang="en-GB" sz="1800" dirty="0">
                        <a:latin typeface="Brush Script MT" pitchFamily="66"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000" dirty="0" smtClean="0">
                          <a:latin typeface="Brush Script MT" pitchFamily="66" charset="0"/>
                          <a:ea typeface="Batang" pitchFamily="18" charset="-127"/>
                          <a:cs typeface="Times New Roman"/>
                        </a:rPr>
                        <a:t>I've checked it out and see where I was going wrong</a:t>
                      </a:r>
                      <a:endParaRPr lang="en-GB" sz="2000" dirty="0">
                        <a:latin typeface="Brush Script MT" pitchFamily="66"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1507" name="Rectangle 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sz="1800"/>
          </a:p>
        </p:txBody>
      </p:sp>
      <p:sp>
        <p:nvSpPr>
          <p:cNvPr id="21508" name="Title 5"/>
          <p:cNvSpPr>
            <a:spLocks noGrp="1"/>
          </p:cNvSpPr>
          <p:nvPr>
            <p:ph type="title"/>
          </p:nvPr>
        </p:nvSpPr>
        <p:spPr>
          <a:xfrm>
            <a:off x="457200" y="249238"/>
            <a:ext cx="7543800" cy="6588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Sample assignment return proforma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As confidence in judging the value of their own work develops, you can ask students to:</a:t>
            </a:r>
          </a:p>
        </p:txBody>
      </p:sp>
      <p:sp>
        <p:nvSpPr>
          <p:cNvPr id="22531" name="Content Placeholder 2"/>
          <p:cNvSpPr>
            <a:spLocks noGrp="1"/>
          </p:cNvSpPr>
          <p:nvPr>
            <p:ph idx="1"/>
          </p:nvPr>
        </p:nvSpPr>
        <p:spPr>
          <a:xfrm>
            <a:off x="468313" y="1916832"/>
            <a:ext cx="8229600" cy="4285530"/>
          </a:xfrm>
        </p:spPr>
        <p:txBody>
          <a:bodyPr/>
          <a:lstStyle/>
          <a:p>
            <a:r>
              <a:rPr lang="en-GB" sz="2800" dirty="0" smtClean="0"/>
              <a:t>Write a short reflection on their own performance, referring explicitly to the criteria with evaluative comments;</a:t>
            </a:r>
          </a:p>
          <a:p>
            <a:r>
              <a:rPr lang="en-GB" sz="2800" dirty="0" smtClean="0"/>
              <a:t>Contribute to blogs or write small elements of portfolios where they are required to evaluate their progress and outcomes;</a:t>
            </a:r>
          </a:p>
          <a:p>
            <a:r>
              <a:rPr lang="en-GB" sz="2800" dirty="0" smtClean="0"/>
              <a:t>Move on to full self assessment, where their judgments about their own performance contribute to the final marks, and can be moderated by the tutor.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In this workshop, we will explore these </a:t>
            </a:r>
            <a:r>
              <a:rPr lang="en-GB" sz="3600" dirty="0" smtClean="0"/>
              <a:t>issues, </a:t>
            </a:r>
            <a:r>
              <a:rPr lang="en-GB" sz="3600" dirty="0" smtClean="0"/>
              <a:t>and participants will have opportunities to:</a:t>
            </a:r>
          </a:p>
        </p:txBody>
      </p:sp>
      <p:sp>
        <p:nvSpPr>
          <p:cNvPr id="5123" name="Content Placeholder 2"/>
          <p:cNvSpPr>
            <a:spLocks noGrp="1"/>
          </p:cNvSpPr>
          <p:nvPr>
            <p:ph idx="1"/>
          </p:nvPr>
        </p:nvSpPr>
        <p:spPr>
          <a:xfrm>
            <a:off x="468313" y="1844824"/>
            <a:ext cx="8229600" cy="4357538"/>
          </a:xfrm>
        </p:spPr>
        <p:txBody>
          <a:bodyPr/>
          <a:lstStyle/>
          <a:p>
            <a:r>
              <a:rPr lang="en-GB" sz="3200" dirty="0" smtClean="0"/>
              <a:t>Consider reasons </a:t>
            </a:r>
            <a:r>
              <a:rPr lang="en-GB" sz="3200" dirty="0" smtClean="0"/>
              <a:t>why involving students in their own assessment can promote effective learning;</a:t>
            </a:r>
          </a:p>
          <a:p>
            <a:r>
              <a:rPr lang="en-GB" sz="3200" dirty="0" smtClean="0"/>
              <a:t>Participate in activities to model peer assessment in class;</a:t>
            </a:r>
          </a:p>
          <a:p>
            <a:r>
              <a:rPr lang="en-GB" sz="3200" dirty="0" smtClean="0"/>
              <a:t>Review how peer assessment can be integrated into </a:t>
            </a:r>
            <a:r>
              <a:rPr lang="en-GB" sz="3200" dirty="0" smtClean="0"/>
              <a:t>their own </a:t>
            </a:r>
            <a:r>
              <a:rPr lang="en-GB" sz="3200" dirty="0" smtClean="0"/>
              <a:t>practice.</a:t>
            </a:r>
          </a:p>
          <a:p>
            <a:endParaRPr lang="en-GB" sz="3200" dirty="0" smtClean="0"/>
          </a:p>
          <a:p>
            <a:endParaRPr lang="en-GB" sz="3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The importance of avoiding ‘final language’</a:t>
            </a:r>
            <a:endParaRPr lang="en-GB" sz="3600" dirty="0"/>
          </a:p>
        </p:txBody>
      </p:sp>
      <p:sp>
        <p:nvSpPr>
          <p:cNvPr id="3" name="Content Placeholder 2"/>
          <p:cNvSpPr>
            <a:spLocks noGrp="1"/>
          </p:cNvSpPr>
          <p:nvPr>
            <p:ph idx="1"/>
          </p:nvPr>
        </p:nvSpPr>
        <p:spPr>
          <a:xfrm>
            <a:off x="468313" y="1268760"/>
            <a:ext cx="8229600" cy="4933603"/>
          </a:xfrm>
        </p:spPr>
        <p:txBody>
          <a:bodyPr/>
          <a:lstStyle/>
          <a:p>
            <a:r>
              <a:rPr lang="en-GB" sz="2800" dirty="0" smtClean="0"/>
              <a:t>It can be damaging to the peer assessment process if students are crude or thoughtless in the words they use to evaluate others;</a:t>
            </a:r>
          </a:p>
          <a:p>
            <a:r>
              <a:rPr lang="en-GB" sz="2800" dirty="0" smtClean="0"/>
              <a:t>Terms such a ‘dreadful’, ‘rubbish’ and ‘hopeless</a:t>
            </a:r>
            <a:r>
              <a:rPr lang="en-GB" sz="2800" dirty="0" smtClean="0"/>
              <a:t>’ give </a:t>
            </a:r>
            <a:r>
              <a:rPr lang="en-GB" sz="2800" dirty="0" smtClean="0"/>
              <a:t>recipients nowhere to go and should be avoided by peers (as well as staff!);</a:t>
            </a:r>
          </a:p>
          <a:p>
            <a:r>
              <a:rPr lang="en-GB" sz="2800" dirty="0" smtClean="0"/>
              <a:t>Students may need gentle guidance about the difference between offering a justified critique and criticising: too many think criticality just means being nasty about someone else's work!</a:t>
            </a:r>
            <a:endParaRPr lang="en-GB" sz="2800" dirty="0"/>
          </a:p>
        </p:txBody>
      </p:sp>
    </p:spTree>
    <p:extLst>
      <p:ext uri="{BB962C8B-B14F-4D97-AF65-F5344CB8AC3E}">
        <p14:creationId xmlns:p14="http://schemas.microsoft.com/office/powerpoint/2010/main" xmlns="" val="39517753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Three trigger prompts to start the supporting critical process</a:t>
            </a:r>
            <a:endParaRPr lang="en-GB" sz="3600" dirty="0"/>
          </a:p>
        </p:txBody>
      </p:sp>
      <p:sp>
        <p:nvSpPr>
          <p:cNvPr id="3" name="Content Placeholder 2"/>
          <p:cNvSpPr>
            <a:spLocks noGrp="1"/>
          </p:cNvSpPr>
          <p:nvPr>
            <p:ph idx="1"/>
          </p:nvPr>
        </p:nvSpPr>
        <p:spPr/>
        <p:txBody>
          <a:bodyPr/>
          <a:lstStyle/>
          <a:p>
            <a:r>
              <a:rPr lang="en-GB" sz="3600" dirty="0" smtClean="0"/>
              <a:t>“I really like…”</a:t>
            </a:r>
          </a:p>
          <a:p>
            <a:r>
              <a:rPr lang="en-GB" sz="3600" dirty="0" smtClean="0"/>
              <a:t>“Had you thought of…”</a:t>
            </a:r>
          </a:p>
          <a:p>
            <a:r>
              <a:rPr lang="en-GB" sz="3600" dirty="0" smtClean="0"/>
              <a:t>“I can see problems with….”</a:t>
            </a:r>
          </a:p>
          <a:p>
            <a:endParaRPr lang="en-GB" sz="3600" dirty="0"/>
          </a:p>
          <a:p>
            <a:pPr marL="0" indent="0">
              <a:buNone/>
            </a:pPr>
            <a:r>
              <a:rPr lang="en-GB" sz="3600" dirty="0" smtClean="0"/>
              <a:t>What prompts would you use?</a:t>
            </a:r>
            <a:endParaRPr lang="en-GB" sz="3600" dirty="0"/>
          </a:p>
        </p:txBody>
      </p:sp>
    </p:spTree>
    <p:extLst>
      <p:ext uri="{BB962C8B-B14F-4D97-AF65-F5344CB8AC3E}">
        <p14:creationId xmlns:p14="http://schemas.microsoft.com/office/powerpoint/2010/main" xmlns="" val="824564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Critiquing peers work on line</a:t>
            </a:r>
            <a:endParaRPr lang="en-GB" sz="3600" dirty="0"/>
          </a:p>
        </p:txBody>
      </p:sp>
      <p:sp>
        <p:nvSpPr>
          <p:cNvPr id="3" name="Content Placeholder 2"/>
          <p:cNvSpPr>
            <a:spLocks noGrp="1"/>
          </p:cNvSpPr>
          <p:nvPr>
            <p:ph idx="1"/>
          </p:nvPr>
        </p:nvSpPr>
        <p:spPr>
          <a:xfrm>
            <a:off x="251520" y="1196752"/>
            <a:ext cx="8446393" cy="5005611"/>
          </a:xfrm>
        </p:spPr>
        <p:txBody>
          <a:bodyPr/>
          <a:lstStyle/>
          <a:p>
            <a:r>
              <a:rPr lang="en-GB" sz="2600" dirty="0" smtClean="0"/>
              <a:t>It’s important to establish ground rules about what kinds of critique are encouraged and acceptable, for example, the focus should be on the work, not the person;</a:t>
            </a:r>
          </a:p>
          <a:p>
            <a:r>
              <a:rPr lang="en-GB" sz="2600" dirty="0"/>
              <a:t>As on-line critique is usually designed to be a reciprocal process, problems can arise if students use on-line for a unprofessionally</a:t>
            </a:r>
            <a:r>
              <a:rPr lang="en-GB" sz="2600" dirty="0" smtClean="0"/>
              <a:t>;</a:t>
            </a:r>
          </a:p>
          <a:p>
            <a:r>
              <a:rPr lang="en-GB" sz="2600" dirty="0" smtClean="0"/>
              <a:t>Students know, but may need reminding, that abusive comments made on-line can be hurtful and hard to remove completely (and are likely to leave a traceable on-line footprint;</a:t>
            </a:r>
          </a:p>
          <a:p>
            <a:r>
              <a:rPr lang="en-GB" sz="2600" dirty="0" smtClean="0"/>
              <a:t>The aim should be to foster a community of learners where sharing ideas and supporting one another go alongside robust challenges for academic purposes.</a:t>
            </a:r>
          </a:p>
        </p:txBody>
      </p:sp>
    </p:spTree>
    <p:extLst>
      <p:ext uri="{BB962C8B-B14F-4D97-AF65-F5344CB8AC3E}">
        <p14:creationId xmlns:p14="http://schemas.microsoft.com/office/powerpoint/2010/main" xmlns="" val="18630937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In implementing peer assessment, it is really important to:</a:t>
            </a:r>
          </a:p>
        </p:txBody>
      </p:sp>
      <p:sp>
        <p:nvSpPr>
          <p:cNvPr id="23555" name="Content Placeholder 2"/>
          <p:cNvSpPr>
            <a:spLocks noGrp="1"/>
          </p:cNvSpPr>
          <p:nvPr>
            <p:ph idx="1"/>
          </p:nvPr>
        </p:nvSpPr>
        <p:spPr>
          <a:xfrm>
            <a:off x="251520" y="1196752"/>
            <a:ext cx="8446393" cy="5005611"/>
          </a:xfrm>
        </p:spPr>
        <p:txBody>
          <a:bodyPr/>
          <a:lstStyle/>
          <a:p>
            <a:r>
              <a:rPr lang="en-GB" sz="2600" dirty="0" smtClean="0"/>
              <a:t>Explain to all stakeholders, including validating bodies, external examiners and colleagues, but most particularly students, what are your intentions in using S&amp;PA;</a:t>
            </a:r>
          </a:p>
          <a:p>
            <a:r>
              <a:rPr lang="en-GB" sz="2600" dirty="0" smtClean="0"/>
              <a:t>Let students see significant amounts of work of diverse quality, so they can from conceptions of quality that match those of the assessors;</a:t>
            </a:r>
          </a:p>
          <a:p>
            <a:r>
              <a:rPr lang="en-GB" sz="2600" dirty="0" smtClean="0"/>
              <a:t>Emphasise the central role of criteria in supporting evaluative judgments;</a:t>
            </a:r>
          </a:p>
          <a:p>
            <a:r>
              <a:rPr lang="en-GB" sz="2600" dirty="0" smtClean="0"/>
              <a:t>Carefully consider the extent to which S&amp;PA are counted summatively and what weightings to use;</a:t>
            </a:r>
          </a:p>
          <a:p>
            <a:r>
              <a:rPr lang="en-GB" sz="2600" dirty="0" smtClean="0"/>
              <a:t>Offer risk-free (and ideally enjoyable) rehearsal opportunities where students can practice making judgments that count.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Conclusions</a:t>
            </a:r>
            <a:endParaRPr lang="en-GB" sz="3600" dirty="0"/>
          </a:p>
        </p:txBody>
      </p:sp>
      <p:sp>
        <p:nvSpPr>
          <p:cNvPr id="3" name="Content Placeholder 2"/>
          <p:cNvSpPr>
            <a:spLocks noGrp="1"/>
          </p:cNvSpPr>
          <p:nvPr>
            <p:ph idx="1"/>
          </p:nvPr>
        </p:nvSpPr>
        <p:spPr>
          <a:xfrm>
            <a:off x="251520" y="980728"/>
            <a:ext cx="8892480" cy="5221635"/>
          </a:xfrm>
        </p:spPr>
        <p:txBody>
          <a:bodyPr/>
          <a:lstStyle/>
          <a:p>
            <a:r>
              <a:rPr lang="en-GB" sz="2800" dirty="0" smtClean="0"/>
              <a:t>Longitudinal studies often show that peer learning and peer assessment activities are often the most memorable experiences students recall on graduation;</a:t>
            </a:r>
          </a:p>
          <a:p>
            <a:r>
              <a:rPr lang="en-GB" sz="2800" dirty="0" smtClean="0"/>
              <a:t>It’s really important to offer risk-free rehearsal opportunities for students to develop and practice appropriate peer assessment techniques</a:t>
            </a:r>
            <a:r>
              <a:rPr lang="en-GB" sz="2800" dirty="0" smtClean="0"/>
              <a:t>; (see for example the ‘Egg Game’ at </a:t>
            </a:r>
            <a:r>
              <a:rPr lang="en-GB" sz="2800" u="sng" dirty="0" smtClean="0">
                <a:hlinkClick r:id="rId2"/>
              </a:rPr>
              <a:t>http://sally-brown.net/2014/12/egging-assessors-anglia-ruskin-university/</a:t>
            </a:r>
            <a:r>
              <a:rPr lang="en-GB" sz="2800" dirty="0" smtClean="0"/>
              <a:t> </a:t>
            </a:r>
            <a:r>
              <a:rPr lang="en-GB" sz="2800" dirty="0" smtClean="0"/>
              <a:t>);</a:t>
            </a:r>
            <a:endParaRPr lang="en-GB" sz="2800" dirty="0" smtClean="0"/>
          </a:p>
          <a:p>
            <a:r>
              <a:rPr lang="en-GB" sz="2800" dirty="0" smtClean="0"/>
              <a:t>Peer assessment takes energy and commitment to set-up and manage, but ultimately can be one of the most powerful ways possible to integrate assessment with learning.</a:t>
            </a:r>
            <a:endParaRPr lang="en-GB" sz="2800" dirty="0"/>
          </a:p>
        </p:txBody>
      </p:sp>
    </p:spTree>
    <p:extLst>
      <p:ext uri="{BB962C8B-B14F-4D97-AF65-F5344CB8AC3E}">
        <p14:creationId xmlns:p14="http://schemas.microsoft.com/office/powerpoint/2010/main" xmlns="" val="9091581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p:txBody>
          <a:bodyPr/>
          <a:lstStyle/>
          <a:p>
            <a:r>
              <a:rPr lang="en-GB" sz="2800" dirty="0" smtClean="0"/>
              <a:t>These and other slides will be available on my website at </a:t>
            </a:r>
            <a:r>
              <a:rPr lang="en-GB" sz="2800" u="sng" dirty="0" smtClean="0">
                <a:hlinkClick r:id="rId3"/>
              </a:rPr>
              <a:t>http://sally-brown.net/</a:t>
            </a:r>
            <a:r>
              <a:rPr lang="en-GB" sz="2800" dirty="0" smtClean="0"/>
              <a:t> </a:t>
            </a:r>
          </a:p>
        </p:txBody>
      </p:sp>
      <p:pic>
        <p:nvPicPr>
          <p:cNvPr id="24579" name="Picture 2" descr="sally new photo.jpg"/>
          <p:cNvPicPr>
            <a:picLocks noChangeAspect="1"/>
          </p:cNvPicPr>
          <p:nvPr/>
        </p:nvPicPr>
        <p:blipFill>
          <a:blip r:embed="rId4" cstate="email"/>
          <a:srcRect/>
          <a:stretch>
            <a:fillRect/>
          </a:stretch>
        </p:blipFill>
        <p:spPr bwMode="auto">
          <a:xfrm>
            <a:off x="2627313" y="1268413"/>
            <a:ext cx="3724275" cy="4965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381000" y="188913"/>
            <a:ext cx="8382000" cy="503783"/>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References (1)</a:t>
            </a:r>
          </a:p>
        </p:txBody>
      </p:sp>
      <p:sp>
        <p:nvSpPr>
          <p:cNvPr id="25604" name="Rectangle 3"/>
          <p:cNvSpPr>
            <a:spLocks noGrp="1" noChangeArrowheads="1"/>
          </p:cNvSpPr>
          <p:nvPr>
            <p:ph type="body" idx="1"/>
          </p:nvPr>
        </p:nvSpPr>
        <p:spPr>
          <a:xfrm>
            <a:off x="179388" y="764705"/>
            <a:ext cx="8964612" cy="5904384"/>
          </a:xfrm>
          <a:noFill/>
        </p:spPr>
        <p:txBody>
          <a:bodyPr/>
          <a:lstStyle/>
          <a:p>
            <a:pPr marL="609600" indent="-609600" eaLnBrk="1" hangingPunct="1">
              <a:buFont typeface="Wingdings" pitchFamily="2" charset="2"/>
              <a:buNone/>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pPr>
            <a:r>
              <a:rPr lang="en-GB" sz="1800" dirty="0" smtClean="0">
                <a:cs typeface="Times New Roman" pitchFamily="18" charset="0"/>
              </a:rPr>
              <a:t>Biggs J And Tang C (2007) Teaching for Quality Learning at University Open University Press</a:t>
            </a:r>
          </a:p>
          <a:p>
            <a:pPr marL="609600" indent="-609600" eaLnBrk="1" hangingPunct="1">
              <a:buFont typeface="Wingdings" pitchFamily="2" charset="2"/>
              <a:buNone/>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Centre for Staff Development. </a:t>
            </a:r>
          </a:p>
          <a:p>
            <a:pPr marL="609600" indent="-609600" eaLnBrk="1" hangingPunct="1">
              <a:buFont typeface="Wingdings" pitchFamily="2" charset="2"/>
              <a:buNone/>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t>
            </a:r>
            <a:r>
              <a:rPr lang="en-GB" sz="1800" dirty="0" smtClean="0"/>
              <a:t>Australia: Acer Press, p.74-91.</a:t>
            </a:r>
          </a:p>
          <a:p>
            <a:pPr marL="609600" indent="-609600" eaLnBrk="1" hangingPunct="1">
              <a:buFont typeface="Wingdings" pitchFamily="2" charset="2"/>
              <a:buNone/>
            </a:pPr>
            <a:r>
              <a:rPr lang="en-GB" sz="1800" dirty="0" smtClean="0"/>
              <a:t> Brown, S. (2015) </a:t>
            </a:r>
            <a:r>
              <a:rPr lang="en-GB" sz="1800" i="1" dirty="0" smtClean="0"/>
              <a:t>Learning, teaching and assessment in higher education: global perspectives, </a:t>
            </a:r>
            <a:r>
              <a:rPr lang="en-GB" sz="1800" dirty="0" smtClean="0"/>
              <a:t>London: Palgrave-MacMillan.</a:t>
            </a:r>
          </a:p>
          <a:p>
            <a:pPr marL="609600" indent="-609600" eaLnBrk="1" hangingPunct="1">
              <a:buFont typeface="Wingdings" pitchFamily="2" charset="2"/>
              <a:buNone/>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pPr>
            <a:r>
              <a:rPr lang="en-GB" sz="1800" dirty="0" smtClean="0"/>
              <a:t>Brown, G. with Bull, J. and </a:t>
            </a:r>
            <a:r>
              <a:rPr lang="en-GB" sz="1800" dirty="0" err="1" smtClean="0"/>
              <a:t>Pendlebury</a:t>
            </a:r>
            <a:r>
              <a:rPr lang="en-GB" sz="1800" dirty="0" smtClean="0"/>
              <a:t>, M. (1997) </a:t>
            </a:r>
            <a:r>
              <a:rPr lang="en-GB" sz="1800" i="1" dirty="0" smtClean="0"/>
              <a:t>Assessing Student Learning in Higher Education</a:t>
            </a:r>
            <a:r>
              <a:rPr lang="en-GB" sz="1800" dirty="0" smtClean="0"/>
              <a:t> London: Routledge.</a:t>
            </a:r>
          </a:p>
          <a:p>
            <a:pPr marL="609600" indent="-609600" eaLnBrk="1" hangingPunct="1">
              <a:buFont typeface="Wingdings" pitchFamily="2" charset="2"/>
              <a:buNone/>
            </a:pPr>
            <a:r>
              <a:rPr lang="en-GB" sz="1800" dirty="0" smtClean="0"/>
              <a:t>Brown, S. and Glasner, A. (ed.)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pPr>
            <a:r>
              <a:rPr lang="en-US" sz="1800" dirty="0" smtClean="0"/>
              <a:t>Brown, S., Race, P. and Bull, J. (eds.) (1999) </a:t>
            </a:r>
            <a:r>
              <a:rPr lang="en-US" sz="1800" i="1" dirty="0" smtClean="0"/>
              <a:t>Computer </a:t>
            </a:r>
            <a:r>
              <a:rPr lang="en-GB" sz="1800" i="1" dirty="0" smtClean="0"/>
              <a:t>Assisted Assessment in Higher Education</a:t>
            </a:r>
            <a:r>
              <a:rPr lang="en-US" sz="1800" dirty="0" smtClean="0"/>
              <a:t> London: </a:t>
            </a:r>
            <a:r>
              <a:rPr lang="en-US" sz="1800" dirty="0" err="1" smtClean="0"/>
              <a:t>Routledge</a:t>
            </a:r>
            <a:r>
              <a:rPr lang="en-US" sz="1800" dirty="0" smtClean="0"/>
              <a:t>.</a:t>
            </a:r>
          </a:p>
          <a:p>
            <a:pPr marL="609600" indent="-609600" eaLnBrk="1" hangingPunct="1"/>
            <a:endParaRPr lang="en-GB" sz="1800" dirty="0" smtClean="0"/>
          </a:p>
          <a:p>
            <a:pPr marL="609600" indent="-609600" eaLnBrk="1" hangingPunct="1"/>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457200" y="122239"/>
            <a:ext cx="7543800" cy="49845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References (2)</a:t>
            </a:r>
          </a:p>
        </p:txBody>
      </p:sp>
      <p:sp>
        <p:nvSpPr>
          <p:cNvPr id="26628" name="Rectangle 3"/>
          <p:cNvSpPr>
            <a:spLocks noGrp="1" noChangeArrowheads="1"/>
          </p:cNvSpPr>
          <p:nvPr>
            <p:ph type="body" idx="1"/>
          </p:nvPr>
        </p:nvSpPr>
        <p:spPr>
          <a:xfrm>
            <a:off x="0" y="620688"/>
            <a:ext cx="8697913" cy="5905525"/>
          </a:xfrm>
          <a:noFill/>
        </p:spPr>
        <p:txBody>
          <a:bodyPr/>
          <a:lstStyle/>
          <a:p>
            <a:pPr marL="609600" indent="-609600" eaLnBrk="1" hangingPunct="1">
              <a:buFont typeface="Wingdings" pitchFamily="2" charset="2"/>
              <a:buNone/>
            </a:pPr>
            <a:r>
              <a:rPr lang="en-GB" sz="2000" dirty="0" smtClean="0"/>
              <a:t>Crooks T. (1988) </a:t>
            </a:r>
            <a:r>
              <a:rPr lang="en-GB" sz="2000" i="1" dirty="0" smtClean="0"/>
              <a:t>Assessing student performance</a:t>
            </a:r>
            <a:r>
              <a:rPr lang="en-GB" sz="2000" dirty="0" smtClean="0"/>
              <a:t> HERDSA Green Guide No 8 HERDSA (reprinted 1994)</a:t>
            </a:r>
          </a:p>
          <a:p>
            <a:pPr marL="609600" indent="-609600" eaLnBrk="1" hangingPunct="1">
              <a:buFont typeface="Wingdings" pitchFamily="2" charset="2"/>
              <a:buNone/>
            </a:pPr>
            <a:r>
              <a:rPr lang="en-GB" sz="2000" dirty="0" smtClean="0"/>
              <a:t>Falchikov,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None/>
            </a:pPr>
            <a:r>
              <a:rPr lang="en-GB" sz="2000" dirty="0" smtClean="0"/>
              <a:t>Foreman-Peck, L. and Winch, C. (2010) </a:t>
            </a:r>
            <a:r>
              <a:rPr lang="en-GB" sz="2000" i="1" dirty="0" smtClean="0"/>
              <a:t>Using Educational Research to Inform Practice: A Practical Guide to practitioner research in universities and colleges</a:t>
            </a:r>
            <a:r>
              <a:rPr lang="en-GB" sz="2000" dirty="0" smtClean="0"/>
              <a:t>. London: Routledge </a:t>
            </a:r>
          </a:p>
          <a:p>
            <a:pPr marL="609600" indent="-609600" eaLnBrk="1" hangingPunct="1">
              <a:buFont typeface="Wingdings" pitchFamily="2" charset="2"/>
              <a:buNone/>
            </a:pPr>
            <a:r>
              <a:rPr lang="en-GB" sz="2000" dirty="0" smtClean="0"/>
              <a:t>Gibbs, G. (1999) </a:t>
            </a:r>
            <a:r>
              <a:rPr lang="en-GB" sz="2000" i="1" dirty="0" smtClean="0"/>
              <a:t>Using assessment strategically to change the way students learn,</a:t>
            </a:r>
            <a:r>
              <a:rPr lang="en-GB" sz="2000" dirty="0" smtClean="0"/>
              <a:t> In Brown S. &amp; Glasner, A. (eds.), </a:t>
            </a:r>
            <a:r>
              <a:rPr lang="en-GB" sz="2000" i="1" dirty="0" smtClean="0"/>
              <a:t>Assessment Matters in Higher Education: Choosing and Using Diverse Approaches</a:t>
            </a:r>
            <a:r>
              <a:rPr lang="en-GB" sz="2000" dirty="0" smtClean="0"/>
              <a:t> Maidenhead: SRHE/Open University Press.</a:t>
            </a:r>
          </a:p>
          <a:p>
            <a:pPr marL="609600" indent="-609600" eaLnBrk="1" hangingPunct="1">
              <a:buFont typeface="Wingdings" pitchFamily="2" charset="2"/>
              <a:buNone/>
            </a:pPr>
            <a:r>
              <a:rPr lang="en-GB" sz="2000" dirty="0" smtClean="0"/>
              <a:t>Gibbs G. (September 2008) </a:t>
            </a:r>
            <a:r>
              <a:rPr lang="en-US" sz="2000" i="1" dirty="0" smtClean="0">
                <a:cs typeface="Times New Roman" pitchFamily="18" charset="0"/>
              </a:rPr>
              <a:t>Designing assessment to support student learning</a:t>
            </a:r>
            <a:r>
              <a:rPr lang="en-GB" sz="2000" dirty="0" smtClean="0"/>
              <a:t> Keynote at Leeds Met staff Development festival.</a:t>
            </a:r>
          </a:p>
          <a:p>
            <a:pPr marL="609600" indent="-609600" eaLnBrk="1" hangingPunct="1">
              <a:buNone/>
            </a:pPr>
            <a:r>
              <a:rPr lang="en-GB" sz="2000" dirty="0" err="1" smtClean="0"/>
              <a:t>Jaques</a:t>
            </a:r>
            <a:r>
              <a:rPr lang="en-GB" sz="2000" dirty="0" smtClean="0"/>
              <a:t>, D. and Salmon, G. (2007)</a:t>
            </a:r>
            <a:r>
              <a:rPr lang="en-GB" sz="2000" i="1" dirty="0" smtClean="0"/>
              <a:t> Learning in groups: a handbook for face-to-face and on-line environments (4</a:t>
            </a:r>
            <a:r>
              <a:rPr lang="en-GB" sz="2000" i="1" baseline="30000" dirty="0" smtClean="0"/>
              <a:t>th</a:t>
            </a:r>
            <a:r>
              <a:rPr lang="en-GB" sz="2000" i="1" dirty="0" smtClean="0"/>
              <a:t> edition) </a:t>
            </a:r>
            <a:r>
              <a:rPr lang="en-GB" sz="2000" dirty="0" smtClean="0"/>
              <a:t>London: Routledge.</a:t>
            </a:r>
          </a:p>
          <a:p>
            <a:pPr marL="609600" indent="-609600" eaLnBrk="1" hangingPunct="1">
              <a:buFont typeface="Wingdings" pitchFamily="2" charset="2"/>
              <a:buNone/>
            </a:pPr>
            <a:r>
              <a:rPr lang="en-GB" sz="2000" dirty="0" smtClean="0"/>
              <a:t>Kneale, P. E. (1997) </a:t>
            </a:r>
            <a:r>
              <a:rPr lang="en-GB" sz="2000" i="1" dirty="0" smtClean="0"/>
              <a:t>The rise of the "strategic student": how can we adapt to cope?</a:t>
            </a:r>
            <a:r>
              <a:rPr lang="en-GB" sz="2000" dirty="0" smtClean="0"/>
              <a:t> in Armstrong, S., Thompson, G. and Brown, S. (eds) </a:t>
            </a:r>
            <a:r>
              <a:rPr lang="en-GB" sz="2000" i="1" dirty="0" smtClean="0"/>
              <a:t>Facing up to Radical Changes in Universities and Colleges,</a:t>
            </a:r>
            <a:r>
              <a:rPr lang="en-GB" sz="2000" dirty="0" smtClean="0"/>
              <a:t> 119-139 London: Kogan Page.</a:t>
            </a:r>
          </a:p>
          <a:p>
            <a:pPr marL="609600" indent="-609600" eaLnBrk="1" hangingPunct="1">
              <a:buFont typeface="Wingdings" pitchFamily="2" charset="2"/>
              <a:buNone/>
            </a:pPr>
            <a:r>
              <a:rPr lang="en-GB" sz="2000" dirty="0" smtClean="0"/>
              <a:t>Knight, P. and Yorke, M. (2003) </a:t>
            </a:r>
            <a:r>
              <a:rPr lang="en-GB" sz="2000" i="1" dirty="0" smtClean="0"/>
              <a:t>Assessment, learning and employability</a:t>
            </a:r>
            <a:r>
              <a:rPr lang="en-GB" sz="2000" dirty="0" smtClean="0"/>
              <a:t> Maidenhead, UK: SRHE/Open University Press.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457200" y="122239"/>
            <a:ext cx="7543800" cy="57045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References (3)</a:t>
            </a:r>
          </a:p>
        </p:txBody>
      </p:sp>
      <p:sp>
        <p:nvSpPr>
          <p:cNvPr id="23556" name="Rectangle 3"/>
          <p:cNvSpPr>
            <a:spLocks noGrp="1" noChangeArrowheads="1"/>
          </p:cNvSpPr>
          <p:nvPr>
            <p:ph type="body" idx="1"/>
          </p:nvPr>
        </p:nvSpPr>
        <p:spPr>
          <a:xfrm>
            <a:off x="251520" y="692696"/>
            <a:ext cx="8435280" cy="5831929"/>
          </a:xfrm>
        </p:spPr>
        <p:txBody>
          <a:bodyPr/>
          <a:lstStyle/>
          <a:p>
            <a:pPr marL="609600" indent="-609600" eaLnBrk="1" hangingPunct="1">
              <a:buFont typeface="Wingdings" pitchFamily="2" charset="2"/>
              <a:buNone/>
              <a:defRPr/>
            </a:pPr>
            <a:r>
              <a:rPr lang="en-GB" sz="1800" dirty="0" err="1" smtClean="0">
                <a:solidFill>
                  <a:srgbClr val="000000"/>
                </a:solidFill>
              </a:rPr>
              <a:t>Nicol</a:t>
            </a:r>
            <a:r>
              <a:rPr lang="en-GB" sz="1800" dirty="0" smtClean="0">
                <a:solidFill>
                  <a:srgbClr val="000000"/>
                </a:solidFill>
              </a:rPr>
              <a:t>, D J and Macfarlane-Dick, D. (2006) Formative assessment and self-regulated learning: A model and seven principles of good feedback practice. Studies in Higher Education, </a:t>
            </a:r>
            <a:r>
              <a:rPr lang="en-GB" sz="1800" dirty="0" err="1" smtClean="0">
                <a:solidFill>
                  <a:srgbClr val="000000"/>
                </a:solidFill>
              </a:rPr>
              <a:t>Vol</a:t>
            </a:r>
            <a:r>
              <a:rPr lang="en-GB" sz="1800" dirty="0" smtClean="0">
                <a:solidFill>
                  <a:srgbClr val="000000"/>
                </a:solidFill>
              </a:rPr>
              <a:t> 31(2), 199-218</a:t>
            </a:r>
          </a:p>
          <a:p>
            <a:pPr marL="609600" indent="-609600" eaLnBrk="1" hangingPunct="1">
              <a:buFont typeface="Wingdings" pitchFamily="2" charset="2"/>
              <a:buNone/>
              <a:defRPr/>
            </a:pPr>
            <a:r>
              <a:rPr lang="en-GB" sz="1800" dirty="0" smtClean="0"/>
              <a:t>Pickford, R. and Brown, S. (2006) </a:t>
            </a:r>
            <a:r>
              <a:rPr lang="en-GB" sz="1800" i="1" dirty="0" smtClean="0"/>
              <a:t>Assessing skills and practice</a:t>
            </a:r>
            <a:r>
              <a:rPr lang="en-GB" sz="1800" dirty="0" smtClean="0"/>
              <a:t> London: Routledge. </a:t>
            </a:r>
          </a:p>
          <a:p>
            <a:pPr marL="609600" indent="-609600" eaLnBrk="1" hangingPunct="1">
              <a:buFont typeface="Wingdings" pitchFamily="2" charset="2"/>
              <a:buNone/>
              <a:defRPr/>
            </a:pPr>
            <a:r>
              <a:rPr lang="en-GB" sz="1800" dirty="0" smtClean="0">
                <a:cs typeface="Times New Roman" pitchFamily="18" charset="0"/>
              </a:rPr>
              <a:t>Race, P. (2001) </a:t>
            </a:r>
            <a:r>
              <a:rPr lang="en-GB" sz="1800" i="1" dirty="0" smtClean="0">
                <a:cs typeface="Times New Roman" pitchFamily="18" charset="0"/>
              </a:rPr>
              <a:t>A Briefing on Self, Peer &amp; Group Assessment</a:t>
            </a:r>
            <a:r>
              <a:rPr lang="en-GB" sz="1800" dirty="0" smtClean="0">
                <a:cs typeface="Times New Roman" pitchFamily="18" charset="0"/>
              </a:rPr>
              <a:t> in LTSN Generic Centre Assessment Series No 9 LTSN York. </a:t>
            </a:r>
            <a:r>
              <a:rPr lang="en-GB" sz="1800" dirty="0" smtClean="0"/>
              <a:t>http://phil-race.co.uk/wp-content/uploads/Self,_peer_and_group_assessment.pdf</a:t>
            </a:r>
          </a:p>
          <a:p>
            <a:pPr marL="609600" indent="-609600" eaLnBrk="1" hangingPunct="1">
              <a:buFont typeface="Wingdings" pitchFamily="2" charset="2"/>
              <a:buNone/>
              <a:defRPr/>
            </a:pPr>
            <a:r>
              <a:rPr lang="en-GB" sz="1800" dirty="0" smtClean="0"/>
              <a:t>Race P. (2015) </a:t>
            </a:r>
            <a:r>
              <a:rPr lang="en-GB" sz="1800" i="1" dirty="0" smtClean="0"/>
              <a:t>The lecturer’s toolkit (4th edition)</a:t>
            </a:r>
            <a:r>
              <a:rPr lang="en-GB" sz="1800" dirty="0" smtClean="0"/>
              <a:t> London: Routledge.</a:t>
            </a:r>
          </a:p>
          <a:p>
            <a:pPr eaLnBrk="1" hangingPunct="1">
              <a:buFont typeface="Wingdings" pitchFamily="2" charset="2"/>
              <a:buNone/>
              <a:defRPr/>
            </a:pPr>
            <a:r>
              <a:rPr lang="en-GB" sz="1800" dirty="0" smtClean="0"/>
              <a:t>Race, P. and Pickford, R. (2007) </a:t>
            </a:r>
            <a:r>
              <a:rPr lang="en-GB" sz="1800" i="1" dirty="0" smtClean="0"/>
              <a:t>Making Teaching work: Teaching smarter in post-compulsory education</a:t>
            </a:r>
            <a:r>
              <a:rPr lang="en-GB" sz="1800" dirty="0" smtClean="0"/>
              <a:t>, London: Sage. </a:t>
            </a:r>
          </a:p>
          <a:p>
            <a:pPr eaLnBrk="1" hangingPunct="1">
              <a:buFont typeface="Wingdings" pitchFamily="2" charset="2"/>
              <a:buNone/>
              <a:defRPr/>
            </a:pPr>
            <a:r>
              <a:rPr lang="en-GB" sz="1800" dirty="0" smtClean="0"/>
              <a:t>Race, P. (2014) </a:t>
            </a:r>
            <a:r>
              <a:rPr lang="en-GB" sz="1800" i="1" dirty="0" smtClean="0"/>
              <a:t>Making learning happen, 3</a:t>
            </a:r>
            <a:r>
              <a:rPr lang="en-GB" sz="1800" i="1" baseline="30000" dirty="0" smtClean="0"/>
              <a:t>rd</a:t>
            </a:r>
            <a:r>
              <a:rPr lang="en-GB" sz="1800" i="1" dirty="0" smtClean="0"/>
              <a:t> edition, </a:t>
            </a:r>
            <a:r>
              <a:rPr lang="en-GB" sz="1800" dirty="0" smtClean="0"/>
              <a:t>London: Sage. </a:t>
            </a:r>
            <a:endParaRPr lang="en-GB" sz="1800" dirty="0" smtClean="0">
              <a:solidFill>
                <a:schemeClr val="tx2">
                  <a:lumMod val="40000"/>
                  <a:lumOff val="60000"/>
                </a:schemeClr>
              </a:solidFill>
            </a:endParaRPr>
          </a:p>
          <a:p>
            <a:pPr marL="609600" indent="-609600" eaLnBrk="1" hangingPunct="1">
              <a:buFont typeface="Wingdings" pitchFamily="2" charset="2"/>
              <a:buNone/>
              <a:defRPr/>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marL="609600" indent="-609600" eaLnBrk="1" hangingPunct="1">
              <a:buNone/>
              <a:defRPr/>
            </a:pPr>
            <a:r>
              <a:rPr lang="en-GB" sz="1800" dirty="0" smtClean="0"/>
              <a:t>Ryan, J. (2000) </a:t>
            </a:r>
            <a:r>
              <a:rPr lang="en-GB" sz="1800" i="1" dirty="0" smtClean="0"/>
              <a:t>A Guide to Teaching International Students, </a:t>
            </a:r>
            <a:r>
              <a:rPr lang="en-GB" sz="1800" dirty="0" smtClean="0"/>
              <a:t>Oxford: Oxford Centre for Staff and Learning Development.</a:t>
            </a:r>
          </a:p>
          <a:p>
            <a:pPr marL="609600" indent="-609600" eaLnBrk="1" hangingPunct="1">
              <a:buFont typeface="Wingdings" pitchFamily="2" charset="2"/>
              <a:buNone/>
              <a:defRPr/>
            </a:pPr>
            <a:r>
              <a:rPr lang="en-GB" sz="1800" dirty="0" smtClean="0"/>
              <a:t>Sadler, R. (2008) </a:t>
            </a:r>
            <a:r>
              <a:rPr lang="en-GB" sz="1800" i="1" dirty="0" smtClean="0"/>
              <a:t>Assessment of Higher Education</a:t>
            </a:r>
            <a:r>
              <a:rPr lang="en-GB" sz="1800" dirty="0" smtClean="0"/>
              <a:t> in International Encyclopaedia of Education</a:t>
            </a:r>
          </a:p>
          <a:p>
            <a:pPr marL="609600" indent="-609600" eaLnBrk="1" hangingPunct="1">
              <a:buFont typeface="Wingdings" pitchFamily="2" charset="2"/>
              <a:buNone/>
              <a:defRPr/>
            </a:pPr>
            <a:r>
              <a:rPr lang="en-GB" sz="1800" dirty="0" smtClean="0"/>
              <a:t>Yorke, M. (1999) </a:t>
            </a:r>
            <a:r>
              <a:rPr lang="en-GB" sz="1800" i="1" dirty="0" smtClean="0"/>
              <a:t>Leaving Early: Undergraduate Non-completion in Higher Education,</a:t>
            </a:r>
            <a:r>
              <a:rPr lang="en-GB" sz="1800" dirty="0" smtClean="0"/>
              <a:t> London: Routledge.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Rationale</a:t>
            </a:r>
          </a:p>
        </p:txBody>
      </p:sp>
      <p:sp>
        <p:nvSpPr>
          <p:cNvPr id="4099" name="Content Placeholder 2"/>
          <p:cNvSpPr>
            <a:spLocks noGrp="1"/>
          </p:cNvSpPr>
          <p:nvPr>
            <p:ph idx="1"/>
          </p:nvPr>
        </p:nvSpPr>
        <p:spPr>
          <a:xfrm>
            <a:off x="468313" y="980728"/>
            <a:ext cx="8229600" cy="5221635"/>
          </a:xfrm>
        </p:spPr>
        <p:txBody>
          <a:bodyPr/>
          <a:lstStyle/>
          <a:p>
            <a:pPr>
              <a:buFont typeface="Wingdings" pitchFamily="2" charset="2"/>
              <a:buNone/>
            </a:pPr>
            <a:r>
              <a:rPr lang="en-GB" sz="2600" dirty="0" smtClean="0"/>
              <a:t>Boud, Sadler and others demonstrate through their research the power of involving students in their own and each other's assessment as a means of enhancing assessment literacy and particularly helping students understand how assessment criteria work in practice. </a:t>
            </a:r>
          </a:p>
          <a:p>
            <a:pPr>
              <a:buFont typeface="Wingdings" pitchFamily="2" charset="2"/>
              <a:buNone/>
            </a:pPr>
            <a:r>
              <a:rPr lang="en-GB" sz="2600" dirty="0" smtClean="0"/>
              <a:t>If students can become adept at judging the quality of the assignments they are producing during their production, they tend to have better assessment outcomes and become more engaged. </a:t>
            </a:r>
          </a:p>
          <a:p>
            <a:pPr>
              <a:buFont typeface="Wingdings" pitchFamily="2" charset="2"/>
              <a:buNone/>
            </a:pPr>
            <a:r>
              <a:rPr lang="en-GB" sz="2600" dirty="0" smtClean="0"/>
              <a:t>However, many assessors report some problems in using self and peer assessment, and in particular talk about a tendency for students to prefer the tutor to do all the work.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Assessment is important for learning </a:t>
            </a:r>
          </a:p>
        </p:txBody>
      </p:sp>
      <p:sp>
        <p:nvSpPr>
          <p:cNvPr id="6147" name="Content Placeholder 2"/>
          <p:cNvSpPr>
            <a:spLocks noGrp="1"/>
          </p:cNvSpPr>
          <p:nvPr>
            <p:ph idx="1"/>
          </p:nvPr>
        </p:nvSpPr>
        <p:spPr/>
        <p:txBody>
          <a:bodyPr/>
          <a:lstStyle/>
          <a:p>
            <a:pPr eaLnBrk="1" hangingPunct="1">
              <a:buFont typeface="Wingdings" pitchFamily="2" charset="2"/>
              <a:buNone/>
            </a:pPr>
            <a:r>
              <a:rPr lang="en-US" sz="2800" dirty="0" smtClean="0"/>
              <a:t>“Assessment methods and requirements probably have a greater influence on how and what students learn than any other single factor. This influence may well be of greater importance than the impact of teaching materials” (</a:t>
            </a:r>
            <a:r>
              <a:rPr lang="en-US" sz="2800" dirty="0" err="1" smtClean="0"/>
              <a:t>Boud</a:t>
            </a:r>
            <a:r>
              <a:rPr lang="en-US" sz="2800" dirty="0" smtClean="0"/>
              <a:t> 1988)</a:t>
            </a:r>
          </a:p>
          <a:p>
            <a:pPr eaLnBrk="1" hangingPunct="1">
              <a:buFont typeface="Wingdings" pitchFamily="2" charset="2"/>
              <a:buNone/>
            </a:pPr>
            <a:r>
              <a:rPr lang="en-US" sz="2800" dirty="0" smtClean="0"/>
              <a:t>We can make a real difference to student learning if we involve them in their own and each others’ assessment</a:t>
            </a:r>
            <a:endParaRPr lang="en-GB" sz="2800" dirty="0" smtClean="0"/>
          </a:p>
          <a:p>
            <a:pPr eaLnBrk="1" hangingPunct="1"/>
            <a:endParaRPr lang="en-GB"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0" y="333375"/>
            <a:ext cx="8001000" cy="50333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Diverse and innovative assessment helps</a:t>
            </a:r>
          </a:p>
        </p:txBody>
      </p:sp>
      <p:sp>
        <p:nvSpPr>
          <p:cNvPr id="7172" name="Rectangle 3"/>
          <p:cNvSpPr>
            <a:spLocks noGrp="1" noChangeArrowheads="1"/>
          </p:cNvSpPr>
          <p:nvPr>
            <p:ph type="body" idx="1"/>
          </p:nvPr>
        </p:nvSpPr>
        <p:spPr>
          <a:xfrm>
            <a:off x="0" y="1052736"/>
            <a:ext cx="9144000" cy="5400452"/>
          </a:xfrm>
          <a:noFill/>
        </p:spPr>
        <p:txBody>
          <a:bodyPr/>
          <a:lstStyle/>
          <a:p>
            <a:pPr marL="609600" indent="-609600" eaLnBrk="1" hangingPunct="1"/>
            <a:r>
              <a:rPr lang="en-GB"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marL="609600" indent="-609600" eaLnBrk="1" hangingPunct="1"/>
            <a:r>
              <a:rPr lang="en-GB" dirty="0" smtClean="0"/>
              <a:t>Students rarely respond positively to exhortation or vague threats of poor marks: we need to change the assessment practices so that they make routine these behaviours very early on in their HE career.</a:t>
            </a:r>
          </a:p>
          <a:p>
            <a:pPr marL="609600" indent="-609600" eaLnBrk="1" hangingPunct="1"/>
            <a:r>
              <a:rPr lang="en-GB" dirty="0" smtClean="0"/>
              <a:t>Innovative assessment approaches can foster a spirit of enquiry, encourage curiosity and promote autonomy where they encourage students to become closely involved with evaluating their own and each others’ learning. (Falchikov, Pickford and Brown, 2006).</a:t>
            </a:r>
          </a:p>
          <a:p>
            <a:pPr marL="609600" indent="-609600" eaLnBrk="1" hangingPunct="1"/>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Why might we want to involve students in their own assessment? To:</a:t>
            </a:r>
          </a:p>
        </p:txBody>
      </p:sp>
      <p:sp>
        <p:nvSpPr>
          <p:cNvPr id="8195" name="Content Placeholder 2"/>
          <p:cNvSpPr>
            <a:spLocks noGrp="1"/>
          </p:cNvSpPr>
          <p:nvPr>
            <p:ph idx="1"/>
          </p:nvPr>
        </p:nvSpPr>
        <p:spPr>
          <a:xfrm>
            <a:off x="468313" y="1340768"/>
            <a:ext cx="8229600" cy="4861595"/>
          </a:xfrm>
        </p:spPr>
        <p:txBody>
          <a:bodyPr/>
          <a:lstStyle/>
          <a:p>
            <a:pPr eaLnBrk="1" hangingPunct="1"/>
            <a:r>
              <a:rPr lang="en-GB" sz="2800" dirty="0" smtClean="0"/>
              <a:t>deepen students’ learning experiences;</a:t>
            </a:r>
          </a:p>
          <a:p>
            <a:pPr eaLnBrk="1" hangingPunct="1"/>
            <a:r>
              <a:rPr lang="en-GB" sz="2800" dirty="0" smtClean="0"/>
              <a:t>let students in on the ‘secrets’ of the assessment culture;</a:t>
            </a:r>
          </a:p>
          <a:p>
            <a:pPr eaLnBrk="1" hangingPunct="1"/>
            <a:r>
              <a:rPr lang="en-GB" sz="2800" dirty="0" smtClean="0"/>
              <a:t>help students become autonomous learners;</a:t>
            </a:r>
          </a:p>
          <a:p>
            <a:pPr eaLnBrk="1" hangingPunct="1"/>
            <a:r>
              <a:rPr lang="en-GB" sz="2800" dirty="0" smtClean="0"/>
              <a:t>enable students to develop skills relating to life-long learning </a:t>
            </a:r>
          </a:p>
          <a:p>
            <a:pPr eaLnBrk="1" hangingPunct="1"/>
            <a:r>
              <a:rPr lang="en-GB" sz="2800" dirty="0" smtClean="0"/>
              <a:t>increase the amount of feedback that students can receive; </a:t>
            </a:r>
          </a:p>
          <a:p>
            <a:pPr eaLnBrk="1" hangingPunct="1"/>
            <a:r>
              <a:rPr lang="en-GB" sz="2800" dirty="0" smtClean="0"/>
              <a:t>use a range of skills they already possess; </a:t>
            </a:r>
          </a:p>
          <a:p>
            <a:pPr eaLnBrk="1" hangingPunct="1"/>
            <a:r>
              <a:rPr lang="en-GB" sz="2800" dirty="0" smtClean="0"/>
              <a:t>build confidence as meta-learners;</a:t>
            </a:r>
          </a:p>
          <a:p>
            <a:pPr eaLnBrk="1" hangingPunct="1"/>
            <a:r>
              <a:rPr lang="en-GB" sz="2800" dirty="0" smtClean="0"/>
              <a:t>f</a:t>
            </a:r>
            <a:r>
              <a:rPr lang="en-GB" sz="2800" dirty="0" smtClean="0"/>
              <a:t>oster </a:t>
            </a:r>
            <a:r>
              <a:rPr lang="en-GB" sz="2800" dirty="0" smtClean="0"/>
              <a:t>assessment literacy.</a:t>
            </a:r>
          </a:p>
          <a:p>
            <a:pPr eaLnBrk="1" hangingPunct="1">
              <a:buFont typeface="Wingdings" pitchFamily="2" charset="2"/>
              <a:buNone/>
            </a:pPr>
            <a:endParaRPr lang="en-GB"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Assessment literacy: students do better if they can: </a:t>
            </a:r>
          </a:p>
        </p:txBody>
      </p:sp>
      <p:sp>
        <p:nvSpPr>
          <p:cNvPr id="9219" name="Content Placeholder 2"/>
          <p:cNvSpPr>
            <a:spLocks noGrp="1"/>
          </p:cNvSpPr>
          <p:nvPr>
            <p:ph idx="1"/>
          </p:nvPr>
        </p:nvSpPr>
        <p:spPr>
          <a:xfrm>
            <a:off x="214313" y="1357313"/>
            <a:ext cx="8483600" cy="4972050"/>
          </a:xfrm>
        </p:spPr>
        <p:txBody>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a:t>
            </a:r>
            <a:r>
              <a:rPr lang="en-GB" sz="2600" dirty="0" err="1" smtClean="0"/>
              <a:t>practicals</a:t>
            </a:r>
            <a:r>
              <a:rPr lang="en-GB" sz="2600" dirty="0" smtClean="0"/>
              <a:t>, </a:t>
            </a:r>
            <a:r>
              <a:rPr lang="en-GB" sz="2600" dirty="0" err="1" smtClean="0"/>
              <a:t>vivas</a:t>
            </a:r>
            <a:r>
              <a:rPr lang="en-GB" sz="2600" dirty="0" smtClean="0"/>
              <a:t>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a:t>
            </a:r>
            <a:r>
              <a:rPr lang="en-GB" sz="2600" dirty="0" err="1" smtClean="0"/>
              <a:t>condonement</a:t>
            </a:r>
            <a:r>
              <a:rPr lang="en-GB" sz="2600" dirty="0" smtClean="0"/>
              <a:t> etc.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What can peer assessment do?</a:t>
            </a:r>
          </a:p>
        </p:txBody>
      </p:sp>
      <p:sp>
        <p:nvSpPr>
          <p:cNvPr id="10243" name="Content Placeholder 2"/>
          <p:cNvSpPr>
            <a:spLocks noGrp="1"/>
          </p:cNvSpPr>
          <p:nvPr>
            <p:ph idx="1"/>
          </p:nvPr>
        </p:nvSpPr>
        <p:spPr>
          <a:xfrm>
            <a:off x="468313" y="1196752"/>
            <a:ext cx="8229600" cy="5005611"/>
          </a:xfrm>
        </p:spPr>
        <p:txBody>
          <a:bodyPr/>
          <a:lstStyle/>
          <a:p>
            <a:pPr eaLnBrk="1" hangingPunct="1"/>
            <a:r>
              <a:rPr lang="en-GB" sz="2800" dirty="0" smtClean="0"/>
              <a:t>Peer-assessment can be used for many aspects of student performance, including essays, reports, performances, artefacts and presentations;</a:t>
            </a:r>
          </a:p>
          <a:p>
            <a:pPr eaLnBrk="1" hangingPunct="1"/>
            <a:r>
              <a:rPr lang="en-GB" sz="2800" dirty="0" smtClean="0"/>
              <a:t>Individuals or groups can engage in peer assessment;</a:t>
            </a:r>
          </a:p>
          <a:p>
            <a:pPr eaLnBrk="1" hangingPunct="1"/>
            <a:r>
              <a:rPr lang="en-GB" sz="2800" dirty="0" smtClean="0"/>
              <a:t>Inter-peer assessment can evaluate the outcomes of assessment activities;</a:t>
            </a:r>
          </a:p>
          <a:p>
            <a:pPr eaLnBrk="1" hangingPunct="1"/>
            <a:r>
              <a:rPr lang="en-GB" sz="2800" dirty="0" smtClean="0"/>
              <a:t>Intra-peer group assessment can evaluate individuals contributions to the production of an assessed output.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600" dirty="0" smtClean="0"/>
              <a:t>What can go wrong with peer assessment?</a:t>
            </a:r>
          </a:p>
        </p:txBody>
      </p:sp>
      <p:sp>
        <p:nvSpPr>
          <p:cNvPr id="11267" name="Content Placeholder 2"/>
          <p:cNvSpPr>
            <a:spLocks noGrp="1"/>
          </p:cNvSpPr>
          <p:nvPr>
            <p:ph idx="1"/>
          </p:nvPr>
        </p:nvSpPr>
        <p:spPr>
          <a:xfrm>
            <a:off x="468313" y="1340768"/>
            <a:ext cx="8229600" cy="4861595"/>
          </a:xfrm>
        </p:spPr>
        <p:txBody>
          <a:bodyPr/>
          <a:lstStyle/>
          <a:p>
            <a:pPr eaLnBrk="1" hangingPunct="1"/>
            <a:r>
              <a:rPr lang="en-GB" sz="2800" dirty="0" smtClean="0"/>
              <a:t>Students don’t always enjoy being asked to evaluate each others’ performance;</a:t>
            </a:r>
          </a:p>
          <a:p>
            <a:pPr eaLnBrk="1" hangingPunct="1"/>
            <a:r>
              <a:rPr lang="en-GB" sz="2800" dirty="0" smtClean="0"/>
              <a:t>There can be a tendency for students to conspire to all give each other high marks;</a:t>
            </a:r>
          </a:p>
          <a:p>
            <a:pPr eaLnBrk="1" hangingPunct="1"/>
            <a:r>
              <a:rPr lang="en-GB" sz="2800" dirty="0" smtClean="0"/>
              <a:t>Bias and prejudice can creep in when assessing different or unpopular students;</a:t>
            </a:r>
          </a:p>
          <a:p>
            <a:pPr eaLnBrk="1" hangingPunct="1"/>
            <a:r>
              <a:rPr lang="en-GB" sz="2800" dirty="0" smtClean="0"/>
              <a:t>External examiners and fellow markers can be sceptical about its value;</a:t>
            </a:r>
          </a:p>
          <a:p>
            <a:pPr eaLnBrk="1" hangingPunct="1"/>
            <a:r>
              <a:rPr lang="en-GB" sz="2800" dirty="0" smtClean="0"/>
              <a:t>It is front-loaded in terms of effort: there has to be advance preparation and rehearsal to maximise success.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2781</Words>
  <Application>Microsoft Office PowerPoint</Application>
  <PresentationFormat>On-screen Show (4:3)</PresentationFormat>
  <Paragraphs>169</Paragraphs>
  <Slides>28</Slides>
  <Notes>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LeedsMet template</vt:lpstr>
      <vt:lpstr>Peer assessment: purposes pitfalls and practicalities</vt:lpstr>
      <vt:lpstr>In this workshop, we will explore these issues, and participants will have opportunities to:</vt:lpstr>
      <vt:lpstr>Rationale</vt:lpstr>
      <vt:lpstr>Assessment is important for learning </vt:lpstr>
      <vt:lpstr>Diverse and innovative assessment helps</vt:lpstr>
      <vt:lpstr>Why might we want to involve students in their own assessment? To:</vt:lpstr>
      <vt:lpstr>Assessment literacy: students do better if they can: </vt:lpstr>
      <vt:lpstr>What can peer assessment do?</vt:lpstr>
      <vt:lpstr>What can go wrong with peer assessment?</vt:lpstr>
      <vt:lpstr>The twin pillars of peer assessment</vt:lpstr>
      <vt:lpstr>Peer assessment can be used for formative or summative assessment</vt:lpstr>
      <vt:lpstr>What are the benefits to staff from using peer assessment?</vt:lpstr>
      <vt:lpstr>But…</vt:lpstr>
      <vt:lpstr>Peer assessing students in groups: options to encourage fairness</vt:lpstr>
      <vt:lpstr>Towards fair group peer assessment</vt:lpstr>
      <vt:lpstr>Getting started with peer assessment</vt:lpstr>
      <vt:lpstr>Self assessment: a progressive approach towards peer assessment. You can:</vt:lpstr>
      <vt:lpstr>Sample assignment return proforma</vt:lpstr>
      <vt:lpstr>As confidence in judging the value of their own work develops, you can ask students to:</vt:lpstr>
      <vt:lpstr>The importance of avoiding ‘final language’</vt:lpstr>
      <vt:lpstr>Three trigger prompts to start the supporting critical process</vt:lpstr>
      <vt:lpstr>Critiquing peers work on line</vt:lpstr>
      <vt:lpstr>In implementing peer assessment, it is really important to:</vt:lpstr>
      <vt:lpstr>Conclusions</vt:lpstr>
      <vt:lpstr>These and other slides will be available on my website at http://sally-brown.net/ </vt:lpstr>
      <vt:lpstr>References (1)</vt:lpstr>
      <vt:lpstr>References (2)</vt:lpstr>
      <vt:lpstr>References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2015-01-25T14:38:04Z</dcterms:modified>
</cp:coreProperties>
</file>