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4"/>
  </p:notesMasterIdLst>
  <p:handoutMasterIdLst>
    <p:handoutMasterId r:id="rId35"/>
  </p:handoutMasterIdLst>
  <p:sldIdLst>
    <p:sldId id="420" r:id="rId3"/>
    <p:sldId id="532" r:id="rId4"/>
    <p:sldId id="531" r:id="rId5"/>
    <p:sldId id="500" r:id="rId6"/>
    <p:sldId id="430" r:id="rId7"/>
    <p:sldId id="533" r:id="rId8"/>
    <p:sldId id="534" r:id="rId9"/>
    <p:sldId id="441" r:id="rId10"/>
    <p:sldId id="501" r:id="rId11"/>
    <p:sldId id="511" r:id="rId12"/>
    <p:sldId id="512" r:id="rId13"/>
    <p:sldId id="509" r:id="rId14"/>
    <p:sldId id="510" r:id="rId15"/>
    <p:sldId id="505" r:id="rId16"/>
    <p:sldId id="506" r:id="rId17"/>
    <p:sldId id="507" r:id="rId18"/>
    <p:sldId id="508" r:id="rId19"/>
    <p:sldId id="447" r:id="rId20"/>
    <p:sldId id="513" r:id="rId21"/>
    <p:sldId id="514" r:id="rId22"/>
    <p:sldId id="535" r:id="rId23"/>
    <p:sldId id="515" r:id="rId24"/>
    <p:sldId id="528" r:id="rId25"/>
    <p:sldId id="517" r:id="rId26"/>
    <p:sldId id="504" r:id="rId27"/>
    <p:sldId id="536" r:id="rId28"/>
    <p:sldId id="443" r:id="rId29"/>
    <p:sldId id="270" r:id="rId30"/>
    <p:sldId id="271" r:id="rId31"/>
    <p:sldId id="272" r:id="rId32"/>
    <p:sldId id="317" r:id="rId33"/>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19" autoAdjust="0"/>
    <p:restoredTop sz="94710" autoAdjust="0"/>
  </p:normalViewPr>
  <p:slideViewPr>
    <p:cSldViewPr>
      <p:cViewPr>
        <p:scale>
          <a:sx n="50" d="100"/>
          <a:sy n="50" d="100"/>
        </p:scale>
        <p:origin x="-1002" y="3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90" d="100"/>
        <a:sy n="9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xmlns="" val="2193096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xmlns="" val="21934661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14</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15</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16</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17</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19</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20</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22</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23</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24</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4</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25</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27</a:t>
            </a:fld>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10</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11</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12</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13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25/01/2015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25/01/2015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25/01/2015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25/01/2015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25/01/2015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25/01/2015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25/01/2015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25/01/2015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25/01/2015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25/01/2015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25/01/2015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25/01/2015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Assessing more students: ways of using productive assessment with large numbers</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Utrecht University</a:t>
            </a:r>
          </a:p>
          <a:p>
            <a:pPr algn="ctr" eaLnBrk="1" hangingPunct="1">
              <a:defRPr/>
            </a:pPr>
            <a:r>
              <a:rPr lang="en-GB" sz="2800" b="1" dirty="0" smtClean="0"/>
              <a:t>January 2015</a:t>
            </a:r>
          </a:p>
          <a:p>
            <a:pPr algn="ctr" eaLnBrk="1" hangingPunct="1">
              <a:defRPr/>
            </a:pPr>
            <a:r>
              <a:rPr lang="en-GB" sz="2800" b="1" dirty="0" smtClean="0"/>
              <a:t>Sally Brown, </a:t>
            </a:r>
            <a:r>
              <a:rPr lang="en-GB" sz="2800" dirty="0" smtClean="0"/>
              <a:t>PFHEA, SFSEDA, NTF</a:t>
            </a:r>
            <a:endParaRPr lang="en-GB" sz="2800" b="1" dirty="0" smtClean="0"/>
          </a:p>
          <a:p>
            <a:pPr algn="ctr" eaLnBrk="1" hangingPunct="1">
              <a:defRPr/>
            </a:pPr>
            <a:r>
              <a:rPr lang="en-GB" sz="2800" b="1" dirty="0" smtClean="0"/>
              <a:t>@</a:t>
            </a:r>
            <a:r>
              <a:rPr lang="en-GB" sz="2800" b="1" dirty="0" err="1" smtClean="0"/>
              <a:t>ProfSallyBrown</a:t>
            </a:r>
            <a:endParaRPr lang="en-GB" sz="2800" b="1" dirty="0" smtClean="0"/>
          </a:p>
          <a:p>
            <a:pPr algn="ctr" eaLnBrk="1" hangingPunct="1">
              <a:defRPr/>
            </a:pPr>
            <a:r>
              <a:rPr lang="en-GB" sz="2800" u="sng" dirty="0" smtClean="0">
                <a:hlinkClick r:id="rId3"/>
              </a:rPr>
              <a:t>http://sally-brown.net/</a:t>
            </a:r>
            <a:r>
              <a:rPr lang="en-GB" sz="2800" dirty="0" smtClean="0"/>
              <a:t> </a:t>
            </a:r>
            <a:endParaRPr lang="en-GB" sz="2800" dirty="0" smtClean="0"/>
          </a:p>
          <a:p>
            <a:pPr algn="ctr" eaLnBrk="1" hangingPunct="1">
              <a:defRPr/>
            </a:pPr>
            <a:r>
              <a:rPr lang="en-GB" sz="2000" dirty="0" err="1" smtClean="0"/>
              <a:t>Emerita</a:t>
            </a:r>
            <a:r>
              <a:rPr lang="en-GB" sz="2000" dirty="0" smtClean="0"/>
              <a:t> </a:t>
            </a:r>
            <a:r>
              <a:rPr lang="en-GB" sz="2000" dirty="0" smtClean="0"/>
              <a:t>Professor, Leeds Beckett University</a:t>
            </a:r>
          </a:p>
          <a:p>
            <a:pPr algn="ctr" eaLnBrk="1" hangingPunct="1">
              <a:defRPr/>
            </a:pPr>
            <a:r>
              <a:rPr lang="en-GB" sz="20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Face-to-face feedback uses tone of voice, emphasis, body language;</a:t>
            </a:r>
          </a:p>
          <a:p>
            <a:r>
              <a:rPr lang="en-GB" sz="3200" dirty="0" smtClean="0"/>
              <a:t>Students learn from feedback to each others’ work;</a:t>
            </a:r>
          </a:p>
          <a:p>
            <a:r>
              <a:rPr lang="en-GB" sz="3200" dirty="0" smtClean="0"/>
              <a:t>Students can ask questions;</a:t>
            </a:r>
          </a:p>
          <a:p>
            <a:r>
              <a:rPr lang="en-GB" sz="3200" dirty="0" smtClean="0"/>
              <a:t>Makes feedback a shared experience.</a:t>
            </a:r>
          </a:p>
          <a:p>
            <a:endParaRPr lang="en-GB" sz="32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000" dirty="0" smtClean="0"/>
              <a:t>Staff mark assignments with minimal in-text comment and provide grades/marks as normal;</a:t>
            </a:r>
          </a:p>
          <a:p>
            <a:r>
              <a:rPr lang="en-GB" sz="3000" dirty="0" smtClean="0"/>
              <a:t>At the start of a lecture or seminar, the tutor provides an overview of class performance and orally remediates errors, clarifies misunderstandings, and praises good practice;</a:t>
            </a:r>
          </a:p>
          <a:p>
            <a:r>
              <a:rPr lang="en-GB" sz="3000" dirty="0" smtClean="0"/>
              <a:t>Students have a chance to ask and answer questions;</a:t>
            </a:r>
          </a:p>
          <a:p>
            <a:r>
              <a:rPr lang="en-GB" sz="3000" dirty="0" smtClean="0"/>
              <a:t>An audio file can be made available on the VLE.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Provides feedback to a group as a whole;</a:t>
            </a:r>
          </a:p>
          <a:p>
            <a:r>
              <a:rPr lang="en-GB" sz="3200" dirty="0" smtClean="0"/>
              <a:t>Allows students to know how they are doing by comparison with the rest of the course;</a:t>
            </a:r>
          </a:p>
          <a:p>
            <a:r>
              <a:rPr lang="en-GB" sz="3200" dirty="0" smtClean="0"/>
              <a:t>Offers a chance to illustrate good practice;</a:t>
            </a:r>
          </a:p>
          <a:p>
            <a:r>
              <a:rPr lang="en-GB" sz="3200" dirty="0" smtClean="0"/>
              <a:t>Minimal comments can be put on scripts;</a:t>
            </a:r>
          </a:p>
          <a:p>
            <a:r>
              <a:rPr lang="en-GB" sz="3200" dirty="0" smtClean="0"/>
              <a:t>Generic reports can be delivered quickly electronically before moderation.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Staff mark assignments with minimal in-text comment and provide grades/marks as normal;</a:t>
            </a:r>
          </a:p>
          <a:p>
            <a:r>
              <a:rPr lang="en-GB" sz="3200" dirty="0" smtClean="0"/>
              <a:t>Notes are made of similar points from several students’ work;</a:t>
            </a:r>
          </a:p>
          <a:p>
            <a:r>
              <a:rPr lang="en-GB" sz="3200" dirty="0" smtClean="0"/>
              <a:t>A report is compiled which identifies examples of good practice, areas where a number of students made similar errors and additional reading suggestions.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119789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They give students a good idea of what can be expected of them;</a:t>
            </a:r>
          </a:p>
          <a:p>
            <a:r>
              <a:rPr lang="en-GB" sz="3200" dirty="0" smtClean="0"/>
              <a:t>It is sometimes easier to show students than tell them what we are after;</a:t>
            </a:r>
          </a:p>
          <a:p>
            <a:r>
              <a:rPr lang="en-GB" sz="3200" dirty="0" smtClean="0"/>
              <a:t>They can be time efficient; </a:t>
            </a:r>
          </a:p>
          <a:p>
            <a:r>
              <a:rPr lang="en-GB" sz="3200" dirty="0" smtClean="0"/>
              <a:t>They show how solutions have been reached;</a:t>
            </a:r>
          </a:p>
          <a:p>
            <a:r>
              <a:rPr lang="en-GB" sz="3200" dirty="0" smtClean="0"/>
              <a:t>They demonstrate good practice;</a:t>
            </a:r>
          </a:p>
          <a:p>
            <a:r>
              <a:rPr lang="en-GB" sz="3200" dirty="0" smtClean="0"/>
              <a:t>The commentary can indicate why an answer is good.</a:t>
            </a:r>
          </a:p>
          <a:p>
            <a:endParaRPr lang="en-GB" sz="3200" dirty="0" smtClean="0"/>
          </a:p>
          <a:p>
            <a:endParaRPr lang="en-GB" sz="32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Staff preparing an assignment can draft a model answer;</a:t>
            </a:r>
          </a:p>
          <a:p>
            <a:r>
              <a:rPr lang="en-GB" sz="3200" dirty="0" smtClean="0"/>
              <a:t>Student work (or extracts from several student’s answers) can be anonymised and (with permission) used as a model;</a:t>
            </a:r>
          </a:p>
          <a:p>
            <a:r>
              <a:rPr lang="en-GB" sz="3200" dirty="0" smtClean="0"/>
              <a:t>Text can be placed on page with explanatory comments appended (‘exploded text’);</a:t>
            </a:r>
          </a:p>
          <a:p>
            <a:r>
              <a:rPr lang="en-GB" sz="3200" dirty="0" smtClean="0"/>
              <a:t>However, caution should be exercised in order not to lead students to think only one approach is acceptable.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Assignment return sheets: why?</a:t>
            </a:r>
          </a:p>
        </p:txBody>
      </p:sp>
      <p:sp>
        <p:nvSpPr>
          <p:cNvPr id="21507" name="Rectangle 3"/>
          <p:cNvSpPr>
            <a:spLocks noGrp="1" noChangeArrowheads="1"/>
          </p:cNvSpPr>
          <p:nvPr>
            <p:ph type="body" idx="1"/>
          </p:nvPr>
        </p:nvSpPr>
        <p:spPr>
          <a:xfrm>
            <a:off x="250825" y="1268761"/>
            <a:ext cx="8713788"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err="1" smtClean="0"/>
              <a:t>Proformas</a:t>
            </a:r>
            <a:r>
              <a:rPr lang="en-GB" sz="3200" dirty="0" smtClean="0"/>
              <a:t> save assessors writing the same thing repeatedly;</a:t>
            </a:r>
          </a:p>
          <a:p>
            <a:r>
              <a:rPr lang="en-GB" sz="3200" dirty="0" smtClean="0"/>
              <a:t>Helps to keep assessors’ comments on track;</a:t>
            </a:r>
          </a:p>
          <a:p>
            <a:r>
              <a:rPr lang="en-GB" sz="3200" dirty="0" smtClean="0"/>
              <a:t>Shows how criteria match up to performance and how marks are derived;</a:t>
            </a:r>
          </a:p>
          <a:p>
            <a:r>
              <a:rPr lang="en-GB" sz="3200" dirty="0" smtClean="0"/>
              <a:t>Helps students to see what is valued;</a:t>
            </a:r>
          </a:p>
          <a:p>
            <a:r>
              <a:rPr lang="en-GB" sz="3200" dirty="0" smtClean="0"/>
              <a:t>Provides a useful written record.</a:t>
            </a:r>
          </a:p>
          <a:p>
            <a:endParaRPr lang="en-GB" sz="32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Criteria presented in assignment brief can be utilised in a </a:t>
            </a:r>
            <a:r>
              <a:rPr lang="en-GB" sz="3200" dirty="0" err="1" smtClean="0"/>
              <a:t>proforma</a:t>
            </a:r>
            <a:r>
              <a:rPr lang="en-GB" sz="3200" dirty="0" smtClean="0"/>
              <a:t>;</a:t>
            </a:r>
          </a:p>
          <a:p>
            <a:r>
              <a:rPr lang="en-GB" sz="3200" dirty="0" smtClean="0"/>
              <a:t>Variations in weighting can be clearly identified;</a:t>
            </a:r>
          </a:p>
          <a:p>
            <a:r>
              <a:rPr lang="en-GB" sz="3200" dirty="0" smtClean="0"/>
              <a:t>A Likert scale or boxes can be used to speed tutor’s responses;</a:t>
            </a:r>
          </a:p>
          <a:p>
            <a:r>
              <a:rPr lang="en-GB" sz="3200" dirty="0" smtClean="0"/>
              <a:t>Space can be provided for individual comments.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Sample assignment return proforma</a:t>
            </a:r>
            <a:endParaRPr lang="en-GB" sz="3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Harnesses a resource of comments you already use;</a:t>
            </a:r>
          </a:p>
          <a:p>
            <a:r>
              <a:rPr lang="en-GB" sz="3200" dirty="0" smtClean="0"/>
              <a:t>Avoids writing same comments repeatedly;</a:t>
            </a:r>
          </a:p>
          <a:p>
            <a:r>
              <a:rPr lang="en-GB" sz="3200" dirty="0" smtClean="0"/>
              <a:t>Allows you to give individual comments additionally to the students who really need them;</a:t>
            </a:r>
          </a:p>
          <a:p>
            <a:r>
              <a:rPr lang="en-GB" sz="3200" dirty="0" smtClean="0"/>
              <a:t>Can be automated with use of technology.</a:t>
            </a:r>
          </a:p>
          <a:p>
            <a:endParaRPr lang="en-GB" sz="32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In this workshop you will have a chance to</a:t>
            </a:r>
            <a:endParaRPr lang="en-GB" sz="3200" dirty="0"/>
          </a:p>
        </p:txBody>
      </p:sp>
      <p:sp>
        <p:nvSpPr>
          <p:cNvPr id="3" name="Content Placeholder 2"/>
          <p:cNvSpPr>
            <a:spLocks noGrp="1"/>
          </p:cNvSpPr>
          <p:nvPr>
            <p:ph idx="1"/>
          </p:nvPr>
        </p:nvSpPr>
        <p:spPr/>
        <p:txBody>
          <a:bodyPr/>
          <a:lstStyle/>
          <a:p>
            <a:r>
              <a:rPr lang="en-GB" sz="3200" dirty="0"/>
              <a:t>Consider a range of ways of giving feedback;</a:t>
            </a:r>
          </a:p>
          <a:p>
            <a:r>
              <a:rPr lang="en-GB" sz="3200" dirty="0"/>
              <a:t>Review diverse means of doing so effectively and efficiently;</a:t>
            </a:r>
          </a:p>
          <a:p>
            <a:r>
              <a:rPr lang="en-GB" sz="3200" dirty="0"/>
              <a:t>Debate the pros and cons of diverse means of giving feedback;</a:t>
            </a:r>
          </a:p>
          <a:p>
            <a:r>
              <a:rPr lang="en-GB" sz="3200" dirty="0"/>
              <a:t>Prioritise which approaches work best for your own learning context.</a:t>
            </a:r>
          </a:p>
          <a:p>
            <a:endParaRPr lang="en-GB" sz="3200" dirty="0"/>
          </a:p>
        </p:txBody>
      </p:sp>
    </p:spTree>
    <p:extLst>
      <p:ext uri="{BB962C8B-B14F-4D97-AF65-F5344CB8AC3E}">
        <p14:creationId xmlns:p14="http://schemas.microsoft.com/office/powerpoint/2010/main" xmlns="" val="740403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Statement banks: how?</a:t>
            </a:r>
          </a:p>
        </p:txBody>
      </p:sp>
      <p:sp>
        <p:nvSpPr>
          <p:cNvPr id="28675" name="Rectangle 3"/>
          <p:cNvSpPr>
            <a:spLocks noGrp="1" noChangeArrowheads="1"/>
          </p:cNvSpPr>
          <p:nvPr>
            <p:ph type="body" idx="1"/>
          </p:nvPr>
        </p:nvSpPr>
        <p:spPr>
          <a:xfrm>
            <a:off x="468313" y="908720"/>
            <a:ext cx="8229600" cy="5293643"/>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Tutor identifies a range of regularly used comments written on students’ work;</a:t>
            </a:r>
          </a:p>
          <a:p>
            <a:r>
              <a:rPr lang="en-GB" sz="2800" dirty="0" smtClean="0"/>
              <a:t>These are collated and numbered;</a:t>
            </a:r>
          </a:p>
          <a:p>
            <a:r>
              <a:rPr lang="en-GB" sz="2800" dirty="0" smtClean="0"/>
              <a:t>Tutor marks work and writes numbers on text of assignment where specific comments apply, or provides a written (or emailed) detailed commentary which pulls together the appropriate items into continuous prose;</a:t>
            </a:r>
          </a:p>
          <a:p>
            <a:r>
              <a:rPr lang="en-GB" sz="2800" dirty="0" smtClean="0"/>
              <a:t>Moodle and other platforms can do much of the drudgery in terms of collating marks, returning work etc. Assignment handler can return comments and only release marks when students have commented.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5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Involving students in their own assessment</a:t>
            </a:r>
            <a:endParaRPr lang="en-GB" sz="4000" dirty="0"/>
          </a:p>
        </p:txBody>
      </p:sp>
      <p:sp>
        <p:nvSpPr>
          <p:cNvPr id="3" name="Content Placeholder 2"/>
          <p:cNvSpPr>
            <a:spLocks noGrp="1"/>
          </p:cNvSpPr>
          <p:nvPr>
            <p:ph idx="1"/>
          </p:nvPr>
        </p:nvSpPr>
        <p:spPr/>
        <p:txBody>
          <a:bodyPr/>
          <a:lstStyle/>
          <a:p>
            <a:r>
              <a:rPr lang="en-GB" sz="2800" dirty="0" smtClean="0"/>
              <a:t>This can be highly beneficial to learning but needs extensive briefing and rehearsal before implementation wholesale;</a:t>
            </a:r>
          </a:p>
          <a:p>
            <a:r>
              <a:rPr lang="en-GB" sz="2800" dirty="0" smtClean="0"/>
              <a:t>Assessors need to decide whether they want peer assessment to be used formatively as peer review, or </a:t>
            </a:r>
            <a:r>
              <a:rPr lang="en-GB" sz="2800" dirty="0" err="1" smtClean="0"/>
              <a:t>summatively</a:t>
            </a:r>
            <a:r>
              <a:rPr lang="en-GB" sz="2800" dirty="0" smtClean="0"/>
              <a:t>, which can be considered higher in risk;</a:t>
            </a:r>
          </a:p>
          <a:p>
            <a:r>
              <a:rPr lang="en-GB" sz="2800" dirty="0" smtClean="0"/>
              <a:t>Peer assessment, like other assessment modes, needs to be soundly founded on evidence matched against criteria to avoid bias and judgments based on other than academic factors.</a:t>
            </a:r>
            <a:endParaRPr lang="en-GB" sz="2800" dirty="0"/>
          </a:p>
        </p:txBody>
      </p:sp>
    </p:spTree>
    <p:extLst>
      <p:ext uri="{BB962C8B-B14F-4D97-AF65-F5344CB8AC3E}">
        <p14:creationId xmlns:p14="http://schemas.microsoft.com/office/powerpoint/2010/main" xmlns="" val="22207307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1"/>
            <a:ext cx="8382000" cy="112474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800" dirty="0" smtClean="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Enables feedback to be given regularly and incrementally;</a:t>
            </a:r>
          </a:p>
          <a:p>
            <a:r>
              <a:rPr lang="en-GB" sz="3200" dirty="0" smtClean="0"/>
              <a:t>Saves tutor time for large cohorts and repeated classes;</a:t>
            </a:r>
          </a:p>
          <a:p>
            <a:r>
              <a:rPr lang="en-GB" sz="3200" dirty="0" smtClean="0"/>
              <a:t>Can allow instant (or rapid) on screen feedback to e.g. MCQ options;</a:t>
            </a:r>
          </a:p>
          <a:p>
            <a:r>
              <a:rPr lang="en-GB" sz="3200" dirty="0" smtClean="0"/>
              <a:t>Saves drudgery, (but not a quick fix);</a:t>
            </a:r>
          </a:p>
          <a:p>
            <a:r>
              <a:rPr lang="en-GB" sz="3200" dirty="0" smtClean="0"/>
              <a:t>Is really worth while for large cohorts and where content doesn’t alter fast.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23528" y="122238"/>
            <a:ext cx="7920880" cy="107451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800" dirty="0" smtClean="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000" dirty="0" smtClean="0"/>
              <a:t>Designing them should not be a cottage industry!</a:t>
            </a:r>
          </a:p>
          <a:p>
            <a:r>
              <a:rPr lang="en-GB" sz="3000" dirty="0" smtClean="0"/>
              <a:t>Training and support both in designing questions and applying the relevant technology are essential;</a:t>
            </a:r>
          </a:p>
          <a:p>
            <a:r>
              <a:rPr lang="en-GB" sz="3000" dirty="0" smtClean="0"/>
              <a:t>Testing and piloting of CAA items is also imperative;</a:t>
            </a:r>
          </a:p>
          <a:p>
            <a:r>
              <a:rPr lang="en-GB" sz="3000" dirty="0" smtClean="0"/>
              <a:t>We can make use of existing test packages (e.g. from publishers), colleagues with expertise and advice from software companies (e.g. Moodle, </a:t>
            </a:r>
            <a:r>
              <a:rPr lang="en-GB" sz="3000" dirty="0" err="1" smtClean="0"/>
              <a:t>Turnitin</a:t>
            </a:r>
            <a:r>
              <a:rPr lang="en-GB" sz="3000" dirty="0" smtClean="0"/>
              <a:t>, </a:t>
            </a:r>
            <a:r>
              <a:rPr lang="en-GB" sz="3000" dirty="0" err="1" smtClean="0"/>
              <a:t>QuestionMark</a:t>
            </a:r>
            <a:r>
              <a:rPr lang="en-GB" sz="3000" dirty="0" smtClean="0"/>
              <a:t>). </a:t>
            </a:r>
          </a:p>
          <a:p>
            <a:endParaRPr lang="en-GB" sz="3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122239"/>
            <a:ext cx="7543800" cy="930498"/>
          </a:xfrm>
        </p:spPr>
        <p:txBody>
          <a:bodyPr/>
          <a:lstStyle/>
          <a:p>
            <a:pPr eaLnBrk="1" hangingPunct="1"/>
            <a:r>
              <a:rPr lang="en-GB" sz="3800" dirty="0" smtClean="0"/>
              <a:t>Use CAA </a:t>
            </a:r>
            <a:r>
              <a:rPr lang="en-GB" sz="3800" i="1" dirty="0" smtClean="0"/>
              <a:t>for</a:t>
            </a:r>
            <a:r>
              <a:rPr lang="en-GB" sz="3800" dirty="0" smtClean="0"/>
              <a:t> rather than </a:t>
            </a:r>
            <a:r>
              <a:rPr lang="en-GB" sz="3800" i="1" dirty="0" smtClean="0"/>
              <a:t>of</a:t>
            </a:r>
            <a:r>
              <a:rPr lang="en-GB" sz="3800" dirty="0" smtClean="0"/>
              <a:t> learning</a:t>
            </a:r>
          </a:p>
        </p:txBody>
      </p:sp>
      <p:sp>
        <p:nvSpPr>
          <p:cNvPr id="31747" name="Rectangle 3"/>
          <p:cNvSpPr>
            <a:spLocks noGrp="1" noChangeArrowheads="1"/>
          </p:cNvSpPr>
          <p:nvPr>
            <p:ph type="body" idx="1"/>
          </p:nvPr>
        </p:nvSpPr>
        <p:spPr>
          <a:xfrm>
            <a:off x="468313" y="1268760"/>
            <a:ext cx="8229600" cy="4933603"/>
          </a:xfrm>
        </p:spPr>
        <p:txBody>
          <a:bodyPr/>
          <a:lstStyle/>
          <a:p>
            <a:pPr marL="609600" indent="-609600" eaLnBrk="1" hangingPunct="1"/>
            <a:r>
              <a:rPr lang="en-GB" dirty="0" smtClean="0"/>
              <a:t>We can employ computer-assisted formative assessment with responses to student work automatically generated by email; </a:t>
            </a:r>
          </a:p>
          <a:p>
            <a:pPr marL="609600" indent="-609600" eaLnBrk="1" hangingPunct="1"/>
            <a:r>
              <a:rPr lang="en-GB" dirty="0" smtClean="0"/>
              <a:t>Students seem to really like having the chance to find out how they are doing, and attempt tests several times in an environment where no one else is watching how they do; </a:t>
            </a:r>
          </a:p>
          <a:p>
            <a:pPr marL="609600" indent="-609600" eaLnBrk="1" hangingPunct="1"/>
            <a:r>
              <a:rPr lang="en-GB" dirty="0" smtClean="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pPr marL="609600" indent="-609600" eaLnBrk="1" hangingPunct="1"/>
            <a:endParaRPr lang="en-GB"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Making assessment work well</a:t>
            </a:r>
          </a:p>
        </p:txBody>
      </p:sp>
      <p:sp>
        <p:nvSpPr>
          <p:cNvPr id="43011"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Intra-tutor and Inter-tutor reliability need to be assured;</a:t>
            </a:r>
          </a:p>
          <a:p>
            <a:r>
              <a:rPr lang="en-GB" sz="3200" dirty="0" smtClean="0"/>
              <a:t>Practices and processes need to be transparently fair to all students;</a:t>
            </a:r>
          </a:p>
          <a:p>
            <a:r>
              <a:rPr lang="en-GB" sz="3200" dirty="0" smtClean="0"/>
              <a:t>Cheat and plagiarisers need to be deterred/punished;</a:t>
            </a:r>
          </a:p>
          <a:p>
            <a:r>
              <a:rPr lang="en-GB" sz="3200" dirty="0" smtClean="0"/>
              <a:t>Assessment needs to be manageable for both staff and students;</a:t>
            </a:r>
          </a:p>
          <a:p>
            <a:r>
              <a:rPr lang="en-GB" sz="3200" dirty="0" smtClean="0"/>
              <a:t>Assignments should assess what has been taught/learned not what it is easy to assess.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Your priorities</a:t>
            </a:r>
            <a:endParaRPr lang="en-GB" sz="4000" dirty="0"/>
          </a:p>
        </p:txBody>
      </p:sp>
      <p:sp>
        <p:nvSpPr>
          <p:cNvPr id="3" name="Content Placeholder 2"/>
          <p:cNvSpPr>
            <a:spLocks noGrp="1"/>
          </p:cNvSpPr>
          <p:nvPr>
            <p:ph idx="1"/>
          </p:nvPr>
        </p:nvSpPr>
        <p:spPr/>
        <p:txBody>
          <a:bodyPr/>
          <a:lstStyle/>
          <a:p>
            <a:pPr marL="0" indent="0">
              <a:buNone/>
            </a:pPr>
            <a:r>
              <a:rPr lang="en-GB" sz="3200" dirty="0" smtClean="0"/>
              <a:t>Of the approaches discussed here, which would work best to improve student learning in your own context:</a:t>
            </a:r>
          </a:p>
          <a:p>
            <a:r>
              <a:rPr lang="en-GB" sz="3200" dirty="0" smtClean="0"/>
              <a:t>Immediately?</a:t>
            </a:r>
          </a:p>
          <a:p>
            <a:r>
              <a:rPr lang="en-GB" sz="3200" dirty="0" smtClean="0"/>
              <a:t>After some careful groundwork with students and colleagues?</a:t>
            </a:r>
          </a:p>
          <a:p>
            <a:r>
              <a:rPr lang="en-GB" sz="3200" dirty="0" smtClean="0"/>
              <a:t>As a long term aim?</a:t>
            </a:r>
            <a:endParaRPr lang="en-GB" sz="3200" dirty="0"/>
          </a:p>
        </p:txBody>
      </p:sp>
    </p:spTree>
    <p:extLst>
      <p:ext uri="{BB962C8B-B14F-4D97-AF65-F5344CB8AC3E}">
        <p14:creationId xmlns:p14="http://schemas.microsoft.com/office/powerpoint/2010/main" xmlns="" val="3853369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Conclusions</a:t>
            </a:r>
          </a:p>
        </p:txBody>
      </p:sp>
      <p:sp>
        <p:nvSpPr>
          <p:cNvPr id="43011" name="Rectangle 3"/>
          <p:cNvSpPr>
            <a:spLocks noGrp="1" noChangeArrowheads="1"/>
          </p:cNvSpPr>
          <p:nvPr>
            <p:ph type="body" idx="1"/>
          </p:nvPr>
        </p:nvSpPr>
        <p:spPr>
          <a:xfrm>
            <a:off x="285720" y="764704"/>
            <a:ext cx="8629680" cy="5361459"/>
          </a:xfrm>
        </p:spPr>
        <p:txBody>
          <a:bodyPr/>
          <a:lstStyle/>
          <a:p>
            <a:pPr eaLnBrk="1" hangingPunct="1"/>
            <a:r>
              <a:rPr lang="en-US" sz="2600" dirty="0" smtClean="0"/>
              <a:t>Assessment needs to be manageable for staff and students if it is going to engage students in learning activities;</a:t>
            </a:r>
          </a:p>
          <a:p>
            <a:pPr eaLnBrk="1" hangingPunct="1"/>
            <a:r>
              <a:rPr lang="en-US" sz="2600" dirty="0" smtClean="0"/>
              <a:t>No single method of giving feedback is likely to be ubiquitously successful, so it’s worth ringing the changes;</a:t>
            </a:r>
          </a:p>
          <a:p>
            <a:pPr eaLnBrk="1" hangingPunct="1"/>
            <a:r>
              <a:rPr lang="en-US" sz="2600" dirty="0" smtClean="0"/>
              <a:t>Students in the early stages of their learning journey are likely to need more support and positive feedback than later, when they are more robust and confident;</a:t>
            </a:r>
          </a:p>
          <a:p>
            <a:pPr eaLnBrk="1" hangingPunct="1"/>
            <a:r>
              <a:rPr lang="en-US" sz="2600" dirty="0" smtClean="0"/>
              <a:t>The first six weeks of the first semester are crucial in helping students understand how assessment works;</a:t>
            </a:r>
          </a:p>
          <a:p>
            <a:pPr eaLnBrk="1" hangingPunct="1"/>
            <a:r>
              <a:rPr lang="en-US" sz="2600" dirty="0" smtClean="0"/>
              <a:t>Where new routes are taken, it helps to provide a rationale via an assessment strategy or other course documentation, for example explaining that you give extensive generic formative feedback early and idiosyncratic feedback later.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Pp.74-91.</a:t>
            </a: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Useful references: 2</a:t>
            </a:r>
          </a:p>
        </p:txBody>
      </p:sp>
      <p:sp>
        <p:nvSpPr>
          <p:cNvPr id="208899" name="Rectangle 3"/>
          <p:cNvSpPr>
            <a:spLocks noGrp="1" noChangeArrowheads="1"/>
          </p:cNvSpPr>
          <p:nvPr>
            <p:ph type="body" idx="1"/>
          </p:nvPr>
        </p:nvSpPr>
        <p:spPr>
          <a:xfrm>
            <a:off x="250825" y="764704"/>
            <a:ext cx="8424863" cy="5437659"/>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Brown, S. (2015) </a:t>
            </a:r>
            <a:r>
              <a:rPr lang="en-US" sz="2000" i="1" dirty="0" smtClean="0"/>
              <a:t>Learning, Teaching and Assessment in Higher Education: Global </a:t>
            </a:r>
            <a:r>
              <a:rPr lang="en-US" sz="2000" i="1" dirty="0" err="1" smtClean="0"/>
              <a:t>Perpectives</a:t>
            </a:r>
            <a:r>
              <a:rPr lang="en-US" sz="2000" i="1" dirty="0" smtClean="0"/>
              <a:t>, </a:t>
            </a:r>
            <a:r>
              <a:rPr lang="en-US" sz="2000" dirty="0" smtClean="0"/>
              <a:t>London: Palgrave.</a:t>
            </a:r>
          </a:p>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Rationale for the workshop</a:t>
            </a:r>
            <a:endParaRPr lang="en-GB" sz="3600" dirty="0"/>
          </a:p>
        </p:txBody>
      </p:sp>
      <p:sp>
        <p:nvSpPr>
          <p:cNvPr id="3" name="Content Placeholder 2"/>
          <p:cNvSpPr>
            <a:spLocks noGrp="1"/>
          </p:cNvSpPr>
          <p:nvPr>
            <p:ph idx="1"/>
          </p:nvPr>
        </p:nvSpPr>
        <p:spPr/>
        <p:txBody>
          <a:bodyPr/>
          <a:lstStyle/>
          <a:p>
            <a:pPr>
              <a:buNone/>
            </a:pPr>
            <a:r>
              <a:rPr lang="en-GB" sz="2800" dirty="0" smtClean="0"/>
              <a:t>	Teachers in higher education understand the importance of giving good feedback to students, both to maximize achievement and to support retention. Research in the field suggests that good feedback has a significant impact on student achievement, enabling them to become adept at judging the quality of their own work during its production. National student surveys and other means of providing feedback from students to universities and colleges suggest that assessment and feedback are commonly areas of student dissatisfaction.</a:t>
            </a:r>
          </a:p>
        </p:txBody>
      </p:sp>
    </p:spTree>
    <p:extLst>
      <p:ext uri="{BB962C8B-B14F-4D97-AF65-F5344CB8AC3E}">
        <p14:creationId xmlns:p14="http://schemas.microsoft.com/office/powerpoint/2010/main" xmlns="" val="29014009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Useful references: 3</a:t>
            </a:r>
          </a:p>
        </p:txBody>
      </p:sp>
      <p:sp>
        <p:nvSpPr>
          <p:cNvPr id="43011" name="Rectangle 3"/>
          <p:cNvSpPr>
            <a:spLocks noGrp="1" noChangeArrowheads="1"/>
          </p:cNvSpPr>
          <p:nvPr>
            <p:ph type="body" idx="1"/>
          </p:nvPr>
        </p:nvSpPr>
        <p:spPr>
          <a:xfrm>
            <a:off x="142844" y="980728"/>
            <a:ext cx="8750331" cy="5401023"/>
          </a:xfrm>
        </p:spPr>
        <p:txBody>
          <a:bodyPr/>
          <a:lstStyle/>
          <a:p>
            <a:pPr marL="609600" indent="-609600" eaLnBrk="1" hangingPunct="1">
              <a:buNone/>
              <a:defRPr/>
            </a:pPr>
            <a:r>
              <a:rPr lang="en-GB" sz="2000" dirty="0" smtClean="0"/>
              <a:t>Gibbs, G. (1999) </a:t>
            </a:r>
            <a:r>
              <a:rPr lang="en-GB" sz="2000" i="1" dirty="0" smtClean="0"/>
              <a:t>Using assessment strategically to change the way students learn</a:t>
            </a:r>
            <a:r>
              <a:rPr lang="en-GB" sz="2000" dirty="0" smtClean="0"/>
              <a:t>, in Brown S. &amp; Glasner,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marL="609600" indent="-609600" eaLnBrk="1" hangingPunct="1">
              <a:buFont typeface="Wingdings" pitchFamily="2" charset="2"/>
              <a:buNone/>
              <a:defRPr/>
            </a:pPr>
            <a:r>
              <a:rPr lang="en-GB" sz="2000" dirty="0" smtClean="0"/>
              <a:t>Knight, P. and </a:t>
            </a:r>
            <a:r>
              <a:rPr lang="en-GB" sz="2000" dirty="0" err="1" smtClean="0"/>
              <a:t>Yorke</a:t>
            </a:r>
            <a:r>
              <a:rPr lang="en-GB" sz="2000" dirty="0" smtClean="0"/>
              <a:t>,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err="1" smtClean="0"/>
              <a:t>Mentkowski</a:t>
            </a:r>
            <a:r>
              <a:rPr lang="en-GB" sz="2000" dirty="0" smtClean="0"/>
              <a:t>, M. and associates (2000) p.82 </a:t>
            </a:r>
            <a:r>
              <a:rPr lang="en-GB" sz="2000" i="1" dirty="0" smtClean="0"/>
              <a:t>Learning that lasts: integrating learning development and performance in college and beyond,</a:t>
            </a:r>
            <a:r>
              <a:rPr lang="en-GB" sz="2000" dirty="0" smtClean="0"/>
              <a:t> San Francisco: </a:t>
            </a:r>
            <a:r>
              <a:rPr lang="en-GB" sz="2000" dirty="0" err="1" smtClean="0"/>
              <a:t>Jossey</a:t>
            </a:r>
            <a:r>
              <a:rPr lang="en-GB" sz="2000" dirty="0" smtClean="0"/>
              <a:t>-Bass.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Useful references 4</a:t>
            </a:r>
          </a:p>
        </p:txBody>
      </p:sp>
      <p:sp>
        <p:nvSpPr>
          <p:cNvPr id="48131" name="Content Placeholder 2"/>
          <p:cNvSpPr>
            <a:spLocks noGrp="1"/>
          </p:cNvSpPr>
          <p:nvPr>
            <p:ph idx="1"/>
          </p:nvPr>
        </p:nvSpPr>
        <p:spPr>
          <a:xfrm>
            <a:off x="0" y="980728"/>
            <a:ext cx="9144000" cy="5221635"/>
          </a:xfrm>
        </p:spPr>
        <p:txBody>
          <a:bodyPr/>
          <a:lstStyle/>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Contextual matters</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Huge pressure on resources in higher education;</a:t>
            </a:r>
          </a:p>
          <a:p>
            <a:r>
              <a:rPr lang="en-GB" sz="3200" dirty="0" smtClean="0"/>
              <a:t>Larger numbers of students in cohorts;</a:t>
            </a:r>
          </a:p>
          <a:p>
            <a:r>
              <a:rPr lang="en-GB" sz="3200" dirty="0" smtClean="0"/>
              <a:t>Ever-increasing demands on staff time;</a:t>
            </a:r>
          </a:p>
          <a:p>
            <a:r>
              <a:rPr lang="en-GB" sz="3200" dirty="0" smtClean="0"/>
              <a:t>Staff indicate they spend a disproportionate time on assessment drudgery;</a:t>
            </a:r>
          </a:p>
          <a:p>
            <a:r>
              <a:rPr lang="en-GB" sz="3200" dirty="0" smtClean="0"/>
              <a:t>The means exist nowadays to undertake some aspects of assessment more effectively and efficiently.</a:t>
            </a:r>
          </a:p>
          <a:p>
            <a:endParaRPr lang="en-GB" sz="32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What really impacts on learning?</a:t>
            </a:r>
            <a:endParaRPr lang="en-US" sz="4000" dirty="0" smtClean="0"/>
          </a:p>
        </p:txBody>
      </p:sp>
      <p:sp>
        <p:nvSpPr>
          <p:cNvPr id="18435" name="Rectangle 3"/>
          <p:cNvSpPr>
            <a:spLocks noGrp="1" noChangeArrowheads="1"/>
          </p:cNvSpPr>
          <p:nvPr>
            <p:ph type="body"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Concentrating on giving students detailed and developmental formative feedback is the single most useful thing we can do for our students, particularly those from disadvantaged backgrounds. </a:t>
            </a:r>
          </a:p>
          <a:p>
            <a:r>
              <a:rPr lang="en-GB" sz="2800" dirty="0" smtClean="0"/>
              <a:t>Summative assessment may have to be rethought to make it fit for purpose;</a:t>
            </a:r>
          </a:p>
          <a:p>
            <a:r>
              <a:rPr lang="en-GB" sz="28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sz="2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Some ways of giving feedback through different media:</a:t>
            </a:r>
            <a:endParaRPr lang="en-GB" sz="4000" dirty="0"/>
          </a:p>
        </p:txBody>
      </p:sp>
      <p:sp>
        <p:nvSpPr>
          <p:cNvPr id="3" name="Content Placeholder 2"/>
          <p:cNvSpPr>
            <a:spLocks noGrp="1"/>
          </p:cNvSpPr>
          <p:nvPr>
            <p:ph idx="1"/>
          </p:nvPr>
        </p:nvSpPr>
        <p:spPr/>
        <p:txBody>
          <a:bodyPr/>
          <a:lstStyle/>
          <a:p>
            <a:r>
              <a:rPr lang="en-GB" sz="3600" dirty="0" smtClean="0"/>
              <a:t>Face-to-face individually;</a:t>
            </a:r>
          </a:p>
          <a:p>
            <a:r>
              <a:rPr lang="en-GB" sz="3600" dirty="0" smtClean="0"/>
              <a:t>Face-to-face as a group;</a:t>
            </a:r>
          </a:p>
          <a:p>
            <a:r>
              <a:rPr lang="en-GB" sz="3600" dirty="0" smtClean="0"/>
              <a:t>As text, individually on paper;</a:t>
            </a:r>
          </a:p>
          <a:p>
            <a:r>
              <a:rPr lang="en-GB" sz="3600" dirty="0" smtClean="0"/>
              <a:t>As text to a whole group;</a:t>
            </a:r>
          </a:p>
          <a:p>
            <a:r>
              <a:rPr lang="en-GB" sz="3600" dirty="0" smtClean="0"/>
              <a:t>On-line individually as text, sound files or video;</a:t>
            </a:r>
          </a:p>
          <a:p>
            <a:r>
              <a:rPr lang="en-GB" sz="3600" dirty="0" smtClean="0"/>
              <a:t>On-line to a group using text</a:t>
            </a:r>
            <a:r>
              <a:rPr lang="en-GB" sz="3600" dirty="0"/>
              <a:t>, sound </a:t>
            </a:r>
            <a:r>
              <a:rPr lang="en-GB" sz="3600" dirty="0" smtClean="0"/>
              <a:t>files and/or video.</a:t>
            </a:r>
            <a:endParaRPr lang="en-GB" sz="3600" dirty="0"/>
          </a:p>
        </p:txBody>
      </p:sp>
    </p:spTree>
    <p:extLst>
      <p:ext uri="{BB962C8B-B14F-4D97-AF65-F5344CB8AC3E}">
        <p14:creationId xmlns:p14="http://schemas.microsoft.com/office/powerpoint/2010/main" xmlns="" val="32518272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Using sound files</a:t>
            </a:r>
            <a:endParaRPr lang="en-GB" sz="4000" dirty="0"/>
          </a:p>
        </p:txBody>
      </p:sp>
      <p:sp>
        <p:nvSpPr>
          <p:cNvPr id="3" name="Content Placeholder 2"/>
          <p:cNvSpPr>
            <a:spLocks noGrp="1"/>
          </p:cNvSpPr>
          <p:nvPr>
            <p:ph idx="1"/>
          </p:nvPr>
        </p:nvSpPr>
        <p:spPr>
          <a:xfrm>
            <a:off x="251520" y="980728"/>
            <a:ext cx="8229600" cy="5221635"/>
          </a:xfrm>
        </p:spPr>
        <p:txBody>
          <a:bodyPr/>
          <a:lstStyle/>
          <a:p>
            <a:r>
              <a:rPr lang="en-GB" dirty="0" smtClean="0"/>
              <a:t>Bob </a:t>
            </a:r>
            <a:r>
              <a:rPr lang="en-GB" dirty="0" err="1" smtClean="0"/>
              <a:t>Rotheram’s</a:t>
            </a:r>
            <a:r>
              <a:rPr lang="en-GB" dirty="0" smtClean="0"/>
              <a:t> JISC ‘Sounds good’ project demonstrates the value of using audio recorded sound files providing feedback on text or other assignments which can then be emailed to students. </a:t>
            </a:r>
          </a:p>
          <a:p>
            <a:r>
              <a:rPr lang="en-GB" dirty="0" smtClean="0"/>
              <a:t>His research found that students listened to audio files between once and 17 times, whereas they read text on between 0 and two occasions (with audio files, the mark was given at the end of the audio file);</a:t>
            </a:r>
          </a:p>
          <a:p>
            <a:r>
              <a:rPr lang="en-GB" dirty="0" smtClean="0"/>
              <a:t>Markers found it hard to adapt to making the audio files at first but very quickly got into the way of doing it and sending the emails quickly and efficiently;</a:t>
            </a:r>
          </a:p>
          <a:p>
            <a:r>
              <a:rPr lang="en-GB" dirty="0" smtClean="0"/>
              <a:t>The approach has been widely emulated across several nations and is now embedded in many electronic assessment management systems.</a:t>
            </a:r>
            <a:endParaRPr lang="en-GB" dirty="0"/>
          </a:p>
        </p:txBody>
      </p:sp>
    </p:spTree>
    <p:extLst>
      <p:ext uri="{BB962C8B-B14F-4D97-AF65-F5344CB8AC3E}">
        <p14:creationId xmlns:p14="http://schemas.microsoft.com/office/powerpoint/2010/main" xmlns="" val="32748681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Efficient assessment: we need to:</a:t>
            </a:r>
            <a:endParaRPr lang="en-GB" sz="40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Stop marking, start assessing! </a:t>
            </a:r>
          </a:p>
          <a:p>
            <a:r>
              <a:rPr lang="en-GB" sz="3200" dirty="0" smtClean="0"/>
              <a:t>Explore ways to maximise student ‘time on task’ (Gibbs) and minimise staff drudgery;</a:t>
            </a:r>
          </a:p>
          <a:p>
            <a:r>
              <a:rPr lang="en-GB" sz="3200" dirty="0" smtClean="0"/>
              <a:t>Remember that feedback is crucial to student learning but the most time-consuming aspect of assessment: we need to explore ways of giving feedback effectively and efficiently.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4000" dirty="0" smtClean="0"/>
              <a:t>To give feedback more effectively </a:t>
            </a:r>
            <a:br>
              <a:rPr lang="en-GB" sz="4000" dirty="0" smtClean="0"/>
            </a:br>
            <a:r>
              <a:rPr lang="en-GB" sz="4000" dirty="0" smtClean="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Feedback orally to groups of students;</a:t>
            </a:r>
          </a:p>
          <a:p>
            <a:r>
              <a:rPr lang="en-GB" sz="3200" dirty="0" smtClean="0"/>
              <a:t>Write an assignment report;</a:t>
            </a:r>
          </a:p>
          <a:p>
            <a:r>
              <a:rPr lang="en-GB" sz="3200" dirty="0" smtClean="0"/>
              <a:t>Use model answers;</a:t>
            </a:r>
          </a:p>
          <a:p>
            <a:r>
              <a:rPr lang="en-GB" sz="3200" dirty="0" smtClean="0"/>
              <a:t>Use assignment return sheets;</a:t>
            </a:r>
          </a:p>
          <a:p>
            <a:r>
              <a:rPr lang="en-GB" sz="3200" dirty="0" smtClean="0"/>
              <a:t>Use statement banks;</a:t>
            </a:r>
          </a:p>
          <a:p>
            <a:r>
              <a:rPr lang="en-GB" sz="3200" dirty="0" smtClean="0"/>
              <a:t>Involve students in their own assessment;</a:t>
            </a:r>
          </a:p>
          <a:p>
            <a:r>
              <a:rPr lang="en-GB" sz="3200" dirty="0" smtClean="0"/>
              <a:t>Use technologies for delivering and managing assessment.</a:t>
            </a:r>
          </a:p>
          <a:p>
            <a:endParaRPr lang="en-GB" sz="32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2664</Words>
  <Application>Microsoft Office PowerPoint</Application>
  <PresentationFormat>On-screen Show (4:3)</PresentationFormat>
  <Paragraphs>220</Paragraphs>
  <Slides>31</Slides>
  <Notes>25</Notes>
  <HiddenSlides>0</HiddenSlides>
  <MMClips>0</MMClips>
  <ScaleCrop>false</ScaleCrop>
  <HeadingPairs>
    <vt:vector size="4" baseType="variant">
      <vt:variant>
        <vt:lpstr>Theme</vt:lpstr>
      </vt:variant>
      <vt:variant>
        <vt:i4>2</vt:i4>
      </vt:variant>
      <vt:variant>
        <vt:lpstr>Slide Titles</vt:lpstr>
      </vt:variant>
      <vt:variant>
        <vt:i4>31</vt:i4>
      </vt:variant>
    </vt:vector>
  </HeadingPairs>
  <TitlesOfParts>
    <vt:vector size="33" baseType="lpstr">
      <vt:lpstr>LeedsMet template</vt:lpstr>
      <vt:lpstr>101_Custom Design</vt:lpstr>
      <vt:lpstr>Assessing more students: ways of using productive assessment with large numbers</vt:lpstr>
      <vt:lpstr>In this workshop you will have a chance to</vt:lpstr>
      <vt:lpstr>Rationale for the workshop</vt:lpstr>
      <vt:lpstr>Contextual matters</vt:lpstr>
      <vt:lpstr>What really impacts on learning?</vt:lpstr>
      <vt:lpstr>Some ways of giving feedback through different media:</vt:lpstr>
      <vt:lpstr>Using sound files</vt:lpstr>
      <vt:lpstr>Efficient assessment: we need to:</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Involving students in their own assessment</vt:lpstr>
      <vt:lpstr>Computer-assisted assessment: why?</vt:lpstr>
      <vt:lpstr>Computer-assisted assignments: how?</vt:lpstr>
      <vt:lpstr>Use CAA for rather than of learning</vt:lpstr>
      <vt:lpstr>Making assessment work well</vt:lpstr>
      <vt:lpstr>Your priorities</vt:lpstr>
      <vt:lpstr>Conclusions</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2015-01-25T14:39:12Z</dcterms:modified>
</cp:coreProperties>
</file>