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29"/>
  </p:notesMasterIdLst>
  <p:handoutMasterIdLst>
    <p:handoutMasterId r:id="rId30"/>
  </p:handoutMasterIdLst>
  <p:sldIdLst>
    <p:sldId id="420" r:id="rId3"/>
    <p:sldId id="528" r:id="rId4"/>
    <p:sldId id="529" r:id="rId5"/>
    <p:sldId id="524" r:id="rId6"/>
    <p:sldId id="367" r:id="rId7"/>
    <p:sldId id="531" r:id="rId8"/>
    <p:sldId id="539" r:id="rId9"/>
    <p:sldId id="540" r:id="rId10"/>
    <p:sldId id="541" r:id="rId11"/>
    <p:sldId id="534" r:id="rId12"/>
    <p:sldId id="536" r:id="rId13"/>
    <p:sldId id="538" r:id="rId14"/>
    <p:sldId id="429" r:id="rId15"/>
    <p:sldId id="427" r:id="rId16"/>
    <p:sldId id="527" r:id="rId17"/>
    <p:sldId id="424" r:id="rId18"/>
    <p:sldId id="425" r:id="rId19"/>
    <p:sldId id="428" r:id="rId20"/>
    <p:sldId id="504" r:id="rId21"/>
    <p:sldId id="481" r:id="rId22"/>
    <p:sldId id="443" r:id="rId23"/>
    <p:sldId id="382" r:id="rId24"/>
    <p:sldId id="270" r:id="rId25"/>
    <p:sldId id="271" r:id="rId26"/>
    <p:sldId id="272" r:id="rId27"/>
    <p:sldId id="317" r:id="rId28"/>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7030A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17" autoAdjust="0"/>
    <p:restoredTop sz="97481" autoAdjust="0"/>
  </p:normalViewPr>
  <p:slideViewPr>
    <p:cSldViewPr>
      <p:cViewPr>
        <p:scale>
          <a:sx n="50" d="100"/>
          <a:sy n="50" d="100"/>
        </p:scale>
        <p:origin x="-1002" y="-12"/>
      </p:cViewPr>
      <p:guideLst>
        <p:guide orient="horz" pos="2160"/>
        <p:guide pos="2880"/>
      </p:guideLst>
    </p:cSldViewPr>
  </p:slideViewPr>
  <p:outlineViewPr>
    <p:cViewPr>
      <p:scale>
        <a:sx n="33" d="100"/>
        <a:sy n="33" d="100"/>
      </p:scale>
      <p:origin x="0" y="41940"/>
    </p:cViewPr>
  </p:outlineViewPr>
  <p:notesTextViewPr>
    <p:cViewPr>
      <p:scale>
        <a:sx n="100" d="100"/>
        <a:sy n="100" d="100"/>
      </p:scale>
      <p:origin x="0" y="0"/>
    </p:cViewPr>
  </p:notesTextViewPr>
  <p:sorterViewPr>
    <p:cViewPr>
      <p:scale>
        <a:sx n="66" d="100"/>
        <a:sy n="66" d="100"/>
      </p:scale>
      <p:origin x="0" y="3252"/>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 xmlns:p14="http://schemas.microsoft.com/office/powerpoint/2010/main" val="8798766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 xmlns:p14="http://schemas.microsoft.com/office/powerpoint/2010/main" val="93618847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dirty="0" smtClean="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16</a:t>
            </a:fld>
            <a:endParaRPr 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dirty="0" smtClean="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17</a:t>
            </a:fld>
            <a:endParaRPr 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C5A63CB7-DE31-4194-83E9-4FF067756F45}" type="slidenum">
              <a:rPr lang="en-US" smtClean="0"/>
              <a:pPr/>
              <a:t>18</a:t>
            </a:fld>
            <a:endParaRPr lang="en-US" dirty="0" smtClean="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endParaRPr lang="en-GB"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smtClean="0"/>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19</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20</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smtClean="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21</a:t>
            </a:fld>
            <a:endParaRPr lang="en-US"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22</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23</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24</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ln/>
        </p:spPr>
      </p:sp>
      <p:sp>
        <p:nvSpPr>
          <p:cNvPr id="74755" name="Notes Placeholder 2"/>
          <p:cNvSpPr>
            <a:spLocks noGrp="1"/>
          </p:cNvSpPr>
          <p:nvPr>
            <p:ph type="body" idx="1"/>
          </p:nvPr>
        </p:nvSpPr>
        <p:spPr>
          <a:noFill/>
          <a:ln/>
        </p:spPr>
        <p:txBody>
          <a:bodyPr/>
          <a:lstStyle/>
          <a:p>
            <a:endParaRPr lang="en-US" dirty="0" smtClean="0"/>
          </a:p>
        </p:txBody>
      </p:sp>
      <p:sp>
        <p:nvSpPr>
          <p:cNvPr id="74756" name="Slide Number Placeholder 3"/>
          <p:cNvSpPr>
            <a:spLocks noGrp="1"/>
          </p:cNvSpPr>
          <p:nvPr>
            <p:ph type="sldNum" sz="quarter" idx="5"/>
          </p:nvPr>
        </p:nvSpPr>
        <p:spPr>
          <a:noFill/>
        </p:spPr>
        <p:txBody>
          <a:bodyPr/>
          <a:lstStyle/>
          <a:p>
            <a:fld id="{AB2FAB48-9EC9-4E6B-82F1-C9E948DE7D61}" type="slidenum">
              <a:rPr lang="en-US" smtClean="0"/>
              <a:pPr/>
              <a:t>5</a:t>
            </a:fld>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10</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11</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12</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13</a:t>
            </a:fld>
            <a:endParaRPr lang="en-US" dirty="0" smtClean="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GB"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14</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25/01/2015</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25/01/2015</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25/01/2015</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25/01/2015</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25/01/2015</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25/01/2015</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25/01/2015</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25/01/2015</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25/01/2015</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25/01/2015</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25/01/2015</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25/01/2015</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6.xml"/><Relationship Id="rId1" Type="http://schemas.openxmlformats.org/officeDocument/2006/relationships/slideLayout" Target="../slideLayouts/slideLayout6.xml"/><Relationship Id="rId4" Type="http://schemas.openxmlformats.org/officeDocument/2006/relationships/image" Target="../media/image1.jpe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eaLnBrk="1" hangingPunct="1"/>
            <a:r>
              <a:rPr lang="en-GB" sz="4400" dirty="0" smtClean="0"/>
              <a:t>Streamlining assessment: giving feedback effectively and efficiently</a:t>
            </a:r>
            <a:endParaRPr lang="en-GB" sz="4000" b="0" dirty="0" smtClean="0"/>
          </a:p>
        </p:txBody>
      </p:sp>
      <p:sp>
        <p:nvSpPr>
          <p:cNvPr id="3075" name="Rectangle 3"/>
          <p:cNvSpPr>
            <a:spLocks noGrp="1" noChangeArrowheads="1"/>
          </p:cNvSpPr>
          <p:nvPr>
            <p:ph type="subTitle" idx="1"/>
          </p:nvPr>
        </p:nvSpPr>
        <p:spPr>
          <a:xfrm>
            <a:off x="827088" y="2928934"/>
            <a:ext cx="6248400" cy="3429004"/>
          </a:xfrm>
        </p:spPr>
        <p:txBody>
          <a:bodyPr/>
          <a:lstStyle/>
          <a:p>
            <a:pPr algn="ctr" eaLnBrk="1" hangingPunct="1">
              <a:defRPr/>
            </a:pPr>
            <a:r>
              <a:rPr lang="en-GB" sz="4000" dirty="0" smtClean="0">
                <a:solidFill>
                  <a:schemeClr val="tx2">
                    <a:lumMod val="60000"/>
                    <a:lumOff val="40000"/>
                  </a:schemeClr>
                </a:solidFill>
              </a:rPr>
              <a:t>Utrecht University</a:t>
            </a:r>
          </a:p>
          <a:p>
            <a:pPr algn="ctr" eaLnBrk="1" hangingPunct="1">
              <a:defRPr/>
            </a:pPr>
            <a:r>
              <a:rPr lang="en-GB" dirty="0" smtClean="0"/>
              <a:t>January 2015</a:t>
            </a:r>
          </a:p>
          <a:p>
            <a:pPr algn="ctr" eaLnBrk="1" hangingPunct="1">
              <a:defRPr/>
            </a:pPr>
            <a:r>
              <a:rPr lang="en-GB" b="1" dirty="0" smtClean="0"/>
              <a:t>Sally </a:t>
            </a:r>
            <a:r>
              <a:rPr lang="en-GB" b="1" dirty="0" smtClean="0"/>
              <a:t>Brown</a:t>
            </a:r>
          </a:p>
          <a:p>
            <a:pPr algn="ctr" eaLnBrk="1" hangingPunct="1">
              <a:defRPr/>
            </a:pPr>
            <a:r>
              <a:rPr lang="en-GB" u="sng" dirty="0" smtClean="0">
                <a:hlinkClick r:id="rId3"/>
              </a:rPr>
              <a:t>http://sally-brown.net/</a:t>
            </a:r>
            <a:r>
              <a:rPr lang="en-GB" dirty="0" smtClean="0"/>
              <a:t> </a:t>
            </a:r>
            <a:endParaRPr lang="en-GB" b="1" dirty="0" smtClean="0"/>
          </a:p>
          <a:p>
            <a:pPr algn="ctr" eaLnBrk="1" hangingPunct="1">
              <a:defRPr/>
            </a:pPr>
            <a:r>
              <a:rPr lang="en-GB" sz="2400" dirty="0" smtClean="0"/>
              <a:t>Emerita Professor, Leeds Beckett University</a:t>
            </a:r>
          </a:p>
          <a:p>
            <a:pPr algn="ctr" eaLnBrk="1" hangingPunct="1">
              <a:defRPr/>
            </a:pPr>
            <a:r>
              <a:rPr lang="en-GB" sz="2400" dirty="0" smtClean="0"/>
              <a:t>Visiting Professor University of Plymouth &amp; Liverpool John Moores University.</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a:xfrm>
            <a:off x="251520" y="122238"/>
            <a:ext cx="7848872" cy="107451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t>Improving feedback: good practice according to </a:t>
            </a:r>
            <a:r>
              <a:rPr lang="en-GB" dirty="0" err="1" smtClean="0"/>
              <a:t>Nicol</a:t>
            </a:r>
            <a:r>
              <a:rPr lang="en-GB" dirty="0" smtClean="0"/>
              <a:t> and Macfarlane-Dick (2006):</a:t>
            </a:r>
            <a:endParaRPr lang="en-US" dirty="0" smtClean="0"/>
          </a:p>
        </p:txBody>
      </p:sp>
      <p:sp>
        <p:nvSpPr>
          <p:cNvPr id="16387" name="Rectangle 3"/>
          <p:cNvSpPr>
            <a:spLocks noGrp="1" noChangeArrowheads="1"/>
          </p:cNvSpPr>
          <p:nvPr>
            <p:ph type="body" idx="4294967295"/>
          </p:nvPr>
        </p:nvSpPr>
        <p:spPr>
          <a:xfrm>
            <a:off x="251520" y="1340768"/>
            <a:ext cx="8892480" cy="5183857"/>
          </a:xfrm>
        </p:spPr>
        <p:txBody>
          <a:bodyPr/>
          <a:lstStyle/>
          <a:p>
            <a:pPr marL="361950" indent="-361950">
              <a:lnSpc>
                <a:spcPct val="80000"/>
              </a:lnSpc>
              <a:buFont typeface="Wingdings" pitchFamily="2" charset="2"/>
              <a:buNone/>
            </a:pPr>
            <a:r>
              <a:rPr lang="en-US" sz="2600" dirty="0" smtClean="0"/>
              <a:t>1. Helps clarify what good performance is (goals, criteria, expected standards);</a:t>
            </a:r>
          </a:p>
          <a:p>
            <a:pPr marL="361950" indent="-361950">
              <a:buFont typeface="Wingdings" pitchFamily="2" charset="2"/>
              <a:buNone/>
            </a:pPr>
            <a:r>
              <a:rPr lang="en-US" sz="2600" dirty="0" smtClean="0"/>
              <a:t>2. Facilitates the development of self-assessment (reflection) in learning;</a:t>
            </a:r>
          </a:p>
          <a:p>
            <a:pPr marL="361950" indent="-361950">
              <a:buFont typeface="Wingdings" pitchFamily="2" charset="2"/>
              <a:buNone/>
            </a:pPr>
            <a:r>
              <a:rPr lang="en-US" sz="2600" dirty="0" smtClean="0"/>
              <a:t>3. Delivers high quality information to students about their learning;</a:t>
            </a:r>
          </a:p>
          <a:p>
            <a:pPr marL="361950" indent="-361950">
              <a:buFont typeface="Wingdings" pitchFamily="2" charset="2"/>
              <a:buNone/>
            </a:pPr>
            <a:r>
              <a:rPr lang="en-US" sz="2600" dirty="0" smtClean="0"/>
              <a:t>4. Encourages teacher and peer dialogue around learning;</a:t>
            </a:r>
          </a:p>
          <a:p>
            <a:pPr marL="361950" indent="-361950">
              <a:buFont typeface="Wingdings" pitchFamily="2" charset="2"/>
              <a:buNone/>
            </a:pPr>
            <a:r>
              <a:rPr lang="en-US" sz="2600" dirty="0" smtClean="0"/>
              <a:t>5. Encourages positive motivational beliefs and self-esteem;</a:t>
            </a:r>
          </a:p>
          <a:p>
            <a:pPr marL="361950" indent="-361950">
              <a:buFont typeface="Wingdings" pitchFamily="2" charset="2"/>
              <a:buNone/>
            </a:pPr>
            <a:r>
              <a:rPr lang="en-US" sz="2600" dirty="0" smtClean="0"/>
              <a:t>6. Provides opportunities to close the gap between current and desired performance;</a:t>
            </a:r>
          </a:p>
          <a:p>
            <a:pPr marL="361950" indent="-361950">
              <a:buFont typeface="Wingdings" pitchFamily="2" charset="2"/>
              <a:buNone/>
            </a:pPr>
            <a:r>
              <a:rPr lang="en-US" sz="2600" dirty="0" smtClean="0"/>
              <a:t>7. Provides information to teachers that can be used to help shape the teaching. </a:t>
            </a:r>
          </a:p>
        </p:txBody>
      </p:sp>
    </p:spTree>
    <p:extLst>
      <p:ext uri="{BB962C8B-B14F-4D97-AF65-F5344CB8AC3E}">
        <p14:creationId xmlns="" xmlns:p14="http://schemas.microsoft.com/office/powerpoint/2010/main" val="34828095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93049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Key issues encountered when giving feedback (Brown, 2015)</a:t>
            </a:r>
            <a:endParaRPr lang="en-GB" sz="3600" dirty="0"/>
          </a:p>
        </p:txBody>
      </p:sp>
      <p:sp>
        <p:nvSpPr>
          <p:cNvPr id="3" name="Content Placeholder 2"/>
          <p:cNvSpPr>
            <a:spLocks noGrp="1"/>
          </p:cNvSpPr>
          <p:nvPr>
            <p:ph idx="1"/>
          </p:nvPr>
        </p:nvSpPr>
        <p:spPr>
          <a:xfrm>
            <a:off x="468313" y="980728"/>
            <a:ext cx="8229600" cy="5221635"/>
          </a:xfrm>
        </p:spPr>
        <p:txBody>
          <a:bodyPr/>
          <a:lstStyle/>
          <a:p>
            <a:pPr eaLnBrk="1" hangingPunct="1">
              <a:buClr>
                <a:schemeClr val="tx2">
                  <a:lumMod val="60000"/>
                  <a:lumOff val="40000"/>
                </a:schemeClr>
              </a:buClr>
            </a:pPr>
            <a:r>
              <a:rPr lang="en-US" sz="2200" b="1" dirty="0" smtClean="0">
                <a:latin typeface="Calibri"/>
                <a:ea typeface="ＭＳ Ｐゴシック" pitchFamily="-65" charset="-128"/>
                <a:cs typeface="Calibri"/>
              </a:rPr>
              <a:t>Students can’t read our writing.</a:t>
            </a:r>
          </a:p>
          <a:p>
            <a:pPr eaLnBrk="1" hangingPunct="1">
              <a:buClr>
                <a:schemeClr val="tx2">
                  <a:lumMod val="60000"/>
                  <a:lumOff val="40000"/>
                </a:schemeClr>
              </a:buClr>
            </a:pPr>
            <a:r>
              <a:rPr lang="en-US" sz="2200" b="1" dirty="0" smtClean="0">
                <a:latin typeface="Calibri"/>
                <a:ea typeface="ＭＳ Ｐゴシック" pitchFamily="-65" charset="-128"/>
                <a:cs typeface="Calibri"/>
              </a:rPr>
              <a:t>There is too much emphasis on grades and marks at the expense of learning.</a:t>
            </a:r>
          </a:p>
          <a:p>
            <a:pPr eaLnBrk="1" hangingPunct="1">
              <a:buClr>
                <a:schemeClr val="tx2">
                  <a:lumMod val="60000"/>
                  <a:lumOff val="40000"/>
                </a:schemeClr>
              </a:buClr>
            </a:pPr>
            <a:r>
              <a:rPr lang="en-US" sz="2200" b="1" dirty="0" smtClean="0">
                <a:latin typeface="Calibri"/>
                <a:ea typeface="ＭＳ Ｐゴシック" pitchFamily="-65" charset="-128"/>
                <a:cs typeface="Calibri"/>
              </a:rPr>
              <a:t>The feedback given is often not very useful and comes too late.</a:t>
            </a:r>
          </a:p>
          <a:p>
            <a:pPr eaLnBrk="1" hangingPunct="1">
              <a:buClr>
                <a:schemeClr val="tx2">
                  <a:lumMod val="60000"/>
                  <a:lumOff val="40000"/>
                </a:schemeClr>
              </a:buClr>
            </a:pPr>
            <a:r>
              <a:rPr lang="en-US" sz="2200" b="1" dirty="0" smtClean="0">
                <a:latin typeface="Calibri"/>
                <a:ea typeface="ＭＳ Ｐゴシック" pitchFamily="-65" charset="-128"/>
                <a:cs typeface="Calibri"/>
              </a:rPr>
              <a:t>Students are not actively encouraged to self reflect.</a:t>
            </a:r>
          </a:p>
          <a:p>
            <a:pPr eaLnBrk="1" hangingPunct="1">
              <a:buClr>
                <a:schemeClr val="tx2">
                  <a:lumMod val="60000"/>
                  <a:lumOff val="40000"/>
                </a:schemeClr>
              </a:buClr>
            </a:pPr>
            <a:r>
              <a:rPr lang="en-US" sz="2200" b="1" dirty="0" smtClean="0">
                <a:latin typeface="Calibri"/>
                <a:ea typeface="ＭＳ Ｐゴシック" pitchFamily="-65" charset="-128"/>
                <a:cs typeface="Calibri"/>
              </a:rPr>
              <a:t>Little or no use is made of peer/self assessment and feedback.</a:t>
            </a:r>
          </a:p>
          <a:p>
            <a:pPr eaLnBrk="1" hangingPunct="1">
              <a:buClr>
                <a:schemeClr val="tx2">
                  <a:lumMod val="60000"/>
                  <a:lumOff val="40000"/>
                </a:schemeClr>
              </a:buClr>
            </a:pPr>
            <a:r>
              <a:rPr lang="en-US" sz="2200" b="1" dirty="0" smtClean="0">
                <a:latin typeface="Calibri"/>
                <a:ea typeface="ＭＳ Ｐゴシック" pitchFamily="-65" charset="-128"/>
                <a:cs typeface="Calibri"/>
              </a:rPr>
              <a:t>Little dialogue takes place around feedback.</a:t>
            </a:r>
          </a:p>
          <a:p>
            <a:pPr eaLnBrk="1" hangingPunct="1">
              <a:buClr>
                <a:schemeClr val="tx2">
                  <a:lumMod val="60000"/>
                  <a:lumOff val="40000"/>
                </a:schemeClr>
              </a:buClr>
            </a:pPr>
            <a:r>
              <a:rPr lang="en-US" sz="2200" b="1" dirty="0" smtClean="0">
                <a:latin typeface="Calibri"/>
                <a:ea typeface="ＭＳ Ｐゴシック" pitchFamily="-65" charset="-128"/>
                <a:cs typeface="Calibri"/>
              </a:rPr>
              <a:t>Students have little opportunity to collate feedback over time and act upon it.</a:t>
            </a:r>
          </a:p>
          <a:p>
            <a:pPr eaLnBrk="1" hangingPunct="1">
              <a:buClr>
                <a:schemeClr val="tx2">
                  <a:lumMod val="60000"/>
                  <a:lumOff val="40000"/>
                </a:schemeClr>
              </a:buClr>
            </a:pPr>
            <a:r>
              <a:rPr lang="en-US" sz="2200" b="1" dirty="0" smtClean="0">
                <a:latin typeface="Calibri"/>
                <a:ea typeface="ＭＳ Ｐゴシック" pitchFamily="-65" charset="-128"/>
                <a:cs typeface="Calibri"/>
              </a:rPr>
              <a:t>Most feedback does not feed forward, it only tell students what they have done that is incorrect.</a:t>
            </a:r>
          </a:p>
          <a:p>
            <a:pPr eaLnBrk="1" hangingPunct="1">
              <a:buClr>
                <a:schemeClr val="tx2">
                  <a:lumMod val="60000"/>
                  <a:lumOff val="40000"/>
                </a:schemeClr>
              </a:buClr>
            </a:pPr>
            <a:r>
              <a:rPr lang="en-US" sz="2200" b="1" dirty="0" smtClean="0">
                <a:latin typeface="Calibri"/>
                <a:ea typeface="ＭＳ Ｐゴシック" pitchFamily="-65" charset="-128"/>
                <a:cs typeface="Calibri"/>
              </a:rPr>
              <a:t>Very little use is made of feedback as a normal part of the learning and teaching process.</a:t>
            </a:r>
          </a:p>
          <a:p>
            <a:pPr eaLnBrk="1" hangingPunct="1">
              <a:buClr>
                <a:schemeClr val="tx2">
                  <a:lumMod val="60000"/>
                  <a:lumOff val="40000"/>
                </a:schemeClr>
              </a:buClr>
            </a:pPr>
            <a:r>
              <a:rPr lang="en-US" sz="2200" b="1" dirty="0" smtClean="0">
                <a:latin typeface="Calibri"/>
                <a:ea typeface="ＭＳ Ｐゴシック" pitchFamily="-65" charset="-128"/>
                <a:cs typeface="Calibri"/>
              </a:rPr>
              <a:t>Staff vary significantly in their approach to feedback.</a:t>
            </a:r>
            <a:endParaRPr lang="en-GB" sz="2200" b="1" dirty="0"/>
          </a:p>
        </p:txBody>
      </p:sp>
    </p:spTree>
    <p:extLst>
      <p:ext uri="{BB962C8B-B14F-4D97-AF65-F5344CB8AC3E}">
        <p14:creationId xmlns="" xmlns:p14="http://schemas.microsoft.com/office/powerpoint/2010/main" val="40702373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122238"/>
            <a:ext cx="8892480" cy="1290538"/>
          </a:xfrm>
        </p:spPr>
        <p:txBody>
          <a:bodyPr/>
          <a:lstStyle/>
          <a:p>
            <a:r>
              <a:rPr lang="en-GB" sz="2600" dirty="0" smtClean="0">
                <a:solidFill>
                  <a:srgbClr val="330066"/>
                </a:solidFill>
              </a:rPr>
              <a:t>Important aspects of complex, high-level learning outcomes can only be achieved when students are allowed time to ‘come to know’ the standards in use by the community</a:t>
            </a:r>
            <a:endParaRPr lang="en-GB" sz="2600" dirty="0">
              <a:solidFill>
                <a:srgbClr val="330066"/>
              </a:solidFill>
            </a:endParaRP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500" dirty="0" smtClean="0"/>
              <a:t>Slowly learnt academic literacies require rehearsal and practice throughout a programme (Knight and </a:t>
            </a:r>
            <a:r>
              <a:rPr lang="en-GB" sz="2500" dirty="0" err="1" smtClean="0"/>
              <a:t>Yorke</a:t>
            </a:r>
            <a:r>
              <a:rPr lang="en-GB" sz="2500" dirty="0" smtClean="0"/>
              <a:t>, 2004).</a:t>
            </a:r>
          </a:p>
          <a:p>
            <a:r>
              <a:rPr lang="en-GB" sz="2500" dirty="0" smtClean="0"/>
              <a:t>The achievement of high-level learning requires integrated and coherent progression based on programme outcomes.</a:t>
            </a:r>
          </a:p>
          <a:p>
            <a:r>
              <a:rPr lang="en-GB" sz="2500" dirty="0" smtClean="0"/>
              <a:t>Where there is a greater sense of the holistic programme students are likely to achieve higher standards than on more fragmented programmes (</a:t>
            </a:r>
            <a:r>
              <a:rPr lang="en-GB" sz="2500" dirty="0" err="1" smtClean="0"/>
              <a:t>Havnes</a:t>
            </a:r>
            <a:r>
              <a:rPr lang="en-GB" sz="2500" dirty="0" smtClean="0"/>
              <a:t>, 2007).</a:t>
            </a:r>
          </a:p>
          <a:p>
            <a:r>
              <a:rPr lang="en-GB" sz="2500" dirty="0" smtClean="0"/>
              <a:t>Students need to engage as interactive partners in a learning community, relinquishing the passive role of ‘the instructed’ within processes controlled by academic experts (Gibbs et al, 2004).</a:t>
            </a:r>
          </a:p>
          <a:p>
            <a:endParaRPr lang="en-GB" sz="2500" dirty="0"/>
          </a:p>
        </p:txBody>
      </p:sp>
    </p:spTree>
    <p:extLst>
      <p:ext uri="{BB962C8B-B14F-4D97-AF65-F5344CB8AC3E}">
        <p14:creationId xmlns="" xmlns:p14="http://schemas.microsoft.com/office/powerpoint/2010/main" val="12121897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0"/>
            <a:ext cx="7543800" cy="1052736"/>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Formative and summative assessment</a:t>
            </a:r>
          </a:p>
        </p:txBody>
      </p:sp>
      <p:sp>
        <p:nvSpPr>
          <p:cNvPr id="17411" name="Rectangle 3"/>
          <p:cNvSpPr>
            <a:spLocks noGrp="1" noChangeArrowheads="1"/>
          </p:cNvSpPr>
          <p:nvPr>
            <p:ph type="body" idx="1"/>
          </p:nvPr>
        </p:nvSpPr>
        <p:spPr>
          <a:xfrm>
            <a:off x="467544" y="1340768"/>
            <a:ext cx="8229600" cy="4789587"/>
          </a:xfrm>
        </p:spPr>
        <p:txBody>
          <a:bodyPr/>
          <a:lstStyle/>
          <a:p>
            <a:r>
              <a:rPr lang="en-US" sz="3200" dirty="0" smtClean="0"/>
              <a:t>Formative assessment is primarily concerned with feedback aimed at prompting improvement, is often continuous and usually involves words.</a:t>
            </a:r>
          </a:p>
          <a:p>
            <a:r>
              <a:rPr lang="en-US" sz="3200" dirty="0" smtClean="0"/>
              <a:t>Summative assessment is concerned with making evaluative judgments, is often end point and involves numbers.</a:t>
            </a:r>
          </a:p>
          <a:p>
            <a:endParaRPr lang="en-GB" sz="32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The importance of dialogic assessment (Sadler)</a:t>
            </a:r>
            <a:endParaRPr lang="en-GB" sz="3600" dirty="0"/>
          </a:p>
        </p:txBody>
      </p:sp>
      <p:sp>
        <p:nvSpPr>
          <p:cNvPr id="3" name="Content Placeholder 2"/>
          <p:cNvSpPr>
            <a:spLocks noGrp="1"/>
          </p:cNvSpPr>
          <p:nvPr>
            <p:ph idx="1"/>
          </p:nvPr>
        </p:nvSpPr>
        <p:spPr/>
        <p:txBody>
          <a:bodyPr/>
          <a:lstStyle/>
          <a:p>
            <a:pPr marL="0">
              <a:lnSpc>
                <a:spcPct val="100000"/>
              </a:lnSpc>
              <a:spcBef>
                <a:spcPts val="0"/>
              </a:spcBef>
              <a:buNone/>
            </a:pPr>
            <a:r>
              <a:rPr lang="en-GB" sz="2800" dirty="0" smtClean="0"/>
              <a:t>Students need to be exposed to, and gain experience in making judgements about, </a:t>
            </a:r>
            <a:r>
              <a:rPr lang="en-GB" sz="2800" dirty="0" smtClean="0">
                <a:solidFill>
                  <a:srgbClr val="7030A0"/>
                </a:solidFill>
              </a:rPr>
              <a:t>a variety of works of different quality</a:t>
            </a:r>
            <a:r>
              <a:rPr lang="en-GB" sz="2800" dirty="0" smtClean="0"/>
              <a:t>... They need planned rather than random exposure to exemplars, and experience in </a:t>
            </a:r>
            <a:r>
              <a:rPr lang="en-GB" sz="2800" dirty="0" smtClean="0">
                <a:solidFill>
                  <a:srgbClr val="7030A0"/>
                </a:solidFill>
              </a:rPr>
              <a:t>making judgements </a:t>
            </a:r>
            <a:r>
              <a:rPr lang="en-GB" sz="2800" dirty="0" smtClean="0"/>
              <a:t>about quality. They need to create </a:t>
            </a:r>
            <a:r>
              <a:rPr lang="en-GB" sz="2800" dirty="0" smtClean="0">
                <a:solidFill>
                  <a:srgbClr val="7030A0"/>
                </a:solidFill>
              </a:rPr>
              <a:t>verbalised </a:t>
            </a:r>
            <a:r>
              <a:rPr lang="en-GB" sz="2800" dirty="0" smtClean="0"/>
              <a:t>rationales and accounts of how various works could have been done better. Finally, they need to engage in evaluative </a:t>
            </a:r>
            <a:r>
              <a:rPr lang="en-GB" sz="2800" dirty="0" smtClean="0">
                <a:solidFill>
                  <a:srgbClr val="7030A0"/>
                </a:solidFill>
              </a:rPr>
              <a:t>conversations</a:t>
            </a:r>
            <a:r>
              <a:rPr lang="en-GB" sz="2800" dirty="0" smtClean="0"/>
              <a:t> with teachers and other students. </a:t>
            </a:r>
          </a:p>
          <a:p>
            <a:pPr marL="0">
              <a:lnSpc>
                <a:spcPct val="100000"/>
              </a:lnSpc>
              <a:spcBef>
                <a:spcPts val="0"/>
              </a:spcBef>
              <a:buNone/>
            </a:pPr>
            <a:endParaRPr lang="en-GB"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Sadler, continued...</a:t>
            </a:r>
            <a:endParaRPr lang="en-GB" sz="3600" dirty="0"/>
          </a:p>
        </p:txBody>
      </p:sp>
      <p:sp>
        <p:nvSpPr>
          <p:cNvPr id="3" name="Content Placeholder 2"/>
          <p:cNvSpPr>
            <a:spLocks noGrp="1"/>
          </p:cNvSpPr>
          <p:nvPr>
            <p:ph idx="1"/>
          </p:nvPr>
        </p:nvSpPr>
        <p:spPr/>
        <p:txBody>
          <a:bodyPr/>
          <a:lstStyle/>
          <a:p>
            <a:pPr>
              <a:buNone/>
            </a:pPr>
            <a:r>
              <a:rPr lang="en-GB" sz="2800" dirty="0" smtClean="0"/>
              <a:t>Together, these three provide the means by which students can develop a </a:t>
            </a:r>
            <a:r>
              <a:rPr lang="en-GB" sz="2800" dirty="0" smtClean="0">
                <a:solidFill>
                  <a:srgbClr val="7030A0"/>
                </a:solidFill>
              </a:rPr>
              <a:t>concept of quality </a:t>
            </a:r>
            <a:r>
              <a:rPr lang="en-GB" sz="2800" dirty="0" smtClean="0"/>
              <a:t>that is similar in essence to that which the teacher possesses, and in particular to understand what makes for high quality. Although providing these experiences for students may appear to add more layers to the task of teaching, it is possible to organise this approach to </a:t>
            </a:r>
            <a:r>
              <a:rPr lang="en-GB" sz="2800" dirty="0" smtClean="0">
                <a:solidFill>
                  <a:srgbClr val="7030A0"/>
                </a:solidFill>
              </a:rPr>
              <a:t>peer assessment </a:t>
            </a:r>
            <a:r>
              <a:rPr lang="en-GB" sz="2800" dirty="0" smtClean="0"/>
              <a:t>so that it becomes a powerful strategy for higher education teaching. (Sadler 2010)</a:t>
            </a:r>
            <a:endParaRPr lang="en-GB" sz="2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Assessment </a:t>
            </a:r>
            <a:r>
              <a:rPr lang="en-GB" sz="3600" i="1" dirty="0" smtClean="0"/>
              <a:t>for</a:t>
            </a:r>
            <a:r>
              <a:rPr lang="en-GB" sz="3600" dirty="0" smtClean="0"/>
              <a:t> learning</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300" dirty="0" smtClean="0"/>
              <a:t>1. 	Tasks should be </a:t>
            </a:r>
            <a:r>
              <a:rPr lang="en-GB" sz="2300" dirty="0" smtClean="0">
                <a:solidFill>
                  <a:schemeClr val="tx2">
                    <a:lumMod val="40000"/>
                    <a:lumOff val="60000"/>
                  </a:schemeClr>
                </a:solidFill>
              </a:rPr>
              <a:t>challenging</a:t>
            </a:r>
            <a:r>
              <a:rPr lang="en-GB" sz="2300" dirty="0" smtClean="0"/>
              <a:t>, demanding higher order learning and integration of knowledge learned in both the university and other contexts;</a:t>
            </a:r>
          </a:p>
          <a:p>
            <a:pPr marL="438150" indent="-438150" eaLnBrk="1" hangingPunct="1">
              <a:buFont typeface="Wingdings" pitchFamily="2" charset="2"/>
              <a:buNone/>
              <a:defRPr/>
            </a:pPr>
            <a:r>
              <a:rPr lang="en-GB" sz="2300" dirty="0" smtClean="0"/>
              <a:t>2. 	Learning and assessment should be </a:t>
            </a:r>
            <a:r>
              <a:rPr lang="en-GB" sz="2300" dirty="0" smtClean="0">
                <a:solidFill>
                  <a:srgbClr val="AD5CFF"/>
                </a:solidFill>
              </a:rPr>
              <a:t>integrated</a:t>
            </a:r>
            <a:r>
              <a:rPr lang="en-GB" sz="2300" dirty="0" smtClean="0"/>
              <a:t>, assessment should not come at the end of learning but should be part of the learning process;</a:t>
            </a:r>
          </a:p>
          <a:p>
            <a:pPr marL="438150" indent="-438150" eaLnBrk="1" hangingPunct="1">
              <a:buFont typeface="Wingdings" pitchFamily="2" charset="2"/>
              <a:buNone/>
              <a:defRPr/>
            </a:pPr>
            <a:r>
              <a:rPr lang="en-GB" sz="2300" dirty="0" smtClean="0"/>
              <a:t>3. 	Students are involved in self assessment and reflection on their learning, they are involved in </a:t>
            </a:r>
            <a:r>
              <a:rPr lang="en-GB" sz="2300" dirty="0" smtClean="0">
                <a:solidFill>
                  <a:srgbClr val="AD5CFF"/>
                </a:solidFill>
              </a:rPr>
              <a:t>judging performance</a:t>
            </a:r>
            <a:r>
              <a:rPr lang="en-GB" sz="2300" dirty="0" smtClean="0"/>
              <a:t>;</a:t>
            </a:r>
          </a:p>
          <a:p>
            <a:pPr marL="438150" indent="-438150" eaLnBrk="1" hangingPunct="1">
              <a:buFont typeface="Wingdings" pitchFamily="2" charset="2"/>
              <a:buNone/>
              <a:defRPr/>
            </a:pPr>
            <a:r>
              <a:rPr lang="en-GB" sz="2300" dirty="0" smtClean="0"/>
              <a:t>4. 	Assessment should encourage </a:t>
            </a:r>
            <a:r>
              <a:rPr lang="en-GB" sz="2300" dirty="0" smtClean="0">
                <a:solidFill>
                  <a:srgbClr val="AD5CFF"/>
                </a:solidFill>
              </a:rPr>
              <a:t>metacognition</a:t>
            </a:r>
            <a:r>
              <a:rPr lang="en-GB" sz="2300" dirty="0" smtClean="0"/>
              <a:t>, promoting thinking about the learning process not just the learning outcomes;</a:t>
            </a:r>
          </a:p>
          <a:p>
            <a:pPr marL="438150" indent="-438150" eaLnBrk="1" hangingPunct="1">
              <a:buFont typeface="Wingdings" pitchFamily="2" charset="2"/>
              <a:buNone/>
              <a:defRPr/>
            </a:pPr>
            <a:r>
              <a:rPr lang="en-GB" sz="2300" dirty="0" smtClean="0"/>
              <a:t>5. 	Assessment should have a </a:t>
            </a:r>
            <a:r>
              <a:rPr lang="en-GB" sz="2300" dirty="0" smtClean="0">
                <a:solidFill>
                  <a:srgbClr val="AD5CFF"/>
                </a:solidFill>
              </a:rPr>
              <a:t>formative </a:t>
            </a:r>
            <a:r>
              <a:rPr lang="en-GB" sz="2300" dirty="0" smtClean="0"/>
              <a:t>function, providing ‘feedforward’ for future learning which can be acted upon. There is opportunity and a safe context for students to expose problems with their study and get help; there should be an opportunity for dialogue about students’ work;</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Assessment </a:t>
            </a:r>
            <a:r>
              <a:rPr lang="en-GB" sz="3600" i="1" dirty="0" smtClean="0"/>
              <a:t>for</a:t>
            </a:r>
            <a:r>
              <a:rPr lang="en-GB" sz="3600" dirty="0" smtClean="0"/>
              <a:t>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dirty="0" smtClean="0"/>
              <a:t>6. 	Assessment expectations should be made </a:t>
            </a:r>
            <a:r>
              <a:rPr lang="en-GB" dirty="0" smtClean="0">
                <a:solidFill>
                  <a:schemeClr val="tx2">
                    <a:lumMod val="40000"/>
                    <a:lumOff val="60000"/>
                  </a:schemeClr>
                </a:solidFill>
              </a:rPr>
              <a:t>visible</a:t>
            </a:r>
            <a:r>
              <a:rPr lang="en-GB" dirty="0" smtClean="0">
                <a:solidFill>
                  <a:srgbClr val="7030A0"/>
                </a:solidFill>
              </a:rPr>
              <a:t> </a:t>
            </a:r>
            <a:r>
              <a:rPr lang="en-GB" dirty="0" smtClean="0"/>
              <a:t>to students as far as possible;</a:t>
            </a:r>
          </a:p>
          <a:p>
            <a:pPr marL="538163" indent="-538163" eaLnBrk="1" hangingPunct="1">
              <a:buFont typeface="Wingdings" pitchFamily="2" charset="2"/>
              <a:buNone/>
              <a:defRPr/>
            </a:pPr>
            <a:r>
              <a:rPr lang="en-GB" dirty="0" smtClean="0"/>
              <a:t>7. 	Tasks should involve the </a:t>
            </a:r>
            <a:r>
              <a:rPr lang="en-GB" dirty="0" smtClean="0">
                <a:solidFill>
                  <a:schemeClr val="tx2">
                    <a:lumMod val="40000"/>
                    <a:lumOff val="60000"/>
                  </a:schemeClr>
                </a:solidFill>
              </a:rPr>
              <a:t>active engagement </a:t>
            </a:r>
            <a:r>
              <a:rPr lang="en-GB" dirty="0" smtClean="0"/>
              <a:t>of students developing the capacity to find things out for themselves and learn independently;</a:t>
            </a:r>
          </a:p>
          <a:p>
            <a:pPr marL="538163" indent="-538163" eaLnBrk="1" hangingPunct="1">
              <a:buFont typeface="Wingdings" pitchFamily="2" charset="2"/>
              <a:buNone/>
              <a:defRPr/>
            </a:pPr>
            <a:r>
              <a:rPr lang="en-GB" dirty="0" smtClean="0"/>
              <a:t>8. 	Tasks should be </a:t>
            </a:r>
            <a:r>
              <a:rPr lang="en-GB" dirty="0" smtClean="0">
                <a:solidFill>
                  <a:schemeClr val="tx2">
                    <a:lumMod val="40000"/>
                    <a:lumOff val="60000"/>
                  </a:schemeClr>
                </a:solidFill>
              </a:rPr>
              <a:t>authentic</a:t>
            </a:r>
            <a:r>
              <a:rPr lang="en-GB" dirty="0" smtClean="0"/>
              <a:t>; worthwhile, relevant and offering students some level of control over their work;</a:t>
            </a:r>
          </a:p>
          <a:p>
            <a:pPr marL="538163" indent="-538163" eaLnBrk="1" hangingPunct="1">
              <a:buFont typeface="Wingdings" pitchFamily="2" charset="2"/>
              <a:buNone/>
              <a:defRPr/>
            </a:pPr>
            <a:r>
              <a:rPr lang="en-GB" dirty="0" smtClean="0"/>
              <a:t>9. 	Tasks are </a:t>
            </a:r>
            <a:r>
              <a:rPr lang="en-GB" dirty="0" smtClean="0">
                <a:solidFill>
                  <a:schemeClr val="tx2">
                    <a:lumMod val="40000"/>
                    <a:lumOff val="60000"/>
                  </a:schemeClr>
                </a:solidFill>
              </a:rPr>
              <a:t>fit for purpose </a:t>
            </a:r>
            <a:r>
              <a:rPr lang="en-GB" dirty="0" smtClean="0"/>
              <a:t>and align with important learning outcomes;</a:t>
            </a:r>
          </a:p>
          <a:p>
            <a:pPr marL="538163" indent="-538163" eaLnBrk="1" hangingPunct="1">
              <a:buFont typeface="Wingdings" pitchFamily="2" charset="2"/>
              <a:buNone/>
              <a:defRPr/>
            </a:pPr>
            <a:r>
              <a:rPr lang="en-GB" dirty="0" smtClean="0"/>
              <a:t>10. 	Assessment should be used to </a:t>
            </a:r>
            <a:r>
              <a:rPr lang="en-GB" dirty="0" smtClean="0">
                <a:solidFill>
                  <a:schemeClr val="tx2">
                    <a:lumMod val="40000"/>
                    <a:lumOff val="60000"/>
                  </a:schemeClr>
                </a:solidFill>
              </a:rPr>
              <a:t>evaluate teaching </a:t>
            </a:r>
            <a:r>
              <a:rPr lang="en-GB" dirty="0" smtClean="0"/>
              <a:t>as well as student learning.</a:t>
            </a:r>
          </a:p>
          <a:p>
            <a:pPr eaLnBrk="1" hangingPunct="1">
              <a:buFont typeface="Wingdings" pitchFamily="2" charset="2"/>
              <a:buNone/>
              <a:defRPr/>
            </a:pPr>
            <a:r>
              <a:rPr lang="en-GB" i="1" dirty="0" smtClean="0"/>
              <a:t>(Bloxham and Boyd)</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Assessment linked to learning</a:t>
            </a:r>
          </a:p>
        </p:txBody>
      </p:sp>
      <p:sp>
        <p:nvSpPr>
          <p:cNvPr id="16387" name="Rectangle 3"/>
          <p:cNvSpPr>
            <a:spLocks noGrp="1" noChangeArrowheads="1"/>
          </p:cNvSpPr>
          <p:nvPr>
            <p:ph type="body" idx="1"/>
          </p:nvPr>
        </p:nvSpPr>
        <p:spPr>
          <a:xfrm>
            <a:off x="468313" y="1052736"/>
            <a:ext cx="8229600" cy="5217889"/>
          </a:xfrm>
        </p:spPr>
        <p:txBody>
          <a:bodyPr/>
          <a:lstStyle/>
          <a:p>
            <a:pPr marL="609600" indent="-609600"/>
            <a:r>
              <a:rPr lang="en-GB" sz="2800" dirty="0" smtClean="0"/>
              <a:t>Effective assessment significantly and positively impacts on student learning, (Boud, Mentkowski, Knight and Yorke and many others).</a:t>
            </a:r>
          </a:p>
          <a:p>
            <a:pPr marL="609600" indent="-609600"/>
            <a:r>
              <a:rPr lang="en-GB" sz="2800" dirty="0" smtClean="0"/>
              <a:t>Assessment shapes student behaviour (marks as money) and poor assessment encourages strategic behaviour (Kneale). Clever course developers utilise this tendency and design assessment tools that foster the behaviours we would wish to see (for example, logical sequencing, fluent writing, effective referencing and good time management) and discourage others (‘rummage-sale’ data sourcing, aimless cutting and pasting and plagiarism).</a:t>
            </a:r>
          </a:p>
          <a:p>
            <a:pPr marL="609600" indent="-609600">
              <a:buFont typeface="Wingdings" pitchFamily="2" charset="2"/>
              <a:buNone/>
            </a:pPr>
            <a:endParaRPr lang="en-GB" sz="2800"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smtClean="0"/>
              <a:t>Making assessment work well</a:t>
            </a:r>
          </a:p>
        </p:txBody>
      </p:sp>
      <p:sp>
        <p:nvSpPr>
          <p:cNvPr id="43011" name="Rectangle 3"/>
          <p:cNvSpPr>
            <a:spLocks noGrp="1" noChangeArrowheads="1"/>
          </p:cNvSpPr>
          <p:nvPr>
            <p:ph type="body" idx="1"/>
          </p:nvPr>
        </p:nvSpPr>
        <p:spPr>
          <a:xfrm>
            <a:off x="228600" y="928688"/>
            <a:ext cx="8686800" cy="5197475"/>
          </a:xfrm>
        </p:spPr>
        <p:txBody>
          <a:bodyPr/>
          <a:lstStyle/>
          <a:p>
            <a:pPr eaLnBrk="1" hangingPunct="1"/>
            <a:r>
              <a:rPr lang="en-GB" sz="2800" dirty="0" smtClean="0"/>
              <a:t>Intra-tutor and Inter-tutor reliability need to be assured;</a:t>
            </a:r>
          </a:p>
          <a:p>
            <a:pPr eaLnBrk="1" hangingPunct="1"/>
            <a:r>
              <a:rPr lang="en-GB" sz="2800" dirty="0" smtClean="0"/>
              <a:t>Practices and processes need to be transparently fair to all students;</a:t>
            </a:r>
          </a:p>
          <a:p>
            <a:pPr eaLnBrk="1" hangingPunct="1"/>
            <a:r>
              <a:rPr lang="en-GB" sz="2800" dirty="0" smtClean="0"/>
              <a:t>Cheat and plagiarisers need to be deterred/punished;</a:t>
            </a:r>
          </a:p>
          <a:p>
            <a:pPr eaLnBrk="1" hangingPunct="1"/>
            <a:r>
              <a:rPr lang="en-GB" sz="2800" dirty="0" smtClean="0"/>
              <a:t>Assessment needs to be manageable for both staff and students;</a:t>
            </a:r>
          </a:p>
          <a:p>
            <a:pPr eaLnBrk="1" hangingPunct="1"/>
            <a:r>
              <a:rPr lang="en-GB" sz="2800" dirty="0" smtClean="0"/>
              <a:t>Assignments should assess what has been taught/learned not what it is easy to assess.</a:t>
            </a:r>
            <a:endParaRPr lang="en-GB"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18530"/>
          </a:xfrm>
        </p:spPr>
        <p:txBody>
          <a:bodyPr/>
          <a:lstStyle/>
          <a:p>
            <a:r>
              <a:rPr lang="en-GB" sz="3600" dirty="0" smtClean="0"/>
              <a:t>In this workshop you will have a chance to:</a:t>
            </a:r>
            <a:endParaRPr lang="en-GB" sz="3600" dirty="0"/>
          </a:p>
        </p:txBody>
      </p:sp>
      <p:sp>
        <p:nvSpPr>
          <p:cNvPr id="3" name="Content Placeholder 2"/>
          <p:cNvSpPr>
            <a:spLocks noGrp="1"/>
          </p:cNvSpPr>
          <p:nvPr>
            <p:ph idx="1"/>
          </p:nvPr>
        </p:nvSpPr>
        <p:spPr/>
        <p:txBody>
          <a:bodyPr/>
          <a:lstStyle/>
          <a:p>
            <a:r>
              <a:rPr lang="en-GB" sz="3200" dirty="0" smtClean="0"/>
              <a:t>Discuss the importance of feedback as part of the learning process;</a:t>
            </a:r>
          </a:p>
          <a:p>
            <a:r>
              <a:rPr lang="en-GB" sz="3200" dirty="0" smtClean="0"/>
              <a:t>Review how feedback can be used as part of a learning cycle;</a:t>
            </a:r>
          </a:p>
          <a:p>
            <a:r>
              <a:rPr lang="en-GB" sz="3200" dirty="0" smtClean="0"/>
              <a:t>Consider how you can enable students to learn from each assessment cumulatively;</a:t>
            </a:r>
          </a:p>
          <a:p>
            <a:r>
              <a:rPr lang="en-GB" sz="3200" dirty="0" smtClean="0"/>
              <a:t>Make feedback fit-for-purpose.</a:t>
            </a:r>
            <a:endParaRPr lang="en-GB" sz="3200" dirty="0"/>
          </a:p>
        </p:txBody>
      </p:sp>
    </p:spTree>
    <p:extLst>
      <p:ext uri="{BB962C8B-B14F-4D97-AF65-F5344CB8AC3E}">
        <p14:creationId xmlns="" xmlns:p14="http://schemas.microsoft.com/office/powerpoint/2010/main" val="2207082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22238"/>
            <a:ext cx="7749480" cy="1362546"/>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400" dirty="0" smtClean="0"/>
              <a:t>Task: aim to identify between two and five prioritised changes you want to make to your feedback</a:t>
            </a:r>
            <a:endParaRPr lang="en-GB" sz="3400" dirty="0"/>
          </a:p>
        </p:txBody>
      </p:sp>
      <p:sp>
        <p:nvSpPr>
          <p:cNvPr id="3" name="Content Placeholder 2"/>
          <p:cNvSpPr>
            <a:spLocks noGrp="1"/>
          </p:cNvSpPr>
          <p:nvPr>
            <p:ph idx="1"/>
          </p:nvPr>
        </p:nvSpPr>
        <p:spPr>
          <a:xfrm>
            <a:off x="323528" y="1484784"/>
            <a:ext cx="8229600" cy="4555323"/>
          </a:xfrm>
        </p:spPr>
        <p:txBody>
          <a:bodyPr/>
          <a:lstStyle/>
          <a:p>
            <a:pPr>
              <a:buNone/>
            </a:pPr>
            <a:r>
              <a:rPr lang="en-GB" sz="2600" dirty="0" smtClean="0"/>
              <a:t>Please identify: </a:t>
            </a:r>
          </a:p>
          <a:p>
            <a:r>
              <a:rPr lang="en-GB" sz="2600" dirty="0" smtClean="0"/>
              <a:t>Whether these are short medium or long term;</a:t>
            </a:r>
          </a:p>
          <a:p>
            <a:r>
              <a:rPr lang="en-GB" sz="2600" dirty="0" smtClean="0"/>
              <a:t>What your timescale/milestones might be;</a:t>
            </a:r>
          </a:p>
          <a:p>
            <a:r>
              <a:rPr lang="en-GB" sz="2600" dirty="0" smtClean="0"/>
              <a:t>Who will take a lead on making them happen;</a:t>
            </a:r>
          </a:p>
          <a:p>
            <a:r>
              <a:rPr lang="en-GB" sz="2600" dirty="0" smtClean="0"/>
              <a:t>How you might involve students in making these changes;</a:t>
            </a:r>
          </a:p>
          <a:p>
            <a:r>
              <a:rPr lang="en-GB" sz="2600" dirty="0" smtClean="0"/>
              <a:t>What resources and support you need to make them happen;</a:t>
            </a:r>
          </a:p>
          <a:p>
            <a:r>
              <a:rPr lang="en-GB" sz="2600" dirty="0" smtClean="0"/>
              <a:t>What might get in the way of you achieving this, and what you can do to mitigate these problems;</a:t>
            </a:r>
          </a:p>
          <a:p>
            <a:r>
              <a:rPr lang="en-GB" sz="2600" dirty="0" smtClean="0"/>
              <a:t>How you will know when you have achieved them successfully.</a:t>
            </a:r>
          </a:p>
          <a:p>
            <a:endParaRPr lang="en-GB" sz="26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Conclusions</a:t>
            </a:r>
          </a:p>
        </p:txBody>
      </p:sp>
      <p:sp>
        <p:nvSpPr>
          <p:cNvPr id="43011" name="Rectangle 3"/>
          <p:cNvSpPr>
            <a:spLocks noGrp="1" noChangeArrowheads="1"/>
          </p:cNvSpPr>
          <p:nvPr>
            <p:ph type="body" idx="1"/>
          </p:nvPr>
        </p:nvSpPr>
        <p:spPr>
          <a:xfrm>
            <a:off x="457200" y="764704"/>
            <a:ext cx="8458200" cy="5361459"/>
          </a:xfrm>
        </p:spPr>
        <p:txBody>
          <a:bodyPr/>
          <a:lstStyle/>
          <a:p>
            <a:pPr eaLnBrk="1" hangingPunct="1"/>
            <a:r>
              <a:rPr lang="en-US" sz="2600" dirty="0" smtClean="0"/>
              <a:t>Feedback strategies are often under-designed;</a:t>
            </a:r>
          </a:p>
          <a:p>
            <a:pPr eaLnBrk="1" hangingPunct="1"/>
            <a:r>
              <a:rPr lang="en-US" sz="2600" dirty="0" smtClean="0"/>
              <a:t>We need to consider the fitness for purpose of each element of the assessment programme;</a:t>
            </a:r>
          </a:p>
          <a:p>
            <a:pPr eaLnBrk="1" hangingPunct="1"/>
            <a:r>
              <a:rPr lang="en-US" sz="2600" dirty="0" smtClean="0"/>
              <a:t>This will include the assignment questions/tasks themselves, the briefings, the marking criteria, the moderation process and the feedback;</a:t>
            </a:r>
          </a:p>
          <a:p>
            <a:pPr eaLnBrk="1" hangingPunct="1"/>
            <a:r>
              <a:rPr lang="en-US" sz="2600" dirty="0" smtClean="0"/>
              <a:t> We also need to scrutinise how the assignments align with one another, whether we are over or under-assessing, whether we are creating log-jams for students and markers, whether we are assessing authentically, and whether our processes are fair and sensible.</a:t>
            </a:r>
          </a:p>
          <a:p>
            <a:pPr eaLnBrk="1" hangingPunct="1"/>
            <a:r>
              <a:rPr lang="en-US" sz="2600" dirty="0" smtClean="0"/>
              <a:t>If we do this, assessment can contribute to improving student learning, thereby making a marked improvement.</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a:t>
            </a:r>
            <a:r>
              <a:rPr lang="en-GB" sz="2800" u="sng" dirty="0" smtClean="0">
                <a:hlinkClick r:id="rId3"/>
              </a:rPr>
              <a:t>http://sally-brown.net/</a:t>
            </a:r>
            <a:r>
              <a:rPr lang="en-GB" sz="2800" dirty="0" smtClean="0"/>
              <a:t> </a:t>
            </a:r>
            <a:endParaRPr lang="en-GB" sz="2800" dirty="0" smtClean="0"/>
          </a:p>
        </p:txBody>
      </p:sp>
      <p:pic>
        <p:nvPicPr>
          <p:cNvPr id="3" name="Picture 2" descr="sally new photo.jpg"/>
          <p:cNvPicPr>
            <a:picLocks noChangeAspect="1"/>
          </p:cNvPicPr>
          <p:nvPr/>
        </p:nvPicPr>
        <p:blipFill>
          <a:blip r:embed="rId4" cstate="email"/>
          <a:stretch>
            <a:fillRect/>
          </a:stretch>
        </p:blipFill>
        <p:spPr>
          <a:xfrm>
            <a:off x="2627784" y="1268760"/>
            <a:ext cx="3723878" cy="4965171"/>
          </a:xfrm>
          <a:prstGeom prst="rect">
            <a:avLst/>
          </a:prstGeom>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1800" dirty="0" smtClean="0"/>
              <a:t>Assessment Reform Group (1999) </a:t>
            </a:r>
            <a:r>
              <a:rPr lang="en-GB" sz="1800" i="1" dirty="0" smtClean="0"/>
              <a:t>Assessment for Learning : Beyond the black box, </a:t>
            </a:r>
            <a:r>
              <a:rPr lang="en-GB" sz="1800" dirty="0" smtClean="0"/>
              <a:t>Cambridge UK, University of Cambridge School of Education.</a:t>
            </a:r>
            <a:r>
              <a:rPr lang="en-GB" sz="1800" dirty="0" smtClean="0">
                <a:cs typeface="Times New Roman" pitchFamily="18" charset="0"/>
              </a:rPr>
              <a:t> </a:t>
            </a:r>
          </a:p>
          <a:p>
            <a:pPr marL="609600" indent="-609600" eaLnBrk="1" hangingPunct="1">
              <a:buFont typeface="Wingdings" pitchFamily="2" charset="2"/>
              <a:buNone/>
              <a:defRPr/>
            </a:pPr>
            <a:r>
              <a:rPr lang="en-GB" sz="1800" dirty="0" smtClean="0">
                <a:cs typeface="Times New Roman" pitchFamily="18" charset="0"/>
              </a:rPr>
              <a:t>Biggs, J. and Tang, C. (2007) </a:t>
            </a:r>
            <a:r>
              <a:rPr lang="en-GB" sz="1800" i="1" dirty="0" smtClean="0">
                <a:cs typeface="Times New Roman" pitchFamily="18" charset="0"/>
              </a:rPr>
              <a:t>Teaching for Quality Learning at University, </a:t>
            </a:r>
            <a:r>
              <a:rPr lang="en-GB" sz="1800" dirty="0" smtClean="0">
                <a:cs typeface="Times New Roman" pitchFamily="18" charset="0"/>
              </a:rPr>
              <a:t>Maidenhead: Open University Press.</a:t>
            </a:r>
          </a:p>
          <a:p>
            <a:pPr marL="609600" indent="-609600" eaLnBrk="1" hangingPunct="1">
              <a:buFont typeface="Wingdings" pitchFamily="2" charset="2"/>
              <a:buNone/>
              <a:defRPr/>
            </a:pPr>
            <a:r>
              <a:rPr lang="en-GB" sz="1800" dirty="0" smtClean="0">
                <a:cs typeface="Times New Roman" pitchFamily="18" charset="0"/>
              </a:rPr>
              <a:t>Bloxham, S. and Boyd, P. (2007) </a:t>
            </a:r>
            <a:r>
              <a:rPr lang="en-GB" sz="1800" i="1" dirty="0" smtClean="0">
                <a:cs typeface="Times New Roman" pitchFamily="18" charset="0"/>
              </a:rPr>
              <a:t>Developing effective assessment in higher education: a practical guide</a:t>
            </a:r>
            <a:r>
              <a:rPr lang="en-GB" sz="1800" dirty="0" smtClean="0">
                <a:cs typeface="Times New Roman" pitchFamily="18" charset="0"/>
              </a:rPr>
              <a:t>, Maidenhead, Open University Press.</a:t>
            </a:r>
          </a:p>
          <a:p>
            <a:pPr marL="609600" indent="-609600" eaLnBrk="1" hangingPunct="1">
              <a:buFont typeface="Wingdings" pitchFamily="2" charset="2"/>
              <a:buNone/>
              <a:defRPr/>
            </a:pPr>
            <a:r>
              <a:rPr lang="en-GB" sz="1800" dirty="0" smtClean="0">
                <a:cs typeface="Times New Roman" pitchFamily="18" charset="0"/>
              </a:rPr>
              <a:t>Brown, S. Rust, C. &amp; Gibbs, G. (1994) </a:t>
            </a:r>
            <a:r>
              <a:rPr lang="en-GB" sz="1800" i="1" dirty="0" smtClean="0">
                <a:cs typeface="Times New Roman" pitchFamily="18" charset="0"/>
              </a:rPr>
              <a:t>Strategies for Diversifying Assessment,</a:t>
            </a:r>
            <a:r>
              <a:rPr lang="en-GB" sz="1800" dirty="0" smtClean="0">
                <a:cs typeface="Times New Roman" pitchFamily="18" charset="0"/>
              </a:rPr>
              <a:t> Oxford: Oxford Centre for Staff Development. </a:t>
            </a:r>
          </a:p>
          <a:p>
            <a:pPr marL="609600" indent="-609600" eaLnBrk="1" hangingPunct="1">
              <a:buFont typeface="Wingdings" pitchFamily="2" charset="2"/>
              <a:buNone/>
              <a:defRPr/>
            </a:pPr>
            <a:r>
              <a:rPr lang="en-GB" sz="1800" dirty="0" smtClean="0"/>
              <a:t>Boud, D. (1995) </a:t>
            </a:r>
            <a:r>
              <a:rPr lang="en-GB" sz="1800" i="1" dirty="0" smtClean="0"/>
              <a:t>Enhancing learning through self-assessment,</a:t>
            </a:r>
            <a:r>
              <a:rPr lang="en-GB" sz="1800" dirty="0" smtClean="0"/>
              <a:t> London: Routledge.</a:t>
            </a:r>
          </a:p>
          <a:p>
            <a:pPr marL="609600" indent="-609600" eaLnBrk="1" hangingPunct="1">
              <a:buFont typeface="Wingdings" pitchFamily="2" charset="2"/>
              <a:buNone/>
              <a:defRPr/>
            </a:pPr>
            <a:r>
              <a:rPr lang="en-GB" sz="1800" dirty="0" smtClean="0"/>
              <a:t>Brown, S. and </a:t>
            </a:r>
            <a:r>
              <a:rPr lang="en-GB" sz="1800" dirty="0" err="1" smtClean="0"/>
              <a:t>Glasner</a:t>
            </a:r>
            <a:r>
              <a:rPr lang="en-GB" sz="1800" dirty="0" smtClean="0"/>
              <a:t>, A. (eds.) (1999) </a:t>
            </a:r>
            <a:r>
              <a:rPr lang="en-GB" sz="1800" i="1" dirty="0" smtClean="0"/>
              <a:t>Assessment Matters in Higher Education, Choosing and Using Diverse Approaches</a:t>
            </a:r>
            <a:r>
              <a:rPr lang="en-GB" sz="1800" dirty="0" smtClean="0"/>
              <a:t>, Maidenhead: Open University Press.</a:t>
            </a:r>
          </a:p>
          <a:p>
            <a:pPr marL="609600" indent="-609600" eaLnBrk="1" hangingPunct="1">
              <a:buFont typeface="Wingdings" pitchFamily="2" charset="2"/>
              <a:buNone/>
              <a:defRPr/>
            </a:pPr>
            <a:r>
              <a:rPr lang="en-GB" sz="1800" dirty="0" smtClean="0"/>
              <a:t>Brown, S. and Knight, P. (1994) </a:t>
            </a:r>
            <a:r>
              <a:rPr lang="en-GB" sz="1800" i="1" dirty="0" smtClean="0"/>
              <a:t>Assessing Learners in Higher Education</a:t>
            </a:r>
            <a:r>
              <a:rPr lang="en-GB" sz="1800" dirty="0" smtClean="0"/>
              <a:t>, London: Kogan Page.</a:t>
            </a:r>
            <a:endParaRPr lang="en-US" sz="1800" dirty="0" smtClean="0"/>
          </a:p>
          <a:p>
            <a:pPr marL="609600" indent="-609600" eaLnBrk="1" hangingPunct="1">
              <a:buNone/>
              <a:defRPr/>
            </a:pPr>
            <a:r>
              <a:rPr lang="en-US" sz="1800" dirty="0" smtClean="0"/>
              <a:t>Brown, S. and Race, P. (2012) </a:t>
            </a:r>
            <a:r>
              <a:rPr lang="en-GB" sz="1800" i="1" dirty="0" smtClean="0"/>
              <a:t>Using effective assessment to promote learning </a:t>
            </a:r>
            <a:r>
              <a:rPr lang="en-GB" sz="1800" dirty="0" smtClean="0"/>
              <a:t>in Hunt, L. and Chambers, D. (2012) </a:t>
            </a:r>
            <a:r>
              <a:rPr lang="en-GB" sz="1800" i="1" dirty="0" smtClean="0"/>
              <a:t>University Teaching in Focus, Victoria, Australia, Acer Press. Pp.74-91.</a:t>
            </a:r>
          </a:p>
          <a:p>
            <a:pPr marL="609600" indent="-609600" eaLnBrk="1" hangingPunct="1">
              <a:buNone/>
              <a:defRPr/>
            </a:pPr>
            <a:r>
              <a:rPr lang="en-GB" sz="1800" dirty="0" smtClean="0"/>
              <a:t>Brown (2015) </a:t>
            </a:r>
            <a:r>
              <a:rPr lang="en-GB" sz="1800" i="1" dirty="0" smtClean="0"/>
              <a:t>Learning, Teaching and Assessment in Higher Education: Global Perspectives, </a:t>
            </a:r>
            <a:r>
              <a:rPr lang="en-GB" sz="1800" dirty="0" smtClean="0"/>
              <a:t>London: Palgrave.</a:t>
            </a:r>
          </a:p>
          <a:p>
            <a:pPr marL="609600" indent="-609600" eaLnBrk="1" hangingPunct="1">
              <a:defRPr/>
            </a:pPr>
            <a:endParaRPr lang="en-GB" sz="1800" dirty="0" smtClean="0"/>
          </a:p>
          <a:p>
            <a:pPr eaLnBrk="1" hangingPunct="1">
              <a:lnSpc>
                <a:spcPct val="90000"/>
              </a:lnSpc>
              <a:buNone/>
              <a:defRPr/>
            </a:pPr>
            <a:endParaRPr lang="en-GB" sz="1800"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Useful references: 2</a:t>
            </a:r>
          </a:p>
        </p:txBody>
      </p:sp>
      <p:sp>
        <p:nvSpPr>
          <p:cNvPr id="208899" name="Rectangle 3"/>
          <p:cNvSpPr>
            <a:spLocks noGrp="1" noChangeArrowheads="1"/>
          </p:cNvSpPr>
          <p:nvPr>
            <p:ph type="body" idx="1"/>
          </p:nvPr>
        </p:nvSpPr>
        <p:spPr>
          <a:xfrm>
            <a:off x="250825" y="836712"/>
            <a:ext cx="8424863" cy="5365651"/>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1800" dirty="0" smtClean="0"/>
              <a:t>Carless, D., </a:t>
            </a:r>
            <a:r>
              <a:rPr lang="en-US" sz="1800" dirty="0" err="1" smtClean="0"/>
              <a:t>Joughin</a:t>
            </a:r>
            <a:r>
              <a:rPr lang="en-US" sz="1800" dirty="0" smtClean="0"/>
              <a:t>, G., </a:t>
            </a:r>
            <a:r>
              <a:rPr lang="en-US" sz="1800" dirty="0" err="1" smtClean="0"/>
              <a:t>Ngar</a:t>
            </a:r>
            <a:r>
              <a:rPr lang="en-US" sz="1800" dirty="0" smtClean="0"/>
              <a:t>-Fun Liu </a:t>
            </a:r>
            <a:r>
              <a:rPr lang="en-US" sz="1800" i="1" dirty="0" smtClean="0"/>
              <a:t>et al</a:t>
            </a:r>
            <a:r>
              <a:rPr lang="en-US" sz="1800" dirty="0" smtClean="0"/>
              <a:t> (2006) </a:t>
            </a:r>
            <a:r>
              <a:rPr lang="en-US" sz="1800" i="1" dirty="0" smtClean="0"/>
              <a:t>How Assessment supports learning: Learning orientated assessment in action </a:t>
            </a:r>
            <a:r>
              <a:rPr lang="en-US" sz="1800" dirty="0" smtClean="0"/>
              <a:t>Hong Kong: Hong Kong University Press.</a:t>
            </a:r>
          </a:p>
          <a:p>
            <a:pPr eaLnBrk="1" hangingPunct="1">
              <a:buFont typeface="Wingdings" pitchFamily="2" charset="2"/>
              <a:buNone/>
              <a:defRPr/>
            </a:pPr>
            <a:r>
              <a:rPr lang="en-GB" sz="1800" dirty="0" smtClean="0"/>
              <a:t>Carroll, J. and Ryan, J. (2005) </a:t>
            </a:r>
            <a:r>
              <a:rPr lang="en-GB" sz="1800" i="1" dirty="0" smtClean="0"/>
              <a:t>Teaching International students: improving learning for all. </a:t>
            </a:r>
            <a:r>
              <a:rPr lang="en-GB" sz="1800" dirty="0" smtClean="0"/>
              <a:t>London: Routledge SEDA series.</a:t>
            </a:r>
          </a:p>
          <a:p>
            <a:pPr eaLnBrk="1" hangingPunct="1">
              <a:buNone/>
              <a:defRPr/>
            </a:pPr>
            <a:r>
              <a:rPr lang="en-GB" sz="1800" dirty="0" err="1" smtClean="0"/>
              <a:t>Crosling</a:t>
            </a:r>
            <a:r>
              <a:rPr lang="en-GB" sz="1800" dirty="0" smtClean="0"/>
              <a:t>, G., Thomas, L. and </a:t>
            </a:r>
            <a:r>
              <a:rPr lang="en-GB" sz="1800" dirty="0" err="1" smtClean="0"/>
              <a:t>Heagney</a:t>
            </a:r>
            <a:r>
              <a:rPr lang="en-GB" sz="1800" dirty="0" smtClean="0"/>
              <a:t>, M. (2008) </a:t>
            </a:r>
            <a:r>
              <a:rPr lang="en-GB" sz="1800" i="1" dirty="0" smtClean="0"/>
              <a:t>Improving student retention in Higher Education,</a:t>
            </a:r>
            <a:r>
              <a:rPr lang="en-GB" sz="1800" dirty="0" smtClean="0"/>
              <a:t> London and New York: Routledge </a:t>
            </a:r>
          </a:p>
          <a:p>
            <a:pPr marL="609600" indent="-609600" eaLnBrk="1" hangingPunct="1">
              <a:buFont typeface="Wingdings" pitchFamily="2" charset="2"/>
              <a:buNone/>
              <a:defRPr/>
            </a:pPr>
            <a:r>
              <a:rPr lang="en-GB" sz="1800" dirty="0" smtClean="0"/>
              <a:t>Crooks, T. (1988) </a:t>
            </a:r>
            <a:r>
              <a:rPr lang="en-GB" sz="1800" i="1" dirty="0" smtClean="0"/>
              <a:t>Assessing student performance, </a:t>
            </a:r>
            <a:r>
              <a:rPr lang="en-GB" sz="1800" dirty="0" smtClean="0"/>
              <a:t>HERDSA Green Guide No 8 HERDSA (reprinted 1994).</a:t>
            </a:r>
          </a:p>
          <a:p>
            <a:pPr marL="609600" indent="-609600" eaLnBrk="1" hangingPunct="1">
              <a:buNone/>
              <a:defRPr/>
            </a:pPr>
            <a:r>
              <a:rPr lang="en-GB" sz="1800" dirty="0" smtClean="0"/>
              <a:t>Dweck, C. S. (2000) </a:t>
            </a:r>
            <a:r>
              <a:rPr lang="en-GB" sz="1800" i="1" dirty="0" smtClean="0"/>
              <a:t>Self Theories: Their Role in Motivation, Personality and Development, </a:t>
            </a:r>
            <a:r>
              <a:rPr lang="en-GB" sz="1800" dirty="0" smtClean="0"/>
              <a:t>Lillington, NC: Taylor &amp; Francis.</a:t>
            </a:r>
          </a:p>
          <a:p>
            <a:pPr marL="609600" indent="-609600" eaLnBrk="1" hangingPunct="1">
              <a:buFont typeface="Wingdings" pitchFamily="2" charset="2"/>
              <a:buNone/>
              <a:defRPr/>
            </a:pPr>
            <a:r>
              <a:rPr lang="en-GB" sz="1800" dirty="0" err="1" smtClean="0"/>
              <a:t>Falchikov</a:t>
            </a:r>
            <a:r>
              <a:rPr lang="en-GB" sz="1800" dirty="0" smtClean="0"/>
              <a:t>, N. (2004) </a:t>
            </a:r>
            <a:r>
              <a:rPr lang="en-GB" sz="1800" i="1" dirty="0" smtClean="0"/>
              <a:t>Improving Assessment through Student Involvement: Practical Solutions for Aiding Learning in Higher and Further Education,</a:t>
            </a:r>
            <a:r>
              <a:rPr lang="en-GB" sz="1800" dirty="0" smtClean="0"/>
              <a:t> London: Routledge.</a:t>
            </a:r>
          </a:p>
          <a:p>
            <a:pPr marL="609600" indent="-609600" eaLnBrk="1" hangingPunct="1">
              <a:buFont typeface="Wingdings" pitchFamily="2" charset="2"/>
              <a:buNone/>
              <a:defRPr/>
            </a:pPr>
            <a:r>
              <a:rPr lang="en-GB" sz="1800" dirty="0" smtClean="0"/>
              <a:t>Gibbs, G. (1999) </a:t>
            </a:r>
            <a:r>
              <a:rPr lang="en-GB" sz="1800" i="1" dirty="0" smtClean="0"/>
              <a:t>Using assessment strategically to change the way students learn</a:t>
            </a:r>
            <a:r>
              <a:rPr lang="en-GB" sz="1800" dirty="0" smtClean="0"/>
              <a:t>, in Brown S. &amp; </a:t>
            </a:r>
            <a:r>
              <a:rPr lang="en-GB" sz="1800" dirty="0" err="1" smtClean="0"/>
              <a:t>Glasner</a:t>
            </a:r>
            <a:r>
              <a:rPr lang="en-GB" sz="1800" dirty="0" smtClean="0"/>
              <a:t>, A. (eds.), </a:t>
            </a:r>
            <a:r>
              <a:rPr lang="en-GB" sz="1800" i="1" dirty="0" smtClean="0"/>
              <a:t>Assessment Matters in Higher Education: Choosing and Using Diverse Approaches, </a:t>
            </a:r>
            <a:r>
              <a:rPr lang="en-GB" sz="1800" dirty="0" smtClean="0"/>
              <a:t>Maidenhead: SRHE/Open University Press.</a:t>
            </a:r>
          </a:p>
          <a:p>
            <a:pPr marL="609600" indent="-609600" eaLnBrk="1" hangingPunct="1">
              <a:buNone/>
              <a:defRPr/>
            </a:pPr>
            <a:r>
              <a:rPr lang="en-GB" sz="1800" b="1" dirty="0" err="1" smtClean="0">
                <a:solidFill>
                  <a:schemeClr val="tx1"/>
                </a:solidFill>
                <a:effectLst/>
              </a:rPr>
              <a:t>Havnes</a:t>
            </a:r>
            <a:r>
              <a:rPr lang="en-GB" sz="1800" b="1" dirty="0" smtClean="0">
                <a:solidFill>
                  <a:schemeClr val="tx1"/>
                </a:solidFill>
                <a:effectLst/>
              </a:rPr>
              <a:t>, A. (2007), ‘What can feedback practices tell us about variation in grading across fields?’ Presented at the </a:t>
            </a:r>
            <a:r>
              <a:rPr lang="en-GB" sz="1800" b="1" dirty="0" err="1" smtClean="0">
                <a:solidFill>
                  <a:schemeClr val="tx1"/>
                </a:solidFill>
                <a:effectLst/>
              </a:rPr>
              <a:t>ASKe</a:t>
            </a:r>
            <a:r>
              <a:rPr lang="en-GB" sz="1800" b="1" dirty="0" smtClean="0">
                <a:solidFill>
                  <a:schemeClr val="tx1"/>
                </a:solidFill>
                <a:effectLst/>
              </a:rPr>
              <a:t> </a:t>
            </a:r>
            <a:r>
              <a:rPr lang="en-GB" sz="1800" b="1" dirty="0" err="1" smtClean="0">
                <a:solidFill>
                  <a:schemeClr val="tx1"/>
                </a:solidFill>
                <a:effectLst/>
              </a:rPr>
              <a:t>Seminar</a:t>
            </a:r>
            <a:r>
              <a:rPr lang="en-GB" sz="1800" dirty="0" err="1"/>
              <a:t>Series</a:t>
            </a:r>
            <a:r>
              <a:rPr lang="en-GB" sz="1800" dirty="0"/>
              <a:t>, Oxford Brookes University, 19th September.</a:t>
            </a:r>
          </a:p>
          <a:p>
            <a:pPr marL="609600" marR="0" indent="-609600" algn="l" defTabSz="914400" rtl="0" eaLnBrk="1" fontAlgn="base" latinLnBrk="0" hangingPunct="1">
              <a:lnSpc>
                <a:spcPct val="100000"/>
              </a:lnSpc>
              <a:spcBef>
                <a:spcPts val="600"/>
              </a:spcBef>
              <a:spcAft>
                <a:spcPct val="0"/>
              </a:spcAft>
              <a:buClr>
                <a:schemeClr val="tx2"/>
              </a:buClr>
              <a:buSzPct val="70000"/>
              <a:buFont typeface="Wingdings" pitchFamily="2" charset="2"/>
              <a:buNone/>
              <a:tabLst/>
              <a:defRPr/>
            </a:pPr>
            <a:endParaRPr lang="en-GB" sz="1800" dirty="0" smtClean="0"/>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Useful references: 3</a:t>
            </a:r>
          </a:p>
        </p:txBody>
      </p:sp>
      <p:sp>
        <p:nvSpPr>
          <p:cNvPr id="43011" name="Rectangle 3"/>
          <p:cNvSpPr>
            <a:spLocks noGrp="1" noChangeArrowheads="1"/>
          </p:cNvSpPr>
          <p:nvPr>
            <p:ph type="body" idx="1"/>
          </p:nvPr>
        </p:nvSpPr>
        <p:spPr>
          <a:xfrm>
            <a:off x="142844" y="1052737"/>
            <a:ext cx="8750331" cy="5329014"/>
          </a:xfrm>
        </p:spPr>
        <p:txBody>
          <a:bodyPr/>
          <a:lstStyle/>
          <a:p>
            <a:pPr marL="609600" indent="-609600" eaLnBrk="1" hangingPunct="1">
              <a:buNone/>
              <a:defRPr/>
            </a:pPr>
            <a:r>
              <a:rPr lang="en-GB" sz="1800" dirty="0" smtClean="0"/>
              <a:t>Higher </a:t>
            </a:r>
            <a:r>
              <a:rPr lang="en-GB" sz="1800" dirty="0"/>
              <a:t>Education Academy (2012) </a:t>
            </a:r>
            <a:r>
              <a:rPr lang="en-GB" sz="1800" i="1" dirty="0"/>
              <a:t>A marked improvement; transforming assessment in higher education</a:t>
            </a:r>
            <a:r>
              <a:rPr lang="en-GB" sz="1800" dirty="0"/>
              <a:t>, York: HEA.</a:t>
            </a:r>
          </a:p>
          <a:p>
            <a:pPr marL="609600" indent="-609600" eaLnBrk="1" hangingPunct="1">
              <a:buFont typeface="Wingdings" pitchFamily="2" charset="2"/>
              <a:buNone/>
              <a:defRPr/>
            </a:pPr>
            <a:r>
              <a:rPr lang="en-GB" sz="1800" dirty="0" smtClean="0"/>
              <a:t>Knight, P. and </a:t>
            </a:r>
            <a:r>
              <a:rPr lang="en-GB" sz="1800" dirty="0" err="1" smtClean="0"/>
              <a:t>Yorke</a:t>
            </a:r>
            <a:r>
              <a:rPr lang="en-GB" sz="1800" dirty="0" smtClean="0"/>
              <a:t>, M. (2003) </a:t>
            </a:r>
            <a:r>
              <a:rPr lang="en-GB" sz="1800" i="1" dirty="0" smtClean="0"/>
              <a:t>Assessment, learning and employability</a:t>
            </a:r>
            <a:r>
              <a:rPr lang="en-GB" sz="1800" dirty="0" smtClean="0"/>
              <a:t> Maidenhead, UK: SRHE/Open University Press.</a:t>
            </a:r>
          </a:p>
          <a:p>
            <a:pPr eaLnBrk="1" hangingPunct="1">
              <a:buFont typeface="Wingdings" pitchFamily="2" charset="2"/>
              <a:buNone/>
              <a:defRPr/>
            </a:pPr>
            <a:r>
              <a:rPr lang="en-GB" sz="1800" dirty="0" err="1" smtClean="0"/>
              <a:t>Mentkowski</a:t>
            </a:r>
            <a:r>
              <a:rPr lang="en-GB" sz="1800" dirty="0" smtClean="0"/>
              <a:t>, M. and associates (2000) p.82 </a:t>
            </a:r>
            <a:r>
              <a:rPr lang="en-GB" sz="1800" i="1" dirty="0" smtClean="0"/>
              <a:t>Learning that lasts: integrating learning development and performance in college and beyond,</a:t>
            </a:r>
            <a:r>
              <a:rPr lang="en-GB" sz="1800" dirty="0" smtClean="0"/>
              <a:t> San Francisco: </a:t>
            </a:r>
            <a:r>
              <a:rPr lang="en-GB" sz="1800" dirty="0" err="1" smtClean="0"/>
              <a:t>Jossey</a:t>
            </a:r>
            <a:r>
              <a:rPr lang="en-GB" sz="1800" dirty="0" smtClean="0"/>
              <a:t>-Bass.</a:t>
            </a:r>
          </a:p>
          <a:p>
            <a:pPr eaLnBrk="1" hangingPunct="1">
              <a:buFont typeface="Wingdings" pitchFamily="2" charset="2"/>
              <a:buNone/>
              <a:defRPr/>
            </a:pPr>
            <a:r>
              <a:rPr lang="en-GB" sz="1800" dirty="0" smtClean="0"/>
              <a:t>McDowell, L. and Brown, S. (1998) </a:t>
            </a:r>
            <a:r>
              <a:rPr lang="en-GB" sz="1800" i="1" dirty="0" smtClean="0"/>
              <a:t>Assessing students: cheating and plagiarism</a:t>
            </a:r>
            <a:r>
              <a:rPr lang="en-GB" sz="1800" dirty="0" smtClean="0"/>
              <a:t>, Newcastle: Red Guide 10/11 University of Northumbria.</a:t>
            </a:r>
            <a:endParaRPr lang="en-US" sz="1800" dirty="0" smtClean="0"/>
          </a:p>
          <a:p>
            <a:pPr eaLnBrk="1" hangingPunct="1">
              <a:buFont typeface="Wingdings" pitchFamily="2" charset="2"/>
              <a:buNone/>
              <a:defRPr/>
            </a:pPr>
            <a:r>
              <a:rPr lang="en-GB" sz="1800" dirty="0" err="1" smtClean="0"/>
              <a:t>Nicol</a:t>
            </a:r>
            <a:r>
              <a:rPr lang="en-GB" sz="1800" dirty="0" smtClean="0"/>
              <a:t>, D. J. and Macfarlane-Dick, D. (2006) Formative assessment and self-regulated learning: A model and seven principles of good feedback practice, </a:t>
            </a:r>
            <a:r>
              <a:rPr lang="en-GB" sz="1800" i="1" dirty="0" smtClean="0"/>
              <a:t>Studies in Higher Education </a:t>
            </a:r>
            <a:r>
              <a:rPr lang="en-GB" sz="1800" i="1" dirty="0" err="1" smtClean="0"/>
              <a:t>Vol</a:t>
            </a:r>
            <a:r>
              <a:rPr lang="en-GB" sz="1800" i="1" dirty="0" smtClean="0"/>
              <a:t> 31(2), 199-218.</a:t>
            </a:r>
          </a:p>
          <a:p>
            <a:pPr eaLnBrk="1" hangingPunct="1">
              <a:buNone/>
              <a:defRPr/>
            </a:pPr>
            <a:r>
              <a:rPr lang="en-GB" sz="1800" dirty="0" smtClean="0"/>
              <a:t>PASS project Bradford </a:t>
            </a:r>
            <a:r>
              <a:rPr lang="en-GB" sz="1800" dirty="0" smtClean="0">
                <a:hlinkClick r:id="rId3"/>
              </a:rPr>
              <a:t>http://www.pass.brad.ac.uk/</a:t>
            </a:r>
            <a:r>
              <a:rPr lang="en-GB" sz="1800" dirty="0" smtClean="0"/>
              <a:t> Accessed November 2013</a:t>
            </a:r>
          </a:p>
          <a:p>
            <a:pPr eaLnBrk="1" hangingPunct="1">
              <a:buNone/>
              <a:defRPr/>
            </a:pPr>
            <a:r>
              <a:rPr lang="en-GB" sz="1800" dirty="0" smtClean="0"/>
              <a:t>Pickford, R. and Brown, S. (2006) </a:t>
            </a:r>
            <a:r>
              <a:rPr lang="en-GB" sz="1800" i="1" dirty="0" smtClean="0"/>
              <a:t>Assessing skills and practice,</a:t>
            </a:r>
            <a:r>
              <a:rPr lang="en-GB" sz="1800" dirty="0" smtClean="0"/>
              <a:t> London: Routledge. </a:t>
            </a:r>
          </a:p>
          <a:p>
            <a:pPr eaLnBrk="1" hangingPunct="1">
              <a:buNone/>
              <a:defRPr/>
            </a:pPr>
            <a:endParaRPr lang="en-GB" sz="1800" dirty="0" smtClean="0"/>
          </a:p>
          <a:p>
            <a:pPr eaLnBrk="1" hangingPunct="1">
              <a:lnSpc>
                <a:spcPct val="90000"/>
              </a:lnSpc>
              <a:buFont typeface="Wingdings" pitchFamily="2" charset="2"/>
              <a:buNone/>
              <a:defRPr/>
            </a:pPr>
            <a:endParaRPr lang="en-GB" sz="1800"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Useful references: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1800" dirty="0" smtClean="0"/>
              <a:t>Race, P. (2001) </a:t>
            </a:r>
            <a:r>
              <a:rPr lang="en-GB" sz="1800" i="1" dirty="0" smtClean="0"/>
              <a:t>A Briefing on Self, Peer &amp; Group Assessment,</a:t>
            </a:r>
            <a:r>
              <a:rPr lang="en-GB" sz="1800" dirty="0" smtClean="0"/>
              <a:t> in LTSN Generic Centre Assessment Series No 9, LTSN York.</a:t>
            </a:r>
          </a:p>
          <a:p>
            <a:pPr eaLnBrk="1" hangingPunct="1">
              <a:buFont typeface="Wingdings" pitchFamily="2" charset="2"/>
              <a:buNone/>
            </a:pPr>
            <a:r>
              <a:rPr lang="en-GB" sz="1800" dirty="0" smtClean="0"/>
              <a:t>Race P. (2015) </a:t>
            </a:r>
            <a:r>
              <a:rPr lang="en-GB" sz="1800" i="1" dirty="0" smtClean="0"/>
              <a:t>The lecturer’s toolkit (4</a:t>
            </a:r>
            <a:r>
              <a:rPr lang="en-GB" sz="1800" i="1" baseline="30000" dirty="0" smtClean="0"/>
              <a:t>th</a:t>
            </a:r>
            <a:r>
              <a:rPr lang="en-GB" sz="1800" i="1" dirty="0" smtClean="0"/>
              <a:t> edition),</a:t>
            </a:r>
            <a:r>
              <a:rPr lang="en-GB" sz="1800" dirty="0" smtClean="0"/>
              <a:t> London: Routledge.</a:t>
            </a:r>
          </a:p>
          <a:p>
            <a:pPr eaLnBrk="1" hangingPunct="1">
              <a:buFont typeface="Wingdings" pitchFamily="2" charset="2"/>
              <a:buNone/>
            </a:pPr>
            <a:r>
              <a:rPr lang="en-GB" sz="1800" dirty="0" smtClean="0"/>
              <a:t>Rust, C., Price, M. and O’Donovan, B. (2003) Improving students’ learning by developing their understanding of assessment criteria and processes</a:t>
            </a:r>
            <a:r>
              <a:rPr lang="en-GB" sz="1800" i="1" dirty="0" smtClean="0"/>
              <a:t>, Assessment and Evaluation in Higher Education. 28 (2), 147-164.</a:t>
            </a:r>
          </a:p>
          <a:p>
            <a:pPr eaLnBrk="1" hangingPunct="1">
              <a:buFont typeface="Wingdings" pitchFamily="2" charset="2"/>
              <a:buNone/>
            </a:pPr>
            <a:r>
              <a:rPr lang="en-GB" sz="1800" dirty="0" smtClean="0"/>
              <a:t>Ryan, J. (2000) </a:t>
            </a:r>
            <a:r>
              <a:rPr lang="en-GB" sz="1800" i="1" dirty="0" smtClean="0"/>
              <a:t>A Guide to Teaching International Students,</a:t>
            </a:r>
            <a:r>
              <a:rPr lang="en-GB" sz="1800" dirty="0" smtClean="0"/>
              <a:t> Oxford Centre for Staff and Learning Development</a:t>
            </a:r>
          </a:p>
          <a:p>
            <a:pPr eaLnBrk="1" hangingPunct="1">
              <a:buFont typeface="Wingdings" pitchFamily="2" charset="2"/>
              <a:buNone/>
            </a:pPr>
            <a:r>
              <a:rPr lang="en-GB" sz="1800" dirty="0" smtClean="0"/>
              <a:t>Stefani, L. and Carroll, J. (2001) </a:t>
            </a:r>
            <a:r>
              <a:rPr lang="en-GB" sz="1800" i="1" dirty="0" smtClean="0"/>
              <a:t>A Briefing on Plagiarism </a:t>
            </a:r>
            <a:r>
              <a:rPr lang="en-GB" sz="1800" dirty="0" smtClean="0"/>
              <a:t>http://www.ltsn.ac.uk/application.asp?app=resources.asp&amp;process=full_record&amp;section=generic&amp;id=10</a:t>
            </a:r>
          </a:p>
          <a:p>
            <a:pPr eaLnBrk="1" hangingPunct="1">
              <a:buNone/>
            </a:pPr>
            <a:r>
              <a:rPr lang="en-GB" sz="1800" dirty="0" smtClean="0"/>
              <a:t>Sadler, D. Royce (2010) Beyond feedback: developing student capability in complex appraisal,</a:t>
            </a:r>
            <a:br>
              <a:rPr lang="en-GB" sz="1800" dirty="0" smtClean="0"/>
            </a:br>
            <a:r>
              <a:rPr lang="en-GB" sz="1800" i="1" dirty="0" smtClean="0"/>
              <a:t>Assessment &amp; Evaluation in Higher Education, 35: 5, 535-550</a:t>
            </a:r>
          </a:p>
          <a:p>
            <a:pPr eaLnBrk="1" hangingPunct="1">
              <a:buNone/>
            </a:pPr>
            <a:r>
              <a:rPr lang="en-GB" sz="1800" dirty="0" smtClean="0"/>
              <a:t>Yorke, M. (1999) </a:t>
            </a:r>
            <a:r>
              <a:rPr lang="en-GB" sz="1800" i="1" dirty="0" smtClean="0"/>
              <a:t>Leaving Early: Undergraduate Non-completion in Higher Education,</a:t>
            </a:r>
            <a:r>
              <a:rPr lang="en-GB" sz="1800" dirty="0" smtClean="0"/>
              <a:t> London: Routledge.</a:t>
            </a:r>
          </a:p>
          <a:p>
            <a:pPr eaLnBrk="1" hangingPunct="1">
              <a:buFont typeface="Wingdings" pitchFamily="2" charset="2"/>
              <a:buNone/>
            </a:pPr>
            <a:endParaRPr lang="en-GB" sz="1800" dirty="0" smtClean="0"/>
          </a:p>
          <a:p>
            <a:endParaRPr lang="en-GB" sz="18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722313" y="1340769"/>
            <a:ext cx="7772400" cy="3066132"/>
          </a:xfrm>
        </p:spPr>
        <p:txBody>
          <a:bodyPr/>
          <a:lstStyle/>
          <a:p>
            <a:r>
              <a:rPr lang="en-GB" sz="4400" dirty="0" smtClean="0"/>
              <a:t>Task: thinking through positive and negative feedback experiences</a:t>
            </a:r>
          </a:p>
          <a:p>
            <a:endParaRPr lang="en-GB" sz="4400" dirty="0"/>
          </a:p>
        </p:txBody>
      </p:sp>
    </p:spTree>
    <p:extLst>
      <p:ext uri="{BB962C8B-B14F-4D97-AF65-F5344CB8AC3E}">
        <p14:creationId xmlns="" xmlns:p14="http://schemas.microsoft.com/office/powerpoint/2010/main" val="37759897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What is assessment for? What can it do? How much does it matter?</a:t>
            </a:r>
            <a:endParaRPr lang="en-GB" sz="3600" dirty="0"/>
          </a:p>
        </p:txBody>
      </p:sp>
      <p:sp>
        <p:nvSpPr>
          <p:cNvPr id="3" name="Content Placeholder 2"/>
          <p:cNvSpPr>
            <a:spLocks noGrp="1"/>
          </p:cNvSpPr>
          <p:nvPr>
            <p:ph idx="1"/>
          </p:nvPr>
        </p:nvSpPr>
        <p:spPr>
          <a:xfrm>
            <a:off x="468313" y="1268760"/>
            <a:ext cx="8229600" cy="4933603"/>
          </a:xfrm>
        </p:spPr>
        <p:txBody>
          <a:bodyPr/>
          <a:lstStyle/>
          <a:p>
            <a:r>
              <a:rPr lang="en-GB" sz="2600" dirty="0" smtClean="0"/>
              <a:t>Many argue nowadays that feedback is crucially an integral part of the learning process rather than just a means of judging the extent to which learning has taken place;</a:t>
            </a:r>
          </a:p>
          <a:p>
            <a:r>
              <a:rPr lang="en-GB" sz="2600" dirty="0" smtClean="0"/>
              <a:t>Assessment activities, particularly feedback, can help students get the measure of their achievement and can motivate learning, but can also destroy confidence and undermine already disadvantaged students;</a:t>
            </a:r>
          </a:p>
          <a:p>
            <a:r>
              <a:rPr lang="en-GB" sz="2600" dirty="0" smtClean="0"/>
              <a:t>As far as I am concerned there is nothing we do for students that has as much impact as feedback and therefore it’s really worth thinking through how it adds value to the learning experience.</a:t>
            </a:r>
            <a:endParaRPr lang="en-GB" sz="2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57200" y="122239"/>
            <a:ext cx="7543800" cy="57045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Boud et al 2010: ‘Assessment 2020’</a:t>
            </a:r>
            <a:endParaRPr lang="en-US" sz="3600" dirty="0" smtClean="0"/>
          </a:p>
        </p:txBody>
      </p:sp>
      <p:sp>
        <p:nvSpPr>
          <p:cNvPr id="35844" name="Rectangle 3"/>
          <p:cNvSpPr>
            <a:spLocks noGrp="1" noChangeArrowheads="1"/>
          </p:cNvSpPr>
          <p:nvPr>
            <p:ph type="body" idx="1"/>
          </p:nvPr>
        </p:nvSpPr>
        <p:spPr>
          <a:xfrm>
            <a:off x="323528" y="692696"/>
            <a:ext cx="8496944" cy="5509667"/>
          </a:xfrm>
        </p:spPr>
        <p:txBody>
          <a:bodyPr/>
          <a:lstStyle/>
          <a:p>
            <a:pPr marL="533400" indent="-533400" eaLnBrk="1" hangingPunct="1">
              <a:buFont typeface="Wingdings" pitchFamily="2" charset="2"/>
              <a:buNone/>
              <a:defRPr/>
            </a:pPr>
            <a:r>
              <a:rPr lang="en-GB" sz="2600" dirty="0" smtClean="0"/>
              <a:t>Assessment has most effect when...:</a:t>
            </a:r>
          </a:p>
          <a:p>
            <a:pPr marL="533400" indent="-533400" eaLnBrk="1" hangingPunct="1">
              <a:buSzPct val="100000"/>
              <a:buFont typeface="+mj-lt"/>
              <a:buAutoNum type="arabicPeriod"/>
              <a:defRPr/>
            </a:pPr>
            <a:r>
              <a:rPr lang="en-GB" sz="2600" dirty="0" smtClean="0"/>
              <a:t>It is used to </a:t>
            </a:r>
            <a:r>
              <a:rPr lang="en-GB" sz="2600" dirty="0" smtClean="0">
                <a:solidFill>
                  <a:schemeClr val="tx2">
                    <a:lumMod val="40000"/>
                    <a:lumOff val="60000"/>
                  </a:schemeClr>
                </a:solidFill>
              </a:rPr>
              <a:t>engage</a:t>
            </a:r>
            <a:r>
              <a:rPr lang="en-GB" sz="2600" dirty="0" smtClean="0"/>
              <a:t> students in learning that is productive.</a:t>
            </a:r>
          </a:p>
          <a:p>
            <a:pPr marL="533400" indent="-533400" eaLnBrk="1" hangingPunct="1">
              <a:buSzPct val="100000"/>
              <a:buFont typeface="+mj-lt"/>
              <a:buAutoNum type="arabicPeriod"/>
              <a:defRPr/>
            </a:pPr>
            <a:r>
              <a:rPr lang="en-GB" sz="2600" dirty="0" smtClean="0"/>
              <a:t>Feedback is used to actively </a:t>
            </a:r>
            <a:r>
              <a:rPr lang="en-GB" sz="2600" dirty="0" smtClean="0">
                <a:solidFill>
                  <a:schemeClr val="tx2">
                    <a:lumMod val="40000"/>
                    <a:lumOff val="60000"/>
                  </a:schemeClr>
                </a:solidFill>
              </a:rPr>
              <a:t>improve </a:t>
            </a:r>
            <a:r>
              <a:rPr lang="en-GB" sz="2600" dirty="0" smtClean="0"/>
              <a:t>student learning.</a:t>
            </a:r>
          </a:p>
          <a:p>
            <a:pPr marL="533400" indent="-533400" eaLnBrk="1" hangingPunct="1">
              <a:buSzPct val="100000"/>
              <a:buFont typeface="+mj-lt"/>
              <a:buAutoNum type="arabicPeriod"/>
              <a:defRPr/>
            </a:pPr>
            <a:r>
              <a:rPr lang="en-US" sz="2600" dirty="0" smtClean="0"/>
              <a:t>Students and teachers become </a:t>
            </a:r>
            <a:r>
              <a:rPr lang="en-US" sz="2600" dirty="0" smtClean="0">
                <a:solidFill>
                  <a:schemeClr val="tx2">
                    <a:lumMod val="40000"/>
                    <a:lumOff val="60000"/>
                  </a:schemeClr>
                </a:solidFill>
              </a:rPr>
              <a:t>responsible partners </a:t>
            </a:r>
            <a:r>
              <a:rPr lang="en-US" sz="2600" dirty="0" smtClean="0"/>
              <a:t>in learning and assessment.</a:t>
            </a:r>
          </a:p>
          <a:p>
            <a:pPr marL="533400" indent="-533400" eaLnBrk="1" hangingPunct="1">
              <a:buSzPct val="100000"/>
              <a:buFont typeface="+mj-lt"/>
              <a:buAutoNum type="arabicPeriod"/>
              <a:defRPr/>
            </a:pPr>
            <a:r>
              <a:rPr lang="en-US" sz="2600" dirty="0" smtClean="0"/>
              <a:t>Students are </a:t>
            </a:r>
            <a:r>
              <a:rPr lang="en-US" sz="2600" dirty="0" smtClean="0">
                <a:solidFill>
                  <a:schemeClr val="tx2">
                    <a:lumMod val="40000"/>
                    <a:lumOff val="60000"/>
                  </a:schemeClr>
                </a:solidFill>
              </a:rPr>
              <a:t>inducted </a:t>
            </a:r>
            <a:r>
              <a:rPr lang="en-US" sz="2600" dirty="0" smtClean="0"/>
              <a:t>into the assessment practices and cultures of higher education.</a:t>
            </a:r>
          </a:p>
          <a:p>
            <a:pPr marL="533400" indent="-533400" eaLnBrk="1" hangingPunct="1">
              <a:buSzPct val="100000"/>
              <a:buFont typeface="+mj-lt"/>
              <a:buAutoNum type="arabicPeriod"/>
              <a:defRPr/>
            </a:pPr>
            <a:r>
              <a:rPr lang="en-US" sz="2600" dirty="0" smtClean="0"/>
              <a:t>Assessment </a:t>
            </a:r>
            <a:r>
              <a:rPr lang="en-US" sz="2600" i="1" dirty="0" smtClean="0"/>
              <a:t>for</a:t>
            </a:r>
            <a:r>
              <a:rPr lang="en-US" sz="2600" dirty="0" smtClean="0"/>
              <a:t> learning is placed at the </a:t>
            </a:r>
            <a:r>
              <a:rPr lang="en-US" sz="2600" dirty="0" smtClean="0">
                <a:solidFill>
                  <a:schemeClr val="tx2">
                    <a:lumMod val="40000"/>
                    <a:lumOff val="60000"/>
                  </a:schemeClr>
                </a:solidFill>
              </a:rPr>
              <a:t>centre</a:t>
            </a:r>
            <a:r>
              <a:rPr lang="en-US" sz="2600" dirty="0" smtClean="0"/>
              <a:t> of subject and program design.</a:t>
            </a:r>
          </a:p>
          <a:p>
            <a:pPr marL="533400" indent="-533400" eaLnBrk="1" hangingPunct="1">
              <a:buSzPct val="100000"/>
              <a:buFont typeface="+mj-lt"/>
              <a:buAutoNum type="arabicPeriod"/>
              <a:defRPr/>
            </a:pPr>
            <a:r>
              <a:rPr lang="en-US" sz="2600" dirty="0" smtClean="0"/>
              <a:t>Assessment for learning is a focus for staff and institutional </a:t>
            </a:r>
            <a:r>
              <a:rPr lang="en-US" sz="2600" dirty="0" smtClean="0">
                <a:solidFill>
                  <a:schemeClr val="tx2">
                    <a:lumMod val="40000"/>
                    <a:lumOff val="60000"/>
                  </a:schemeClr>
                </a:solidFill>
              </a:rPr>
              <a:t>development</a:t>
            </a:r>
            <a:r>
              <a:rPr lang="en-US" sz="2600" dirty="0" smtClean="0"/>
              <a:t>.</a:t>
            </a:r>
          </a:p>
          <a:p>
            <a:pPr marL="533400" indent="-533400" eaLnBrk="1" hangingPunct="1">
              <a:buSzPct val="100000"/>
              <a:buFont typeface="+mj-lt"/>
              <a:buAutoNum type="arabicPeriod"/>
              <a:defRPr/>
            </a:pPr>
            <a:r>
              <a:rPr lang="en-US" sz="2600" dirty="0" smtClean="0"/>
              <a:t>Assessment provides inclusive and trustworthy </a:t>
            </a:r>
            <a:r>
              <a:rPr lang="en-US" sz="2600" dirty="0" smtClean="0">
                <a:solidFill>
                  <a:schemeClr val="tx2">
                    <a:lumMod val="40000"/>
                    <a:lumOff val="60000"/>
                  </a:schemeClr>
                </a:solidFill>
              </a:rPr>
              <a:t>representation of student achievement</a:t>
            </a:r>
            <a:r>
              <a:rPr lang="en-US" sz="2600" dirty="0" smtClean="0"/>
              <a:t>.</a:t>
            </a:r>
          </a:p>
          <a:p>
            <a:pPr marL="533400" indent="-533400" eaLnBrk="1" hangingPunct="1">
              <a:defRPr/>
            </a:pPr>
            <a:endParaRPr lang="en-US" sz="26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Encouraging students to take assessment seriously</a:t>
            </a:r>
            <a:endParaRPr lang="en-GB" sz="3600" dirty="0"/>
          </a:p>
        </p:txBody>
      </p:sp>
      <p:sp>
        <p:nvSpPr>
          <p:cNvPr id="5" name="Content Placeholder 4"/>
          <p:cNvSpPr>
            <a:spLocks noGrp="1"/>
          </p:cNvSpPr>
          <p:nvPr>
            <p:ph idx="1"/>
          </p:nvPr>
        </p:nvSpPr>
        <p:spPr/>
        <p:txBody>
          <a:bodyPr/>
          <a:lstStyle/>
          <a:p>
            <a:pPr eaLnBrk="1" hangingPunct="1"/>
            <a:r>
              <a:rPr lang="en-GB" sz="2800" dirty="0"/>
              <a:t>All assessment needs to be seen to be fair, consistent, reliable, valid and manageable;</a:t>
            </a:r>
          </a:p>
          <a:p>
            <a:pPr eaLnBrk="1" hangingPunct="1"/>
            <a:r>
              <a:rPr lang="en-GB" sz="2800" dirty="0"/>
              <a:t>Many assessment systems fail to clarify for students the purposes of different kinds of assessment activity;</a:t>
            </a:r>
          </a:p>
          <a:p>
            <a:pPr eaLnBrk="1" hangingPunct="1"/>
            <a:r>
              <a:rPr lang="en-GB" sz="2800" dirty="0"/>
              <a:t>Low-stakes early formative assessment helps students, especially those from disadvantaged backgrounds, understand the rules of the game.</a:t>
            </a:r>
          </a:p>
          <a:p>
            <a:endParaRPr lang="en-GB" sz="2800" dirty="0"/>
          </a:p>
        </p:txBody>
      </p:sp>
    </p:spTree>
    <p:extLst>
      <p:ext uri="{BB962C8B-B14F-4D97-AF65-F5344CB8AC3E}">
        <p14:creationId xmlns="" xmlns:p14="http://schemas.microsoft.com/office/powerpoint/2010/main" val="913864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Encouraging students to make the most of feedback</a:t>
            </a:r>
            <a:endParaRPr lang="en-GB" sz="3600" dirty="0"/>
          </a:p>
        </p:txBody>
      </p:sp>
      <p:sp>
        <p:nvSpPr>
          <p:cNvPr id="3" name="Content Placeholder 2"/>
          <p:cNvSpPr>
            <a:spLocks noGrp="1"/>
          </p:cNvSpPr>
          <p:nvPr>
            <p:ph idx="1"/>
          </p:nvPr>
        </p:nvSpPr>
        <p:spPr>
          <a:xfrm>
            <a:off x="468313" y="1268760"/>
            <a:ext cx="8229600" cy="4933603"/>
          </a:xfrm>
        </p:spPr>
        <p:txBody>
          <a:bodyPr/>
          <a:lstStyle/>
          <a:p>
            <a:r>
              <a:rPr lang="en-GB" sz="2600" dirty="0" smtClean="0"/>
              <a:t>Too often students focus on the mark rather than the formative comments, thereby missing out on developmental opportunities;</a:t>
            </a:r>
          </a:p>
          <a:p>
            <a:r>
              <a:rPr lang="en-GB" sz="2600" dirty="0" smtClean="0"/>
              <a:t>Many students have negative connotations associated with feedback: these often include unhappy memories of poor feedback practice in schools where they were made to feel stupid or incompetent, so they tend to skip the text;</a:t>
            </a:r>
          </a:p>
          <a:p>
            <a:r>
              <a:rPr lang="en-GB" sz="2600" dirty="0" smtClean="0"/>
              <a:t>Students commonly fail to recognise that assessment is a complex and nuanced process aimed at helping them enhance their performance: they sometimes just see it as criticism of themselves as people (</a:t>
            </a:r>
            <a:r>
              <a:rPr lang="en-GB" sz="2600" dirty="0" err="1" smtClean="0"/>
              <a:t>Dweck</a:t>
            </a:r>
            <a:r>
              <a:rPr lang="en-GB" sz="2600" dirty="0" smtClean="0"/>
              <a:t>)</a:t>
            </a:r>
            <a:endParaRPr lang="en-GB" sz="2600" dirty="0"/>
          </a:p>
        </p:txBody>
      </p:sp>
    </p:spTree>
    <p:extLst>
      <p:ext uri="{BB962C8B-B14F-4D97-AF65-F5344CB8AC3E}">
        <p14:creationId xmlns="" xmlns:p14="http://schemas.microsoft.com/office/powerpoint/2010/main" val="26476892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We need to find ways to incentivise reading and using feedback including:</a:t>
            </a:r>
            <a:endParaRPr lang="en-GB" sz="3600" dirty="0"/>
          </a:p>
        </p:txBody>
      </p:sp>
      <p:sp>
        <p:nvSpPr>
          <p:cNvPr id="3" name="Content Placeholder 2"/>
          <p:cNvSpPr>
            <a:spLocks noGrp="1"/>
          </p:cNvSpPr>
          <p:nvPr>
            <p:ph idx="1"/>
          </p:nvPr>
        </p:nvSpPr>
        <p:spPr>
          <a:xfrm>
            <a:off x="467544" y="1268760"/>
            <a:ext cx="8229600" cy="4789488"/>
          </a:xfrm>
        </p:spPr>
        <p:txBody>
          <a:bodyPr/>
          <a:lstStyle/>
          <a:p>
            <a:r>
              <a:rPr lang="en-GB" sz="2600" dirty="0"/>
              <a:t>Providing </a:t>
            </a:r>
            <a:r>
              <a:rPr lang="en-GB" sz="2600" dirty="0" smtClean="0"/>
              <a:t>introductory activities early in the programme  which involve students looking at feedback comments and matching them to overall marks;</a:t>
            </a:r>
            <a:endParaRPr lang="en-GB" sz="2600" dirty="0"/>
          </a:p>
          <a:p>
            <a:r>
              <a:rPr lang="en-GB" sz="2600" dirty="0" smtClean="0"/>
              <a:t>Withholding the mark, and requiring students to read and respond to feedback before receiving the number (this can be done manually or through, for example Assignment Handler);</a:t>
            </a:r>
          </a:p>
          <a:p>
            <a:r>
              <a:rPr lang="en-GB" sz="2600" dirty="0" smtClean="0"/>
              <a:t>Making sure that feedback involves ‘feedforward’, that is, commentaries that enable students to explore how they can improve future assignments;</a:t>
            </a:r>
          </a:p>
          <a:p>
            <a:r>
              <a:rPr lang="en-GB" sz="2600" dirty="0" smtClean="0"/>
              <a:t>Provide a task at the start of the next assignment that requires a formal response to feedback on the last.</a:t>
            </a:r>
          </a:p>
          <a:p>
            <a:endParaRPr lang="en-GB" sz="2600" dirty="0" smtClean="0"/>
          </a:p>
        </p:txBody>
      </p:sp>
    </p:spTree>
    <p:extLst>
      <p:ext uri="{BB962C8B-B14F-4D97-AF65-F5344CB8AC3E}">
        <p14:creationId xmlns="" xmlns:p14="http://schemas.microsoft.com/office/powerpoint/2010/main" val="27950333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The feedback cycle involves:</a:t>
            </a:r>
            <a:endParaRPr lang="en-GB" sz="3600" dirty="0"/>
          </a:p>
        </p:txBody>
      </p:sp>
      <p:sp>
        <p:nvSpPr>
          <p:cNvPr id="3" name="Content Placeholder 2"/>
          <p:cNvSpPr>
            <a:spLocks noGrp="1"/>
          </p:cNvSpPr>
          <p:nvPr>
            <p:ph idx="1"/>
          </p:nvPr>
        </p:nvSpPr>
        <p:spPr/>
        <p:txBody>
          <a:bodyPr/>
          <a:lstStyle/>
          <a:p>
            <a:r>
              <a:rPr lang="en-GB" sz="2600" dirty="0" smtClean="0"/>
              <a:t>Looking back to feedback on previous assignments in this and other subjects and contexts, to raise awareness of  issues likely to arise in this assignment;</a:t>
            </a:r>
          </a:p>
          <a:p>
            <a:r>
              <a:rPr lang="en-GB" sz="2600" dirty="0" smtClean="0"/>
              <a:t>Drafting or preparing material and gaining informal feedback from peers and (perhaps) academic staff as well as self-review;</a:t>
            </a:r>
          </a:p>
          <a:p>
            <a:r>
              <a:rPr lang="en-GB" sz="2600" dirty="0" smtClean="0"/>
              <a:t>Undertaking the task in hand:</a:t>
            </a:r>
          </a:p>
          <a:p>
            <a:r>
              <a:rPr lang="en-GB" sz="2600" dirty="0" smtClean="0"/>
              <a:t>Receiving and reviewing feedback, and taking action on areas that have been identified for remediation or extension;</a:t>
            </a:r>
          </a:p>
          <a:p>
            <a:r>
              <a:rPr lang="en-GB" sz="2600" dirty="0" smtClean="0"/>
              <a:t>Making a checklist for future similar and associated work.</a:t>
            </a:r>
            <a:endParaRPr lang="en-GB" sz="2600" dirty="0"/>
          </a:p>
        </p:txBody>
      </p:sp>
    </p:spTree>
    <p:extLst>
      <p:ext uri="{BB962C8B-B14F-4D97-AF65-F5344CB8AC3E}">
        <p14:creationId xmlns="" xmlns:p14="http://schemas.microsoft.com/office/powerpoint/2010/main" val="215541372"/>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2472</Words>
  <Application>Microsoft Office PowerPoint</Application>
  <PresentationFormat>On-screen Show (4:3)</PresentationFormat>
  <Paragraphs>171</Paragraphs>
  <Slides>26</Slides>
  <Notes>20</Notes>
  <HiddenSlides>0</HiddenSlides>
  <MMClips>0</MMClips>
  <ScaleCrop>false</ScaleCrop>
  <HeadingPairs>
    <vt:vector size="4" baseType="variant">
      <vt:variant>
        <vt:lpstr>Theme</vt:lpstr>
      </vt:variant>
      <vt:variant>
        <vt:i4>2</vt:i4>
      </vt:variant>
      <vt:variant>
        <vt:lpstr>Slide Titles</vt:lpstr>
      </vt:variant>
      <vt:variant>
        <vt:i4>26</vt:i4>
      </vt:variant>
    </vt:vector>
  </HeadingPairs>
  <TitlesOfParts>
    <vt:vector size="28" baseType="lpstr">
      <vt:lpstr>LeedsMet template</vt:lpstr>
      <vt:lpstr>101_Custom Design</vt:lpstr>
      <vt:lpstr>Streamlining assessment: giving feedback effectively and efficiently</vt:lpstr>
      <vt:lpstr>In this workshop you will have a chance to:</vt:lpstr>
      <vt:lpstr>Slide 3</vt:lpstr>
      <vt:lpstr>What is assessment for? What can it do? How much does it matter?</vt:lpstr>
      <vt:lpstr>Boud et al 2010: ‘Assessment 2020’</vt:lpstr>
      <vt:lpstr>Encouraging students to take assessment seriously</vt:lpstr>
      <vt:lpstr>Encouraging students to make the most of feedback</vt:lpstr>
      <vt:lpstr>We need to find ways to incentivise reading and using feedback including:</vt:lpstr>
      <vt:lpstr>The feedback cycle involves:</vt:lpstr>
      <vt:lpstr>Improving feedback: good practice according to Nicol and Macfarlane-Dick (2006):</vt:lpstr>
      <vt:lpstr>Key issues encountered when giving feedback (Brown, 2015)</vt:lpstr>
      <vt:lpstr>Important aspects of complex, high-level learning outcomes can only be achieved when students are allowed time to ‘come to know’ the standards in use by the community</vt:lpstr>
      <vt:lpstr>Formative and summative assessment</vt:lpstr>
      <vt:lpstr>The importance of dialogic assessment (Sadler)</vt:lpstr>
      <vt:lpstr>Sadler, continued...</vt:lpstr>
      <vt:lpstr>Assessment for learning</vt:lpstr>
      <vt:lpstr>Assessment for learning</vt:lpstr>
      <vt:lpstr>Assessment linked to learning</vt:lpstr>
      <vt:lpstr>Making assessment work well</vt:lpstr>
      <vt:lpstr>Task: aim to identify between two and five prioritised changes you want to make to your feedback</vt:lpstr>
      <vt:lpstr>Conclusions</vt:lpstr>
      <vt:lpstr>These and other slides will be available on my website at http://sally-brown.net/ </vt:lpstr>
      <vt:lpstr>Useful references: 1</vt:lpstr>
      <vt:lpstr>Useful references: 2</vt:lpstr>
      <vt:lpstr>Useful references: 3</vt:lpstr>
      <vt:lpstr>Useful references: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2015-01-25T14:40:17Z</dcterms:modified>
</cp:coreProperties>
</file>