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29"/>
  </p:notesMasterIdLst>
  <p:handoutMasterIdLst>
    <p:handoutMasterId r:id="rId30"/>
  </p:handoutMasterIdLst>
  <p:sldIdLst>
    <p:sldId id="420" r:id="rId3"/>
    <p:sldId id="528" r:id="rId4"/>
    <p:sldId id="529" r:id="rId5"/>
    <p:sldId id="524" r:id="rId6"/>
    <p:sldId id="367" r:id="rId7"/>
    <p:sldId id="531" r:id="rId8"/>
    <p:sldId id="539" r:id="rId9"/>
    <p:sldId id="540" r:id="rId10"/>
    <p:sldId id="541" r:id="rId11"/>
    <p:sldId id="534" r:id="rId12"/>
    <p:sldId id="536" r:id="rId13"/>
    <p:sldId id="538" r:id="rId14"/>
    <p:sldId id="429" r:id="rId15"/>
    <p:sldId id="427" r:id="rId16"/>
    <p:sldId id="527" r:id="rId17"/>
    <p:sldId id="424" r:id="rId18"/>
    <p:sldId id="425" r:id="rId19"/>
    <p:sldId id="428" r:id="rId20"/>
    <p:sldId id="504" r:id="rId21"/>
    <p:sldId id="481" r:id="rId22"/>
    <p:sldId id="443" r:id="rId23"/>
    <p:sldId id="382" r:id="rId24"/>
    <p:sldId id="270" r:id="rId25"/>
    <p:sldId id="271" r:id="rId26"/>
    <p:sldId id="272" r:id="rId27"/>
    <p:sldId id="317" r:id="rId2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81" autoAdjust="0"/>
  </p:normalViewPr>
  <p:slideViewPr>
    <p:cSldViewPr>
      <p:cViewPr>
        <p:scale>
          <a:sx n="50" d="100"/>
          <a:sy n="50" d="100"/>
        </p:scale>
        <p:origin x="-1002" y="-12"/>
      </p:cViewPr>
      <p:guideLst>
        <p:guide orient="horz" pos="2160"/>
        <p:guide pos="2880"/>
      </p:guideLst>
    </p:cSldViewPr>
  </p:slideViewPr>
  <p:outlineViewPr>
    <p:cViewPr>
      <p:scale>
        <a:sx n="33" d="100"/>
        <a:sy n="33" d="100"/>
      </p:scale>
      <p:origin x="0" y="41940"/>
    </p:cViewPr>
  </p:outlineViewPr>
  <p:notesTextViewPr>
    <p:cViewPr>
      <p:scale>
        <a:sx n="100" d="100"/>
        <a:sy n="100" d="100"/>
      </p:scale>
      <p:origin x="0" y="0"/>
    </p:cViewPr>
  </p:notesTextViewPr>
  <p:sorterViewPr>
    <p:cViewPr>
      <p:scale>
        <a:sx n="66" d="100"/>
        <a:sy n="66" d="100"/>
      </p:scale>
      <p:origin x="0" y="325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879876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936188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18</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21</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5</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13</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Streamlining assessment: giving feedback effectively and efficiently</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sz="4000" dirty="0" smtClean="0">
                <a:solidFill>
                  <a:schemeClr val="tx2">
                    <a:lumMod val="60000"/>
                    <a:lumOff val="40000"/>
                  </a:schemeClr>
                </a:solidFill>
              </a:rPr>
              <a:t>Utrecht University</a:t>
            </a:r>
          </a:p>
          <a:p>
            <a:pPr algn="ctr" eaLnBrk="1" hangingPunct="1">
              <a:defRPr/>
            </a:pPr>
            <a:r>
              <a:rPr lang="en-GB" dirty="0" smtClean="0"/>
              <a:t>January 2015</a:t>
            </a:r>
          </a:p>
          <a:p>
            <a:pPr algn="ctr" eaLnBrk="1" hangingPunct="1">
              <a:defRPr/>
            </a:pPr>
            <a:r>
              <a:rPr lang="en-GB" b="1" dirty="0" smtClean="0"/>
              <a:t>Sally </a:t>
            </a:r>
            <a:r>
              <a:rPr lang="en-GB" b="1" dirty="0" smtClean="0"/>
              <a:t>Brown</a:t>
            </a:r>
          </a:p>
          <a:p>
            <a:pPr algn="ctr" eaLnBrk="1" hangingPunct="1">
              <a:defRPr/>
            </a:pPr>
            <a:r>
              <a:rPr lang="en-GB" u="sng" dirty="0" smtClean="0">
                <a:hlinkClick r:id="rId3"/>
              </a:rPr>
              <a:t>http://sally-brown.net/</a:t>
            </a:r>
            <a:r>
              <a:rPr lang="en-GB" dirty="0" smtClean="0"/>
              <a:t> </a:t>
            </a:r>
            <a:endParaRPr lang="en-GB" b="1" dirty="0" smtClean="0"/>
          </a:p>
          <a:p>
            <a:pPr algn="ctr" eaLnBrk="1" hangingPunct="1">
              <a:defRPr/>
            </a:pPr>
            <a:r>
              <a:rPr lang="en-GB" sz="2400" dirty="0" smtClean="0"/>
              <a:t>Emerita Professor, Leeds Beckett University</a:t>
            </a:r>
          </a:p>
          <a:p>
            <a:pPr algn="ctr" eaLnBrk="1" hangingPunct="1">
              <a:defRPr/>
            </a:pPr>
            <a:r>
              <a:rPr lang="en-GB" sz="24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51520" y="122238"/>
            <a:ext cx="7848872"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Improving feedback: good practice according to </a:t>
            </a:r>
            <a:r>
              <a:rPr lang="en-GB" dirty="0" err="1" smtClean="0"/>
              <a:t>Nicol</a:t>
            </a:r>
            <a:r>
              <a:rPr lang="en-GB" dirty="0" smtClean="0"/>
              <a:t> and Macfarlane-Dick (2006):</a:t>
            </a:r>
            <a:endParaRPr lang="en-US" dirty="0" smtClean="0"/>
          </a:p>
        </p:txBody>
      </p:sp>
      <p:sp>
        <p:nvSpPr>
          <p:cNvPr id="16387" name="Rectangle 3"/>
          <p:cNvSpPr>
            <a:spLocks noGrp="1" noChangeArrowheads="1"/>
          </p:cNvSpPr>
          <p:nvPr>
            <p:ph type="body" idx="4294967295"/>
          </p:nvPr>
        </p:nvSpPr>
        <p:spPr>
          <a:xfrm>
            <a:off x="251520" y="1340768"/>
            <a:ext cx="8892480" cy="5183857"/>
          </a:xfrm>
        </p:spPr>
        <p:txBody>
          <a:bodyPr/>
          <a:lstStyle/>
          <a:p>
            <a:pPr marL="361950" indent="-361950">
              <a:lnSpc>
                <a:spcPct val="80000"/>
              </a:lnSpc>
              <a:buFont typeface="Wingdings" pitchFamily="2" charset="2"/>
              <a:buNone/>
            </a:pPr>
            <a:r>
              <a:rPr lang="en-US" sz="2600" dirty="0" smtClean="0"/>
              <a:t>1. Helps clarify what good performance is (goals, criteria, expected standards);</a:t>
            </a:r>
          </a:p>
          <a:p>
            <a:pPr marL="361950" indent="-361950">
              <a:buFont typeface="Wingdings" pitchFamily="2" charset="2"/>
              <a:buNone/>
            </a:pPr>
            <a:r>
              <a:rPr lang="en-US" sz="2600" dirty="0" smtClean="0"/>
              <a:t>2. Facilitates the development of self-assessment (reflection) in learning;</a:t>
            </a:r>
          </a:p>
          <a:p>
            <a:pPr marL="361950" indent="-361950">
              <a:buFont typeface="Wingdings" pitchFamily="2" charset="2"/>
              <a:buNone/>
            </a:pPr>
            <a:r>
              <a:rPr lang="en-US" sz="2600" dirty="0" smtClean="0"/>
              <a:t>3. Delivers high quality information to students about their learning;</a:t>
            </a:r>
          </a:p>
          <a:p>
            <a:pPr marL="361950" indent="-361950">
              <a:buFont typeface="Wingdings" pitchFamily="2" charset="2"/>
              <a:buNone/>
            </a:pPr>
            <a:r>
              <a:rPr lang="en-US" sz="2600" dirty="0" smtClean="0"/>
              <a:t>4. Encourages teacher and peer dialogue around learning;</a:t>
            </a:r>
          </a:p>
          <a:p>
            <a:pPr marL="361950" indent="-361950">
              <a:buFont typeface="Wingdings" pitchFamily="2" charset="2"/>
              <a:buNone/>
            </a:pPr>
            <a:r>
              <a:rPr lang="en-US" sz="2600" dirty="0" smtClean="0"/>
              <a:t>5. Encourages positive motivational beliefs and self-esteem;</a:t>
            </a:r>
          </a:p>
          <a:p>
            <a:pPr marL="361950" indent="-361950">
              <a:buFont typeface="Wingdings" pitchFamily="2" charset="2"/>
              <a:buNone/>
            </a:pPr>
            <a:r>
              <a:rPr lang="en-US" sz="2600" dirty="0" smtClean="0"/>
              <a:t>6. Provides opportunities to close the gap between current and desired performance;</a:t>
            </a:r>
          </a:p>
          <a:p>
            <a:pPr marL="361950" indent="-361950">
              <a:buFont typeface="Wingdings" pitchFamily="2" charset="2"/>
              <a:buNone/>
            </a:pPr>
            <a:r>
              <a:rPr lang="en-US" sz="2600" dirty="0" smtClean="0"/>
              <a:t>7. Provides information to teachers that can be used to help shape the teaching. </a:t>
            </a:r>
          </a:p>
        </p:txBody>
      </p:sp>
    </p:spTree>
    <p:extLst>
      <p:ext uri="{BB962C8B-B14F-4D97-AF65-F5344CB8AC3E}">
        <p14:creationId xmlns="" xmlns:p14="http://schemas.microsoft.com/office/powerpoint/2010/main" val="3482809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93049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Key issues encountered when giving feedback (Brown, 2015)</a:t>
            </a:r>
            <a:endParaRPr lang="en-GB" sz="3600" dirty="0"/>
          </a:p>
        </p:txBody>
      </p:sp>
      <p:sp>
        <p:nvSpPr>
          <p:cNvPr id="3" name="Content Placeholder 2"/>
          <p:cNvSpPr>
            <a:spLocks noGrp="1"/>
          </p:cNvSpPr>
          <p:nvPr>
            <p:ph idx="1"/>
          </p:nvPr>
        </p:nvSpPr>
        <p:spPr>
          <a:xfrm>
            <a:off x="468313" y="980728"/>
            <a:ext cx="8229600" cy="5221635"/>
          </a:xfrm>
        </p:spPr>
        <p:txBody>
          <a:bodyPr/>
          <a:lstStyle/>
          <a:p>
            <a:pPr eaLnBrk="1" hangingPunct="1">
              <a:buClr>
                <a:schemeClr val="tx2">
                  <a:lumMod val="60000"/>
                  <a:lumOff val="40000"/>
                </a:schemeClr>
              </a:buClr>
            </a:pPr>
            <a:r>
              <a:rPr lang="en-US" sz="2200" b="1" dirty="0" smtClean="0">
                <a:latin typeface="Calibri"/>
                <a:ea typeface="ＭＳ Ｐゴシック" pitchFamily="-65" charset="-128"/>
                <a:cs typeface="Calibri"/>
              </a:rPr>
              <a:t>Students can’t read our writing.</a:t>
            </a:r>
          </a:p>
          <a:p>
            <a:pPr eaLnBrk="1" hangingPunct="1">
              <a:buClr>
                <a:schemeClr val="tx2">
                  <a:lumMod val="60000"/>
                  <a:lumOff val="40000"/>
                </a:schemeClr>
              </a:buClr>
            </a:pPr>
            <a:r>
              <a:rPr lang="en-US" sz="2200" b="1" dirty="0" smtClean="0">
                <a:latin typeface="Calibri"/>
                <a:ea typeface="ＭＳ Ｐゴシック" pitchFamily="-65" charset="-128"/>
                <a:cs typeface="Calibri"/>
              </a:rPr>
              <a:t>There is too much emphasis on grades and marks at the expense of learning.</a:t>
            </a:r>
          </a:p>
          <a:p>
            <a:pPr eaLnBrk="1" hangingPunct="1">
              <a:buClr>
                <a:schemeClr val="tx2">
                  <a:lumMod val="60000"/>
                  <a:lumOff val="40000"/>
                </a:schemeClr>
              </a:buClr>
            </a:pPr>
            <a:r>
              <a:rPr lang="en-US" sz="2200" b="1" dirty="0" smtClean="0">
                <a:latin typeface="Calibri"/>
                <a:ea typeface="ＭＳ Ｐゴシック" pitchFamily="-65" charset="-128"/>
                <a:cs typeface="Calibri"/>
              </a:rPr>
              <a:t>The feedback given is often not very useful and comes too late.</a:t>
            </a:r>
          </a:p>
          <a:p>
            <a:pPr eaLnBrk="1" hangingPunct="1">
              <a:buClr>
                <a:schemeClr val="tx2">
                  <a:lumMod val="60000"/>
                  <a:lumOff val="40000"/>
                </a:schemeClr>
              </a:buClr>
            </a:pPr>
            <a:r>
              <a:rPr lang="en-US" sz="2200" b="1" dirty="0" smtClean="0">
                <a:latin typeface="Calibri"/>
                <a:ea typeface="ＭＳ Ｐゴシック" pitchFamily="-65" charset="-128"/>
                <a:cs typeface="Calibri"/>
              </a:rPr>
              <a:t>Students are not actively encouraged to self reflect.</a:t>
            </a:r>
          </a:p>
          <a:p>
            <a:pPr eaLnBrk="1" hangingPunct="1">
              <a:buClr>
                <a:schemeClr val="tx2">
                  <a:lumMod val="60000"/>
                  <a:lumOff val="40000"/>
                </a:schemeClr>
              </a:buClr>
            </a:pPr>
            <a:r>
              <a:rPr lang="en-US" sz="2200" b="1" dirty="0" smtClean="0">
                <a:latin typeface="Calibri"/>
                <a:ea typeface="ＭＳ Ｐゴシック" pitchFamily="-65" charset="-128"/>
                <a:cs typeface="Calibri"/>
              </a:rPr>
              <a:t>Little or no use is made of peer/self assessment and feedback.</a:t>
            </a:r>
          </a:p>
          <a:p>
            <a:pPr eaLnBrk="1" hangingPunct="1">
              <a:buClr>
                <a:schemeClr val="tx2">
                  <a:lumMod val="60000"/>
                  <a:lumOff val="40000"/>
                </a:schemeClr>
              </a:buClr>
            </a:pPr>
            <a:r>
              <a:rPr lang="en-US" sz="2200" b="1" dirty="0" smtClean="0">
                <a:latin typeface="Calibri"/>
                <a:ea typeface="ＭＳ Ｐゴシック" pitchFamily="-65" charset="-128"/>
                <a:cs typeface="Calibri"/>
              </a:rPr>
              <a:t>Little dialogue takes place around feedback.</a:t>
            </a:r>
          </a:p>
          <a:p>
            <a:pPr eaLnBrk="1" hangingPunct="1">
              <a:buClr>
                <a:schemeClr val="tx2">
                  <a:lumMod val="60000"/>
                  <a:lumOff val="40000"/>
                </a:schemeClr>
              </a:buClr>
            </a:pPr>
            <a:r>
              <a:rPr lang="en-US" sz="2200" b="1" dirty="0" smtClean="0">
                <a:latin typeface="Calibri"/>
                <a:ea typeface="ＭＳ Ｐゴシック" pitchFamily="-65" charset="-128"/>
                <a:cs typeface="Calibri"/>
              </a:rPr>
              <a:t>Students have little opportunity to collate feedback over time and act upon it.</a:t>
            </a:r>
          </a:p>
          <a:p>
            <a:pPr eaLnBrk="1" hangingPunct="1">
              <a:buClr>
                <a:schemeClr val="tx2">
                  <a:lumMod val="60000"/>
                  <a:lumOff val="40000"/>
                </a:schemeClr>
              </a:buClr>
            </a:pPr>
            <a:r>
              <a:rPr lang="en-US" sz="2200" b="1" dirty="0" smtClean="0">
                <a:latin typeface="Calibri"/>
                <a:ea typeface="ＭＳ Ｐゴシック" pitchFamily="-65" charset="-128"/>
                <a:cs typeface="Calibri"/>
              </a:rPr>
              <a:t>Most feedback does not feed forward, it only tell students what they have done that is incorrect.</a:t>
            </a:r>
          </a:p>
          <a:p>
            <a:pPr eaLnBrk="1" hangingPunct="1">
              <a:buClr>
                <a:schemeClr val="tx2">
                  <a:lumMod val="60000"/>
                  <a:lumOff val="40000"/>
                </a:schemeClr>
              </a:buClr>
            </a:pPr>
            <a:r>
              <a:rPr lang="en-US" sz="2200" b="1" dirty="0" smtClean="0">
                <a:latin typeface="Calibri"/>
                <a:ea typeface="ＭＳ Ｐゴシック" pitchFamily="-65" charset="-128"/>
                <a:cs typeface="Calibri"/>
              </a:rPr>
              <a:t>Very little use is made of feedback as a normal part of the learning and teaching process.</a:t>
            </a:r>
          </a:p>
          <a:p>
            <a:pPr eaLnBrk="1" hangingPunct="1">
              <a:buClr>
                <a:schemeClr val="tx2">
                  <a:lumMod val="60000"/>
                  <a:lumOff val="40000"/>
                </a:schemeClr>
              </a:buClr>
            </a:pPr>
            <a:r>
              <a:rPr lang="en-US" sz="2200" b="1" dirty="0" smtClean="0">
                <a:latin typeface="Calibri"/>
                <a:ea typeface="ＭＳ Ｐゴシック" pitchFamily="-65" charset="-128"/>
                <a:cs typeface="Calibri"/>
              </a:rPr>
              <a:t>Staff vary significantly in their approach to feedback.</a:t>
            </a:r>
            <a:endParaRPr lang="en-GB" sz="2200" b="1" dirty="0"/>
          </a:p>
        </p:txBody>
      </p:sp>
    </p:spTree>
    <p:extLst>
      <p:ext uri="{BB962C8B-B14F-4D97-AF65-F5344CB8AC3E}">
        <p14:creationId xmlns="" xmlns:p14="http://schemas.microsoft.com/office/powerpoint/2010/main" val="4070237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892480" cy="1290538"/>
          </a:xfrm>
        </p:spPr>
        <p:txBody>
          <a:bodyPr/>
          <a:lstStyle/>
          <a:p>
            <a:r>
              <a:rPr lang="en-GB" sz="2600" dirty="0" smtClean="0">
                <a:solidFill>
                  <a:srgbClr val="330066"/>
                </a:solidFill>
              </a:rPr>
              <a:t>Important aspects of complex, high-level learning outcomes can only be achieved when students are allowed time to ‘come to know’ the standards in use by the community</a:t>
            </a:r>
            <a:endParaRPr lang="en-GB" sz="2600" dirty="0">
              <a:solidFill>
                <a:srgbClr val="330066"/>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500" dirty="0" smtClean="0"/>
              <a:t>Slowly learnt academic literacies require rehearsal and practice throughout a programme (Knight and </a:t>
            </a:r>
            <a:r>
              <a:rPr lang="en-GB" sz="2500" dirty="0" err="1" smtClean="0"/>
              <a:t>Yorke</a:t>
            </a:r>
            <a:r>
              <a:rPr lang="en-GB" sz="2500" dirty="0" smtClean="0"/>
              <a:t>, 2004).</a:t>
            </a:r>
          </a:p>
          <a:p>
            <a:r>
              <a:rPr lang="en-GB" sz="2500" dirty="0" smtClean="0"/>
              <a:t>The achievement of high-level learning requires integrated and coherent progression based on programme outcomes.</a:t>
            </a:r>
          </a:p>
          <a:p>
            <a:r>
              <a:rPr lang="en-GB" sz="2500" dirty="0" smtClean="0"/>
              <a:t>Where there is a greater sense of the holistic programme students are likely to achieve higher standards than on more fragmented programmes (</a:t>
            </a:r>
            <a:r>
              <a:rPr lang="en-GB" sz="2500" dirty="0" err="1" smtClean="0"/>
              <a:t>Havnes</a:t>
            </a:r>
            <a:r>
              <a:rPr lang="en-GB" sz="2500" dirty="0" smtClean="0"/>
              <a:t>, 2007).</a:t>
            </a:r>
          </a:p>
          <a:p>
            <a:r>
              <a:rPr lang="en-GB" sz="2500" dirty="0" smtClean="0"/>
              <a:t>Students need to engage as interactive partners in a learning community, relinquishing the passive role of ‘the instructed’ within processes controlled by academic experts (Gibbs et al, 2004).</a:t>
            </a:r>
          </a:p>
          <a:p>
            <a:endParaRPr lang="en-GB" sz="2500" dirty="0"/>
          </a:p>
        </p:txBody>
      </p:sp>
    </p:spTree>
    <p:extLst>
      <p:ext uri="{BB962C8B-B14F-4D97-AF65-F5344CB8AC3E}">
        <p14:creationId xmlns="" xmlns:p14="http://schemas.microsoft.com/office/powerpoint/2010/main" val="1212189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7543800" cy="105273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Formative and summative assessment</a:t>
            </a:r>
          </a:p>
        </p:txBody>
      </p:sp>
      <p:sp>
        <p:nvSpPr>
          <p:cNvPr id="17411" name="Rectangle 3"/>
          <p:cNvSpPr>
            <a:spLocks noGrp="1" noChangeArrowheads="1"/>
          </p:cNvSpPr>
          <p:nvPr>
            <p:ph type="body" idx="1"/>
          </p:nvPr>
        </p:nvSpPr>
        <p:spPr>
          <a:xfrm>
            <a:off x="467544" y="1340768"/>
            <a:ext cx="8229600" cy="4789587"/>
          </a:xfrm>
        </p:spPr>
        <p:txBody>
          <a:bodyPr/>
          <a:lstStyle/>
          <a:p>
            <a:r>
              <a:rPr lang="en-US" sz="3200" dirty="0" smtClean="0"/>
              <a:t>Formative assessment is primarily concerned with feedback aimed at prompting improvement, is often continuous and usually involves words.</a:t>
            </a:r>
          </a:p>
          <a:p>
            <a:r>
              <a:rPr lang="en-US" sz="3200" dirty="0" smtClean="0"/>
              <a:t>Summative assessment is concerned with making evaluative judgments, is often end point and involves numbers.</a:t>
            </a:r>
          </a:p>
          <a:p>
            <a:endParaRPr lang="en-GB" sz="3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importance of dialogic assessment (Sadler)</a:t>
            </a:r>
            <a:endParaRPr lang="en-GB" sz="3600" dirty="0"/>
          </a:p>
        </p:txBody>
      </p:sp>
      <p:sp>
        <p:nvSpPr>
          <p:cNvPr id="3" name="Content Placeholder 2"/>
          <p:cNvSpPr>
            <a:spLocks noGrp="1"/>
          </p:cNvSpPr>
          <p:nvPr>
            <p:ph idx="1"/>
          </p:nvPr>
        </p:nvSpPr>
        <p:spPr/>
        <p:txBody>
          <a:bodyPr/>
          <a:lstStyle/>
          <a:p>
            <a:pPr marL="0">
              <a:lnSpc>
                <a:spcPct val="100000"/>
              </a:lnSpc>
              <a:spcBef>
                <a:spcPts val="0"/>
              </a:spcBef>
              <a:buNone/>
            </a:pPr>
            <a:r>
              <a:rPr lang="en-GB" sz="2800" dirty="0" smtClean="0"/>
              <a:t>Students need to be exposed to, and gain experience in making judgements about, </a:t>
            </a:r>
            <a:r>
              <a:rPr lang="en-GB" sz="2800" dirty="0" smtClean="0">
                <a:solidFill>
                  <a:srgbClr val="7030A0"/>
                </a:solidFill>
              </a:rPr>
              <a:t>a variety of works of different quality</a:t>
            </a:r>
            <a:r>
              <a:rPr lang="en-GB" sz="2800" dirty="0" smtClean="0"/>
              <a:t>... They need planned rather than random exposure to exemplars, and experience in </a:t>
            </a:r>
            <a:r>
              <a:rPr lang="en-GB" sz="2800" dirty="0" smtClean="0">
                <a:solidFill>
                  <a:srgbClr val="7030A0"/>
                </a:solidFill>
              </a:rPr>
              <a:t>making judgements </a:t>
            </a:r>
            <a:r>
              <a:rPr lang="en-GB" sz="2800" dirty="0" smtClean="0"/>
              <a:t>about quality. They need to create </a:t>
            </a:r>
            <a:r>
              <a:rPr lang="en-GB" sz="2800" dirty="0" smtClean="0">
                <a:solidFill>
                  <a:srgbClr val="7030A0"/>
                </a:solidFill>
              </a:rPr>
              <a:t>verbalised </a:t>
            </a:r>
            <a:r>
              <a:rPr lang="en-GB" sz="2800" dirty="0" smtClean="0"/>
              <a:t>rationales and accounts of how various works could have been done better. Finally, they need to engage in evaluative </a:t>
            </a:r>
            <a:r>
              <a:rPr lang="en-GB" sz="2800" dirty="0" smtClean="0">
                <a:solidFill>
                  <a:srgbClr val="7030A0"/>
                </a:solidFill>
              </a:rPr>
              <a:t>conversations</a:t>
            </a:r>
            <a:r>
              <a:rPr lang="en-GB" sz="2800" dirty="0" smtClean="0"/>
              <a:t> with teachers and other students. </a:t>
            </a:r>
          </a:p>
          <a:p>
            <a:pPr marL="0">
              <a:lnSpc>
                <a:spcPct val="100000"/>
              </a:lnSpc>
              <a:spcBef>
                <a:spcPts val="0"/>
              </a:spcBef>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Sadler, continued...</a:t>
            </a:r>
            <a:endParaRPr lang="en-GB" sz="3600" dirty="0"/>
          </a:p>
        </p:txBody>
      </p:sp>
      <p:sp>
        <p:nvSpPr>
          <p:cNvPr id="3" name="Content Placeholder 2"/>
          <p:cNvSpPr>
            <a:spLocks noGrp="1"/>
          </p:cNvSpPr>
          <p:nvPr>
            <p:ph idx="1"/>
          </p:nvPr>
        </p:nvSpPr>
        <p:spPr/>
        <p:txBody>
          <a:bodyPr/>
          <a:lstStyle/>
          <a:p>
            <a:pPr>
              <a:buNone/>
            </a:pPr>
            <a:r>
              <a:rPr lang="en-GB" sz="2800" dirty="0" smtClean="0"/>
              <a:t>Together, these three provide the means by which students can develop a </a:t>
            </a:r>
            <a:r>
              <a:rPr lang="en-GB" sz="2800" dirty="0" smtClean="0">
                <a:solidFill>
                  <a:srgbClr val="7030A0"/>
                </a:solidFill>
              </a:rPr>
              <a:t>concept of quality </a:t>
            </a:r>
            <a:r>
              <a:rPr lang="en-GB" sz="28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800" dirty="0" smtClean="0">
                <a:solidFill>
                  <a:srgbClr val="7030A0"/>
                </a:solidFill>
              </a:rPr>
              <a:t>peer assessment </a:t>
            </a:r>
            <a:r>
              <a:rPr lang="en-GB" sz="2800" dirty="0" smtClean="0"/>
              <a:t>so that it becomes a powerful strategy for higher education teaching. (Sadler 2010)</a:t>
            </a:r>
            <a:endParaRPr lang="en-GB"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a:t>
            </a:r>
            <a:r>
              <a:rPr lang="en-GB" sz="3600" i="1" dirty="0" smtClean="0"/>
              <a:t>for</a:t>
            </a:r>
            <a:r>
              <a:rPr lang="en-GB" sz="3600"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a:t>
            </a:r>
            <a:r>
              <a:rPr lang="en-GB" sz="3600" i="1" dirty="0" smtClean="0"/>
              <a:t>for</a:t>
            </a:r>
            <a:r>
              <a:rPr lang="en-GB" sz="3600" dirty="0" smtClean="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linked to learning</a:t>
            </a:r>
          </a:p>
        </p:txBody>
      </p:sp>
      <p:sp>
        <p:nvSpPr>
          <p:cNvPr id="16387" name="Rectangle 3"/>
          <p:cNvSpPr>
            <a:spLocks noGrp="1" noChangeArrowheads="1"/>
          </p:cNvSpPr>
          <p:nvPr>
            <p:ph type="body" idx="1"/>
          </p:nvPr>
        </p:nvSpPr>
        <p:spPr>
          <a:xfrm>
            <a:off x="468313" y="1052736"/>
            <a:ext cx="8229600" cy="5217889"/>
          </a:xfrm>
        </p:spPr>
        <p:txBody>
          <a:bodyPr/>
          <a:lstStyle/>
          <a:p>
            <a:pPr marL="609600" indent="-609600"/>
            <a:r>
              <a:rPr lang="en-GB" sz="2800" dirty="0" smtClean="0"/>
              <a:t>Effective assessment significantly and positively impacts on student learning, (Boud, Mentkowski, Knight and Yorke and many others).</a:t>
            </a:r>
          </a:p>
          <a:p>
            <a:pPr marL="609600" indent="-609600"/>
            <a:r>
              <a:rPr lang="en-GB" sz="28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18530"/>
          </a:xfrm>
        </p:spPr>
        <p:txBody>
          <a:bodyPr/>
          <a:lstStyle/>
          <a:p>
            <a:r>
              <a:rPr lang="en-GB" sz="3600" dirty="0" smtClean="0"/>
              <a:t>In this workshop you will have a chance to:</a:t>
            </a:r>
            <a:endParaRPr lang="en-GB" sz="3600" dirty="0"/>
          </a:p>
        </p:txBody>
      </p:sp>
      <p:sp>
        <p:nvSpPr>
          <p:cNvPr id="3" name="Content Placeholder 2"/>
          <p:cNvSpPr>
            <a:spLocks noGrp="1"/>
          </p:cNvSpPr>
          <p:nvPr>
            <p:ph idx="1"/>
          </p:nvPr>
        </p:nvSpPr>
        <p:spPr/>
        <p:txBody>
          <a:bodyPr/>
          <a:lstStyle/>
          <a:p>
            <a:r>
              <a:rPr lang="en-GB" sz="3200" dirty="0" smtClean="0"/>
              <a:t>Discuss the importance of feedback as part of the learning process;</a:t>
            </a:r>
          </a:p>
          <a:p>
            <a:r>
              <a:rPr lang="en-GB" sz="3200" dirty="0" smtClean="0"/>
              <a:t>Review how feedback can be used as part of a learning cycle;</a:t>
            </a:r>
          </a:p>
          <a:p>
            <a:r>
              <a:rPr lang="en-GB" sz="3200" dirty="0" smtClean="0"/>
              <a:t>Consider how you can enable students to learn from each assessment cumulatively;</a:t>
            </a:r>
          </a:p>
          <a:p>
            <a:r>
              <a:rPr lang="en-GB" sz="3200" dirty="0" smtClean="0"/>
              <a:t>Make feedback fit-for-purpose.</a:t>
            </a:r>
            <a:endParaRPr lang="en-GB" sz="3200" dirty="0"/>
          </a:p>
        </p:txBody>
      </p:sp>
    </p:spTree>
    <p:extLst>
      <p:ext uri="{BB962C8B-B14F-4D97-AF65-F5344CB8AC3E}">
        <p14:creationId xmlns="" xmlns:p14="http://schemas.microsoft.com/office/powerpoint/2010/main" val="220708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2238"/>
            <a:ext cx="7749480" cy="136254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400" dirty="0" smtClean="0"/>
              <a:t>Task: aim to identify between two and five prioritised changes you want to make to your feedback</a:t>
            </a:r>
            <a:endParaRPr lang="en-GB" sz="3400" dirty="0"/>
          </a:p>
        </p:txBody>
      </p:sp>
      <p:sp>
        <p:nvSpPr>
          <p:cNvPr id="3" name="Content Placeholder 2"/>
          <p:cNvSpPr>
            <a:spLocks noGrp="1"/>
          </p:cNvSpPr>
          <p:nvPr>
            <p:ph idx="1"/>
          </p:nvPr>
        </p:nvSpPr>
        <p:spPr>
          <a:xfrm>
            <a:off x="323528" y="1484784"/>
            <a:ext cx="8229600" cy="4555323"/>
          </a:xfrm>
        </p:spPr>
        <p:txBody>
          <a:bodyPr/>
          <a:lstStyle/>
          <a:p>
            <a:pPr>
              <a:buNone/>
            </a:pPr>
            <a:r>
              <a:rPr lang="en-GB" sz="2600" dirty="0" smtClean="0"/>
              <a:t>Please identify: </a:t>
            </a:r>
          </a:p>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sz="2600" dirty="0" smtClean="0"/>
              <a:t>Feedback strategies are often under-designed;</a:t>
            </a:r>
          </a:p>
          <a:p>
            <a:pPr eaLnBrk="1" hangingPunct="1"/>
            <a:r>
              <a:rPr lang="en-US" sz="2600" dirty="0" smtClean="0"/>
              <a:t>We need to consider the fitness for purpose of each element of the assessment programme;</a:t>
            </a:r>
          </a:p>
          <a:p>
            <a:pPr eaLnBrk="1" hangingPunct="1"/>
            <a:r>
              <a:rPr lang="en-US" sz="2600" dirty="0" smtClean="0"/>
              <a:t>This will include the assignment questions/tasks themselves, the briefings, the marking criteria, the moderation process and the feedback;</a:t>
            </a:r>
          </a:p>
          <a:p>
            <a:pPr eaLnBrk="1" hangingPunct="1"/>
            <a:r>
              <a:rPr lang="en-US" sz="2600"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sz="2600" dirty="0" smtClean="0"/>
              <a:t>If we do this, assessment can contribute to improving student learning, thereby making a marked improvement.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u="sng" dirty="0" smtClean="0">
                <a:hlinkClick r:id="rId3"/>
              </a:rPr>
              <a:t>http://sally-brown.net/</a:t>
            </a:r>
            <a:r>
              <a:rPr lang="en-GB" sz="2800" dirty="0" smtClean="0"/>
              <a:t> </a:t>
            </a:r>
            <a:endParaRPr lang="en-GB" sz="2800" dirty="0" smtClean="0"/>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Pp.74-91.</a:t>
            </a:r>
          </a:p>
          <a:p>
            <a:pPr marL="609600" indent="-609600" eaLnBrk="1" hangingPunct="1">
              <a:buNone/>
              <a:defRPr/>
            </a:pPr>
            <a:r>
              <a:rPr lang="en-GB" sz="1800" dirty="0" smtClean="0"/>
              <a:t>Brown (2015) </a:t>
            </a:r>
            <a:r>
              <a:rPr lang="en-GB" sz="1800" i="1" dirty="0" smtClean="0"/>
              <a:t>Learning, Teaching and Assessment in Higher Education: Global Perspectives, </a:t>
            </a:r>
            <a:r>
              <a:rPr lang="en-GB" sz="1800" dirty="0" smtClean="0"/>
              <a:t>London: Palgrave.</a:t>
            </a:r>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None/>
              <a:defRPr/>
            </a:pPr>
            <a:r>
              <a:rPr lang="en-GB" sz="1800" dirty="0" smtClean="0"/>
              <a:t>Dweck, C. S. (2000) </a:t>
            </a:r>
            <a:r>
              <a:rPr lang="en-GB" sz="1800" i="1" dirty="0" smtClean="0"/>
              <a:t>Self Theories: Their Role in Motivation, Personality and Development, </a:t>
            </a:r>
            <a:r>
              <a:rPr lang="en-GB" sz="1800" dirty="0" smtClean="0"/>
              <a:t>Lillington, NC: Taylor &amp; Francis.</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None/>
              <a:defRPr/>
            </a:pPr>
            <a:r>
              <a:rPr lang="en-GB" sz="1800" b="1" dirty="0" err="1" smtClean="0">
                <a:solidFill>
                  <a:schemeClr val="tx1"/>
                </a:solidFill>
                <a:effectLst/>
              </a:rPr>
              <a:t>Havnes</a:t>
            </a:r>
            <a:r>
              <a:rPr lang="en-GB" sz="1800" b="1" dirty="0" smtClean="0">
                <a:solidFill>
                  <a:schemeClr val="tx1"/>
                </a:solidFill>
                <a:effectLst/>
              </a:rPr>
              <a:t>, A. (2007), ‘What can feedback practices tell us about variation in grading across fields?’ Presented at the </a:t>
            </a:r>
            <a:r>
              <a:rPr lang="en-GB" sz="1800" b="1" dirty="0" err="1" smtClean="0">
                <a:solidFill>
                  <a:schemeClr val="tx1"/>
                </a:solidFill>
                <a:effectLst/>
              </a:rPr>
              <a:t>ASKe</a:t>
            </a:r>
            <a:r>
              <a:rPr lang="en-GB" sz="1800" b="1" dirty="0" smtClean="0">
                <a:solidFill>
                  <a:schemeClr val="tx1"/>
                </a:solidFill>
                <a:effectLst/>
              </a:rPr>
              <a:t> </a:t>
            </a:r>
            <a:r>
              <a:rPr lang="en-GB" sz="1800" b="1" dirty="0" err="1" smtClean="0">
                <a:solidFill>
                  <a:schemeClr val="tx1"/>
                </a:solidFill>
                <a:effectLst/>
              </a:rPr>
              <a:t>Seminar</a:t>
            </a:r>
            <a:r>
              <a:rPr lang="en-GB" sz="1800" dirty="0" err="1"/>
              <a:t>Series</a:t>
            </a:r>
            <a:r>
              <a:rPr lang="en-GB" sz="1800" dirty="0"/>
              <a:t>, Oxford Brookes University, 19th September.</a:t>
            </a:r>
          </a:p>
          <a:p>
            <a:pPr marL="609600" marR="0" indent="-609600" algn="l" defTabSz="914400" rtl="0" eaLnBrk="1" fontAlgn="base" latinLnBrk="0" hangingPunct="1">
              <a:lnSpc>
                <a:spcPct val="100000"/>
              </a:lnSpc>
              <a:spcBef>
                <a:spcPts val="600"/>
              </a:spcBef>
              <a:spcAft>
                <a:spcPct val="0"/>
              </a:spcAft>
              <a:buClr>
                <a:schemeClr val="tx2"/>
              </a:buClr>
              <a:buSzPct val="70000"/>
              <a:buFont typeface="Wingdings" pitchFamily="2" charset="2"/>
              <a:buNone/>
              <a:tabLst/>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a:t>
            </a:r>
            <a:r>
              <a:rPr lang="en-GB" sz="1800" dirty="0"/>
              <a:t>Education Academy (2012) </a:t>
            </a:r>
            <a:r>
              <a:rPr lang="en-GB" sz="1800" i="1" dirty="0"/>
              <a:t>A marked improvement; transforming assessment in higher education</a:t>
            </a:r>
            <a:r>
              <a:rPr lang="en-GB" sz="1800" dirty="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(2015) </a:t>
            </a:r>
            <a:r>
              <a:rPr lang="en-GB" sz="1800" i="1" dirty="0" smtClean="0"/>
              <a:t>The lecturer’s toolkit (4</a:t>
            </a:r>
            <a:r>
              <a:rPr lang="en-GB" sz="1800" i="1" baseline="30000" dirty="0" smtClean="0"/>
              <a:t>th</a:t>
            </a:r>
            <a:r>
              <a:rPr lang="en-GB" sz="1800" i="1" dirty="0" smtClean="0"/>
              <a:t>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22313" y="1340769"/>
            <a:ext cx="7772400" cy="3066132"/>
          </a:xfrm>
        </p:spPr>
        <p:txBody>
          <a:bodyPr/>
          <a:lstStyle/>
          <a:p>
            <a:r>
              <a:rPr lang="en-GB" sz="4400" dirty="0" smtClean="0"/>
              <a:t>Task: thinking through positive and negative feedback experiences</a:t>
            </a:r>
          </a:p>
          <a:p>
            <a:endParaRPr lang="en-GB" sz="4400" dirty="0"/>
          </a:p>
        </p:txBody>
      </p:sp>
    </p:spTree>
    <p:extLst>
      <p:ext uri="{BB962C8B-B14F-4D97-AF65-F5344CB8AC3E}">
        <p14:creationId xmlns="" xmlns:p14="http://schemas.microsoft.com/office/powerpoint/2010/main" val="3775989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is assessment for? What can it do? How much does it matter?</a:t>
            </a:r>
            <a:endParaRPr lang="en-GB" sz="3600" dirty="0"/>
          </a:p>
        </p:txBody>
      </p:sp>
      <p:sp>
        <p:nvSpPr>
          <p:cNvPr id="3" name="Content Placeholder 2"/>
          <p:cNvSpPr>
            <a:spLocks noGrp="1"/>
          </p:cNvSpPr>
          <p:nvPr>
            <p:ph idx="1"/>
          </p:nvPr>
        </p:nvSpPr>
        <p:spPr>
          <a:xfrm>
            <a:off x="468313" y="1268760"/>
            <a:ext cx="8229600" cy="4933603"/>
          </a:xfrm>
        </p:spPr>
        <p:txBody>
          <a:bodyPr/>
          <a:lstStyle/>
          <a:p>
            <a:r>
              <a:rPr lang="en-GB" sz="2600" dirty="0" smtClean="0"/>
              <a:t>Many argue nowadays that feedback is crucially an integral part of the learning process rather than just a means of judging the extent to which learning has taken place;</a:t>
            </a:r>
          </a:p>
          <a:p>
            <a:r>
              <a:rPr lang="en-GB" sz="2600" dirty="0" smtClean="0"/>
              <a:t>Assessment activities, particularly feedback, can help students get the measure of their achievement and can motivate learning, but can also destroy confidence and undermine already disadvantaged students;</a:t>
            </a:r>
          </a:p>
          <a:p>
            <a:r>
              <a:rPr lang="en-GB" sz="2600" dirty="0" smtClean="0"/>
              <a:t>As far as I am concerned there is nothing we do for students that has as much impact as feedback and therefore it’s really worth thinking through how it adds value to the learning experience.</a:t>
            </a:r>
            <a:endParaRPr lang="en-GB"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Boud et al 2010: ‘Assessment 2020’</a:t>
            </a:r>
            <a:endParaRPr lang="en-US" sz="3600" dirty="0" smtClean="0"/>
          </a:p>
        </p:txBody>
      </p:sp>
      <p:sp>
        <p:nvSpPr>
          <p:cNvPr id="35844" name="Rectangle 3"/>
          <p:cNvSpPr>
            <a:spLocks noGrp="1" noChangeArrowheads="1"/>
          </p:cNvSpPr>
          <p:nvPr>
            <p:ph type="body" idx="1"/>
          </p:nvPr>
        </p:nvSpPr>
        <p:spPr>
          <a:xfrm>
            <a:off x="323528" y="692696"/>
            <a:ext cx="8496944" cy="5509667"/>
          </a:xfrm>
        </p:spPr>
        <p:txBody>
          <a:bodyPr/>
          <a:lstStyle/>
          <a:p>
            <a:pPr marL="533400" indent="-533400" eaLnBrk="1" hangingPunct="1">
              <a:buFont typeface="Wingdings" pitchFamily="2" charset="2"/>
              <a:buNone/>
              <a:defRPr/>
            </a:pPr>
            <a:r>
              <a:rPr lang="en-GB" sz="2600" dirty="0" smtClean="0"/>
              <a:t>Assessment has most effect when...:</a:t>
            </a:r>
          </a:p>
          <a:p>
            <a:pPr marL="533400" indent="-533400" eaLnBrk="1" hangingPunct="1">
              <a:buSzPct val="100000"/>
              <a:buFont typeface="+mj-lt"/>
              <a:buAutoNum type="arabicPeriod"/>
              <a:defRPr/>
            </a:pPr>
            <a:r>
              <a:rPr lang="en-GB" sz="2600" dirty="0" smtClean="0"/>
              <a:t>It is used to </a:t>
            </a:r>
            <a:r>
              <a:rPr lang="en-GB" sz="2600" dirty="0" smtClean="0">
                <a:solidFill>
                  <a:schemeClr val="tx2">
                    <a:lumMod val="40000"/>
                    <a:lumOff val="60000"/>
                  </a:schemeClr>
                </a:solidFill>
              </a:rPr>
              <a:t>engage</a:t>
            </a:r>
            <a:r>
              <a:rPr lang="en-GB" sz="2600" dirty="0" smtClean="0"/>
              <a:t> students in learning that is productive.</a:t>
            </a:r>
          </a:p>
          <a:p>
            <a:pPr marL="533400" indent="-533400" eaLnBrk="1" hangingPunct="1">
              <a:buSzPct val="100000"/>
              <a:buFont typeface="+mj-lt"/>
              <a:buAutoNum type="arabicPeriod"/>
              <a:defRPr/>
            </a:pPr>
            <a:r>
              <a:rPr lang="en-GB" sz="2600" dirty="0" smtClean="0"/>
              <a:t>Feedback is used to actively </a:t>
            </a:r>
            <a:r>
              <a:rPr lang="en-GB" sz="2600" dirty="0" smtClean="0">
                <a:solidFill>
                  <a:schemeClr val="tx2">
                    <a:lumMod val="40000"/>
                    <a:lumOff val="60000"/>
                  </a:schemeClr>
                </a:solidFill>
              </a:rPr>
              <a:t>improve </a:t>
            </a:r>
            <a:r>
              <a:rPr lang="en-GB" sz="2600" dirty="0" smtClean="0"/>
              <a:t>student learning.</a:t>
            </a:r>
          </a:p>
          <a:p>
            <a:pPr marL="533400" indent="-533400" eaLnBrk="1" hangingPunct="1">
              <a:buSzPct val="100000"/>
              <a:buFont typeface="+mj-lt"/>
              <a:buAutoNum type="arabicPeriod"/>
              <a:defRPr/>
            </a:pPr>
            <a:r>
              <a:rPr lang="en-US" sz="2600" dirty="0" smtClean="0"/>
              <a:t>Students and teachers become </a:t>
            </a:r>
            <a:r>
              <a:rPr lang="en-US" sz="2600" dirty="0" smtClean="0">
                <a:solidFill>
                  <a:schemeClr val="tx2">
                    <a:lumMod val="40000"/>
                    <a:lumOff val="60000"/>
                  </a:schemeClr>
                </a:solidFill>
              </a:rPr>
              <a:t>responsible partners </a:t>
            </a:r>
            <a:r>
              <a:rPr lang="en-US" sz="2600" dirty="0" smtClean="0"/>
              <a:t>in learning and assessment.</a:t>
            </a:r>
          </a:p>
          <a:p>
            <a:pPr marL="533400" indent="-533400" eaLnBrk="1" hangingPunct="1">
              <a:buSzPct val="100000"/>
              <a:buFont typeface="+mj-lt"/>
              <a:buAutoNum type="arabicPeriod"/>
              <a:defRPr/>
            </a:pPr>
            <a:r>
              <a:rPr lang="en-US" sz="2600" dirty="0" smtClean="0"/>
              <a:t>Students are </a:t>
            </a:r>
            <a:r>
              <a:rPr lang="en-US" sz="2600" dirty="0" smtClean="0">
                <a:solidFill>
                  <a:schemeClr val="tx2">
                    <a:lumMod val="40000"/>
                    <a:lumOff val="60000"/>
                  </a:schemeClr>
                </a:solidFill>
              </a:rPr>
              <a:t>inducted </a:t>
            </a:r>
            <a:r>
              <a:rPr lang="en-US" sz="2600" dirty="0" smtClean="0"/>
              <a:t>into the assessment practices and cultures of higher education.</a:t>
            </a:r>
          </a:p>
          <a:p>
            <a:pPr marL="533400" indent="-533400" eaLnBrk="1" hangingPunct="1">
              <a:buSzPct val="100000"/>
              <a:buFont typeface="+mj-lt"/>
              <a:buAutoNum type="arabicPeriod"/>
              <a:defRPr/>
            </a:pPr>
            <a:r>
              <a:rPr lang="en-US" sz="2600" dirty="0" smtClean="0"/>
              <a:t>Assessment </a:t>
            </a:r>
            <a:r>
              <a:rPr lang="en-US" sz="2600" i="1" dirty="0" smtClean="0"/>
              <a:t>for</a:t>
            </a:r>
            <a:r>
              <a:rPr lang="en-US" sz="2600" dirty="0" smtClean="0"/>
              <a:t> learning is placed at the </a:t>
            </a:r>
            <a:r>
              <a:rPr lang="en-US" sz="2600" dirty="0" smtClean="0">
                <a:solidFill>
                  <a:schemeClr val="tx2">
                    <a:lumMod val="40000"/>
                    <a:lumOff val="60000"/>
                  </a:schemeClr>
                </a:solidFill>
              </a:rPr>
              <a:t>centre</a:t>
            </a:r>
            <a:r>
              <a:rPr lang="en-US" sz="2600" dirty="0" smtClean="0"/>
              <a:t> of subject and program design.</a:t>
            </a:r>
          </a:p>
          <a:p>
            <a:pPr marL="533400" indent="-533400" eaLnBrk="1" hangingPunct="1">
              <a:buSzPct val="100000"/>
              <a:buFont typeface="+mj-lt"/>
              <a:buAutoNum type="arabicPeriod"/>
              <a:defRPr/>
            </a:pPr>
            <a:r>
              <a:rPr lang="en-US" sz="2600" dirty="0" smtClean="0"/>
              <a:t>Assessment for learning is a focus for staff and institutional </a:t>
            </a:r>
            <a:r>
              <a:rPr lang="en-US" sz="2600" dirty="0" smtClean="0">
                <a:solidFill>
                  <a:schemeClr val="tx2">
                    <a:lumMod val="40000"/>
                    <a:lumOff val="60000"/>
                  </a:schemeClr>
                </a:solidFill>
              </a:rPr>
              <a:t>development</a:t>
            </a:r>
            <a:r>
              <a:rPr lang="en-US" sz="2600" dirty="0" smtClean="0"/>
              <a:t>.</a:t>
            </a:r>
          </a:p>
          <a:p>
            <a:pPr marL="533400" indent="-533400" eaLnBrk="1" hangingPunct="1">
              <a:buSzPct val="100000"/>
              <a:buFont typeface="+mj-lt"/>
              <a:buAutoNum type="arabicPeriod"/>
              <a:defRPr/>
            </a:pPr>
            <a:r>
              <a:rPr lang="en-US" sz="2600" dirty="0" smtClean="0"/>
              <a:t>Assessment provides inclusive and trustworthy </a:t>
            </a:r>
            <a:r>
              <a:rPr lang="en-US" sz="2600" dirty="0" smtClean="0">
                <a:solidFill>
                  <a:schemeClr val="tx2">
                    <a:lumMod val="40000"/>
                    <a:lumOff val="60000"/>
                  </a:schemeClr>
                </a:solidFill>
              </a:rPr>
              <a:t>representation of student achievement</a:t>
            </a:r>
            <a:r>
              <a:rPr lang="en-US" sz="2600" dirty="0" smtClean="0"/>
              <a:t>.</a:t>
            </a:r>
          </a:p>
          <a:p>
            <a:pPr marL="533400" indent="-533400" eaLnBrk="1" hangingPunct="1">
              <a:defRPr/>
            </a:pPr>
            <a:endParaRPr lang="en-US"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Encouraging students to take assessment seriously</a:t>
            </a:r>
            <a:endParaRPr lang="en-GB" sz="3600" dirty="0"/>
          </a:p>
        </p:txBody>
      </p:sp>
      <p:sp>
        <p:nvSpPr>
          <p:cNvPr id="5" name="Content Placeholder 4"/>
          <p:cNvSpPr>
            <a:spLocks noGrp="1"/>
          </p:cNvSpPr>
          <p:nvPr>
            <p:ph idx="1"/>
          </p:nvPr>
        </p:nvSpPr>
        <p:spPr/>
        <p:txBody>
          <a:bodyPr/>
          <a:lstStyle/>
          <a:p>
            <a:pPr eaLnBrk="1" hangingPunct="1"/>
            <a:r>
              <a:rPr lang="en-GB" sz="2800" dirty="0"/>
              <a:t>All assessment needs to be seen to be fair, consistent, reliable, valid and manageable;</a:t>
            </a:r>
          </a:p>
          <a:p>
            <a:pPr eaLnBrk="1" hangingPunct="1"/>
            <a:r>
              <a:rPr lang="en-GB" sz="2800" dirty="0"/>
              <a:t>Many assessment systems fail to clarify for students the purposes of different kinds of assessment activity;</a:t>
            </a:r>
          </a:p>
          <a:p>
            <a:pPr eaLnBrk="1" hangingPunct="1"/>
            <a:r>
              <a:rPr lang="en-GB" sz="2800" dirty="0"/>
              <a:t>Low-stakes early formative assessment helps students, especially those from disadvantaged backgrounds, understand the rules of the game.</a:t>
            </a:r>
          </a:p>
          <a:p>
            <a:endParaRPr lang="en-GB" sz="2800" dirty="0"/>
          </a:p>
        </p:txBody>
      </p:sp>
    </p:spTree>
    <p:extLst>
      <p:ext uri="{BB962C8B-B14F-4D97-AF65-F5344CB8AC3E}">
        <p14:creationId xmlns="" xmlns:p14="http://schemas.microsoft.com/office/powerpoint/2010/main" val="91386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Encouraging students to make the most of feedback</a:t>
            </a:r>
            <a:endParaRPr lang="en-GB" sz="3600" dirty="0"/>
          </a:p>
        </p:txBody>
      </p:sp>
      <p:sp>
        <p:nvSpPr>
          <p:cNvPr id="3" name="Content Placeholder 2"/>
          <p:cNvSpPr>
            <a:spLocks noGrp="1"/>
          </p:cNvSpPr>
          <p:nvPr>
            <p:ph idx="1"/>
          </p:nvPr>
        </p:nvSpPr>
        <p:spPr>
          <a:xfrm>
            <a:off x="468313" y="1268760"/>
            <a:ext cx="8229600" cy="4933603"/>
          </a:xfrm>
        </p:spPr>
        <p:txBody>
          <a:bodyPr/>
          <a:lstStyle/>
          <a:p>
            <a:r>
              <a:rPr lang="en-GB" sz="2600" dirty="0" smtClean="0"/>
              <a:t>Too often students focus on the mark rather than the formative comments, thereby missing out on developmental opportunities;</a:t>
            </a:r>
          </a:p>
          <a:p>
            <a:r>
              <a:rPr lang="en-GB" sz="2600" dirty="0" smtClean="0"/>
              <a:t>Many students have negative connotations associated with feedback: these often include unhappy memories of poor feedback practice in schools where they were made to feel stupid or incompetent, so they tend to skip the text;</a:t>
            </a:r>
          </a:p>
          <a:p>
            <a:r>
              <a:rPr lang="en-GB" sz="2600" dirty="0" smtClean="0"/>
              <a:t>Students commonly fail to recognise that assessment is a complex and nuanced process aimed at helping them enhance their performance: they sometimes just see it as criticism of themselves as people (</a:t>
            </a:r>
            <a:r>
              <a:rPr lang="en-GB" sz="2600" dirty="0" err="1" smtClean="0"/>
              <a:t>Dweck</a:t>
            </a:r>
            <a:r>
              <a:rPr lang="en-GB" sz="2600" dirty="0" smtClean="0"/>
              <a:t>)</a:t>
            </a:r>
            <a:endParaRPr lang="en-GB" sz="2600" dirty="0"/>
          </a:p>
        </p:txBody>
      </p:sp>
    </p:spTree>
    <p:extLst>
      <p:ext uri="{BB962C8B-B14F-4D97-AF65-F5344CB8AC3E}">
        <p14:creationId xmlns="" xmlns:p14="http://schemas.microsoft.com/office/powerpoint/2010/main" val="264768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We need to find ways to incentivise reading and using feedback including:</a:t>
            </a:r>
            <a:endParaRPr lang="en-GB" sz="3600" dirty="0"/>
          </a:p>
        </p:txBody>
      </p:sp>
      <p:sp>
        <p:nvSpPr>
          <p:cNvPr id="3" name="Content Placeholder 2"/>
          <p:cNvSpPr>
            <a:spLocks noGrp="1"/>
          </p:cNvSpPr>
          <p:nvPr>
            <p:ph idx="1"/>
          </p:nvPr>
        </p:nvSpPr>
        <p:spPr>
          <a:xfrm>
            <a:off x="467544" y="1268760"/>
            <a:ext cx="8229600" cy="4789488"/>
          </a:xfrm>
        </p:spPr>
        <p:txBody>
          <a:bodyPr/>
          <a:lstStyle/>
          <a:p>
            <a:r>
              <a:rPr lang="en-GB" sz="2600" dirty="0"/>
              <a:t>Providing </a:t>
            </a:r>
            <a:r>
              <a:rPr lang="en-GB" sz="2600" dirty="0" smtClean="0"/>
              <a:t>introductory activities early in the programme  which involve students looking at feedback comments and matching them to overall marks;</a:t>
            </a:r>
            <a:endParaRPr lang="en-GB" sz="2600" dirty="0"/>
          </a:p>
          <a:p>
            <a:r>
              <a:rPr lang="en-GB" sz="2600" dirty="0" smtClean="0"/>
              <a:t>Withholding the mark, and requiring students to read and respond to feedback before receiving the number (this can be done manually or through, for example Assignment Handler);</a:t>
            </a:r>
          </a:p>
          <a:p>
            <a:r>
              <a:rPr lang="en-GB" sz="2600" dirty="0" smtClean="0"/>
              <a:t>Making sure that feedback involves ‘feedforward’, that is, commentaries that enable students to explore how they can improve future assignments;</a:t>
            </a:r>
          </a:p>
          <a:p>
            <a:r>
              <a:rPr lang="en-GB" sz="2600" dirty="0" smtClean="0"/>
              <a:t>Provide a task at the start of the next assignment that requires a formal response to feedback on the last.</a:t>
            </a:r>
          </a:p>
          <a:p>
            <a:endParaRPr lang="en-GB" sz="2600" dirty="0" smtClean="0"/>
          </a:p>
        </p:txBody>
      </p:sp>
    </p:spTree>
    <p:extLst>
      <p:ext uri="{BB962C8B-B14F-4D97-AF65-F5344CB8AC3E}">
        <p14:creationId xmlns="" xmlns:p14="http://schemas.microsoft.com/office/powerpoint/2010/main" val="2795033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feedback cycle involves:</a:t>
            </a:r>
            <a:endParaRPr lang="en-GB" sz="3600" dirty="0"/>
          </a:p>
        </p:txBody>
      </p:sp>
      <p:sp>
        <p:nvSpPr>
          <p:cNvPr id="3" name="Content Placeholder 2"/>
          <p:cNvSpPr>
            <a:spLocks noGrp="1"/>
          </p:cNvSpPr>
          <p:nvPr>
            <p:ph idx="1"/>
          </p:nvPr>
        </p:nvSpPr>
        <p:spPr/>
        <p:txBody>
          <a:bodyPr/>
          <a:lstStyle/>
          <a:p>
            <a:r>
              <a:rPr lang="en-GB" sz="2600" dirty="0" smtClean="0"/>
              <a:t>Looking back to feedback on previous assignments in this and other subjects and contexts, to raise awareness of  issues likely to arise in this assignment;</a:t>
            </a:r>
          </a:p>
          <a:p>
            <a:r>
              <a:rPr lang="en-GB" sz="2600" dirty="0" smtClean="0"/>
              <a:t>Drafting or preparing material and gaining informal feedback from peers and (perhaps) academic staff as well as self-review;</a:t>
            </a:r>
          </a:p>
          <a:p>
            <a:r>
              <a:rPr lang="en-GB" sz="2600" dirty="0" smtClean="0"/>
              <a:t>Undertaking the task in hand:</a:t>
            </a:r>
          </a:p>
          <a:p>
            <a:r>
              <a:rPr lang="en-GB" sz="2600" dirty="0" smtClean="0"/>
              <a:t>Receiving and reviewing feedback, and taking action on areas that have been identified for remediation or extension;</a:t>
            </a:r>
          </a:p>
          <a:p>
            <a:r>
              <a:rPr lang="en-GB" sz="2600" dirty="0" smtClean="0"/>
              <a:t>Making a checklist for future similar and associated work.</a:t>
            </a:r>
            <a:endParaRPr lang="en-GB" sz="2600" dirty="0"/>
          </a:p>
        </p:txBody>
      </p:sp>
    </p:spTree>
    <p:extLst>
      <p:ext uri="{BB962C8B-B14F-4D97-AF65-F5344CB8AC3E}">
        <p14:creationId xmlns="" xmlns:p14="http://schemas.microsoft.com/office/powerpoint/2010/main" val="21554137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2472</Words>
  <Application>Microsoft Office PowerPoint</Application>
  <PresentationFormat>On-screen Show (4:3)</PresentationFormat>
  <Paragraphs>171</Paragraphs>
  <Slides>26</Slides>
  <Notes>20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LeedsMet template</vt:lpstr>
      <vt:lpstr>101_Custom Design</vt:lpstr>
      <vt:lpstr>Streamlining assessment: giving feedback effectively and efficiently</vt:lpstr>
      <vt:lpstr>In this workshop you will have a chance to:</vt:lpstr>
      <vt:lpstr>Slide 3</vt:lpstr>
      <vt:lpstr>What is assessment for? What can it do? How much does it matter?</vt:lpstr>
      <vt:lpstr>Boud et al 2010: ‘Assessment 2020’</vt:lpstr>
      <vt:lpstr>Encouraging students to take assessment seriously</vt:lpstr>
      <vt:lpstr>Encouraging students to make the most of feedback</vt:lpstr>
      <vt:lpstr>We need to find ways to incentivise reading and using feedback including:</vt:lpstr>
      <vt:lpstr>The feedback cycle involves:</vt:lpstr>
      <vt:lpstr>Improving feedback: good practice according to Nicol and Macfarlane-Dick (2006):</vt:lpstr>
      <vt:lpstr>Key issues encountered when giving feedback (Brown, 2015)</vt:lpstr>
      <vt:lpstr>Important aspects of complex, high-level learning outcomes can only be achieved when students are allowed time to ‘come to know’ the standards in use by the community</vt:lpstr>
      <vt:lpstr>Formative and summative assessment</vt:lpstr>
      <vt:lpstr>The importance of dialogic assessment (Sadler)</vt:lpstr>
      <vt:lpstr>Sadler, continued...</vt:lpstr>
      <vt:lpstr>Assessment for learning</vt:lpstr>
      <vt:lpstr>Assessment for learning</vt:lpstr>
      <vt:lpstr>Assessment linked to learning</vt:lpstr>
      <vt:lpstr>Making assessment work well</vt:lpstr>
      <vt:lpstr>Task: aim to identify between two and five prioritised changes you want to make to your feedback</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2015-01-25T14:40:17Z</dcterms:modified>
</cp:coreProperties>
</file>