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2"/>
  </p:notesMasterIdLst>
  <p:handoutMasterIdLst>
    <p:handoutMasterId r:id="rId33"/>
  </p:handoutMasterIdLst>
  <p:sldIdLst>
    <p:sldId id="420" r:id="rId3"/>
    <p:sldId id="529" r:id="rId4"/>
    <p:sldId id="530" r:id="rId5"/>
    <p:sldId id="532" r:id="rId6"/>
    <p:sldId id="533" r:id="rId7"/>
    <p:sldId id="429" r:id="rId8"/>
    <p:sldId id="474" r:id="rId9"/>
    <p:sldId id="475" r:id="rId10"/>
    <p:sldId id="535" r:id="rId11"/>
    <p:sldId id="536" r:id="rId12"/>
    <p:sldId id="531" r:id="rId13"/>
    <p:sldId id="539" r:id="rId14"/>
    <p:sldId id="460" r:id="rId15"/>
    <p:sldId id="462" r:id="rId16"/>
    <p:sldId id="464" r:id="rId17"/>
    <p:sldId id="448" r:id="rId18"/>
    <p:sldId id="441" r:id="rId19"/>
    <p:sldId id="501" r:id="rId20"/>
    <p:sldId id="447" r:id="rId21"/>
    <p:sldId id="517" r:id="rId22"/>
    <p:sldId id="504" r:id="rId23"/>
    <p:sldId id="538" r:id="rId24"/>
    <p:sldId id="537" r:id="rId25"/>
    <p:sldId id="443" r:id="rId26"/>
    <p:sldId id="382" r:id="rId27"/>
    <p:sldId id="270" r:id="rId28"/>
    <p:sldId id="271" r:id="rId29"/>
    <p:sldId id="272" r:id="rId30"/>
    <p:sldId id="317"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p:scale>
          <a:sx n="90" d="100"/>
          <a:sy n="90" d="100"/>
        </p:scale>
        <p:origin x="-1320" y="-3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18</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20</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21</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6</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13</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14</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15</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19/01/2015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19/01/2015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19/01/2015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19/01/2015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19/01/2015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19/01/2015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19/01/2015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19/01/2015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19/01/2015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19/01/2015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19/01/2015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19/01/2015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pass.brad.ac.uk/"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Formative assessment and feedback</a:t>
            </a:r>
            <a:br>
              <a:rPr lang="en-GB" sz="4400" dirty="0" smtClean="0"/>
            </a:br>
            <a:r>
              <a:rPr lang="en-GB" sz="4400" dirty="0" smtClean="0"/>
              <a:t>without tears</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Anglia Ruskin University </a:t>
            </a:r>
          </a:p>
          <a:p>
            <a:pPr algn="ctr" eaLnBrk="1" hangingPunct="1">
              <a:defRPr/>
            </a:pPr>
            <a:r>
              <a:rPr lang="en-GB" sz="2000" dirty="0" smtClean="0">
                <a:solidFill>
                  <a:srgbClr val="0070C0"/>
                </a:solidFill>
              </a:rPr>
              <a:t>28 January 2015</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dirty="0" smtClean="0"/>
              <a:t>Good feedback:</a:t>
            </a:r>
            <a:endParaRPr lang="en-GB" dirty="0"/>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8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smtClean="0"/>
              <a:t>Hounsell</a:t>
            </a:r>
            <a:r>
              <a:rPr lang="en-GB" sz="2800" dirty="0" smtClean="0"/>
              <a:t>, 2008, p. 5).</a:t>
            </a:r>
          </a:p>
          <a:p>
            <a:pPr lvl="0">
              <a:buSzPct val="100000"/>
              <a:buFont typeface="+mj-lt"/>
              <a:buAutoNum type="arabicPeriod" startAt="6"/>
            </a:pPr>
            <a:r>
              <a:rPr lang="en-GB" sz="2800" dirty="0" smtClean="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8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Things students really hate about feedback</a:t>
            </a:r>
            <a:endParaRPr lang="en-GB" dirty="0"/>
          </a:p>
        </p:txBody>
      </p:sp>
      <p:sp>
        <p:nvSpPr>
          <p:cNvPr id="3" name="Content Placeholder 2"/>
          <p:cNvSpPr>
            <a:spLocks noGrp="1"/>
          </p:cNvSpPr>
          <p:nvPr>
            <p:ph idx="1"/>
          </p:nvPr>
        </p:nvSpPr>
        <p:spPr/>
        <p:txBody>
          <a:bodyPr/>
          <a:lstStyle/>
          <a:p>
            <a:pPr lvl="0"/>
            <a:r>
              <a:rPr lang="en-GB" sz="2800" dirty="0" smtClean="0"/>
              <a:t>Poorly written comments that are nigh on impossible to decode, especially when impenetrable acronyms or abbreviations are used, or where handwriting is in an unfamiliar alphabet and is illegible. </a:t>
            </a:r>
          </a:p>
          <a:p>
            <a:pPr lvl="0"/>
            <a:r>
              <a:rPr lang="en-GB" sz="2800" dirty="0" smtClean="0"/>
              <a:t>Cursory and derogatory remarks that leave them feeling demoralised ‘Weak argument’, ‘Shoddy work’, ‘Hopeless’, ‘Under-developed’, and so on. </a:t>
            </a:r>
          </a:p>
          <a:p>
            <a:pPr lvl="0"/>
            <a:r>
              <a:rPr lang="en-GB" sz="2800"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Things </a:t>
            </a:r>
            <a:r>
              <a:rPr lang="en-GB" dirty="0" smtClean="0"/>
              <a:t>students really hate about </a:t>
            </a:r>
            <a:r>
              <a:rPr lang="en-GB" dirty="0" smtClean="0"/>
              <a:t>feedback</a:t>
            </a:r>
            <a:endParaRPr lang="en-GB" dirty="0"/>
          </a:p>
        </p:txBody>
      </p:sp>
      <p:sp>
        <p:nvSpPr>
          <p:cNvPr id="3" name="Content Placeholder 2"/>
          <p:cNvSpPr>
            <a:spLocks noGrp="1"/>
          </p:cNvSpPr>
          <p:nvPr>
            <p:ph idx="1"/>
          </p:nvPr>
        </p:nvSpPr>
        <p:spPr/>
        <p:txBody>
          <a:bodyPr/>
          <a:lstStyle/>
          <a:p>
            <a:pPr lvl="0"/>
            <a:r>
              <a:rPr lang="en-GB" dirty="0" smtClean="0"/>
              <a:t>Vague comments which give few hints on how to improve or remediate errors: ‘OK as far as it goes’, ‘Needs greater depth of argument’, ‘Inappropriate methodology used’, ‘Not written at the right level’. </a:t>
            </a:r>
          </a:p>
          <a:p>
            <a:r>
              <a:rPr lang="en-GB"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p:spPr>
        <p:txBody>
          <a:bodyPr>
            <a:normAutofit fontScale="90000"/>
          </a:bodyPr>
          <a:lstStyle/>
          <a:p>
            <a:r>
              <a:rPr lang="en-GB" sz="3200" kern="1200" dirty="0" smtClean="0">
                <a:solidFill>
                  <a:srgbClr val="0070C0"/>
                </a:solidFill>
                <a:latin typeface="Arial" charset="0"/>
                <a:ea typeface="+mn-ea"/>
                <a:cs typeface="+mn-cs"/>
              </a:rPr>
              <a:t>Excerpts from the QAA Code of Practice B6</a:t>
            </a:r>
            <a:endParaRPr lang="en-GB" sz="3200" kern="1200" dirty="0">
              <a:solidFill>
                <a:srgbClr val="0070C0"/>
              </a:solidFill>
              <a:latin typeface="Arial" charset="0"/>
              <a:ea typeface="+mn-ea"/>
              <a:cs typeface="+mn-cs"/>
            </a:endParaRP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800" dirty="0" smtClean="0"/>
              <a:t> Indicator 5 </a:t>
            </a:r>
          </a:p>
          <a:p>
            <a:pPr marL="0" indent="0">
              <a:buNone/>
            </a:pPr>
            <a:r>
              <a:rPr lang="en-GB" sz="2800" dirty="0" smtClean="0"/>
              <a:t>Assessment and feedback practices are </a:t>
            </a:r>
            <a:r>
              <a:rPr lang="en-GB" sz="2800" dirty="0" smtClean="0">
                <a:solidFill>
                  <a:srgbClr val="7030A0"/>
                </a:solidFill>
              </a:rPr>
              <a:t>informed</a:t>
            </a:r>
            <a:r>
              <a:rPr lang="en-GB" sz="2800" dirty="0" smtClean="0"/>
              <a:t> by reflection, consideration of professional practice, and subject-specific and educational scholarship.</a:t>
            </a:r>
          </a:p>
          <a:p>
            <a:pPr marL="0" indent="0">
              <a:buNone/>
            </a:pPr>
            <a:endParaRPr lang="en-GB" sz="2800" dirty="0" smtClean="0"/>
          </a:p>
          <a:p>
            <a:pPr marL="0" indent="0">
              <a:buNone/>
            </a:pPr>
            <a:r>
              <a:rPr lang="en-GB" sz="2800" dirty="0" smtClean="0"/>
              <a:t>Indicator 6 </a:t>
            </a:r>
          </a:p>
          <a:p>
            <a:pPr>
              <a:buNone/>
            </a:pPr>
            <a:r>
              <a:rPr lang="en-GB" sz="2800" dirty="0" smtClean="0"/>
              <a:t>Staff and students engage in </a:t>
            </a:r>
            <a:r>
              <a:rPr lang="en-GB" sz="2800" dirty="0" smtClean="0">
                <a:solidFill>
                  <a:srgbClr val="0070C0"/>
                </a:solidFill>
              </a:rPr>
              <a:t>dialogue</a:t>
            </a:r>
            <a:r>
              <a:rPr lang="en-GB" sz="2800" dirty="0" smtClean="0"/>
              <a:t> to promote a </a:t>
            </a:r>
            <a:r>
              <a:rPr lang="en-GB" sz="2800" dirty="0" smtClean="0">
                <a:solidFill>
                  <a:srgbClr val="7030A0"/>
                </a:solidFill>
              </a:rPr>
              <a:t>shared understanding</a:t>
            </a:r>
            <a:r>
              <a:rPr lang="en-GB" sz="2800" dirty="0" smtClean="0"/>
              <a:t> of the basis on which academic judgements are made.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Designing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800" b="1" dirty="0" smtClean="0">
                <a:latin typeface="+mn-lt"/>
              </a:rPr>
              <a:t>Indicator 8 </a:t>
            </a:r>
          </a:p>
          <a:p>
            <a:r>
              <a:rPr lang="en-GB" sz="2800" b="1" dirty="0" smtClean="0">
                <a:latin typeface="+mn-lt"/>
              </a:rPr>
              <a:t>The </a:t>
            </a:r>
            <a:r>
              <a:rPr lang="en-GB" sz="2800" b="1" dirty="0" smtClean="0">
                <a:solidFill>
                  <a:srgbClr val="7030A0"/>
                </a:solidFill>
                <a:latin typeface="+mn-lt"/>
              </a:rPr>
              <a:t>volum</a:t>
            </a:r>
            <a:r>
              <a:rPr lang="en-GB" sz="2800" b="1" dirty="0" smtClean="0">
                <a:latin typeface="+mn-lt"/>
              </a:rPr>
              <a:t>e, </a:t>
            </a:r>
            <a:r>
              <a:rPr lang="en-GB" sz="2800" b="1" dirty="0" smtClean="0">
                <a:solidFill>
                  <a:srgbClr val="7030A0"/>
                </a:solidFill>
                <a:latin typeface="+mn-lt"/>
              </a:rPr>
              <a:t>timing</a:t>
            </a:r>
            <a:r>
              <a:rPr lang="en-GB" sz="2800" b="1" dirty="0" smtClean="0">
                <a:latin typeface="+mn-lt"/>
              </a:rPr>
              <a:t> and </a:t>
            </a:r>
            <a:r>
              <a:rPr lang="en-GB" sz="2800" b="1" dirty="0" smtClean="0">
                <a:solidFill>
                  <a:srgbClr val="7030A0"/>
                </a:solidFill>
                <a:latin typeface="+mn-lt"/>
              </a:rPr>
              <a:t>nature </a:t>
            </a:r>
            <a:r>
              <a:rPr lang="en-GB" sz="2800" b="1" dirty="0" smtClean="0">
                <a:latin typeface="+mn-lt"/>
              </a:rPr>
              <a:t>of assessment enable students to demonstrate the extent to which they have </a:t>
            </a:r>
            <a:r>
              <a:rPr lang="en-GB" sz="2800" b="1" dirty="0" smtClean="0">
                <a:solidFill>
                  <a:srgbClr val="7030A0"/>
                </a:solidFill>
                <a:latin typeface="+mn-lt"/>
              </a:rPr>
              <a:t>achieved</a:t>
            </a:r>
            <a:r>
              <a:rPr lang="en-GB" sz="2800" b="1" dirty="0" smtClean="0">
                <a:latin typeface="+mn-lt"/>
              </a:rPr>
              <a:t> the intended learning outcomes.</a:t>
            </a:r>
          </a:p>
          <a:p>
            <a:r>
              <a:rPr lang="en-GB" sz="2800" b="1" dirty="0" smtClean="0">
                <a:latin typeface="+mn-lt"/>
              </a:rPr>
              <a:t> </a:t>
            </a:r>
          </a:p>
          <a:p>
            <a:r>
              <a:rPr lang="en-GB" sz="2800" b="1" dirty="0" smtClean="0">
                <a:latin typeface="+mn-lt"/>
              </a:rPr>
              <a:t>Indicator 9 </a:t>
            </a:r>
          </a:p>
          <a:p>
            <a:r>
              <a:rPr lang="en-GB" sz="2800" b="1" dirty="0" smtClean="0">
                <a:latin typeface="+mn-lt"/>
              </a:rPr>
              <a:t>Feedback on assessment is </a:t>
            </a:r>
            <a:r>
              <a:rPr lang="en-GB" sz="2800" b="1" dirty="0" smtClean="0">
                <a:solidFill>
                  <a:srgbClr val="7030A0"/>
                </a:solidFill>
                <a:latin typeface="+mn-lt"/>
              </a:rPr>
              <a:t>timely, constructive and developmental.</a:t>
            </a:r>
          </a:p>
          <a:p>
            <a:r>
              <a:rPr lang="en-GB" sz="2800" b="1" dirty="0" smtClean="0">
                <a:latin typeface="+mn-lt"/>
              </a:rPr>
              <a:t> </a:t>
            </a:r>
          </a:p>
          <a:p>
            <a:r>
              <a:rPr lang="en-GB" sz="2800" b="1" dirty="0" smtClean="0">
                <a:latin typeface="+mn-lt"/>
              </a:rPr>
              <a:t>Indicator 10 </a:t>
            </a:r>
          </a:p>
          <a:p>
            <a:r>
              <a:rPr lang="en-GB" sz="2800" b="1" dirty="0" smtClean="0">
                <a:latin typeface="+mn-lt"/>
              </a:rPr>
              <a:t>Through </a:t>
            </a:r>
            <a:r>
              <a:rPr lang="en-GB" sz="2800" b="1" dirty="0" smtClean="0">
                <a:solidFill>
                  <a:srgbClr val="7030A0"/>
                </a:solidFill>
                <a:latin typeface="+mn-lt"/>
              </a:rPr>
              <a:t>inclusive</a:t>
            </a:r>
            <a:r>
              <a:rPr lang="en-GB" sz="2800" b="1" dirty="0" smtClean="0">
                <a:latin typeface="+mn-lt"/>
              </a:rPr>
              <a:t> design wherever possible, and through individual reasonable adjustments wherever required, assessment tasks provide every student with an </a:t>
            </a:r>
            <a:r>
              <a:rPr lang="en-GB" sz="2800" b="1" dirty="0" smtClean="0">
                <a:solidFill>
                  <a:srgbClr val="7030A0"/>
                </a:solidFill>
                <a:latin typeface="+mn-lt"/>
              </a:rPr>
              <a:t>equal opportunity</a:t>
            </a:r>
            <a:r>
              <a:rPr lang="en-GB" sz="2800" b="1" dirty="0" smtClean="0">
                <a:latin typeface="+mn-lt"/>
              </a:rPr>
              <a:t> to demonstrate their achievement.</a:t>
            </a:r>
            <a:endParaRPr lang="en-GB" sz="28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pPr lvl="0">
              <a:spcBef>
                <a:spcPct val="0"/>
              </a:spcBef>
            </a:pPr>
            <a:r>
              <a:rPr lang="en-GB" sz="3200" b="1" dirty="0" smtClean="0">
                <a:solidFill>
                  <a:srgbClr val="0070C0"/>
                </a:solidFill>
              </a:rPr>
              <a:t>Marking</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moderation</a:t>
            </a:r>
            <a:r>
              <a:rPr lang="en-GB" sz="3200" b="1" dirty="0" smtClean="0"/>
              <a:t> </a:t>
            </a:r>
            <a:endParaRPr kumimoji="0" lang="en-GB"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800" b="1" dirty="0" smtClean="0">
                <a:latin typeface="+mn-lt"/>
              </a:rPr>
              <a:t>Indicator 13 </a:t>
            </a:r>
          </a:p>
          <a:p>
            <a:r>
              <a:rPr lang="en-GB" sz="2800" b="1" dirty="0" smtClean="0">
                <a:latin typeface="+mn-lt"/>
              </a:rPr>
              <a:t>Processes for marking assessments and for moderating marks are </a:t>
            </a:r>
            <a:r>
              <a:rPr lang="en-GB" sz="2800" b="1" dirty="0" smtClean="0">
                <a:solidFill>
                  <a:srgbClr val="7030A0"/>
                </a:solidFill>
                <a:latin typeface="+mn-lt"/>
              </a:rPr>
              <a:t>clearly articulated and consistently operated </a:t>
            </a:r>
            <a:r>
              <a:rPr lang="en-GB" sz="2800" b="1" dirty="0" smtClean="0">
                <a:latin typeface="+mn-lt"/>
              </a:rPr>
              <a:t>by those involved in the assessment process.</a:t>
            </a:r>
          </a:p>
          <a:p>
            <a:r>
              <a:rPr lang="en-GB" sz="2800" b="1" dirty="0" smtClean="0">
                <a:latin typeface="+mn-lt"/>
              </a:rPr>
              <a:t> </a:t>
            </a:r>
          </a:p>
          <a:p>
            <a:r>
              <a:rPr lang="en-GB" sz="2800" b="1" dirty="0" smtClean="0">
                <a:latin typeface="+mn-lt"/>
              </a:rPr>
              <a:t>Indicator 14 </a:t>
            </a:r>
          </a:p>
          <a:p>
            <a:r>
              <a:rPr lang="en-GB" sz="2800" b="1" dirty="0" smtClean="0">
                <a:latin typeface="+mn-lt"/>
              </a:rPr>
              <a:t>Higher education providers operate processes for preventing, identifying, investigating and responding to </a:t>
            </a:r>
            <a:r>
              <a:rPr lang="en-GB" sz="2800" b="1" dirty="0" smtClean="0">
                <a:solidFill>
                  <a:srgbClr val="7030A0"/>
                </a:solidFill>
                <a:latin typeface="+mn-lt"/>
              </a:rPr>
              <a:t>unacceptable academic practice</a:t>
            </a:r>
            <a:r>
              <a:rPr lang="en-GB" sz="28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Stop marking, start assessing! </a:t>
            </a:r>
          </a:p>
          <a:p>
            <a:pPr eaLnBrk="1" hangingPunct="1"/>
            <a:r>
              <a:rPr lang="en-GB" sz="2800" dirty="0" smtClean="0"/>
              <a:t>Explore ways to maximise student ‘time on task’ (Gibbs) and minimise staff drudgery;</a:t>
            </a:r>
          </a:p>
          <a:p>
            <a:pPr eaLnBrk="1" hangingPunct="1"/>
            <a:r>
              <a:rPr lang="en-GB" sz="2800" dirty="0" smtClean="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dirty="0" smtClean="0"/>
              <a:t>Giving feedback more effectively </a:t>
            </a:r>
            <a:br>
              <a:rPr lang="en-GB" sz="3600" dirty="0" smtClean="0"/>
            </a:br>
            <a:r>
              <a:rPr lang="en-GB" sz="3600" dirty="0" smtClean="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Feedback orally to groups of students;</a:t>
            </a:r>
          </a:p>
          <a:p>
            <a:pPr eaLnBrk="1" hangingPunct="1"/>
            <a:r>
              <a:rPr lang="en-GB" sz="2800" dirty="0" smtClean="0"/>
              <a:t>Write an assignment report;</a:t>
            </a:r>
          </a:p>
          <a:p>
            <a:pPr eaLnBrk="1" hangingPunct="1"/>
            <a:r>
              <a:rPr lang="en-GB" sz="2800" dirty="0" smtClean="0"/>
              <a:t>Use model answers;</a:t>
            </a:r>
          </a:p>
          <a:p>
            <a:pPr eaLnBrk="1" hangingPunct="1"/>
            <a:r>
              <a:rPr lang="en-GB" sz="2800" dirty="0" smtClean="0"/>
              <a:t>Use assignment return sheets;</a:t>
            </a:r>
          </a:p>
          <a:p>
            <a:pPr eaLnBrk="1" hangingPunct="1"/>
            <a:r>
              <a:rPr lang="en-GB" sz="2800" dirty="0" smtClean="0"/>
              <a:t>Use statement banks;</a:t>
            </a:r>
          </a:p>
          <a:p>
            <a:pPr eaLnBrk="1" hangingPunct="1"/>
            <a:r>
              <a:rPr lang="en-GB" sz="2800" dirty="0" smtClean="0"/>
              <a:t>Involve students in their own assessment;</a:t>
            </a:r>
          </a:p>
          <a:p>
            <a:pPr eaLnBrk="1" hangingPunct="1"/>
            <a:r>
              <a:rPr lang="en-GB" sz="2800" dirty="0" smtClean="0"/>
              <a:t>Use technologies for delivering and managing assessment.</a:t>
            </a:r>
          </a:p>
          <a:p>
            <a:pPr eaLnBrk="1" hangingPunct="1"/>
            <a:endParaRPr lang="en-GB"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a:t>
            </a:r>
            <a:endParaRPr lang="en-GB" dirty="0"/>
          </a:p>
        </p:txBody>
      </p:sp>
      <p:sp>
        <p:nvSpPr>
          <p:cNvPr id="3" name="Content Placeholder 2"/>
          <p:cNvSpPr>
            <a:spLocks noGrp="1"/>
          </p:cNvSpPr>
          <p:nvPr>
            <p:ph idx="1"/>
          </p:nvPr>
        </p:nvSpPr>
        <p:spPr/>
        <p:txBody>
          <a:bodyPr/>
          <a:lstStyle/>
          <a:p>
            <a:pPr>
              <a:buNone/>
            </a:pPr>
            <a:r>
              <a:rPr lang="en-GB" dirty="0" smtClean="0"/>
              <a:t>At Anglia Ruskin University colleagues are fully cognisant of the importance of assessment and feedback as a factor in engaging students fully in their own learning. Recent improvements in NSS scores around assessment bear testament to this, but staff tell us they are keen to find ways not only of giving feedback efficiently and effectively, but also to ensure students do something positive with the feedback made available to them. Too often it is the mark alone that seems to engage their attention. As part of the ARU drive to transform assessment across the university, this workshop is designed to help participants explore how best to improve feedback and thereby enhance students’ likelihood of achievement and retention.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smtClean="0"/>
              <a:t>Intra-tutor and Inter-tutor reliability need to be assured;</a:t>
            </a:r>
          </a:p>
          <a:p>
            <a:pPr eaLnBrk="1" hangingPunct="1"/>
            <a:r>
              <a:rPr lang="en-GB" sz="2800" dirty="0" smtClean="0"/>
              <a:t>Practices and processes need to be transparently fair to all students;</a:t>
            </a:r>
          </a:p>
          <a:p>
            <a:pPr eaLnBrk="1" hangingPunct="1"/>
            <a:r>
              <a:rPr lang="en-GB" sz="2800" dirty="0" smtClean="0"/>
              <a:t>Cheat and plagiarisers need to be deterred/punished;</a:t>
            </a:r>
          </a:p>
          <a:p>
            <a:pPr eaLnBrk="1" hangingPunct="1"/>
            <a:r>
              <a:rPr lang="en-GB" sz="2800" dirty="0" smtClean="0"/>
              <a:t>Assessment needs to be manageable for both staff and students;</a:t>
            </a:r>
          </a:p>
          <a:p>
            <a:pPr eaLnBrk="1" hangingPunct="1"/>
            <a:r>
              <a:rPr lang="en-GB" sz="2800" dirty="0" smtClean="0"/>
              <a:t>Assignments should assess what has been taught/learned not what it is easy to assess.</a:t>
            </a:r>
            <a:endParaRPr lang="en-GB"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Encouraging students to use the feedback we provide for them</a:t>
            </a:r>
            <a:endParaRPr lang="en-GB" dirty="0"/>
          </a:p>
        </p:txBody>
      </p:sp>
      <p:sp>
        <p:nvSpPr>
          <p:cNvPr id="3" name="Content Placeholder 2"/>
          <p:cNvSpPr>
            <a:spLocks noGrp="1"/>
          </p:cNvSpPr>
          <p:nvPr>
            <p:ph idx="1"/>
          </p:nvPr>
        </p:nvSpPr>
        <p:spPr/>
        <p:txBody>
          <a:bodyPr/>
          <a:lstStyle/>
          <a:p>
            <a:r>
              <a:rPr lang="en-GB" dirty="0" smtClean="0"/>
              <a:t>Delivery of feedback should not be left to chance, so its best to avoid asking students to pick up marked hard copy assignments from departmental offices;</a:t>
            </a:r>
          </a:p>
          <a:p>
            <a:r>
              <a:rPr lang="en-GB" dirty="0" smtClean="0"/>
              <a:t>Electronic submission of assignments has benefits and disadvantages but on balance the former outweigh the latter;</a:t>
            </a:r>
          </a:p>
          <a:p>
            <a:r>
              <a:rPr lang="en-GB" dirty="0" smtClean="0"/>
              <a:t>Perhaps require students to </a:t>
            </a:r>
            <a:r>
              <a:rPr lang="en-GB" dirty="0" err="1" smtClean="0"/>
              <a:t>guestimate</a:t>
            </a:r>
            <a:r>
              <a:rPr lang="en-GB" dirty="0" smtClean="0"/>
              <a:t> expected marks having read your feedback early in their programmes;</a:t>
            </a:r>
          </a:p>
          <a:p>
            <a:r>
              <a:rPr lang="en-GB" dirty="0" smtClean="0"/>
              <a:t>‘Assignment handler’ can deliver feedback electronically and only release marks once students have responded;</a:t>
            </a:r>
          </a:p>
          <a:p>
            <a:r>
              <a:rPr lang="en-GB" dirty="0" smtClean="0"/>
              <a:t>Audio files of audio feedback can be highly successful in enabling students to capture ‘live’ oral feedback, and can replace written feedback (e.g. JISC project Sounds good).</a:t>
            </a:r>
          </a:p>
          <a:p>
            <a:endParaRPr lang="en-GB"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to strategically enhance your assessment and feedback. Please identify some goals and specify: </a:t>
            </a:r>
            <a:endParaRPr lang="en-GB" sz="2400" dirty="0"/>
          </a:p>
        </p:txBody>
      </p:sp>
      <p:sp>
        <p:nvSpPr>
          <p:cNvPr id="3" name="Content Placeholder 2"/>
          <p:cNvSpPr>
            <a:spLocks noGrp="1"/>
          </p:cNvSpPr>
          <p:nvPr>
            <p:ph idx="1"/>
          </p:nvPr>
        </p:nvSpPr>
        <p:spPr/>
        <p:txBody>
          <a:bodyPr/>
          <a:lstStyle/>
          <a:p>
            <a:r>
              <a:rPr lang="en-GB" sz="2800" dirty="0" smtClean="0"/>
              <a:t>Whether these are short medium or long term?</a:t>
            </a:r>
          </a:p>
          <a:p>
            <a:r>
              <a:rPr lang="en-GB" sz="2800" dirty="0" smtClean="0"/>
              <a:t>What your timescale/milestones might be?</a:t>
            </a:r>
          </a:p>
          <a:p>
            <a:r>
              <a:rPr lang="en-GB" sz="2800" dirty="0" smtClean="0"/>
              <a:t>Who will take a lead on making them happen?</a:t>
            </a:r>
          </a:p>
          <a:p>
            <a:r>
              <a:rPr lang="en-GB" sz="2800" dirty="0" smtClean="0"/>
              <a:t>How you might involve students in making these changes?</a:t>
            </a:r>
          </a:p>
          <a:p>
            <a:r>
              <a:rPr lang="en-GB" sz="2800" dirty="0" smtClean="0"/>
              <a:t>What resources and support you need to make them happen?</a:t>
            </a:r>
          </a:p>
          <a:p>
            <a:r>
              <a:rPr lang="en-GB" sz="2800" dirty="0" smtClean="0"/>
              <a:t>What might get in the way of you achieving this, and what you can do to mitigate these problems?</a:t>
            </a:r>
          </a:p>
          <a:p>
            <a:r>
              <a:rPr lang="en-GB" sz="2800" dirty="0" smtClean="0"/>
              <a:t>How you will know when you have achieved them successfully?</a:t>
            </a:r>
          </a:p>
          <a:p>
            <a:endParaRPr lang="en-GB"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1357298"/>
            <a:ext cx="8458200" cy="4768865"/>
          </a:xfrm>
        </p:spPr>
        <p:txBody>
          <a:bodyPr/>
          <a:lstStyle/>
          <a:p>
            <a:pPr eaLnBrk="1" hangingPunct="1"/>
            <a:r>
              <a:rPr lang="en-US" sz="2800" dirty="0" smtClean="0"/>
              <a:t>To make a marked improvement, we need to focus </a:t>
            </a:r>
            <a:r>
              <a:rPr lang="en-US" sz="2800" dirty="0" smtClean="0"/>
              <a:t>on giving </a:t>
            </a:r>
            <a:r>
              <a:rPr lang="en-US" sz="2800" dirty="0" smtClean="0"/>
              <a:t>feedback that is directed towards fostering productive dialogues and engagement;</a:t>
            </a:r>
          </a:p>
          <a:p>
            <a:pPr eaLnBrk="1" hangingPunct="1"/>
            <a:r>
              <a:rPr lang="en-US" sz="2800" dirty="0" smtClean="0"/>
              <a:t>This is time consuming but incredibly worthwhile, so we need </a:t>
            </a:r>
            <a:r>
              <a:rPr lang="en-US" sz="2800" dirty="0" smtClean="0"/>
              <a:t>to be </a:t>
            </a:r>
            <a:r>
              <a:rPr lang="en-US" sz="2800" dirty="0" smtClean="0"/>
              <a:t>strategic about how we do use feedback;</a:t>
            </a:r>
          </a:p>
          <a:p>
            <a:pPr eaLnBrk="1" hangingPunct="1"/>
            <a:r>
              <a:rPr lang="en-US" sz="2800" dirty="0" smtClean="0"/>
              <a:t>We can make </a:t>
            </a:r>
            <a:r>
              <a:rPr lang="en-US" sz="2800" dirty="0" smtClean="0"/>
              <a:t>assessment really </a:t>
            </a:r>
            <a:r>
              <a:rPr lang="en-US" sz="2800" dirty="0" smtClean="0"/>
              <a:t>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err="1" smtClean="0"/>
              <a:t>Mentkowski</a:t>
            </a:r>
            <a:r>
              <a:rPr lang="en-GB" sz="2000" dirty="0" smtClean="0"/>
              <a:t>,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4"/>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(2007) </a:t>
            </a:r>
            <a:r>
              <a:rPr lang="en-GB" sz="2000" i="1" dirty="0" smtClean="0"/>
              <a:t>The lecturer’s toolkit (3rd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the workshop, participants will have had opportunities to:</a:t>
            </a:r>
            <a:endParaRPr lang="en-GB" dirty="0"/>
          </a:p>
        </p:txBody>
      </p:sp>
      <p:sp>
        <p:nvSpPr>
          <p:cNvPr id="3" name="Content Placeholder 2"/>
          <p:cNvSpPr>
            <a:spLocks noGrp="1"/>
          </p:cNvSpPr>
          <p:nvPr>
            <p:ph idx="1"/>
          </p:nvPr>
        </p:nvSpPr>
        <p:spPr/>
        <p:txBody>
          <a:bodyPr/>
          <a:lstStyle/>
          <a:p>
            <a:pPr lvl="0"/>
            <a:r>
              <a:rPr lang="en-GB" sz="2800" dirty="0" smtClean="0"/>
              <a:t>discuss the impact feedback can have on students’ learning and success;</a:t>
            </a:r>
          </a:p>
          <a:p>
            <a:pPr lvl="0"/>
            <a:r>
              <a:rPr lang="en-GB" sz="2800" dirty="0" smtClean="0"/>
              <a:t>consider what some experts have to say about what comprises effective feedback;</a:t>
            </a:r>
          </a:p>
          <a:p>
            <a:pPr lvl="0"/>
            <a:r>
              <a:rPr lang="en-GB" sz="2800" dirty="0" smtClean="0"/>
              <a:t>explore how feedback and ‘feed-forward’ can link to effective learning;</a:t>
            </a:r>
          </a:p>
          <a:p>
            <a:pPr lvl="0"/>
            <a:r>
              <a:rPr lang="en-GB" sz="2800" dirty="0" smtClean="0"/>
              <a:t>review a range of means by which by which feedback can be delivered effectively and efficiently;</a:t>
            </a:r>
          </a:p>
          <a:p>
            <a:pPr lvl="0"/>
            <a:r>
              <a:rPr lang="en-GB" sz="2800" dirty="0" smtClean="0"/>
              <a:t>review techniques to ensure students read and use feedback.</a:t>
            </a:r>
          </a:p>
          <a:p>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feedback: </a:t>
            </a:r>
            <a:endParaRPr lang="en-GB" dirty="0"/>
          </a:p>
        </p:txBody>
      </p:sp>
      <p:sp>
        <p:nvSpPr>
          <p:cNvPr id="3" name="Content Placeholder 2"/>
          <p:cNvSpPr>
            <a:spLocks noGrp="1"/>
          </p:cNvSpPr>
          <p:nvPr>
            <p:ph idx="1"/>
          </p:nvPr>
        </p:nvSpPr>
        <p:spPr/>
        <p:txBody>
          <a:bodyPr/>
          <a:lstStyle/>
          <a:p>
            <a:pPr lvl="0">
              <a:buSzPct val="100000"/>
              <a:buFont typeface="+mj-lt"/>
              <a:buAutoNum type="arabicPeriod"/>
            </a:pPr>
            <a:r>
              <a:rPr lang="en-GB" sz="28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800"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smtClean="0"/>
          </a:p>
          <a:p>
            <a:pPr lvl="0">
              <a:buSzPct val="100000"/>
              <a:buNone/>
            </a:pPr>
            <a:r>
              <a:rPr lang="en-GB" sz="2000" dirty="0" smtClean="0"/>
              <a:t>after Brown, S. (2015), Assessment, learning and teaching in higher education: global perspectives, Palgrave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feedback:</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8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smtClean="0"/>
              <a:t>Formative assessment is primarily concerned with feedback aimed at prompting improvement, is often continuous and usually involves words.</a:t>
            </a:r>
          </a:p>
          <a:p>
            <a:r>
              <a:rPr lang="en-US" sz="2800" dirty="0" smtClean="0"/>
              <a:t>Summative assessment is concerned with making evaluative judgments, is often end point and involves numbers.</a:t>
            </a:r>
          </a:p>
          <a:p>
            <a:endParaRPr lang="en-GB"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chemeClr val="tx1"/>
                </a:solidFill>
              </a:rPr>
              <a:t>Sadler, the most cited author on formative assessment argues:</a:t>
            </a:r>
            <a:endParaRPr lang="en-GB" sz="2800" dirty="0">
              <a:solidFill>
                <a:schemeClr val="tx1"/>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8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800" dirty="0" smtClean="0"/>
              <a:t>Sadler, (2010)</a:t>
            </a:r>
            <a:endParaRPr lang="en-GB"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feedback:</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2644</Words>
  <Application>Microsoft Office PowerPoint</Application>
  <PresentationFormat>On-screen Show (4:3)</PresentationFormat>
  <Paragraphs>186</Paragraphs>
  <Slides>29</Slides>
  <Notes>19</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LeedsMet template</vt:lpstr>
      <vt:lpstr>101_Custom Design</vt:lpstr>
      <vt:lpstr>Formative assessment and feedback without tears</vt:lpstr>
      <vt:lpstr>Rationale</vt:lpstr>
      <vt:lpstr>By the end of the workshop, participants will have had opportunities to:</vt:lpstr>
      <vt:lpstr>Good feedback: </vt:lpstr>
      <vt:lpstr>Good feedback:</vt:lpstr>
      <vt:lpstr>Formative and summative assessment</vt:lpstr>
      <vt:lpstr>Sadler, the most cited author on formative assessment argues:</vt:lpstr>
      <vt:lpstr>Sadler continues…</vt:lpstr>
      <vt:lpstr>Good feedback:</vt:lpstr>
      <vt:lpstr>Good feedback:</vt:lpstr>
      <vt:lpstr>Things students really hate about feedback</vt:lpstr>
      <vt:lpstr>Things students really hate about feedback</vt:lpstr>
      <vt:lpstr>Excerpts from the QAA Code of Practice B6</vt:lpstr>
      <vt:lpstr>Slide 14</vt:lpstr>
      <vt:lpstr>Slide 15</vt:lpstr>
      <vt:lpstr>Assessment literacy: students do better if they can: </vt:lpstr>
      <vt:lpstr>Efficient assessment; we need to:</vt:lpstr>
      <vt:lpstr>Giving feedback more effectively  &amp; efficiently, we can:</vt:lpstr>
      <vt:lpstr>Sample assignment return proforma</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2015-01-19T18:49:46Z</dcterms:modified>
</cp:coreProperties>
</file>