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1"/>
  </p:notesMasterIdLst>
  <p:handoutMasterIdLst>
    <p:handoutMasterId r:id="rId62"/>
  </p:handoutMasterIdLst>
  <p:sldIdLst>
    <p:sldId id="315" r:id="rId2"/>
    <p:sldId id="281" r:id="rId3"/>
    <p:sldId id="259" r:id="rId4"/>
    <p:sldId id="304" r:id="rId5"/>
    <p:sldId id="311" r:id="rId6"/>
    <p:sldId id="312" r:id="rId7"/>
    <p:sldId id="313" r:id="rId8"/>
    <p:sldId id="305" r:id="rId9"/>
    <p:sldId id="306" r:id="rId10"/>
    <p:sldId id="307" r:id="rId11"/>
    <p:sldId id="280" r:id="rId12"/>
    <p:sldId id="266" r:id="rId13"/>
    <p:sldId id="308" r:id="rId14"/>
    <p:sldId id="309" r:id="rId15"/>
    <p:sldId id="310" r:id="rId16"/>
    <p:sldId id="267" r:id="rId17"/>
    <p:sldId id="271" r:id="rId18"/>
    <p:sldId id="272" r:id="rId19"/>
    <p:sldId id="268" r:id="rId20"/>
    <p:sldId id="277" r:id="rId21"/>
    <p:sldId id="273" r:id="rId22"/>
    <p:sldId id="283" r:id="rId23"/>
    <p:sldId id="290" r:id="rId24"/>
    <p:sldId id="291" r:id="rId25"/>
    <p:sldId id="292" r:id="rId26"/>
    <p:sldId id="293" r:id="rId27"/>
    <p:sldId id="294" r:id="rId28"/>
    <p:sldId id="295" r:id="rId29"/>
    <p:sldId id="296" r:id="rId30"/>
    <p:sldId id="284" r:id="rId31"/>
    <p:sldId id="285" r:id="rId32"/>
    <p:sldId id="286" r:id="rId33"/>
    <p:sldId id="288" r:id="rId34"/>
    <p:sldId id="287" r:id="rId35"/>
    <p:sldId id="289" r:id="rId36"/>
    <p:sldId id="275" r:id="rId37"/>
    <p:sldId id="278" r:id="rId38"/>
    <p:sldId id="274" r:id="rId39"/>
    <p:sldId id="269" r:id="rId40"/>
    <p:sldId id="317" r:id="rId41"/>
    <p:sldId id="270" r:id="rId42"/>
    <p:sldId id="297" r:id="rId43"/>
    <p:sldId id="302" r:id="rId44"/>
    <p:sldId id="298" r:id="rId45"/>
    <p:sldId id="300" r:id="rId46"/>
    <p:sldId id="299" r:id="rId47"/>
    <p:sldId id="301" r:id="rId48"/>
    <p:sldId id="276" r:id="rId49"/>
    <p:sldId id="264" r:id="rId50"/>
    <p:sldId id="265" r:id="rId51"/>
    <p:sldId id="318" r:id="rId52"/>
    <p:sldId id="263" r:id="rId53"/>
    <p:sldId id="261" r:id="rId54"/>
    <p:sldId id="279" r:id="rId55"/>
    <p:sldId id="316" r:id="rId56"/>
    <p:sldId id="260" r:id="rId57"/>
    <p:sldId id="314" r:id="rId58"/>
    <p:sldId id="262" r:id="rId59"/>
    <p:sldId id="303" r:id="rId60"/>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varScale="1">
        <p:scale>
          <a:sx n="104" d="100"/>
          <a:sy n="104" d="100"/>
        </p:scale>
        <p:origin x="-102"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pPr/>
              <a:t>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46</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47</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48</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49</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5</a:t>
            </a:fld>
            <a:endParaRPr lang="en-GB"/>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52</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53</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54</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58</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pPr>
                <a:defRPr/>
              </a:pPr>
              <a:t>12/12/2014</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8740B4AB-27BC-40F9-8679-E244664D4652}" type="datetime1">
              <a:rPr lang="en-GB"/>
              <a:pPr>
                <a:defRPr/>
              </a:pPr>
              <a:t>12/12/2014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D0F14F6B-E662-4ED1-A807-E7CC685926DE}" type="datetime1">
              <a:rPr lang="en-GB"/>
              <a:pPr>
                <a:defRPr/>
              </a:pPr>
              <a:t>12/12/2014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66F4440-3DD2-494B-B92E-1C21C33F66D6}" type="datetime1">
              <a:rPr lang="en-GB"/>
              <a:pPr>
                <a:defRPr/>
              </a:pPr>
              <a:t>12/12/2014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9AF5BA17-FAC6-4D80-BE86-DA184AA40D07}" type="datetime1">
              <a:rPr lang="en-GB"/>
              <a:pPr>
                <a:defRPr/>
              </a:pPr>
              <a:t>12/12/2014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25E706C8-8585-4B5A-9B2F-52D52C4981E7}" type="datetime1">
              <a:rPr lang="en-GB"/>
              <a:pPr>
                <a:defRPr/>
              </a:pPr>
              <a:t>12/12/2014</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D3D79A4E-6103-4F4A-A5DF-C03516CF694D}" type="datetime1">
              <a:rPr lang="en-GB"/>
              <a:pPr>
                <a:defRPr/>
              </a:pPr>
              <a:t>12/12/2014</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E15DFCE5-5AEB-4A7B-80DC-7F3D98D0A6B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31E6569D-4FBC-417A-B22F-86437F1D89C4}" type="datetime1">
              <a:rPr lang="en-GB"/>
              <a:pPr>
                <a:defRPr/>
              </a:pPr>
              <a:t>12/12/2014</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02329DC-8354-4469-895D-9010A2FBD649}" type="datetime1">
              <a:rPr lang="en-GB"/>
              <a:pPr>
                <a:defRPr/>
              </a:pPr>
              <a:t>12/12/2014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9F944D9-C88B-4AB5-9944-F3CC3A43B088}" type="datetime1">
              <a:rPr lang="en-GB"/>
              <a:pPr>
                <a:defRPr/>
              </a:pPr>
              <a:t>12/12/2014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pPr>
                <a:defRPr/>
              </a:pPr>
              <a:t>12/12/2014</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1C80650B-2B16-4D54-A886-8AB08D1869EF}"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5750" y="500063"/>
            <a:ext cx="7000875" cy="2468562"/>
          </a:xfrm>
        </p:spPr>
        <p:txBody>
          <a:bodyPr/>
          <a:lstStyle/>
          <a:p>
            <a:pPr algn="l" eaLnBrk="1" hangingPunct="1"/>
            <a:r>
              <a:rPr lang="en-GB" sz="3200" dirty="0" smtClean="0"/>
              <a:t>Recognition by the HEA through the experience route to UK Professional Standards Framework by direct application</a:t>
            </a:r>
            <a:r>
              <a:rPr lang="en-GB" sz="3200" b="0" dirty="0" smtClean="0"/>
              <a:t/>
            </a:r>
            <a:br>
              <a:rPr lang="en-GB" sz="3200" b="0" dirty="0" smtClean="0"/>
            </a:br>
            <a:r>
              <a:rPr lang="en-GB" sz="1800" b="0" dirty="0" smtClean="0"/>
              <a:t>see http://www.heacademy.ac.uk/professional-recognition</a:t>
            </a:r>
            <a:r>
              <a:rPr lang="en-GB" b="0" dirty="0" smtClean="0"/>
              <a:t/>
            </a:r>
            <a:br>
              <a:rPr lang="en-GB" b="0" dirty="0" smtClean="0"/>
            </a:br>
            <a:endParaRPr lang="en-GB" sz="3600" b="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1" name="Rectangle 7"/>
          <p:cNvSpPr>
            <a:spLocks noChangeArrowheads="1"/>
          </p:cNvSpPr>
          <p:nvPr/>
        </p:nvSpPr>
        <p:spPr bwMode="auto">
          <a:xfrm>
            <a:off x="142875" y="3146425"/>
            <a:ext cx="7021513" cy="1200329"/>
          </a:xfrm>
          <a:prstGeom prst="rect">
            <a:avLst/>
          </a:prstGeom>
          <a:noFill/>
          <a:ln w="9525">
            <a:noFill/>
            <a:miter lim="800000"/>
            <a:headEnd/>
            <a:tailEnd/>
          </a:ln>
        </p:spPr>
        <p:txBody>
          <a:bodyPr>
            <a:spAutoFit/>
          </a:bodyPr>
          <a:lstStyle/>
          <a:p>
            <a:pPr algn="l">
              <a:lnSpc>
                <a:spcPct val="80000"/>
              </a:lnSpc>
            </a:pPr>
            <a:endParaRPr lang="en-GB" sz="2000" b="1" dirty="0"/>
          </a:p>
          <a:p>
            <a:pPr>
              <a:defRPr/>
            </a:pPr>
            <a:r>
              <a:rPr lang="en-GB" sz="2000" b="1" dirty="0" smtClean="0"/>
              <a:t>Sally Brown</a:t>
            </a:r>
          </a:p>
          <a:p>
            <a:pPr>
              <a:defRPr/>
            </a:pPr>
            <a:r>
              <a:rPr lang="en-GB" sz="2000" dirty="0" smtClean="0"/>
              <a:t>PFHEA, NTF, PhD, MA, BA, </a:t>
            </a:r>
            <a:r>
              <a:rPr lang="en-GB" sz="2000" dirty="0" err="1" smtClean="0"/>
              <a:t>PGCert</a:t>
            </a:r>
            <a:r>
              <a:rPr lang="en-GB" sz="2000" dirty="0" smtClean="0"/>
              <a:t>, </a:t>
            </a:r>
            <a:r>
              <a:rPr lang="en-GB" sz="2000" dirty="0" err="1" smtClean="0"/>
              <a:t>ADBEd</a:t>
            </a:r>
            <a:endParaRPr lang="en-GB" sz="2000" b="1" dirty="0" smtClean="0"/>
          </a:p>
          <a:p>
            <a:pPr>
              <a:defRPr/>
            </a:pPr>
            <a:r>
              <a:rPr lang="en-GB" sz="1600" dirty="0" smtClean="0"/>
              <a:t>Independent consultant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Professional Values</a:t>
            </a: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V1 	Respect individual learners and diverse learning communities;</a:t>
            </a:r>
          </a:p>
          <a:p>
            <a:pPr marL="533400" indent="-533400">
              <a:buNone/>
            </a:pPr>
            <a:r>
              <a:rPr lang="en-GB" sz="2000" b="1" dirty="0" smtClean="0"/>
              <a:t>V2 	Promote participation in higher education and equality of opportunity for learners;</a:t>
            </a:r>
          </a:p>
          <a:p>
            <a:pPr marL="533400" indent="-533400">
              <a:buNone/>
            </a:pPr>
            <a:r>
              <a:rPr lang="en-GB" sz="2000" b="1" dirty="0" smtClean="0"/>
              <a:t>V3 	Use evidence-informed approaches and the outcomes from research, scholarship and continuing professional development;</a:t>
            </a:r>
          </a:p>
          <a:p>
            <a:pPr marL="533400" indent="-533400">
              <a:buNone/>
            </a:pPr>
            <a:r>
              <a:rPr lang="en-GB" sz="2000" b="1" dirty="0" smtClean="0"/>
              <a:t>V4 	Acknowledge the wider context in which higher education operates recognising the implications for professional practice.</a:t>
            </a:r>
          </a:p>
          <a:p>
            <a:pPr marL="533400" indent="-533400">
              <a:buNone/>
            </a:pPr>
            <a:endParaRPr lang="en-GB" sz="2000" b="1" dirty="0" smtClean="0"/>
          </a:p>
          <a:p>
            <a:pPr marL="533400" indent="-533400">
              <a:buNone/>
            </a:pPr>
            <a:r>
              <a:rPr lang="en-GB" sz="2000" b="1"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How can the framework be used?</a:t>
            </a:r>
          </a:p>
        </p:txBody>
      </p:sp>
      <p:sp>
        <p:nvSpPr>
          <p:cNvPr id="11267" name="Content Placeholder 2"/>
          <p:cNvSpPr>
            <a:spLocks noGrp="1"/>
          </p:cNvSpPr>
          <p:nvPr>
            <p:ph idx="1"/>
          </p:nvPr>
        </p:nvSpPr>
        <p:spPr>
          <a:xfrm>
            <a:off x="285750" y="1412875"/>
            <a:ext cx="8643938" cy="4789488"/>
          </a:xfrm>
        </p:spPr>
        <p:txBody>
          <a:bodyPr/>
          <a:lstStyle/>
          <a:p>
            <a:r>
              <a:rPr lang="en-GB" sz="2000" b="1" dirty="0" smtClean="0"/>
              <a:t>The framework has been designed to cover all aspects of teaching and learning support. If you have a substantive role in the education of students or staff, it will be relevant to your situation.</a:t>
            </a:r>
          </a:p>
          <a:p>
            <a:r>
              <a:rPr lang="en-GB" sz="2000" b="1" dirty="0" smtClean="0"/>
              <a:t>Depending on your specific role you can use it to become an Associate Fellow, Fellow, Senior Fellow or principal Fellow of the HEA</a:t>
            </a:r>
          </a:p>
          <a:p>
            <a:r>
              <a:rPr lang="en-GB" sz="2000" b="1" dirty="0" smtClean="0"/>
              <a:t>You can plan and guide your CPD in the area of teaching &amp; learning.</a:t>
            </a:r>
          </a:p>
          <a:p>
            <a:r>
              <a:rPr lang="en-GB" sz="2000" b="1" dirty="0" smtClean="0"/>
              <a:t>If you are involved in the training and development of teaching and/or learning support staff, you can use the framework to design and structure your development programmes.</a:t>
            </a:r>
          </a:p>
          <a:p>
            <a:r>
              <a:rPr lang="en-GB" sz="2000" b="1" dirty="0" smtClean="0"/>
              <a:t>You can also make use of the HEA accreditation service .</a:t>
            </a:r>
          </a:p>
          <a:p>
            <a:r>
              <a:rPr lang="en-GB" sz="2000" b="1" dirty="0" smtClean="0"/>
              <a:t>If you have a senior managerial role, you can use the framework to help you to enhance the quality and prominence of the teaching and learning activities within your remit.</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smtClean="0"/>
              <a:t>You can be professionally recognised by the Higher Education Academy by 2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000" b="1" dirty="0" smtClean="0"/>
              <a:t>Via accredited provision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000" b="1" dirty="0" smtClean="0"/>
              <a:t>By completing an application to become an Associate, Fellow, Senior Fellow or Principal Fellow. </a:t>
            </a:r>
          </a:p>
          <a:p>
            <a:pPr marL="457200" indent="-457200">
              <a:buClrTx/>
              <a:buSzPct val="100000"/>
              <a:buNone/>
              <a:defRPr/>
            </a:pPr>
            <a:r>
              <a:rPr lang="en-GB" sz="2000" b="1" dirty="0" smtClean="0"/>
              <a:t>Today’s workshop is all about route 2. </a:t>
            </a:r>
          </a:p>
          <a:p>
            <a:pPr marL="457200" indent="-457200">
              <a:buClrTx/>
              <a:buSzPct val="100000"/>
              <a:buFont typeface="+mj-lt"/>
              <a:buAutoNum type="arabicPeriod"/>
              <a:defRPr/>
            </a:pPr>
            <a:endParaRPr lang="en-GB"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Areas of activity</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Successful engagement with at least 2 of the 5 Areas of Activity;</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successful engagement across all 5 Areas of Activity</a:t>
            </a:r>
          </a:p>
          <a:p>
            <a:pPr>
              <a:defRPr/>
            </a:pPr>
            <a:r>
              <a:rPr lang="en-GB" sz="2200" b="1" dirty="0" smtClean="0">
                <a:solidFill>
                  <a:schemeClr val="tx2">
                    <a:lumMod val="40000"/>
                    <a:lumOff val="60000"/>
                  </a:schemeClr>
                </a:solidFill>
              </a:rPr>
              <a:t>Principal Fellows </a:t>
            </a:r>
            <a:r>
              <a:rPr lang="en-GB" sz="2200" b="1" dirty="0" smtClean="0"/>
              <a:t>need to demonstrate active commitment to and championing of all dimensions of the Framework, through work with students and staff, and in institutional developments</a:t>
            </a:r>
          </a:p>
          <a:p>
            <a:pPr>
              <a:buFont typeface="Wingdings" pitchFamily="2" charset="2"/>
              <a:buNone/>
              <a:defRPr/>
            </a:pPr>
            <a:endParaRPr lang="en-US" sz="2200" b="1" dirty="0" smtClean="0"/>
          </a:p>
          <a:p>
            <a:pPr>
              <a:buFont typeface="Wingdings" pitchFamily="2" charset="2"/>
              <a:buNone/>
              <a:defRPr/>
            </a:pPr>
            <a:r>
              <a:rPr lang="en-US" sz="2200" b="1" dirty="0" smtClean="0"/>
              <a:t>The standards are inclusive in nature so each level from D1 to D4 incorporates all previous level</a:t>
            </a:r>
            <a:r>
              <a:rPr lang="en-GB" sz="2200" b="1" dirty="0" smtClean="0"/>
              <a:t>.</a:t>
            </a:r>
          </a:p>
          <a:p>
            <a:pPr>
              <a:defRPr/>
            </a:pPr>
            <a:endParaRPr lang="en-GB" sz="22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Core knowledge</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appropriate Core Knowledge and understanding of at least K1 and K2;</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appropriate knowledge and understanding across all aspects of Core Knowledge;</a:t>
            </a:r>
          </a:p>
          <a:p>
            <a:pPr>
              <a:defRPr/>
            </a:pPr>
            <a:r>
              <a:rPr lang="en-GB" sz="2200" b="1" dirty="0" smtClean="0">
                <a:solidFill>
                  <a:schemeClr val="tx2">
                    <a:lumMod val="40000"/>
                    <a:lumOff val="60000"/>
                  </a:schemeClr>
                </a:solidFill>
              </a:rPr>
              <a:t>Principal Fellows </a:t>
            </a:r>
            <a:r>
              <a:rPr lang="en-GB" sz="2200" b="1" dirty="0" smtClean="0"/>
              <a:t>need to demonstrate successful, strategic leadership to enhance student learning, with a particular, but not necessarily exclusive, focus on enhancing teaching quality in institutional, and/ or (inter)national settings.</a:t>
            </a:r>
            <a:endParaRPr lang="en-GB" sz="22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smtClean="0"/>
              <a:t>Values</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a commitment to appropriate Professional Values in facilitating others’ learning;</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a commitment to all the Professional Values;</a:t>
            </a:r>
          </a:p>
          <a:p>
            <a:pPr>
              <a:defRPr/>
            </a:pPr>
            <a:r>
              <a:rPr lang="en-GB" sz="2200" b="1" dirty="0" smtClean="0">
                <a:solidFill>
                  <a:schemeClr val="tx2">
                    <a:lumMod val="40000"/>
                    <a:lumOff val="60000"/>
                  </a:schemeClr>
                </a:solidFill>
              </a:rPr>
              <a:t>Principal Fellows </a:t>
            </a:r>
            <a:r>
              <a:rPr lang="en-GB" sz="2200" b="1" dirty="0" smtClean="0"/>
              <a:t>need to demonstrate these and more (see later slides).</a:t>
            </a:r>
            <a:endParaRPr lang="en-GB" sz="22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dirty="0" smtClean="0"/>
              <a:t>By applying to become a Associate Fellow or Fellow you will have the opportunity to:</a:t>
            </a:r>
          </a:p>
        </p:txBody>
      </p:sp>
      <p:sp>
        <p:nvSpPr>
          <p:cNvPr id="16387" name="Content Placeholder 2"/>
          <p:cNvSpPr>
            <a:spLocks noGrp="1"/>
          </p:cNvSpPr>
          <p:nvPr>
            <p:ph idx="1"/>
          </p:nvPr>
        </p:nvSpPr>
        <p:spPr/>
        <p:txBody>
          <a:bodyPr/>
          <a:lstStyle/>
          <a:p>
            <a:r>
              <a:rPr lang="en-GB" sz="2200" b="1" dirty="0" smtClean="0"/>
              <a:t>Think deeply about and thereby enhance the quality and effectiveness of your work in the area of teaching and supporting learning in higher education;</a:t>
            </a:r>
          </a:p>
          <a:p>
            <a:r>
              <a:rPr lang="en-GB" sz="2200" b="1" dirty="0" smtClean="0"/>
              <a:t>Ensure your practice as a teacher and/or supporter of learning is aligned with a nationally recognised standard for higher education</a:t>
            </a:r>
          </a:p>
          <a:p>
            <a:r>
              <a:rPr lang="en-GB" sz="2200" b="1" dirty="0" smtClean="0"/>
              <a:t>Gain national recognition for your role as a teacher and/or supporter of learning within the higher education context.</a:t>
            </a:r>
          </a:p>
          <a:p>
            <a:endParaRPr lang="en-GB" sz="22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smtClean="0"/>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200" b="1" dirty="0" smtClean="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Font typeface="Wingdings" pitchFamily="2" charset="2"/>
              <a:buNone/>
              <a:defRPr/>
            </a:pPr>
            <a:r>
              <a:rPr lang="en-GB" sz="2200" b="1" dirty="0" smtClean="0"/>
              <a:t>Your application also needs to be endorsed by a signatory who will confirm that your application has institutional approval.</a:t>
            </a:r>
          </a:p>
          <a:p>
            <a:pPr marL="514350" indent="-514350">
              <a:buFont typeface="+mj-lt"/>
              <a:buAutoNum type="arabicPeriod"/>
              <a:defRPr/>
            </a:pPr>
            <a:endParaRPr lang="en-GB" sz="2200" dirty="0" smtClean="0"/>
          </a:p>
          <a:p>
            <a:pPr>
              <a:defRPr/>
            </a:pPr>
            <a:endParaRPr lang="en-GB"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Fellowship: There are two main parts to your application:</a:t>
            </a:r>
          </a:p>
        </p:txBody>
      </p:sp>
      <p:sp>
        <p:nvSpPr>
          <p:cNvPr id="3" name="Content Placeholder 2"/>
          <p:cNvSpPr>
            <a:spLocks noGrp="1"/>
          </p:cNvSpPr>
          <p:nvPr>
            <p:ph idx="1"/>
          </p:nvPr>
        </p:nvSpPr>
        <p:spPr/>
        <p:txBody>
          <a:bodyPr/>
          <a:lstStyle/>
          <a:p>
            <a:pPr marL="514350" indent="-514350">
              <a:buClrTx/>
              <a:buSzPct val="100000"/>
              <a:buFont typeface="+mj-lt"/>
              <a:buAutoNum type="arabicPeriod"/>
              <a:defRPr/>
            </a:pPr>
            <a:r>
              <a:rPr lang="en-GB" sz="2200" b="1" dirty="0" smtClean="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200" b="1" dirty="0" smtClean="0"/>
              <a:t>Your application also needs to be endorsed by a signatory who will confirm that your application has institutional approval.</a:t>
            </a:r>
          </a:p>
          <a:p>
            <a:pPr>
              <a:buClrTx/>
              <a:buSzPct val="100000"/>
              <a:defRPr/>
            </a:pPr>
            <a:endParaRPr lang="en-GB" sz="2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122238"/>
            <a:ext cx="778668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smtClean="0"/>
              <a:t>By applying to become a Senior Fellow you will have the opportunity to:</a:t>
            </a:r>
          </a:p>
        </p:txBody>
      </p:sp>
      <p:sp>
        <p:nvSpPr>
          <p:cNvPr id="19459" name="Content Placeholder 2"/>
          <p:cNvSpPr>
            <a:spLocks noGrp="1"/>
          </p:cNvSpPr>
          <p:nvPr>
            <p:ph idx="1"/>
          </p:nvPr>
        </p:nvSpPr>
        <p:spPr/>
        <p:txBody>
          <a:bodyPr/>
          <a:lstStyle/>
          <a:p>
            <a:r>
              <a:rPr lang="en-GB" sz="2200" b="1" dirty="0" smtClean="0"/>
              <a:t>Think deeply about and thereby enhance the quality and effectiveness of your work in the area of teaching and supporting learning in HE;</a:t>
            </a:r>
          </a:p>
          <a:p>
            <a:r>
              <a:rPr lang="en-GB" sz="2200" b="1" dirty="0" smtClean="0"/>
              <a:t>Model good practice for other staff and be better able to encourage and support them to seek recognition for their own work in this area;</a:t>
            </a:r>
          </a:p>
          <a:p>
            <a:r>
              <a:rPr lang="en-GB" sz="2200" b="1" dirty="0" smtClean="0"/>
              <a:t>Gain national recognition for your contribution to teaching and the support of learning within the HE context.</a:t>
            </a:r>
          </a:p>
          <a:p>
            <a:endParaRPr lang="en-GB" sz="22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solidFill>
                  <a:schemeClr val="tx1"/>
                </a:solidFill>
              </a:rPr>
              <a:t>Why might you want to become HEA-recognised? They say:</a:t>
            </a:r>
          </a:p>
        </p:txBody>
      </p:sp>
      <p:sp>
        <p:nvSpPr>
          <p:cNvPr id="5123" name="Content Placeholder 2"/>
          <p:cNvSpPr>
            <a:spLocks noGrp="1"/>
          </p:cNvSpPr>
          <p:nvPr>
            <p:ph idx="1"/>
          </p:nvPr>
        </p:nvSpPr>
        <p:spPr/>
        <p:txBody>
          <a:bodyPr/>
          <a:lstStyle/>
          <a:p>
            <a:r>
              <a:rPr lang="en-GB" sz="2000" b="1" dirty="0" smtClean="0"/>
              <a:t>It provides national recognition of your commitment to professionalism in teaching and learning in higher education</a:t>
            </a:r>
          </a:p>
          <a:p>
            <a:r>
              <a:rPr lang="en-GB" sz="2000" b="1" dirty="0" smtClean="0"/>
              <a:t>It demonstrates that your practice is aligned with the UK PSF</a:t>
            </a:r>
          </a:p>
          <a:p>
            <a:r>
              <a:rPr lang="en-GB" sz="2000" b="1" dirty="0" smtClean="0"/>
              <a:t>It provides an indicator of professional identity for higher education practitioners, including the entitlement to use post-nominal letters</a:t>
            </a:r>
            <a:br>
              <a:rPr lang="en-GB" sz="2000" b="1" dirty="0" smtClean="0"/>
            </a:br>
            <a:r>
              <a:rPr lang="en-GB" sz="2000" b="1" dirty="0" smtClean="0"/>
              <a:t>AFHEA – Associate Fellow of the Higher Education Academy</a:t>
            </a:r>
            <a:br>
              <a:rPr lang="en-GB" sz="2000" b="1" dirty="0" smtClean="0"/>
            </a:br>
            <a:r>
              <a:rPr lang="en-GB" sz="2000" b="1" dirty="0" smtClean="0"/>
              <a:t>FHEA – Fellow of the Higher Education Academy</a:t>
            </a:r>
            <a:br>
              <a:rPr lang="en-GB" sz="2000" b="1" dirty="0" smtClean="0"/>
            </a:br>
            <a:r>
              <a:rPr lang="en-GB" sz="2000" b="1" dirty="0" smtClean="0"/>
              <a:t>SFHEA – Senior Fellow of the Higher Education Academy</a:t>
            </a:r>
            <a:br>
              <a:rPr lang="en-GB" sz="2000" b="1" dirty="0" smtClean="0"/>
            </a:br>
            <a:r>
              <a:rPr lang="en-GB" sz="2000" b="1" dirty="0" smtClean="0"/>
              <a:t>PFHEA – Principal Fellow of the Higher Education Academy</a:t>
            </a:r>
          </a:p>
          <a:p>
            <a:r>
              <a:rPr lang="en-GB" sz="2000" b="1" dirty="0" smtClean="0"/>
              <a:t>It is a portable asset, that has UK-wide relevance and which is increasingly recognised by higher and further education institutions</a:t>
            </a:r>
          </a:p>
          <a:p>
            <a:endParaRPr lang="en-GB" sz="2000"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Typically an applicant for a Senior Fellowship might be:</a:t>
            </a:r>
          </a:p>
        </p:txBody>
      </p:sp>
      <p:sp>
        <p:nvSpPr>
          <p:cNvPr id="20483" name="Content Placeholder 2"/>
          <p:cNvSpPr>
            <a:spLocks noGrp="1"/>
          </p:cNvSpPr>
          <p:nvPr>
            <p:ph idx="1"/>
          </p:nvPr>
        </p:nvSpPr>
        <p:spPr/>
        <p:txBody>
          <a:bodyPr/>
          <a:lstStyle/>
          <a:p>
            <a:r>
              <a:rPr lang="en-GB" sz="2200" b="1" dirty="0" smtClean="0"/>
              <a:t>An experienced member of staff able to demonstrate, impact and influence through, for example, responsibility for leading, managing or organising programmes, subjects and/or disciplinary areas</a:t>
            </a:r>
          </a:p>
          <a:p>
            <a:r>
              <a:rPr lang="en-GB" sz="2200" b="1" dirty="0" smtClean="0"/>
              <a:t>An experienced subject mentor and/or someone who supports those new to teaching</a:t>
            </a:r>
          </a:p>
          <a:p>
            <a:r>
              <a:rPr lang="en-GB" sz="2200" b="1" dirty="0" smtClean="0"/>
              <a:t>An experienced member of staff with departmental and/or wider teaching and learning support advisory responsibilities within your institution</a:t>
            </a:r>
          </a:p>
          <a:p>
            <a:endParaRPr lang="en-GB" sz="22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Senior Fellowship. You need</a:t>
            </a:r>
          </a:p>
        </p:txBody>
      </p:sp>
      <p:sp>
        <p:nvSpPr>
          <p:cNvPr id="3" name="Content Placeholder 2"/>
          <p:cNvSpPr>
            <a:spLocks noGrp="1"/>
          </p:cNvSpPr>
          <p:nvPr>
            <p:ph idx="1"/>
          </p:nvPr>
        </p:nvSpPr>
        <p:spPr>
          <a:xfrm>
            <a:off x="142875" y="1412875"/>
            <a:ext cx="8858250" cy="4789488"/>
          </a:xfrm>
        </p:spPr>
        <p:txBody>
          <a:bodyPr/>
          <a:lstStyle/>
          <a:p>
            <a:pPr marL="457200" indent="-457200">
              <a:buClrTx/>
              <a:buSzPct val="100000"/>
              <a:buFont typeface="+mj-lt"/>
              <a:buAutoNum type="arabicPeriod"/>
              <a:defRPr/>
            </a:pPr>
            <a:r>
              <a:rPr lang="en-GB" sz="2200" b="1" dirty="0" smtClean="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200" b="1" dirty="0" smtClean="0"/>
              <a:t>It also needs to be endorsed by a signatory who will confirm that your application has institutional approval.</a:t>
            </a:r>
          </a:p>
          <a:p>
            <a:pPr>
              <a:buClrTx/>
              <a:buSzPct val="100000"/>
              <a:defRPr/>
            </a:pPr>
            <a:endParaRPr lang="en-GB" sz="2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Specific guidance for Senior Fellows</a:t>
            </a:r>
          </a:p>
        </p:txBody>
      </p:sp>
      <p:sp>
        <p:nvSpPr>
          <p:cNvPr id="22531" name="Content Placeholder 2"/>
          <p:cNvSpPr>
            <a:spLocks noGrp="1"/>
          </p:cNvSpPr>
          <p:nvPr>
            <p:ph idx="1"/>
          </p:nvPr>
        </p:nvSpPr>
        <p:spPr/>
        <p:txBody>
          <a:bodyPr/>
          <a:lstStyle/>
          <a:p>
            <a:r>
              <a:rPr lang="en-GB" sz="2000" b="1" dirty="0" smtClean="0"/>
              <a:t>Whilst it is important that you address all of the dimensions of Framework, given the complex and integrative nature of professional practice at this level you should avoid a mechanistic approach to ensuring full coverage. </a:t>
            </a:r>
          </a:p>
          <a:p>
            <a:r>
              <a:rPr lang="en-GB" sz="2000" b="1" dirty="0" smtClean="0"/>
              <a:t>The HEA recognises that there will be considerable variation in applications, reflecting differences in individual’s experience, their job roles and institutional contexts. The quality of your reflection is far more important than quantity. A suggested word count for the combined case studies and reflective commentary is around 5000 – 6000 words with an upper limit of 7000 words (including references). </a:t>
            </a:r>
          </a:p>
          <a:p>
            <a:r>
              <a:rPr lang="en-GB" sz="2000" b="1" dirty="0" smtClean="0"/>
              <a:t>The APP is the heart of your application. It comprises a reflective commentary on professional practice as a teacher and/or supporter of learning. In it you should explain how you meet the requirements outlined in Descriptor 3 of the Framework. </a:t>
            </a:r>
          </a:p>
          <a:p>
            <a:endParaRPr lang="en-GB"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Preparing your Reflective Account of Practice. You should:</a:t>
            </a:r>
          </a:p>
        </p:txBody>
      </p:sp>
      <p:sp>
        <p:nvSpPr>
          <p:cNvPr id="23555" name="Content Placeholder 2"/>
          <p:cNvSpPr>
            <a:spLocks noGrp="1"/>
          </p:cNvSpPr>
          <p:nvPr>
            <p:ph idx="1"/>
          </p:nvPr>
        </p:nvSpPr>
        <p:spPr/>
        <p:txBody>
          <a:bodyPr/>
          <a:lstStyle/>
          <a:p>
            <a:r>
              <a:rPr lang="en-US" sz="2200" b="1" dirty="0" smtClean="0"/>
              <a:t>Focus in particular on the education, training, employment, roles and experience which have contributed to your professional development as teacher, mentor, facilitator of learning and academic leader. You might include informal activities whether individual, collaborative or team-based, that you believe have had a significant impact on your academic practice and/or on the practice of others.</a:t>
            </a:r>
            <a:endParaRPr lang="en-GB" sz="2200" b="1" dirty="0" smtClean="0"/>
          </a:p>
          <a:p>
            <a:r>
              <a:rPr lang="en-US" sz="2200" b="1" dirty="0" smtClean="0"/>
              <a:t>Highlight the primary influences on your own development, focusing on the progressive attainment of your professional capabilities and how you and others have benefited from the continuous learning and development process involved. </a:t>
            </a:r>
            <a:endParaRPr lang="en-GB" sz="2200" b="1" dirty="0" smtClean="0"/>
          </a:p>
          <a:p>
            <a:endParaRPr lang="en-GB" sz="22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Aspects in your Reflective Account of Practice (RAP) might include:</a:t>
            </a:r>
          </a:p>
        </p:txBody>
      </p:sp>
      <p:sp>
        <p:nvSpPr>
          <p:cNvPr id="24579" name="Content Placeholder 2"/>
          <p:cNvSpPr>
            <a:spLocks noGrp="1"/>
          </p:cNvSpPr>
          <p:nvPr>
            <p:ph idx="1"/>
          </p:nvPr>
        </p:nvSpPr>
        <p:spPr/>
        <p:txBody>
          <a:bodyPr/>
          <a:lstStyle/>
          <a:p>
            <a:pPr>
              <a:buFont typeface="Wingdings" pitchFamily="2" charset="2"/>
              <a:buNone/>
            </a:pPr>
            <a:r>
              <a:rPr lang="en-US" sz="2400" b="1" dirty="0" smtClean="0"/>
              <a:t>Career milestones</a:t>
            </a:r>
            <a:endParaRPr lang="en-GB" sz="2400" b="1" dirty="0" smtClean="0"/>
          </a:p>
          <a:p>
            <a:r>
              <a:rPr lang="en-US" sz="2400" b="1" dirty="0" smtClean="0"/>
              <a:t>roles and responsibilities related to teaching and supporting learning</a:t>
            </a:r>
            <a:endParaRPr lang="en-GB" sz="2400" b="1" dirty="0" smtClean="0"/>
          </a:p>
          <a:p>
            <a:r>
              <a:rPr lang="en-US" sz="2400" b="1" dirty="0" smtClean="0"/>
              <a:t>relevant qualifications obtained from formal professional development undertaken</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2 in RAP might include:</a:t>
            </a:r>
          </a:p>
        </p:txBody>
      </p:sp>
      <p:sp>
        <p:nvSpPr>
          <p:cNvPr id="2560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Areas of research, scholarship and/or professional practice</a:t>
            </a:r>
            <a:endParaRPr lang="en-GB" sz="2400" b="1" smtClean="0"/>
          </a:p>
          <a:p>
            <a:r>
              <a:rPr lang="en-US" sz="2400" b="1" smtClean="0"/>
              <a:t>relevant publications and/or presentations</a:t>
            </a:r>
            <a:endParaRPr lang="en-GB" sz="2400" b="1" smtClean="0"/>
          </a:p>
          <a:p>
            <a:r>
              <a:rPr lang="en-US" sz="2400" b="1" smtClean="0"/>
              <a:t>incorporation of research, scholarship and/or professional practice into teaching and supporting learning</a:t>
            </a:r>
            <a:endParaRPr lang="en-GB" sz="2400" b="1" smtClean="0"/>
          </a:p>
          <a:p>
            <a:r>
              <a:rPr lang="en-US" sz="2400" b="1" smtClean="0"/>
              <a:t>links with professional bodies/wider communities</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3 in RAP might include:</a:t>
            </a:r>
          </a:p>
        </p:txBody>
      </p:sp>
      <p:sp>
        <p:nvSpPr>
          <p:cNvPr id="2662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Involvement in teaching and learning initiatives;</a:t>
            </a:r>
            <a:endParaRPr lang="en-GB" sz="2400" b="1" smtClean="0"/>
          </a:p>
          <a:p>
            <a:r>
              <a:rPr lang="en-US" sz="2400" b="1" smtClean="0"/>
              <a:t>institutional/nationally funded projects</a:t>
            </a:r>
            <a:endParaRPr lang="en-GB" sz="2400" b="1" smtClean="0"/>
          </a:p>
          <a:p>
            <a:r>
              <a:rPr lang="en-US" sz="2400" b="1" smtClean="0"/>
              <a:t>small-medium scale investigations/awards</a:t>
            </a:r>
            <a:endParaRPr lang="en-GB" sz="2400" b="1" smtClean="0"/>
          </a:p>
          <a:p>
            <a:r>
              <a:rPr lang="en-US" sz="2400" b="1" smtClean="0"/>
              <a:t>work with professional bodies</a:t>
            </a:r>
            <a:endParaRPr lang="en-GB" sz="2400" b="1" smtClean="0"/>
          </a:p>
          <a:p>
            <a:r>
              <a:rPr lang="en-US" sz="2400" b="1" smtClean="0"/>
              <a:t>development and/or adoption of learning and teaching themes, for example, internationalisation, employability, assessment and feedback, retention, flexible learning, education for sustainability</a:t>
            </a:r>
            <a:endParaRPr lang="en-GB" sz="2400" b="1" smtClean="0"/>
          </a:p>
          <a:p>
            <a:r>
              <a:rPr lang="en-US" sz="2400" b="1" smtClean="0"/>
              <a:t>dissemination of teaching and learning related expertise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4 &amp;5 in RAP might include:</a:t>
            </a:r>
          </a:p>
        </p:txBody>
      </p:sp>
      <p:sp>
        <p:nvSpPr>
          <p:cNvPr id="2765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dirty="0" smtClean="0"/>
              <a:t>Recognition and reward;</a:t>
            </a:r>
            <a:endParaRPr lang="en-GB" sz="2400" b="1" dirty="0" smtClean="0"/>
          </a:p>
          <a:p>
            <a:r>
              <a:rPr lang="en-US" sz="2400" b="1" dirty="0" smtClean="0"/>
              <a:t>teaching prizes, fellowships, institutional awards for innovation</a:t>
            </a:r>
            <a:endParaRPr lang="en-GB" sz="2400" b="1" dirty="0" smtClean="0"/>
          </a:p>
          <a:p>
            <a:r>
              <a:rPr lang="en-US" sz="2400" b="1" dirty="0" smtClean="0"/>
              <a:t>professional body recognition</a:t>
            </a:r>
            <a:endParaRPr lang="en-GB" sz="2400" b="1" dirty="0" smtClean="0"/>
          </a:p>
          <a:p>
            <a:pPr>
              <a:buFont typeface="Wingdings" pitchFamily="2" charset="2"/>
              <a:buNone/>
            </a:pPr>
            <a:r>
              <a:rPr lang="en-US" sz="2400" b="1" dirty="0" smtClean="0"/>
              <a:t>Collaborating with others;</a:t>
            </a:r>
            <a:endParaRPr lang="en-GB" sz="2400" b="1" dirty="0" smtClean="0"/>
          </a:p>
          <a:p>
            <a:r>
              <a:rPr lang="en-US" sz="2400" b="1" dirty="0" smtClean="0"/>
              <a:t>advisory, support, co-ordination roles in teaching and supporting learning</a:t>
            </a:r>
            <a:endParaRPr lang="en-GB" sz="2400" b="1" dirty="0" smtClean="0"/>
          </a:p>
          <a:p>
            <a:r>
              <a:rPr lang="en-US" sz="2400" b="1" dirty="0" smtClean="0"/>
              <a:t>leadership and management roles</a:t>
            </a:r>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6 in RAP might include:</a:t>
            </a:r>
          </a:p>
        </p:txBody>
      </p:sp>
      <p:sp>
        <p:nvSpPr>
          <p:cNvPr id="2867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Educational and staff development activity;</a:t>
            </a:r>
            <a:endParaRPr lang="en-GB" sz="2400" b="1" smtClean="0"/>
          </a:p>
          <a:p>
            <a:r>
              <a:rPr lang="en-US" sz="2400" b="1" smtClean="0"/>
              <a:t>mentor roles in professional development programmes for new and inexperienced staff</a:t>
            </a:r>
            <a:endParaRPr lang="en-GB" sz="2400" b="1" smtClean="0"/>
          </a:p>
          <a:p>
            <a:r>
              <a:rPr lang="en-US" sz="2400" b="1" smtClean="0"/>
              <a:t>learning and teaching workshops/seminars</a:t>
            </a:r>
            <a:endParaRPr lang="en-GB" sz="2400" b="1" smtClean="0"/>
          </a:p>
          <a:p>
            <a:r>
              <a:rPr lang="en-US" sz="2400" b="1" smtClean="0"/>
              <a:t>related publications/documents</a:t>
            </a:r>
          </a:p>
          <a:p>
            <a:endParaRPr lang="en-US" sz="2400" b="1" smtClean="0"/>
          </a:p>
          <a:p>
            <a:pPr>
              <a:buFont typeface="Wingdings" pitchFamily="2" charset="2"/>
              <a:buNone/>
            </a:pPr>
            <a:r>
              <a:rPr lang="en-US" sz="2400" b="1" smtClean="0"/>
              <a:t>Programmes of study used as examples must be equivalent to at least level 4 or above.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7 in RAP might include:</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Leadership, management and organisational roles within institution or wider higher education context</a:t>
            </a:r>
            <a:endParaRPr lang="en-GB" sz="2400" b="1" smtClean="0"/>
          </a:p>
          <a:p>
            <a:r>
              <a:rPr lang="en-US" sz="2400" b="1" smtClean="0"/>
              <a:t>teaching and learning/quality enhancement committees</a:t>
            </a:r>
            <a:endParaRPr lang="en-GB" sz="2400" b="1" smtClean="0"/>
          </a:p>
          <a:p>
            <a:r>
              <a:rPr lang="en-US" sz="2400" b="1" smtClean="0"/>
              <a:t>programme design, approval and review process</a:t>
            </a:r>
            <a:endParaRPr lang="en-GB" sz="2400" b="1" smtClean="0"/>
          </a:p>
          <a:p>
            <a:r>
              <a:rPr lang="en-US" sz="2400" b="1" smtClean="0"/>
              <a:t>quality assurance roles and responsibilities</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000" b="1" dirty="0" smtClean="0"/>
              <a:t>It’s a chance to gain recognition for the work you do teaching and supporting students;</a:t>
            </a:r>
          </a:p>
          <a:p>
            <a:r>
              <a:rPr lang="en-US" sz="2000" b="1" dirty="0" smtClean="0"/>
              <a:t>Many advertised posts in UK HEIs now specify HEA recognition for appointment;</a:t>
            </a:r>
          </a:p>
          <a:p>
            <a:r>
              <a:rPr lang="en-US" sz="2000" b="1" dirty="0" smtClean="0"/>
              <a:t>Your institution gains benefits from being able to claim its staff are appropriately qualified and recognized and your achievement can be recoded as part of the institutional Key Information Set (KIS) data;</a:t>
            </a:r>
          </a:p>
          <a:p>
            <a:r>
              <a:rPr lang="en-US" sz="2000" b="1" dirty="0" smtClean="0"/>
              <a:t>Your students are likely to be pleased to be taught by a nationally-</a:t>
            </a:r>
            <a:r>
              <a:rPr lang="en-US" sz="2000" b="1" dirty="0" err="1" smtClean="0"/>
              <a:t>recognised</a:t>
            </a:r>
            <a:r>
              <a:rPr lang="en-US" sz="2000" b="1" dirty="0" smtClean="0"/>
              <a:t> teacher.</a:t>
            </a:r>
          </a:p>
          <a:p>
            <a:endParaRPr lang="en-US" sz="2000"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In this section you should provide reflective accounts of two particular contributions or roles which:</a:t>
            </a:r>
            <a:endParaRPr lang="en-GB" sz="2400" b="1" smtClean="0"/>
          </a:p>
          <a:p>
            <a:r>
              <a:rPr lang="en-US" sz="2400" b="1" smtClean="0"/>
              <a:t>Have had a significant impact upon the co-ordination, support, supervision, management and/or mentoring of others (whether individuals and/or teams), in relation to teaching and learning</a:t>
            </a:r>
            <a:endParaRPr lang="en-GB" sz="2400" b="1" smtClean="0"/>
          </a:p>
          <a:p>
            <a:r>
              <a:rPr lang="en-US" sz="2400" b="1" smtClean="0"/>
              <a:t>Demonstrate your sustained effectiveness in relation to teaching and learning and that you meet the criteria for Senior Fellowship. </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600" dirty="0" smtClean="0"/>
              <a:t>What do the case studies need to include?</a:t>
            </a:r>
          </a:p>
        </p:txBody>
      </p:sp>
      <p:sp>
        <p:nvSpPr>
          <p:cNvPr id="317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You might include informal activities, whether individual, collaborative or team-based, that had a significant impact on your academic practice and/or on the practice of others.</a:t>
            </a:r>
          </a:p>
          <a:p>
            <a:r>
              <a:rPr lang="en-US" sz="2400" b="1" dirty="0" smtClean="0"/>
              <a:t>At least one of your case studies should address a situation where you worked with others using your skills, knowledge and awareness in leading, managing or </a:t>
            </a:r>
            <a:r>
              <a:rPr lang="en-US" sz="2400" b="1" dirty="0" err="1" smtClean="0"/>
              <a:t>organising</a:t>
            </a:r>
            <a:r>
              <a:rPr lang="en-US" sz="2400" b="1" dirty="0" smtClean="0"/>
              <a:t> </a:t>
            </a:r>
            <a:r>
              <a:rPr lang="en-US" sz="2400" b="1" dirty="0" err="1" smtClean="0"/>
              <a:t>programmes</a:t>
            </a:r>
            <a:r>
              <a:rPr lang="en-US" sz="2400" b="1" dirty="0" smtClean="0"/>
              <a:t>, subjects and/or disciplinary areas.</a:t>
            </a:r>
            <a:endParaRPr lang="en-GB" sz="2400" b="1" dirty="0" smtClean="0"/>
          </a:p>
          <a:p>
            <a:r>
              <a:rPr lang="en-US" sz="2400" b="1" dirty="0" smtClean="0"/>
              <a:t>You should clearly demonstrate an integrated and reflective approach to academic practice that incorporates research, scholarship and/or professional practice. </a:t>
            </a:r>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2800" dirty="0" smtClean="0">
                <a:solidFill>
                  <a:schemeClr val="tx1"/>
                </a:solidFill>
              </a:rPr>
              <a:t>Case study aspects for inclusion </a:t>
            </a:r>
            <a:br>
              <a:rPr lang="en-GB" sz="2800" dirty="0" smtClean="0">
                <a:solidFill>
                  <a:schemeClr val="tx1"/>
                </a:solidFill>
              </a:rPr>
            </a:br>
            <a:r>
              <a:rPr lang="en-GB" sz="2800" dirty="0" smtClean="0">
                <a:solidFill>
                  <a:schemeClr val="tx1"/>
                </a:solidFill>
              </a:rPr>
              <a:t>1: </a:t>
            </a:r>
            <a:r>
              <a:rPr lang="en-US" sz="2800" dirty="0" smtClean="0">
                <a:solidFill>
                  <a:schemeClr val="tx1"/>
                </a:solidFill>
              </a:rPr>
              <a:t>Developing quality enhancement</a:t>
            </a:r>
            <a:r>
              <a:rPr lang="en-GB" sz="2800" dirty="0" smtClean="0">
                <a:solidFill>
                  <a:schemeClr val="tx1"/>
                </a:solidFill>
              </a:rPr>
              <a:t> </a:t>
            </a:r>
          </a:p>
        </p:txBody>
      </p:sp>
      <p:sp>
        <p:nvSpPr>
          <p:cNvPr id="327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how you place learning and teaching and the student experience at the heart of your academic practice</a:t>
            </a:r>
            <a:endParaRPr lang="en-GB" sz="2400" b="1" smtClean="0"/>
          </a:p>
          <a:p>
            <a:r>
              <a:rPr lang="en-US" sz="2400" b="1" smtClean="0"/>
              <a:t>ways you interact with others to ensure appropriate alignment of teaching, learning and assessment practices</a:t>
            </a:r>
            <a:endParaRPr lang="en-GB" sz="2400" b="1" smtClean="0"/>
          </a:p>
          <a:p>
            <a:r>
              <a:rPr lang="en-US" sz="2400" b="1" smtClean="0"/>
              <a:t>how you ensure that student learning within the context of your responsibilities is enriched by disciplinary and pedagogic research, scholarship and professional practice (your own and that of others)</a:t>
            </a:r>
            <a:endParaRPr lang="en-GB" sz="2400" b="1" smtClean="0"/>
          </a:p>
          <a:p>
            <a:r>
              <a:rPr lang="en-US" sz="2400" b="1" smtClean="0"/>
              <a:t>ways you have fostered dynamic approaches to teaching and learning through creativity and innovation</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z="2800" dirty="0" smtClean="0">
                <a:solidFill>
                  <a:schemeClr val="tx1"/>
                </a:solidFill>
              </a:rPr>
              <a:t>Case-study aspects for inclusion </a:t>
            </a:r>
            <a:br>
              <a:rPr lang="en-GB" sz="2800" dirty="0" smtClean="0">
                <a:solidFill>
                  <a:schemeClr val="tx1"/>
                </a:solidFill>
              </a:rPr>
            </a:br>
            <a:r>
              <a:rPr lang="en-GB" sz="2800" dirty="0" smtClean="0">
                <a:solidFill>
                  <a:schemeClr val="tx1"/>
                </a:solidFill>
              </a:rPr>
              <a:t>2: </a:t>
            </a:r>
            <a:r>
              <a:rPr lang="en-US" sz="2800" dirty="0" smtClean="0">
                <a:solidFill>
                  <a:schemeClr val="tx1"/>
                </a:solidFill>
              </a:rPr>
              <a:t>Supporting other colleagues</a:t>
            </a:r>
            <a:endParaRPr lang="en-GB" sz="2800" dirty="0" smtClean="0">
              <a:solidFill>
                <a:schemeClr val="tx1"/>
              </a:solidFill>
            </a:endParaRPr>
          </a:p>
        </p:txBody>
      </p:sp>
      <p:sp>
        <p:nvSpPr>
          <p:cNvPr id="337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how you have supported other colleagues to enhance their practices</a:t>
            </a:r>
            <a:endParaRPr lang="en-GB" sz="2400" b="1" smtClean="0"/>
          </a:p>
          <a:p>
            <a:r>
              <a:rPr lang="en-US" sz="2400" b="1" smtClean="0"/>
              <a:t>specific examples of how you have enhanced academic practice through co-ordinating/managing others</a:t>
            </a:r>
            <a:endParaRPr lang="en-GB" sz="2400" b="1" smtClean="0"/>
          </a:p>
          <a:p>
            <a:r>
              <a:rPr lang="en-US" sz="2400" b="1" smtClean="0"/>
              <a:t>your roles in teaching and learning projects and initiatives at departmental, institutional or wider HE context</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85750" y="122238"/>
            <a:ext cx="7929563" cy="1163622"/>
          </a:xfrm>
        </p:spPr>
        <p:txBody>
          <a:bodyPr/>
          <a:lstStyle/>
          <a:p>
            <a:r>
              <a:rPr lang="en-GB" sz="2800" dirty="0" smtClean="0">
                <a:solidFill>
                  <a:schemeClr val="tx1"/>
                </a:solidFill>
              </a:rPr>
              <a:t>Case study aspects </a:t>
            </a:r>
            <a:br>
              <a:rPr lang="en-GB" sz="2800" dirty="0" smtClean="0">
                <a:solidFill>
                  <a:schemeClr val="tx1"/>
                </a:solidFill>
              </a:rPr>
            </a:br>
            <a:r>
              <a:rPr lang="en-GB" sz="2800" dirty="0" smtClean="0">
                <a:solidFill>
                  <a:schemeClr val="tx1"/>
                </a:solidFill>
              </a:rPr>
              <a:t>3: </a:t>
            </a:r>
            <a:r>
              <a:rPr lang="en-US" sz="2800" dirty="0" smtClean="0">
                <a:solidFill>
                  <a:schemeClr val="tx1"/>
                </a:solidFill>
              </a:rPr>
              <a:t>Sustained engagement with educational &amp; staff development</a:t>
            </a:r>
            <a:endParaRPr lang="en-GB" sz="2800" dirty="0" smtClean="0"/>
          </a:p>
        </p:txBody>
      </p:sp>
      <p:sp>
        <p:nvSpPr>
          <p:cNvPr id="348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staff development activities you have facilitated (informal and formal) that enhance your colleagues’ abilities to meet the dimensions of the UKPSF</a:t>
            </a:r>
            <a:endParaRPr lang="en-GB" sz="2400" b="1" smtClean="0"/>
          </a:p>
          <a:p>
            <a:r>
              <a:rPr lang="en-US" sz="2400" b="1" smtClean="0"/>
              <a:t>how your contributions have promoted the student learning experience through professional development of staff under your influence and guidance. For example, through informal or formal mentoring arrangements</a:t>
            </a:r>
            <a:endParaRPr lang="en-GB" sz="2400" b="1" smtClean="0"/>
          </a:p>
          <a:p>
            <a:r>
              <a:rPr lang="en-US" sz="2400" b="1" smtClean="0"/>
              <a:t>how you have disseminated your knowledge and skills in teaching and supporting learning to audiences within, and external to your institution</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z="2800" dirty="0" smtClean="0">
                <a:solidFill>
                  <a:schemeClr val="tx1"/>
                </a:solidFill>
              </a:rPr>
              <a:t>Case study aspects </a:t>
            </a:r>
            <a:br>
              <a:rPr lang="en-GB" sz="2800" dirty="0" smtClean="0">
                <a:solidFill>
                  <a:schemeClr val="tx1"/>
                </a:solidFill>
              </a:rPr>
            </a:br>
            <a:r>
              <a:rPr lang="en-GB" sz="2800" dirty="0" smtClean="0">
                <a:solidFill>
                  <a:schemeClr val="tx1"/>
                </a:solidFill>
              </a:rPr>
              <a:t>4: </a:t>
            </a:r>
            <a:r>
              <a:rPr lang="en-US" sz="2800" dirty="0" smtClean="0">
                <a:solidFill>
                  <a:schemeClr val="tx1"/>
                </a:solidFill>
              </a:rPr>
              <a:t>Evaluation of academic practice</a:t>
            </a:r>
            <a:endParaRPr lang="en-GB" sz="2800" dirty="0" smtClean="0">
              <a:solidFill>
                <a:schemeClr val="tx1"/>
              </a:solidFill>
            </a:endParaRPr>
          </a:p>
        </p:txBody>
      </p:sp>
      <p:sp>
        <p:nvSpPr>
          <p:cNvPr id="358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steps taken to develop your own practice and how you have used your own experience to enable others to reflect on and critique their own practice</a:t>
            </a:r>
            <a:endParaRPr lang="en-GB" sz="2400" b="1" smtClean="0"/>
          </a:p>
          <a:p>
            <a:r>
              <a:rPr lang="en-US" sz="2400" b="1" smtClean="0"/>
              <a:t>how you support, encourage and implement evaluation processes designed to enhance the student learning experience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How will your application be assessed (Senior Fellows)?</a:t>
            </a:r>
          </a:p>
        </p:txBody>
      </p:sp>
      <p:sp>
        <p:nvSpPr>
          <p:cNvPr id="36867" name="Content Placeholder 2"/>
          <p:cNvSpPr>
            <a:spLocks noGrp="1"/>
          </p:cNvSpPr>
          <p:nvPr>
            <p:ph idx="1"/>
          </p:nvPr>
        </p:nvSpPr>
        <p:spPr>
          <a:xfrm>
            <a:off x="214313" y="1428750"/>
            <a:ext cx="8658225" cy="4789488"/>
          </a:xfrm>
        </p:spPr>
        <p:txBody>
          <a:bodyPr/>
          <a:lstStyle/>
          <a:p>
            <a:r>
              <a:rPr lang="en-GB" sz="2000" b="1" dirty="0" smtClean="0"/>
              <a:t>Your application will be reviewed by a panel of 3 </a:t>
            </a:r>
            <a:r>
              <a:rPr lang="en-GB" sz="2000" b="1" dirty="0" err="1" smtClean="0"/>
              <a:t>accreditors</a:t>
            </a:r>
            <a:r>
              <a:rPr lang="en-GB" sz="2000" b="1" dirty="0" smtClean="0"/>
              <a:t>, one of whom will take the lead and make the final decision;</a:t>
            </a:r>
          </a:p>
          <a:p>
            <a:r>
              <a:rPr lang="en-GB" sz="2000" b="1" dirty="0" err="1" smtClean="0"/>
              <a:t>Accreditors</a:t>
            </a:r>
            <a:r>
              <a:rPr lang="en-GB" sz="2000" b="1" dirty="0" smtClean="0"/>
              <a:t> are selected for their experience of external review and accreditation, as well as for their knowledge and experience of teaching and learning issues. The </a:t>
            </a:r>
            <a:r>
              <a:rPr lang="en-GB" sz="2000" b="1" dirty="0" err="1" smtClean="0"/>
              <a:t>accreditor</a:t>
            </a:r>
            <a:r>
              <a:rPr lang="en-GB" sz="2000" b="1" dirty="0" smtClean="0"/>
              <a:t> pool includes education specialists and practitioners from a range of disciplines across the higher education sector.</a:t>
            </a:r>
          </a:p>
          <a:p>
            <a:r>
              <a:rPr lang="en-GB" sz="2000" b="1" dirty="0" smtClean="0"/>
              <a:t>The evaluation form has three columns, (accept, refer, borderline) for Areas of Activity, Core Knowledge, Values and </a:t>
            </a:r>
            <a:r>
              <a:rPr lang="en-US" sz="2000" b="1" dirty="0" smtClean="0"/>
              <a:t>Descriptor relating to whole claim with space for comments and summary remarks;</a:t>
            </a:r>
          </a:p>
          <a:p>
            <a:r>
              <a:rPr lang="en-US" sz="2000" b="1" dirty="0" smtClean="0"/>
              <a:t>The overall decision will be </a:t>
            </a:r>
            <a:r>
              <a:rPr lang="en-US" sz="2000" b="1" i="1" dirty="0" smtClean="0"/>
              <a:t>Accept or Refer </a:t>
            </a:r>
          </a:p>
          <a:p>
            <a:r>
              <a:rPr lang="en-US" sz="2000" b="1" dirty="0" smtClean="0"/>
              <a:t>The </a:t>
            </a:r>
            <a:r>
              <a:rPr lang="en-US" sz="2000" b="1" dirty="0" err="1" smtClean="0"/>
              <a:t>accreditor</a:t>
            </a:r>
            <a:r>
              <a:rPr lang="en-US" sz="2000" b="1" dirty="0" smtClean="0"/>
              <a:t>/ lead </a:t>
            </a:r>
            <a:r>
              <a:rPr lang="en-US" sz="2000" b="1" dirty="0" err="1" smtClean="0"/>
              <a:t>accreditor</a:t>
            </a:r>
            <a:r>
              <a:rPr lang="en-US" sz="2000" b="1" dirty="0" smtClean="0"/>
              <a:t> forms are available on the website</a:t>
            </a:r>
            <a:endParaRPr lang="en-GB" sz="2000" b="1"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Assessing Senior Fellowship applications</a:t>
            </a:r>
          </a:p>
        </p:txBody>
      </p:sp>
      <p:sp>
        <p:nvSpPr>
          <p:cNvPr id="37891" name="Content Placeholder 2"/>
          <p:cNvSpPr>
            <a:spLocks noGrp="1"/>
          </p:cNvSpPr>
          <p:nvPr>
            <p:ph idx="1"/>
          </p:nvPr>
        </p:nvSpPr>
        <p:spPr/>
        <p:txBody>
          <a:bodyPr/>
          <a:lstStyle/>
          <a:p>
            <a:r>
              <a:rPr lang="en-GB" sz="2200" b="1" dirty="0" smtClean="0"/>
              <a:t>The </a:t>
            </a:r>
            <a:r>
              <a:rPr lang="en-GB" sz="2200" b="1" dirty="0" err="1" smtClean="0"/>
              <a:t>accreditors</a:t>
            </a:r>
            <a:r>
              <a:rPr lang="en-GB" sz="2200" b="1" dirty="0" smtClean="0"/>
              <a:t> will assess your application looking for evidence that your approach to teaching/supporting and managing learning is grounded in an understanding of how students develop knowledge and learning skills within your discipline or role.</a:t>
            </a:r>
          </a:p>
          <a:p>
            <a:r>
              <a:rPr lang="en-GB" sz="2200" b="1" dirty="0" smtClean="0"/>
              <a:t>Your evidence should therefore be reflective, not just descriptive. </a:t>
            </a:r>
            <a:r>
              <a:rPr lang="en-GB" sz="2200" b="1" dirty="0" err="1" smtClean="0"/>
              <a:t>Accreditors</a:t>
            </a:r>
            <a:r>
              <a:rPr lang="en-GB" sz="2200" b="1" dirty="0" smtClean="0"/>
              <a:t> will also look for indications of how you evaluate your effectiveness and how you develop your approach in the light of experience.</a:t>
            </a:r>
          </a:p>
          <a:p>
            <a:r>
              <a:rPr lang="en-GB" sz="2200" b="1" dirty="0" smtClean="0"/>
              <a:t>The </a:t>
            </a:r>
            <a:r>
              <a:rPr lang="en-GB" sz="2200" b="1" dirty="0" err="1" smtClean="0"/>
              <a:t>accreditors</a:t>
            </a:r>
            <a:r>
              <a:rPr lang="en-GB" sz="2200" b="1" dirty="0" smtClean="0"/>
              <a:t> will take a holistic approach to reviewing your application, and will seek evidence from across the application.</a:t>
            </a:r>
          </a:p>
          <a:p>
            <a:endParaRPr lang="en-GB" sz="22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200" b="1" dirty="0" smtClean="0"/>
              <a:t>An Account of Professional Practice (APP), 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200" b="1" dirty="0" smtClean="0"/>
              <a:t>Supporting statements from three advocates,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200" b="1" dirty="0" smtClean="0"/>
              <a:t>It also needs to be endorsed by a signatory who will confirm that your application has institutional approval.</a:t>
            </a:r>
          </a:p>
          <a:p>
            <a:pPr>
              <a:buSzPct val="100000"/>
              <a:defRPr/>
            </a:pPr>
            <a:endParaRPr lang="en-GB" sz="2200" b="1" dirty="0" smtClean="0"/>
          </a:p>
          <a:p>
            <a:pPr>
              <a:buSzPct val="100000"/>
              <a:defRPr/>
            </a:pPr>
            <a:endParaRPr lang="en-GB" sz="22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22238"/>
            <a:ext cx="7543800" cy="1235075"/>
          </a:xfrm>
        </p:spPr>
        <p:txBody>
          <a:bodyPr/>
          <a:lstStyle/>
          <a:p>
            <a:r>
              <a:rPr lang="en-GB" sz="2800" smtClean="0"/>
              <a:t>Principal Fellowship is appropriate if you have an academic role with substantial strategic commitment in Higher Education.</a:t>
            </a:r>
          </a:p>
        </p:txBody>
      </p:sp>
      <p:sp>
        <p:nvSpPr>
          <p:cNvPr id="39939" name="Content Placeholder 2"/>
          <p:cNvSpPr>
            <a:spLocks noGrp="1"/>
          </p:cNvSpPr>
          <p:nvPr>
            <p:ph idx="1"/>
          </p:nvPr>
        </p:nvSpPr>
        <p:spPr/>
        <p:txBody>
          <a:bodyPr/>
          <a:lstStyle/>
          <a:p>
            <a:r>
              <a:rPr lang="en-GB" sz="2200" b="1" dirty="0" smtClean="0"/>
              <a:t>It is appropriate for you if in institutional, national and/or international settings you can demonstrate:</a:t>
            </a:r>
          </a:p>
          <a:p>
            <a:r>
              <a:rPr lang="en-GB" sz="2200" b="1" dirty="0" smtClean="0"/>
              <a:t>A sustained and effective record of impact at strategic level;</a:t>
            </a:r>
          </a:p>
          <a:p>
            <a:r>
              <a:rPr lang="en-GB" sz="2200" b="1" dirty="0" smtClean="0"/>
              <a:t>A wider commitment to academic practice and strategic leadership in teaching and enhancing the student learning experience.</a:t>
            </a:r>
          </a:p>
          <a:p>
            <a:endParaRPr lang="en-GB" sz="2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smtClean="0">
                <a:solidFill>
                  <a:schemeClr val="tx1"/>
                </a:solidFill>
              </a:rPr>
              <a:t>The UK Professional Standards Framework:</a:t>
            </a:r>
            <a:endParaRPr lang="en-GB" sz="3200" smtClean="0"/>
          </a:p>
        </p:txBody>
      </p:sp>
      <p:sp>
        <p:nvSpPr>
          <p:cNvPr id="7171" name="Content Placeholder 2"/>
          <p:cNvSpPr>
            <a:spLocks noGrp="1"/>
          </p:cNvSpPr>
          <p:nvPr>
            <p:ph idx="1"/>
          </p:nvPr>
        </p:nvSpPr>
        <p:spPr>
          <a:xfrm>
            <a:off x="214313" y="1357313"/>
            <a:ext cx="8715375" cy="4845050"/>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0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0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0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0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0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the HEA website</a:t>
            </a:r>
            <a:endParaRPr lang="en-GB" dirty="0"/>
          </a:p>
        </p:txBody>
      </p:sp>
      <p:sp>
        <p:nvSpPr>
          <p:cNvPr id="3" name="Content Placeholder 2"/>
          <p:cNvSpPr>
            <a:spLocks noGrp="1"/>
          </p:cNvSpPr>
          <p:nvPr>
            <p:ph idx="1"/>
          </p:nvPr>
        </p:nvSpPr>
        <p:spPr/>
        <p:txBody>
          <a:bodyPr/>
          <a:lstStyle/>
          <a:p>
            <a:r>
              <a:rPr lang="en-GB" sz="2400" b="1" dirty="0" smtClean="0"/>
              <a:t>You’ll have a sustained, effective record of strategic impact at institutional, national or international level and be committed to wider strategic leadership in teaching. You might also be one, or both, of the following:</a:t>
            </a:r>
          </a:p>
          <a:p>
            <a:r>
              <a:rPr lang="en-GB" sz="2400" b="1" dirty="0" smtClean="0"/>
              <a:t>A highly experienced member of senior staff with wide-ranging academic or strategic leadership responsibilities in connection with key aspects of teaching and supporting learning.</a:t>
            </a:r>
          </a:p>
          <a:p>
            <a:r>
              <a:rPr lang="en-GB" sz="2400" b="1" dirty="0" smtClean="0"/>
              <a:t>Responsible for institutional strategic leadership and policymaking in the area of teaching and learning, possibly extending beyond your own institution.</a:t>
            </a:r>
          </a:p>
          <a:p>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Examples of staff likely to be at Descriptor 4 (D4) include:</a:t>
            </a:r>
          </a:p>
        </p:txBody>
      </p:sp>
      <p:sp>
        <p:nvSpPr>
          <p:cNvPr id="40963" name="Content Placeholder 2"/>
          <p:cNvSpPr>
            <a:spLocks noGrp="1"/>
          </p:cNvSpPr>
          <p:nvPr>
            <p:ph idx="1"/>
          </p:nvPr>
        </p:nvSpPr>
        <p:spPr/>
        <p:txBody>
          <a:bodyPr/>
          <a:lstStyle/>
          <a:p>
            <a:r>
              <a:rPr lang="en-GB" sz="2200" b="1" dirty="0" smtClean="0"/>
              <a:t>Highly experienced and/or senior staff with wide-ranging academic or academic-related strategic leadership responsibilities in connection with key aspects of teaching and supporting learning</a:t>
            </a:r>
          </a:p>
          <a:p>
            <a:r>
              <a:rPr lang="en-GB" sz="2200" b="1" dirty="0" smtClean="0"/>
              <a:t>Staff responsible for institutional strategic leadership and policymaking in the area of teaching and learning</a:t>
            </a:r>
          </a:p>
          <a:p>
            <a:r>
              <a:rPr lang="en-GB" sz="2200" b="1" dirty="0" smtClean="0"/>
              <a:t>Staff who have strategic impact and influence in relation to teaching and learning that extends beyond their own institution</a:t>
            </a:r>
          </a:p>
          <a:p>
            <a:endParaRPr lang="en-GB" sz="2200" b="1"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Your evidence should:</a:t>
            </a:r>
          </a:p>
        </p:txBody>
      </p:sp>
      <p:sp>
        <p:nvSpPr>
          <p:cNvPr id="41987" name="Content Placeholder 2"/>
          <p:cNvSpPr>
            <a:spLocks noGrp="1"/>
          </p:cNvSpPr>
          <p:nvPr>
            <p:ph idx="1"/>
          </p:nvPr>
        </p:nvSpPr>
        <p:spPr/>
        <p:txBody>
          <a:bodyPr/>
          <a:lstStyle/>
          <a:p>
            <a:r>
              <a:rPr lang="en-GB" sz="2200" b="1" dirty="0" smtClean="0"/>
              <a:t>Be drawn from a broad range of experiences and activities;</a:t>
            </a:r>
          </a:p>
          <a:p>
            <a:r>
              <a:rPr lang="en-GB" sz="2200" b="1" dirty="0" smtClean="0"/>
              <a:t>Show clearly how you have met the requirements of each of the five Principal Fellow Descriptors;</a:t>
            </a:r>
          </a:p>
          <a:p>
            <a:r>
              <a:rPr lang="en-GB" sz="2200" b="1" dirty="0" smtClean="0"/>
              <a:t>Be underpinned by and make clear how you apply and/or champion the Core Knowledge and Professional Values in carrying out the Areas of Activity set out in the UKPSF;</a:t>
            </a:r>
          </a:p>
          <a:p>
            <a:r>
              <a:rPr lang="en-GB" sz="2200" b="1" dirty="0" smtClean="0"/>
              <a:t>Include examples of appropriate research and scholarly activity and of the leadership, management and administration of academic provision and support;</a:t>
            </a:r>
          </a:p>
          <a:p>
            <a:r>
              <a:rPr lang="en-GB" sz="2200" b="1" dirty="0" smtClean="0"/>
              <a:t>Cover activity within your institution or wider (inter)national settings.</a:t>
            </a:r>
          </a:p>
          <a:p>
            <a:endParaRPr lang="en-GB" sz="2200" b="1"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smtClean="0"/>
              <a:t>D4.1 Championing the Framework;</a:t>
            </a:r>
          </a:p>
          <a:p>
            <a:r>
              <a:rPr lang="en-GB" sz="2400" b="1" dirty="0" smtClean="0"/>
              <a:t>D4.2 Strategic leadership to enhance student learning;</a:t>
            </a:r>
          </a:p>
          <a:p>
            <a:r>
              <a:rPr lang="en-GB" sz="2400" b="1" dirty="0" smtClean="0"/>
              <a:t>D4.3 Policies and strategies;</a:t>
            </a:r>
          </a:p>
          <a:p>
            <a:r>
              <a:rPr lang="en-GB" sz="2400" b="1" dirty="0" smtClean="0"/>
              <a:t>D4.4 Integrated academic practice;</a:t>
            </a:r>
          </a:p>
          <a:p>
            <a:r>
              <a:rPr lang="en-GB" sz="2400" b="1" dirty="0" smtClean="0"/>
              <a:t>D4.5 Continuing Professional Development.</a:t>
            </a:r>
          </a:p>
          <a:p>
            <a:pPr>
              <a:buFont typeface="Wingdings" pitchFamily="2" charset="2"/>
              <a:buNone/>
            </a:pPr>
            <a:r>
              <a:rPr lang="en-GB" sz="2400" b="1" dirty="0" smtClean="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smtClean="0"/>
          </a:p>
          <a:p>
            <a:endParaRPr lang="en-GB"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GB" sz="3600" dirty="0" smtClean="0"/>
              <a:t>Your evidence should also</a:t>
            </a:r>
          </a:p>
        </p:txBody>
      </p:sp>
      <p:sp>
        <p:nvSpPr>
          <p:cNvPr id="440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200" b="1" dirty="0" smtClean="0"/>
              <a:t>Draw on and reference to the examples from your Record of Educational Impact (REI);</a:t>
            </a:r>
          </a:p>
          <a:p>
            <a:r>
              <a:rPr lang="en-GB" sz="2200" b="1" dirty="0" smtClean="0"/>
              <a:t>Show how any direct teaching and supporting learning that you still do (for example in running training and development events for staff or providing one to one mentoring and support) is fully informed by the Dimensions of the UKPSF;</a:t>
            </a:r>
          </a:p>
          <a:p>
            <a:r>
              <a:rPr lang="en-GB" sz="2200" b="1" dirty="0" smtClean="0"/>
              <a:t>Be a personal account focussing throughout on your own professional practice and decision-making;</a:t>
            </a:r>
          </a:p>
          <a:p>
            <a:r>
              <a:rPr lang="en-GB" sz="2200" b="1" dirty="0" smtClean="0"/>
              <a:t>Where you are describing team or institution wide activities ensure that you make clear your own specific contribution.</a:t>
            </a:r>
          </a:p>
          <a:p>
            <a:endParaRPr lang="en-GB" sz="2200" b="1"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Your Record of Educational Impact (REI)</a:t>
            </a:r>
          </a:p>
        </p:txBody>
      </p:sp>
      <p:sp>
        <p:nvSpPr>
          <p:cNvPr id="3" name="Content Placeholder 2"/>
          <p:cNvSpPr>
            <a:spLocks noGrp="1"/>
          </p:cNvSpPr>
          <p:nvPr>
            <p:ph idx="1"/>
          </p:nvPr>
        </p:nvSpPr>
        <p:spPr/>
        <p:txBody>
          <a:bodyPr/>
          <a:lstStyle/>
          <a:p>
            <a:pPr>
              <a:defRPr/>
            </a:pPr>
            <a:r>
              <a:rPr lang="en-GB" sz="2200" b="1" dirty="0" smtClean="0"/>
              <a:t>This is a </a:t>
            </a:r>
            <a:r>
              <a:rPr lang="en-GB" sz="2200" b="1" dirty="0" smtClean="0">
                <a:solidFill>
                  <a:schemeClr val="tx2">
                    <a:lumMod val="60000"/>
                    <a:lumOff val="40000"/>
                  </a:schemeClr>
                </a:solidFill>
              </a:rPr>
              <a:t>selective</a:t>
            </a:r>
            <a:r>
              <a:rPr lang="en-GB" sz="2200" b="1" dirty="0" smtClean="0"/>
              <a:t>, teaching and learning focussed timeline of your engagements with teaching and support of learning during your career, with a particular emphasis on the most recent five years. </a:t>
            </a:r>
          </a:p>
          <a:p>
            <a:pPr>
              <a:defRPr/>
            </a:pPr>
            <a:r>
              <a:rPr lang="en-GB" sz="2200" b="1" dirty="0" smtClean="0"/>
              <a:t>You should select examples which demonstrate the </a:t>
            </a:r>
            <a:r>
              <a:rPr lang="en-GB" sz="2200" b="1" dirty="0" smtClean="0">
                <a:solidFill>
                  <a:schemeClr val="tx2">
                    <a:lumMod val="60000"/>
                    <a:lumOff val="40000"/>
                  </a:schemeClr>
                </a:solidFill>
              </a:rPr>
              <a:t>breadth</a:t>
            </a:r>
            <a:r>
              <a:rPr lang="en-GB" sz="2200" b="1" dirty="0" smtClean="0"/>
              <a:t> and </a:t>
            </a:r>
            <a:r>
              <a:rPr lang="en-GB" sz="2200" b="1" dirty="0" smtClean="0">
                <a:solidFill>
                  <a:schemeClr val="tx2">
                    <a:lumMod val="60000"/>
                    <a:lumOff val="40000"/>
                  </a:schemeClr>
                </a:solidFill>
              </a:rPr>
              <a:t>depth</a:t>
            </a:r>
            <a:r>
              <a:rPr lang="en-GB" sz="2200" b="1" dirty="0" smtClean="0"/>
              <a:t> of your engagement and achievements commensurate with the elements of Descriptor 4. </a:t>
            </a:r>
          </a:p>
          <a:p>
            <a:pPr>
              <a:defRPr/>
            </a:pPr>
            <a:r>
              <a:rPr lang="en-GB" sz="2200" b="1" dirty="0" smtClean="0"/>
              <a:t>You should use the </a:t>
            </a:r>
            <a:r>
              <a:rPr lang="en-GB" sz="2200" b="1" dirty="0" smtClean="0">
                <a:solidFill>
                  <a:schemeClr val="tx2">
                    <a:lumMod val="60000"/>
                    <a:lumOff val="40000"/>
                  </a:schemeClr>
                </a:solidFill>
              </a:rPr>
              <a:t>template</a:t>
            </a:r>
            <a:r>
              <a:rPr lang="en-GB" sz="2200" b="1" dirty="0" smtClean="0"/>
              <a:t> provided.</a:t>
            </a:r>
            <a:endParaRPr lang="en-GB" sz="2200"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For example you might have;</a:t>
            </a:r>
          </a:p>
        </p:txBody>
      </p:sp>
      <p:sp>
        <p:nvSpPr>
          <p:cNvPr id="46083" name="Content Placeholder 2"/>
          <p:cNvSpPr>
            <a:spLocks noGrp="1"/>
          </p:cNvSpPr>
          <p:nvPr>
            <p:ph idx="1"/>
          </p:nvPr>
        </p:nvSpPr>
        <p:spPr>
          <a:xfrm>
            <a:off x="251520" y="1268760"/>
            <a:ext cx="8712968" cy="4933603"/>
          </a:xfrm>
        </p:spPr>
        <p:txBody>
          <a:bodyPr/>
          <a:lstStyle/>
          <a:p>
            <a:r>
              <a:rPr lang="en-GB" sz="2000" b="1" dirty="0" smtClean="0"/>
              <a:t>Developed or substantially contributed to the development of a learning and teaching strategy underpinned by professional values;</a:t>
            </a:r>
          </a:p>
          <a:p>
            <a:r>
              <a:rPr lang="en-GB" sz="2000" b="1" dirty="0" smtClean="0"/>
              <a:t>Played a major role in conducting an institution-wide peer review of a teaching scheme incorporating the UKPSF which is then further recognised in promotion structures;</a:t>
            </a:r>
          </a:p>
          <a:p>
            <a:r>
              <a:rPr lang="en-GB" sz="2000" b="1" dirty="0" smtClean="0"/>
              <a:t>Developed and implemented innovative teaching and learning approaches within your organisation in response to the specific needs of the students;</a:t>
            </a:r>
          </a:p>
          <a:p>
            <a:r>
              <a:rPr lang="en-GB" sz="2000" b="1" dirty="0" smtClean="0"/>
              <a:t>Led institution-wide work on quality enhancement initiatives;</a:t>
            </a:r>
          </a:p>
          <a:p>
            <a:r>
              <a:rPr lang="en-GB" sz="2000" b="1" dirty="0" smtClean="0"/>
              <a:t>Provided mentoring and/or coaching;</a:t>
            </a:r>
          </a:p>
          <a:p>
            <a:r>
              <a:rPr lang="en-GB" sz="2000" b="1" dirty="0" smtClean="0"/>
              <a:t>Developed reward and recognition policies based on the key principles and values of the UKPSF</a:t>
            </a:r>
          </a:p>
          <a:p>
            <a:r>
              <a:rPr lang="en-GB" sz="2000" b="1" dirty="0" smtClean="0"/>
              <a:t>Developed an appraisal systems for teaching and the support of learning;</a:t>
            </a:r>
          </a:p>
          <a:p>
            <a:r>
              <a:rPr lang="en-GB" sz="2000" b="1" dirty="0" smtClean="0"/>
              <a:t>Conducted and/or disseminated national or international pedagogic innovation.</a:t>
            </a:r>
          </a:p>
          <a:p>
            <a:endParaRPr lang="en-GB" b="1"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Within your Record of Educational Impact you should:</a:t>
            </a:r>
          </a:p>
        </p:txBody>
      </p:sp>
      <p:sp>
        <p:nvSpPr>
          <p:cNvPr id="47107" name="Content Placeholder 2"/>
          <p:cNvSpPr>
            <a:spLocks noGrp="1"/>
          </p:cNvSpPr>
          <p:nvPr>
            <p:ph idx="1"/>
          </p:nvPr>
        </p:nvSpPr>
        <p:spPr/>
        <p:txBody>
          <a:bodyPr/>
          <a:lstStyle/>
          <a:p>
            <a:r>
              <a:rPr lang="en-GB" sz="2200" b="1" dirty="0" smtClean="0"/>
              <a:t>Give a title to indicate the nature of each activity and indicate where it has been used within your Reflective Account of Practice (RAP). </a:t>
            </a:r>
          </a:p>
          <a:p>
            <a:r>
              <a:rPr lang="en-GB" sz="2200" b="1" dirty="0" smtClean="0"/>
              <a:t>Elaborate on elements of this list in your APP. </a:t>
            </a:r>
          </a:p>
          <a:p>
            <a:r>
              <a:rPr lang="en-GB" sz="2200" b="1" dirty="0" smtClean="0"/>
              <a:t>Your subject research should only be included where it is focused on the pedagogy of your subject.</a:t>
            </a:r>
          </a:p>
          <a:p>
            <a:r>
              <a:rPr lang="en-GB" sz="2200" b="1" dirty="0" smtClean="0"/>
              <a:t>Similarly, general managerial roles will be relevant only where they are related strategically to teaching and supporting learning. </a:t>
            </a:r>
          </a:p>
          <a:p>
            <a:endParaRPr lang="en-GB" sz="2200" b="1"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Principal Fellows:</a:t>
            </a:r>
            <a:br>
              <a:rPr lang="en-GB" sz="3200" dirty="0" smtClean="0"/>
            </a:br>
            <a:r>
              <a:rPr lang="en-GB" sz="3200" dirty="0" smtClean="0"/>
              <a:t>How will your application be assessed??</a:t>
            </a:r>
          </a:p>
        </p:txBody>
      </p:sp>
      <p:sp>
        <p:nvSpPr>
          <p:cNvPr id="48131" name="Content Placeholder 2"/>
          <p:cNvSpPr>
            <a:spLocks noGrp="1"/>
          </p:cNvSpPr>
          <p:nvPr>
            <p:ph idx="1"/>
          </p:nvPr>
        </p:nvSpPr>
        <p:spPr/>
        <p:txBody>
          <a:bodyPr/>
          <a:lstStyle/>
          <a:p>
            <a:r>
              <a:rPr lang="en-GB" sz="2200" b="1" dirty="0" smtClean="0"/>
              <a:t>Your application will be reviewed by a panel of at least three specialist peer assessors;</a:t>
            </a:r>
          </a:p>
          <a:p>
            <a:r>
              <a:rPr lang="en-GB" sz="2200" b="1" dirty="0" smtClean="0"/>
              <a:t>The evaluation form has three columns, (accept, refer, borderline) for each of the 5 areas in the UKPSF, </a:t>
            </a:r>
            <a:r>
              <a:rPr lang="en-US" sz="2200" b="1" dirty="0" smtClean="0"/>
              <a:t>with space for comments and summary remarks;</a:t>
            </a:r>
          </a:p>
          <a:p>
            <a:r>
              <a:rPr lang="en-US" sz="2200" b="1" dirty="0" smtClean="0"/>
              <a:t>The overall decision will be </a:t>
            </a:r>
            <a:r>
              <a:rPr lang="en-US" sz="2200" b="1" i="1" dirty="0" smtClean="0"/>
              <a:t>Accept or Refer </a:t>
            </a:r>
          </a:p>
          <a:p>
            <a:r>
              <a:rPr lang="en-GB" sz="2200" b="1" dirty="0" smtClean="0"/>
              <a:t>You can view the evaluation </a:t>
            </a:r>
            <a:r>
              <a:rPr lang="en-GB" sz="2200" b="1" dirty="0" err="1" smtClean="0"/>
              <a:t>proforma</a:t>
            </a:r>
            <a:r>
              <a:rPr lang="en-GB" sz="2200" b="1" dirty="0" smtClean="0"/>
              <a:t> on the HEA website.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Golden rules:</a:t>
            </a:r>
          </a:p>
        </p:txBody>
      </p:sp>
      <p:sp>
        <p:nvSpPr>
          <p:cNvPr id="49155" name="Content Placeholder 2"/>
          <p:cNvSpPr>
            <a:spLocks noGrp="1"/>
          </p:cNvSpPr>
          <p:nvPr>
            <p:ph idx="1"/>
          </p:nvPr>
        </p:nvSpPr>
        <p:spPr>
          <a:xfrm>
            <a:off x="214313" y="1428750"/>
            <a:ext cx="8572500" cy="4789488"/>
          </a:xfrm>
        </p:spPr>
        <p:txBody>
          <a:bodyPr/>
          <a:lstStyle/>
          <a:p>
            <a:r>
              <a:rPr lang="en-GB" sz="2200" b="1" dirty="0" smtClean="0"/>
              <a:t>Follow the rubric to the letter, looking closely at what is required for each of the four levels;</a:t>
            </a:r>
          </a:p>
          <a:p>
            <a:r>
              <a:rPr lang="en-GB" sz="2200" b="1" dirty="0" smtClean="0"/>
              <a:t>Stick to the word count rigidly and make best use of each section;</a:t>
            </a:r>
          </a:p>
          <a:p>
            <a:r>
              <a:rPr lang="en-GB" sz="2200" b="1" dirty="0" smtClean="0"/>
              <a:t>Don’t use footnotes;</a:t>
            </a:r>
          </a:p>
          <a:p>
            <a:r>
              <a:rPr lang="en-GB" sz="2200" b="1" dirty="0" smtClean="0"/>
              <a:t>You must rely on the text you supply to make your case: don’t supply additional documents or over-rely on web-links;</a:t>
            </a:r>
          </a:p>
          <a:p>
            <a:r>
              <a:rPr lang="en-US" sz="2200" b="1" dirty="0" smtClean="0"/>
              <a:t>Your subject research should only be included where it is focused on the pedagogy of your subject. </a:t>
            </a:r>
            <a:endParaRPr lang="en-GB" sz="2200" b="1" dirty="0" smtClean="0"/>
          </a:p>
          <a:p>
            <a:r>
              <a:rPr lang="en-GB" sz="2200" b="1" dirty="0" smtClean="0"/>
              <a:t>For Principal Fellows, </a:t>
            </a:r>
            <a:r>
              <a:rPr lang="en-US" sz="2200" b="1" dirty="0" smtClean="0"/>
              <a:t>general managerial roles will be relevant only where they are related strategically to teaching and supporting learning.</a:t>
            </a:r>
            <a:endParaRPr lang="en-GB" sz="22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Three Linked Components</a:t>
            </a:r>
            <a:endParaRPr lang="en-GB"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1593948" y="1219200"/>
            <a:ext cx="6511813"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Referees </a:t>
            </a:r>
            <a:r>
              <a:rPr lang="en-GB" sz="3600" dirty="0" smtClean="0"/>
              <a:t>and advocates</a:t>
            </a:r>
            <a:endParaRPr lang="en-GB" sz="3600" dirty="0" smtClean="0"/>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smtClean="0"/>
              <a:t>Associates, Fellows and Senior Fellows need supporting statements from two referees.</a:t>
            </a:r>
          </a:p>
          <a:p>
            <a:pPr>
              <a:buFont typeface="Wingdings" pitchFamily="2" charset="2"/>
              <a:buNone/>
            </a:pPr>
            <a:r>
              <a:rPr lang="en-GB" sz="2400" b="1" dirty="0" smtClean="0"/>
              <a:t>Principal Fellows need supporting statements from 3 </a:t>
            </a:r>
            <a:r>
              <a:rPr lang="en-GB" sz="2400" b="1" dirty="0" smtClean="0"/>
              <a:t>advocates </a:t>
            </a:r>
          </a:p>
          <a:p>
            <a:pPr>
              <a:buFont typeface="Wingdings" pitchFamily="2" charset="2"/>
              <a:buNone/>
            </a:pPr>
            <a:r>
              <a:rPr lang="en-GB" sz="2400" b="1" dirty="0" smtClean="0"/>
              <a:t>See https</a:t>
            </a:r>
            <a:r>
              <a:rPr lang="en-GB" sz="2400" b="1" dirty="0" smtClean="0"/>
              <a:t>://www.heacademy.ac.uk/sites/default/files/downloads/PFHEA%20advocate%20guidance%20notes.pdf</a:t>
            </a:r>
            <a:endParaRPr lang="en-GB" sz="2400" b="1" dirty="0" smtClean="0"/>
          </a:p>
          <a:p>
            <a:pPr>
              <a:buNone/>
            </a:pPr>
            <a:r>
              <a:rPr lang="en-GB" sz="2400" b="1" dirty="0" smtClean="0"/>
              <a:t>“Please </a:t>
            </a:r>
            <a:r>
              <a:rPr lang="en-GB" sz="2400" b="1" dirty="0" smtClean="0"/>
              <a:t>provide an electronic copy of your recommendation to the applicant and ensure </a:t>
            </a:r>
            <a:r>
              <a:rPr lang="en-GB" sz="2400" b="1" dirty="0" smtClean="0"/>
              <a:t>that it includes your name, job </a:t>
            </a:r>
            <a:r>
              <a:rPr lang="en-GB" sz="2400" b="1" dirty="0" smtClean="0"/>
              <a:t>title (where </a:t>
            </a:r>
            <a:r>
              <a:rPr lang="en-GB" sz="2400" b="1" dirty="0" smtClean="0"/>
              <a:t>applicable), institution </a:t>
            </a:r>
            <a:r>
              <a:rPr lang="en-GB" sz="2400" b="1" dirty="0" smtClean="0"/>
              <a:t>(including department where applicable</a:t>
            </a:r>
            <a:r>
              <a:rPr lang="en-GB" sz="2400" b="1" dirty="0" smtClean="0"/>
              <a:t>), </a:t>
            </a:r>
            <a:r>
              <a:rPr lang="en-GB" sz="2400" b="1" dirty="0" smtClean="0"/>
              <a:t>email address (we may wish to contact you to clarify points in </a:t>
            </a:r>
            <a:r>
              <a:rPr lang="en-GB" sz="2400" b="1" dirty="0" smtClean="0"/>
              <a:t>your recommendation</a:t>
            </a:r>
            <a:r>
              <a:rPr lang="en-GB" sz="2400" b="1" smtClean="0"/>
              <a:t>) and</a:t>
            </a:r>
            <a:r>
              <a:rPr lang="en-GB" sz="2400" b="1" dirty="0" smtClean="0"/>
              <a:t> </a:t>
            </a:r>
            <a:r>
              <a:rPr lang="en-GB" sz="2400" b="1" smtClean="0"/>
              <a:t>the </a:t>
            </a:r>
            <a:r>
              <a:rPr lang="en-GB" sz="2400" b="1" dirty="0" smtClean="0"/>
              <a:t>perspective from which you are providing </a:t>
            </a:r>
            <a:r>
              <a:rPr lang="en-GB" sz="2400" b="1" smtClean="0"/>
              <a:t>your </a:t>
            </a:r>
            <a:r>
              <a:rPr lang="en-GB" sz="2400" b="1" smtClean="0"/>
              <a:t>recommendation”.</a:t>
            </a:r>
            <a:endParaRPr lang="en-GB" sz="2400" b="1" dirty="0" smtClean="0"/>
          </a:p>
          <a:p>
            <a:endParaRPr lang="en-GB" sz="24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Principal fellow advocates</a:t>
            </a:r>
            <a:endParaRPr lang="en-GB" dirty="0"/>
          </a:p>
        </p:txBody>
      </p:sp>
      <p:sp>
        <p:nvSpPr>
          <p:cNvPr id="3" name="Content Placeholder 2"/>
          <p:cNvSpPr>
            <a:spLocks noGrp="1"/>
          </p:cNvSpPr>
          <p:nvPr>
            <p:ph idx="1"/>
          </p:nvPr>
        </p:nvSpPr>
        <p:spPr/>
        <p:txBody>
          <a:bodyPr/>
          <a:lstStyle/>
          <a:p>
            <a:pPr>
              <a:buNone/>
            </a:pPr>
            <a:r>
              <a:rPr lang="en-GB" sz="2400" b="1" dirty="0" smtClean="0"/>
              <a:t>Your role as an advocate, through knowledge and understanding of the applicant’s work is </a:t>
            </a:r>
            <a:r>
              <a:rPr lang="en-GB" sz="2400" b="1" dirty="0" smtClean="0"/>
              <a:t>to support </a:t>
            </a:r>
            <a:r>
              <a:rPr lang="en-GB" sz="2400" b="1" dirty="0" smtClean="0"/>
              <a:t>and recommend the applicant for Principal Fellow. You have been chosen by the </a:t>
            </a:r>
            <a:r>
              <a:rPr lang="en-GB" sz="2400" b="1" dirty="0" smtClean="0"/>
              <a:t>applicant because </a:t>
            </a:r>
            <a:r>
              <a:rPr lang="en-GB" sz="2400" b="1" dirty="0" smtClean="0"/>
              <a:t>you are able to comment from at least one of the following three perspectives:</a:t>
            </a:r>
          </a:p>
          <a:p>
            <a:r>
              <a:rPr lang="en-GB" sz="2400" b="1" dirty="0" smtClean="0"/>
              <a:t>You </a:t>
            </a:r>
            <a:r>
              <a:rPr lang="en-GB" sz="2400" b="1" dirty="0" smtClean="0"/>
              <a:t>have close knowledge of the applicant’s work</a:t>
            </a:r>
          </a:p>
          <a:p>
            <a:r>
              <a:rPr lang="en-GB" sz="2400" b="1" dirty="0" smtClean="0"/>
              <a:t>You </a:t>
            </a:r>
            <a:r>
              <a:rPr lang="en-GB" sz="2400" b="1" dirty="0" smtClean="0"/>
              <a:t>work in a different institution to the applicant and have knowledge of their work</a:t>
            </a:r>
          </a:p>
          <a:p>
            <a:r>
              <a:rPr lang="en-GB" sz="2400" b="1" dirty="0" smtClean="0"/>
              <a:t>You </a:t>
            </a:r>
            <a:r>
              <a:rPr lang="en-GB" sz="2400" b="1" dirty="0" smtClean="0"/>
              <a:t>have been directly influenced by the practice of the </a:t>
            </a:r>
            <a:r>
              <a:rPr lang="en-GB" sz="2400" b="1" dirty="0" smtClean="0"/>
              <a:t>applicant</a:t>
            </a:r>
          </a:p>
          <a:p>
            <a:pPr>
              <a:buNone/>
            </a:pPr>
            <a:r>
              <a:rPr lang="en-GB" sz="2400" b="1" dirty="0" smtClean="0"/>
              <a:t>There is no fixed word limit for your comments but we would suggest around 400 - 500 words as </a:t>
            </a:r>
            <a:r>
              <a:rPr lang="en-GB" sz="2400" b="1" dirty="0" smtClean="0"/>
              <a:t>a typical </a:t>
            </a:r>
            <a:r>
              <a:rPr lang="en-GB" sz="2400" b="1" dirty="0" smtClean="0"/>
              <a:t>length. </a:t>
            </a:r>
            <a:endParaRPr lang="en-GB" sz="24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Core knowledge</a:t>
            </a:r>
          </a:p>
        </p:txBody>
      </p:sp>
      <p:sp>
        <p:nvSpPr>
          <p:cNvPr id="51203" name="Content Placeholder 2"/>
          <p:cNvSpPr>
            <a:spLocks noGrp="1"/>
          </p:cNvSpPr>
          <p:nvPr>
            <p:ph idx="1"/>
          </p:nvPr>
        </p:nvSpPr>
        <p:spPr/>
        <p:txBody>
          <a:bodyPr/>
          <a:lstStyle/>
          <a:p>
            <a:r>
              <a:rPr lang="en-GB" sz="2400" b="1" dirty="0" smtClean="0"/>
              <a:t>It’s a good idea to cite in your application some of the current literature in the field of assessment, learning and teaching in HE;</a:t>
            </a:r>
          </a:p>
          <a:p>
            <a:r>
              <a:rPr lang="en-GB" sz="2400" b="1" dirty="0" smtClean="0"/>
              <a:t>However, if you use as many references as you would in a journal article you might use up too many words in the limited allocation;</a:t>
            </a:r>
          </a:p>
          <a:p>
            <a:r>
              <a:rPr lang="en-GB" sz="2400" b="1" dirty="0" smtClean="0"/>
              <a:t>the key issue is the degree to which the applicant uses evidence (whether from the scholarly literature of from the grey literature or from peers/students etc.).</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The professional values</a:t>
            </a:r>
          </a:p>
        </p:txBody>
      </p:sp>
      <p:sp>
        <p:nvSpPr>
          <p:cNvPr id="52227" name="Content Placeholder 2"/>
          <p:cNvSpPr>
            <a:spLocks noGrp="1"/>
          </p:cNvSpPr>
          <p:nvPr>
            <p:ph idx="1"/>
          </p:nvPr>
        </p:nvSpPr>
        <p:spPr/>
        <p:txBody>
          <a:bodyPr/>
          <a:lstStyle/>
          <a:p>
            <a:r>
              <a:rPr lang="en-GB" sz="2200" b="1" dirty="0" smtClean="0"/>
              <a:t>Look at your evidence of the various activities and see how you can cross reference these to the UK PSF values; </a:t>
            </a:r>
          </a:p>
          <a:p>
            <a:r>
              <a:rPr lang="en-GB" sz="2200" b="1" dirty="0" smtClean="0"/>
              <a:t>Annotate your evidence to show where the UK PSF values underpin your work. For example:</a:t>
            </a:r>
          </a:p>
          <a:p>
            <a:pPr>
              <a:buFont typeface="Wingdings" pitchFamily="2" charset="2"/>
              <a:buNone/>
            </a:pPr>
            <a:r>
              <a:rPr lang="en-GB" sz="2200" b="1" dirty="0" smtClean="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200" b="1" dirty="0" smtClean="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Tricky issues</a:t>
            </a:r>
            <a:endParaRPr lang="en-GB" sz="3600" dirty="0">
              <a:solidFill>
                <a:schemeClr val="tx2">
                  <a:lumMod val="60000"/>
                  <a:lumOff val="40000"/>
                </a:schemeClr>
              </a:solidFill>
            </a:endParaRPr>
          </a:p>
        </p:txBody>
      </p:sp>
      <p:sp>
        <p:nvSpPr>
          <p:cNvPr id="53251" name="Content Placeholder 2"/>
          <p:cNvSpPr>
            <a:spLocks noGrp="1"/>
          </p:cNvSpPr>
          <p:nvPr>
            <p:ph idx="1"/>
          </p:nvPr>
        </p:nvSpPr>
        <p:spPr/>
        <p:txBody>
          <a:bodyPr/>
          <a:lstStyle/>
          <a:p>
            <a:r>
              <a:rPr lang="en-GB" sz="2400" b="1" dirty="0" smtClean="0"/>
              <a:t>How do I know which level to apply for?</a:t>
            </a:r>
          </a:p>
          <a:p>
            <a:r>
              <a:rPr lang="en-GB" sz="2400" b="1" dirty="0" smtClean="0"/>
              <a:t>How can I compress everything I want to say into the word count on the application form?</a:t>
            </a:r>
          </a:p>
          <a:p>
            <a:r>
              <a:rPr lang="en-GB" sz="2400" b="1" dirty="0" smtClean="0"/>
              <a:t>Who are the best people for me to use as referees/advocates?</a:t>
            </a:r>
          </a:p>
          <a:p>
            <a:r>
              <a:rPr lang="en-GB" sz="24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Currency</a:t>
            </a:r>
            <a:endParaRPr lang="en-GB" dirty="0"/>
          </a:p>
        </p:txBody>
      </p:sp>
      <p:sp>
        <p:nvSpPr>
          <p:cNvPr id="3" name="Content Placeholder 2"/>
          <p:cNvSpPr>
            <a:spLocks noGrp="1"/>
          </p:cNvSpPr>
          <p:nvPr>
            <p:ph idx="1"/>
          </p:nvPr>
        </p:nvSpPr>
        <p:spPr>
          <a:xfrm>
            <a:off x="142844" y="1357298"/>
            <a:ext cx="8786874" cy="4845065"/>
          </a:xfrm>
        </p:spPr>
        <p:txBody>
          <a:bodyPr/>
          <a:lstStyle/>
          <a:p>
            <a:r>
              <a:rPr lang="en-GB" sz="2400" b="1" dirty="0" smtClean="0"/>
              <a:t>There is no absolute rule about this because it depends so much on individual professional circumstances;</a:t>
            </a:r>
          </a:p>
          <a:p>
            <a:r>
              <a:rPr lang="en-GB" sz="2400" b="1" dirty="0" smtClean="0"/>
              <a:t>Broadly speaking it is of course sensible to use the most recent relevant examples available;</a:t>
            </a:r>
          </a:p>
          <a:p>
            <a:r>
              <a:rPr lang="en-GB" sz="2400" b="1" dirty="0" smtClean="0"/>
              <a:t>Examples of engagement from some time ago need to have their relevance to current practice explained;</a:t>
            </a:r>
          </a:p>
          <a:p>
            <a:r>
              <a:rPr lang="en-GB" sz="2400" b="1" dirty="0" smtClean="0"/>
              <a:t> For SF and especially for PF a much wider time period might be explored, with examples chosen from across a lengthy career but these would still need to be tied in to current practice.</a:t>
            </a:r>
            <a:endParaRPr lang="en-GB" sz="24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smtClean="0">
                <a:solidFill>
                  <a:schemeClr val="tx2">
                    <a:lumMod val="60000"/>
                    <a:lumOff val="40000"/>
                  </a:schemeClr>
                </a:solidFill>
              </a:rPr>
              <a:t>What do you need to do next?</a:t>
            </a:r>
          </a:p>
        </p:txBody>
      </p:sp>
      <p:sp>
        <p:nvSpPr>
          <p:cNvPr id="54275" name="Content Placeholder 2"/>
          <p:cNvSpPr>
            <a:spLocks noGrp="1"/>
          </p:cNvSpPr>
          <p:nvPr>
            <p:ph idx="1"/>
          </p:nvPr>
        </p:nvSpPr>
        <p:spPr/>
        <p:txBody>
          <a:bodyPr/>
          <a:lstStyle/>
          <a:p>
            <a:r>
              <a:rPr lang="en-GB" sz="2400" b="1" dirty="0" smtClean="0"/>
              <a:t>Review the grid to see where you think you best fit in with the level descriptors;</a:t>
            </a:r>
          </a:p>
          <a:p>
            <a:r>
              <a:rPr lang="en-GB" sz="2400" b="1" dirty="0" smtClean="0"/>
              <a:t>Accumulate evidence of your achievement that you can cite in your submission (NB: you are not expected to submit a portfolio);</a:t>
            </a:r>
          </a:p>
          <a:p>
            <a:r>
              <a:rPr lang="en-GB" sz="2400" b="1" dirty="0" smtClean="0"/>
              <a:t>Think about how you can ensure your evidence is not just self-assertion;</a:t>
            </a:r>
          </a:p>
          <a:p>
            <a:r>
              <a:rPr lang="en-GB" sz="2400" b="1" dirty="0" smtClean="0"/>
              <a:t>Download the forms from the HEA website and match your evidence to the descriptors.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lumMod val="60000"/>
                    <a:lumOff val="40000"/>
                  </a:schemeClr>
                </a:solidFill>
              </a:rPr>
              <a:t>Mentoring your colleagues</a:t>
            </a:r>
            <a:endParaRPr lang="en-GB" dirty="0">
              <a:solidFill>
                <a:schemeClr val="tx2">
                  <a:lumMod val="60000"/>
                  <a:lumOff val="40000"/>
                </a:schemeClr>
              </a:solidFill>
            </a:endParaRPr>
          </a:p>
        </p:txBody>
      </p:sp>
      <p:sp>
        <p:nvSpPr>
          <p:cNvPr id="3" name="Content Placeholder 2"/>
          <p:cNvSpPr>
            <a:spLocks noGrp="1"/>
          </p:cNvSpPr>
          <p:nvPr>
            <p:ph idx="1"/>
          </p:nvPr>
        </p:nvSpPr>
        <p:spPr>
          <a:xfrm>
            <a:off x="214282" y="1412875"/>
            <a:ext cx="8715436" cy="4789488"/>
          </a:xfrm>
        </p:spPr>
        <p:txBody>
          <a:bodyPr/>
          <a:lstStyle/>
          <a:p>
            <a:r>
              <a:rPr lang="en-GB" sz="2400" b="1" dirty="0" smtClean="0"/>
              <a:t>Where the route has been accredited by the HEA at your particular university, it is envisaged that the first </a:t>
            </a:r>
            <a:r>
              <a:rPr lang="en-GB" sz="2400" b="1" dirty="0" err="1" smtClean="0"/>
              <a:t>tranche</a:t>
            </a:r>
            <a:r>
              <a:rPr lang="en-GB" sz="2400" b="1" dirty="0" smtClean="0"/>
              <a:t> of Fellows and Senior Fellows will support colleagues to gain accreditation at the appropriate level;</a:t>
            </a:r>
          </a:p>
          <a:p>
            <a:r>
              <a:rPr lang="en-GB" sz="2400" b="1" dirty="0" smtClean="0"/>
              <a:t>My advice is to ask colleagues to look at their job descriptions and think through where best they fit the framework;</a:t>
            </a:r>
          </a:p>
          <a:p>
            <a:r>
              <a:rPr lang="en-GB" sz="2400" b="1" dirty="0" smtClean="0"/>
              <a:t>Realistically, if they are borderline between two categories, it may be best to go for the most attainable and then upgrade.</a:t>
            </a:r>
            <a:endParaRPr lang="en-GB" sz="24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Task: what do you do?</a:t>
            </a:r>
          </a:p>
        </p:txBody>
      </p:sp>
      <p:sp>
        <p:nvSpPr>
          <p:cNvPr id="55299" name="Content Placeholder 2"/>
          <p:cNvSpPr>
            <a:spLocks noGrp="1"/>
          </p:cNvSpPr>
          <p:nvPr>
            <p:ph idx="1"/>
          </p:nvPr>
        </p:nvSpPr>
        <p:spPr>
          <a:xfrm>
            <a:off x="214313" y="1412875"/>
            <a:ext cx="8786812" cy="4789488"/>
          </a:xfrm>
        </p:spPr>
        <p:txBody>
          <a:bodyPr/>
          <a:lstStyle/>
          <a:p>
            <a:r>
              <a:rPr lang="en-GB" sz="2400" b="1" dirty="0" smtClean="0"/>
              <a:t>Have a look at your job description (if it is not too out of date), and match your role descriptor to the list of activities at each level;</a:t>
            </a:r>
          </a:p>
          <a:p>
            <a:r>
              <a:rPr lang="en-GB" sz="2400" b="1" dirty="0" smtClean="0"/>
              <a:t>Check whether any of the other things you actually do which aren't on your job description would support your application;</a:t>
            </a:r>
          </a:p>
          <a:p>
            <a:r>
              <a:rPr lang="en-GB" sz="2400" b="1" dirty="0" smtClean="0"/>
              <a:t>Look for gaps at the level you are seeking to apply and think about how you might be able to evidence them (for example through your work with Professional, Regulatory &amp; Subject Bodies).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dirty="0" smtClean="0">
                <a:solidFill>
                  <a:schemeClr val="tx2">
                    <a:lumMod val="60000"/>
                    <a:lumOff val="40000"/>
                  </a:schemeClr>
                </a:solidFill>
              </a:rPr>
              <a:t>Conclusions</a:t>
            </a:r>
            <a:endParaRPr lang="en-GB" sz="3600" dirty="0">
              <a:solidFill>
                <a:schemeClr val="tx2">
                  <a:lumMod val="60000"/>
                  <a:lumOff val="40000"/>
                </a:schemeClr>
              </a:solidFill>
            </a:endParaRPr>
          </a:p>
        </p:txBody>
      </p:sp>
      <p:sp>
        <p:nvSpPr>
          <p:cNvPr id="56323" name="Content Placeholder 2"/>
          <p:cNvSpPr>
            <a:spLocks noGrp="1"/>
          </p:cNvSpPr>
          <p:nvPr>
            <p:ph idx="1"/>
          </p:nvPr>
        </p:nvSpPr>
        <p:spPr/>
        <p:txBody>
          <a:bodyPr/>
          <a:lstStyle/>
          <a:p>
            <a:r>
              <a:rPr lang="en-GB" sz="2400" b="1" dirty="0" smtClean="0"/>
              <a:t>This is a substantial task which needs advance preparation and clear thinking;</a:t>
            </a:r>
          </a:p>
          <a:p>
            <a:r>
              <a:rPr lang="en-GB" sz="2400" b="1" dirty="0" smtClean="0"/>
              <a:t>Having said that, once that’s been done, it ought to be achievable substantially to draft your application in a day;</a:t>
            </a:r>
          </a:p>
          <a:p>
            <a:r>
              <a:rPr lang="en-GB" sz="2400" b="1" dirty="0" smtClean="0"/>
              <a:t>You should start writing up your case studies ahead of the drafting day;</a:t>
            </a:r>
          </a:p>
          <a:p>
            <a:r>
              <a:rPr lang="en-GB" sz="2400" b="1" dirty="0" smtClean="0"/>
              <a:t>It’s a good idea to select and brief your referees/ advocates early too, especially if they are not totally </a:t>
            </a:r>
            <a:r>
              <a:rPr lang="en-GB" sz="2400" b="1" i="1" dirty="0" smtClean="0"/>
              <a:t>au fait </a:t>
            </a:r>
            <a:r>
              <a:rPr lang="en-GB" sz="2400" b="1" dirty="0" smtClean="0"/>
              <a:t>with the UKPSF.</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elements of the Framework</a:t>
            </a:r>
            <a:endParaRPr lang="en-GB" dirty="0"/>
          </a:p>
        </p:txBody>
      </p:sp>
      <p:sp>
        <p:nvSpPr>
          <p:cNvPr id="3" name="Content Placeholder 2"/>
          <p:cNvSpPr>
            <a:spLocks noGrp="1"/>
          </p:cNvSpPr>
          <p:nvPr>
            <p:ph idx="1"/>
          </p:nvPr>
        </p:nvSpPr>
        <p:spPr/>
        <p:txBody>
          <a:bodyPr/>
          <a:lstStyle/>
          <a:p>
            <a:pPr>
              <a:buNone/>
            </a:pPr>
            <a:r>
              <a:rPr lang="en-GB" b="1" dirty="0" smtClean="0"/>
              <a:t>Four Descriptors				D1-D4</a:t>
            </a:r>
          </a:p>
          <a:p>
            <a:pPr lvl="1">
              <a:buNone/>
            </a:pPr>
            <a:r>
              <a:rPr lang="en-GB" b="1" dirty="0" smtClean="0"/>
              <a:t>D1 Associate Fellow	AFHEA</a:t>
            </a:r>
          </a:p>
          <a:p>
            <a:pPr lvl="1">
              <a:buNone/>
            </a:pPr>
            <a:r>
              <a:rPr lang="en-GB" b="1" dirty="0" smtClean="0"/>
              <a:t>D2 Fellow			FHEA</a:t>
            </a:r>
          </a:p>
          <a:p>
            <a:pPr lvl="1">
              <a:buNone/>
            </a:pPr>
            <a:r>
              <a:rPr lang="en-GB" b="1" dirty="0" smtClean="0"/>
              <a:t>D3 Senior Fellow		SFHEA</a:t>
            </a:r>
          </a:p>
          <a:p>
            <a:pPr lvl="1">
              <a:buNone/>
            </a:pPr>
            <a:r>
              <a:rPr lang="en-GB" b="1" dirty="0" smtClean="0"/>
              <a:t>D4 Principal Fellow	PFHEA</a:t>
            </a:r>
          </a:p>
          <a:p>
            <a:pPr>
              <a:buNone/>
            </a:pPr>
            <a:endParaRPr lang="en-GB" b="1" dirty="0" smtClean="0"/>
          </a:p>
          <a:p>
            <a:pPr>
              <a:buNone/>
            </a:pPr>
            <a:r>
              <a:rPr lang="en-GB" b="1" dirty="0" smtClean="0"/>
              <a:t>Five Areas of Activity			A1-A5</a:t>
            </a:r>
          </a:p>
          <a:p>
            <a:pPr>
              <a:buNone/>
            </a:pPr>
            <a:r>
              <a:rPr lang="en-GB" b="1" dirty="0" smtClean="0"/>
              <a:t>Six Core Knowledge areas		K1-K6</a:t>
            </a:r>
          </a:p>
          <a:p>
            <a:pPr>
              <a:buNone/>
            </a:pPr>
            <a:r>
              <a:rPr lang="en-GB" b="1" dirty="0" smtClean="0"/>
              <a:t>Four Professional Values		V1-V4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Dimensions of the Framework</a:t>
            </a:r>
            <a:endParaRPr lang="en-GB" dirty="0"/>
          </a:p>
        </p:txBody>
      </p:sp>
      <p:pic>
        <p:nvPicPr>
          <p:cNvPr id="5122" name="Picture 2"/>
          <p:cNvPicPr>
            <a:picLocks noGrp="1" noChangeAspect="1" noChangeArrowheads="1"/>
          </p:cNvPicPr>
          <p:nvPr>
            <p:ph idx="1"/>
          </p:nvPr>
        </p:nvPicPr>
        <p:blipFill>
          <a:blip r:embed="rId3" cstate="print"/>
          <a:srcRect/>
          <a:stretch>
            <a:fillRect/>
          </a:stretch>
        </p:blipFill>
        <p:spPr bwMode="auto">
          <a:xfrm>
            <a:off x="2438400" y="1168570"/>
            <a:ext cx="4623710" cy="56894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Areas of Activity</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A1 	Design and plan learning activities and/or programmes of study</a:t>
            </a:r>
          </a:p>
          <a:p>
            <a:pPr marL="533400" indent="-533400">
              <a:buNone/>
            </a:pPr>
            <a:r>
              <a:rPr lang="en-GB" sz="2000" b="1" dirty="0" smtClean="0"/>
              <a:t>A2 	Teach and/or support learning</a:t>
            </a:r>
          </a:p>
          <a:p>
            <a:pPr marL="533400" indent="-533400">
              <a:buNone/>
            </a:pPr>
            <a:r>
              <a:rPr lang="en-GB" sz="2000" b="1" dirty="0" smtClean="0"/>
              <a:t>A3 	Assess and give feedback to learners</a:t>
            </a:r>
          </a:p>
          <a:p>
            <a:pPr marL="533400" indent="-533400">
              <a:buNone/>
            </a:pPr>
            <a:r>
              <a:rPr lang="en-GB" sz="2000" b="1" dirty="0" smtClean="0"/>
              <a:t>A4 	Develop effective learning environments and approaches to student support and guidance</a:t>
            </a:r>
          </a:p>
          <a:p>
            <a:pPr marL="533400" indent="-533400">
              <a:buNone/>
            </a:pPr>
            <a:r>
              <a:rPr lang="en-GB" sz="2000" b="1" dirty="0" smtClean="0"/>
              <a:t>A5 	Engage in continuing professional development in subjects/disciplines and their pedagogy, incorporating research, scholarship and the evaluation of professional practices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Core Knowledge</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K1 	The subject material;</a:t>
            </a:r>
          </a:p>
          <a:p>
            <a:pPr marL="533400" indent="-533400">
              <a:buNone/>
            </a:pPr>
            <a:r>
              <a:rPr lang="en-GB" sz="2000" b="1" dirty="0" smtClean="0"/>
              <a:t>K2 	Appropriate methods for teaching and learning in the subject area and at the level of the academic programme;</a:t>
            </a:r>
          </a:p>
          <a:p>
            <a:pPr marL="533400" indent="-533400">
              <a:buNone/>
            </a:pPr>
            <a:r>
              <a:rPr lang="en-GB" sz="2000" b="1" dirty="0" smtClean="0"/>
              <a:t>K3 	How students learn, both generally and within their subject/ disciplinary area(s);</a:t>
            </a:r>
          </a:p>
          <a:p>
            <a:pPr marL="533400" indent="-533400">
              <a:buNone/>
            </a:pPr>
            <a:r>
              <a:rPr lang="en-GB" sz="2000" b="1" dirty="0" smtClean="0"/>
              <a:t>K4 	The use and value of appropriate learning technologies;</a:t>
            </a:r>
          </a:p>
          <a:p>
            <a:pPr marL="533400" indent="-533400">
              <a:buNone/>
            </a:pPr>
            <a:r>
              <a:rPr lang="en-GB" sz="2000" b="1" dirty="0" smtClean="0"/>
              <a:t>K5 	Methods for evaluating the effectiveness of teaching;</a:t>
            </a:r>
          </a:p>
          <a:p>
            <a:pPr marL="533400" indent="-533400">
              <a:buNone/>
            </a:pPr>
            <a:r>
              <a:rPr lang="en-GB" sz="2000" b="1" dirty="0" smtClean="0"/>
              <a:t>K6 	The implications of quality assurance and quality enhancement for academic and professional practice with a particular focus on teaching.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1070</TotalTime>
  <Words>4461</Words>
  <Application>Microsoft Office PowerPoint</Application>
  <PresentationFormat>On-screen Show (4:3)</PresentationFormat>
  <Paragraphs>346</Paragraphs>
  <Slides>59</Slides>
  <Notes>55</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LeedsMet template</vt:lpstr>
      <vt:lpstr>Recognition by the HEA through the experience route to UK Professional Standards Framework by direct application see http://www.heacademy.ac.uk/professional-recognition </vt:lpstr>
      <vt:lpstr>Why might you want to become HEA-recognised? They say:</vt:lpstr>
      <vt:lpstr>And also because:</vt:lpstr>
      <vt:lpstr>The UK Professional Standards Framework:</vt:lpstr>
      <vt:lpstr>The Three Linked Components</vt:lpstr>
      <vt:lpstr>The elements of the Framework</vt:lpstr>
      <vt:lpstr>Dimensions of the Framework</vt:lpstr>
      <vt:lpstr>Dimensions of the framework:  Areas of Activity</vt:lpstr>
      <vt:lpstr>Dimensions of the framework:  Core Knowledge</vt:lpstr>
      <vt:lpstr>Dimensions of the framework:  Professional Values</vt:lpstr>
      <vt:lpstr>How can the framework be used?</vt:lpstr>
      <vt:lpstr>You can be professionally recognised by the Higher Education Academy by 2 routes:</vt:lpstr>
      <vt:lpstr>Areas of activity</vt:lpstr>
      <vt:lpstr>Core knowledge</vt:lpstr>
      <vt:lpstr>Values</vt:lpstr>
      <vt:lpstr>By applying to become a Associate Fellow or Fellow you will have the opportunity to:</vt:lpstr>
      <vt:lpstr>Associate Fellowship: There are two main parts to your application:</vt:lpstr>
      <vt:lpstr>Fellowship: There are two main parts to your application:</vt:lpstr>
      <vt:lpstr>By applying to become a Senior Fellow you will have the opportunity to:</vt:lpstr>
      <vt:lpstr>Typically an applicant for a Senior Fellowship might be:</vt:lpstr>
      <vt:lpstr>Senior Fellowship. You need</vt:lpstr>
      <vt:lpstr>Specific guidance for Senior Fellows</vt:lpstr>
      <vt:lpstr>Preparing your Reflective Account of Practice. You should:</vt:lpstr>
      <vt:lpstr>Aspects in your Reflective Account of Practice (RAP) might include:</vt:lpstr>
      <vt:lpstr>Aspects 2 in RAP might include:</vt:lpstr>
      <vt:lpstr>Aspects 3 in RAP might include:</vt:lpstr>
      <vt:lpstr>Aspects 4 &amp;5 in RAP might include:</vt:lpstr>
      <vt:lpstr>Aspects 6 in RAP might include:</vt:lpstr>
      <vt:lpstr>Aspects 7 in RAP might include:</vt:lpstr>
      <vt:lpstr>Your two case studies</vt:lpstr>
      <vt:lpstr>What do the case studies need to include?</vt:lpstr>
      <vt:lpstr>Case study aspects for inclusion  1: Developing quality enhancement </vt:lpstr>
      <vt:lpstr>Case-study aspects for inclusion  2: Supporting other colleagues</vt:lpstr>
      <vt:lpstr>Case study aspects  3: Sustained engagement with educational &amp; staff development</vt:lpstr>
      <vt:lpstr>Case study aspects  4: Evaluation of academic practice</vt:lpstr>
      <vt:lpstr>How will your application be assessed (Senior Fellows)?</vt:lpstr>
      <vt:lpstr>Assessing Senior Fellowship applications</vt:lpstr>
      <vt:lpstr>Principal Fellowship: you need:</vt:lpstr>
      <vt:lpstr>Principal Fellowship is appropriate if you have an academic role with substantial strategic commitment in Higher Education.</vt:lpstr>
      <vt:lpstr>From the HEA website</vt:lpstr>
      <vt:lpstr>Examples of staff likely to be at Descriptor 4 (D4) include:</vt:lpstr>
      <vt:lpstr>Your evidence should:</vt:lpstr>
      <vt:lpstr>The 5 Principal Fellow Descriptors</vt:lpstr>
      <vt:lpstr>Your evidence should also</vt:lpstr>
      <vt:lpstr>Your Record of Educational Impact (REI)</vt:lpstr>
      <vt:lpstr>For example you might have;</vt:lpstr>
      <vt:lpstr>Within your Record of Educational Impact you should:</vt:lpstr>
      <vt:lpstr>Principal Fellows: How will your application be assessed??</vt:lpstr>
      <vt:lpstr>Golden rules:</vt:lpstr>
      <vt:lpstr>Referees and advocates</vt:lpstr>
      <vt:lpstr>Principal fellow advocates</vt:lpstr>
      <vt:lpstr>Core knowledge</vt:lpstr>
      <vt:lpstr>The professional values</vt:lpstr>
      <vt:lpstr>Tricky issues</vt:lpstr>
      <vt:lpstr>Currency</vt:lpstr>
      <vt:lpstr>What do you need to do next?</vt:lpstr>
      <vt:lpstr>Mentoring your colleagues</vt:lpstr>
      <vt:lpstr>Task: what do you do?</vt:lpstr>
      <vt:lpstr>Conclusions</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administrator</cp:lastModifiedBy>
  <cp:revision>135</cp:revision>
  <dcterms:created xsi:type="dcterms:W3CDTF">2007-03-06T12:05:28Z</dcterms:created>
  <dcterms:modified xsi:type="dcterms:W3CDTF">2014-12-12T08:59:03Z</dcterms:modified>
</cp:coreProperties>
</file>