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commentAuthors.xml" ContentType="application/vnd.openxmlformats-officedocument.presentationml.commentAuthor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comments/comment1.xml" ContentType="application/vnd.openxmlformats-officedocument.presentationml.comments+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9" r:id="rId1"/>
  </p:sldMasterIdLst>
  <p:notesMasterIdLst>
    <p:notesMasterId r:id="rId42"/>
  </p:notesMasterIdLst>
  <p:handoutMasterIdLst>
    <p:handoutMasterId r:id="rId43"/>
  </p:handoutMasterIdLst>
  <p:sldIdLst>
    <p:sldId id="256" r:id="rId2"/>
    <p:sldId id="278" r:id="rId3"/>
    <p:sldId id="279" r:id="rId4"/>
    <p:sldId id="280" r:id="rId5"/>
    <p:sldId id="282" r:id="rId6"/>
    <p:sldId id="283" r:id="rId7"/>
    <p:sldId id="285" r:id="rId8"/>
    <p:sldId id="286" r:id="rId9"/>
    <p:sldId id="287" r:id="rId10"/>
    <p:sldId id="288" r:id="rId11"/>
    <p:sldId id="293" r:id="rId12"/>
    <p:sldId id="295" r:id="rId13"/>
    <p:sldId id="291" r:id="rId14"/>
    <p:sldId id="309" r:id="rId15"/>
    <p:sldId id="312" r:id="rId16"/>
    <p:sldId id="313" r:id="rId17"/>
    <p:sldId id="296" r:id="rId18"/>
    <p:sldId id="297" r:id="rId19"/>
    <p:sldId id="327" r:id="rId20"/>
    <p:sldId id="329" r:id="rId21"/>
    <p:sldId id="301" r:id="rId22"/>
    <p:sldId id="341" r:id="rId23"/>
    <p:sldId id="342" r:id="rId24"/>
    <p:sldId id="308" r:id="rId25"/>
    <p:sldId id="303" r:id="rId26"/>
    <p:sldId id="304" r:id="rId27"/>
    <p:sldId id="310" r:id="rId28"/>
    <p:sldId id="319" r:id="rId29"/>
    <p:sldId id="321" r:id="rId30"/>
    <p:sldId id="324" r:id="rId31"/>
    <p:sldId id="325" r:id="rId32"/>
    <p:sldId id="328" r:id="rId33"/>
    <p:sldId id="330" r:id="rId34"/>
    <p:sldId id="333" r:id="rId35"/>
    <p:sldId id="322" r:id="rId36"/>
    <p:sldId id="337" r:id="rId37"/>
    <p:sldId id="338" r:id="rId38"/>
    <p:sldId id="339" r:id="rId39"/>
    <p:sldId id="340" r:id="rId40"/>
    <p:sldId id="275" r:id="rId41"/>
  </p:sldIdLst>
  <p:sldSz cx="9144000" cy="6858000" type="screen4x3"/>
  <p:notesSz cx="6858000" cy="9144000"/>
  <p:defaultTextStyle>
    <a:defPPr>
      <a:defRPr lang="en-GB"/>
    </a:defPPr>
    <a:lvl1pPr algn="ctr" rtl="0" fontAlgn="base">
      <a:spcBef>
        <a:spcPct val="0"/>
      </a:spcBef>
      <a:spcAft>
        <a:spcPct val="0"/>
      </a:spcAft>
      <a:defRPr sz="3100" kern="1200">
        <a:solidFill>
          <a:schemeClr val="tx1"/>
        </a:solidFill>
        <a:latin typeface="Arial" charset="0"/>
        <a:ea typeface="+mn-ea"/>
        <a:cs typeface="+mn-cs"/>
      </a:defRPr>
    </a:lvl1pPr>
    <a:lvl2pPr marL="457200" algn="ctr" rtl="0" fontAlgn="base">
      <a:spcBef>
        <a:spcPct val="0"/>
      </a:spcBef>
      <a:spcAft>
        <a:spcPct val="0"/>
      </a:spcAft>
      <a:defRPr sz="3100" kern="1200">
        <a:solidFill>
          <a:schemeClr val="tx1"/>
        </a:solidFill>
        <a:latin typeface="Arial" charset="0"/>
        <a:ea typeface="+mn-ea"/>
        <a:cs typeface="+mn-cs"/>
      </a:defRPr>
    </a:lvl2pPr>
    <a:lvl3pPr marL="914400" algn="ctr" rtl="0" fontAlgn="base">
      <a:spcBef>
        <a:spcPct val="0"/>
      </a:spcBef>
      <a:spcAft>
        <a:spcPct val="0"/>
      </a:spcAft>
      <a:defRPr sz="3100" kern="1200">
        <a:solidFill>
          <a:schemeClr val="tx1"/>
        </a:solidFill>
        <a:latin typeface="Arial" charset="0"/>
        <a:ea typeface="+mn-ea"/>
        <a:cs typeface="+mn-cs"/>
      </a:defRPr>
    </a:lvl3pPr>
    <a:lvl4pPr marL="1371600" algn="ctr" rtl="0" fontAlgn="base">
      <a:spcBef>
        <a:spcPct val="0"/>
      </a:spcBef>
      <a:spcAft>
        <a:spcPct val="0"/>
      </a:spcAft>
      <a:defRPr sz="3100" kern="1200">
        <a:solidFill>
          <a:schemeClr val="tx1"/>
        </a:solidFill>
        <a:latin typeface="Arial" charset="0"/>
        <a:ea typeface="+mn-ea"/>
        <a:cs typeface="+mn-cs"/>
      </a:defRPr>
    </a:lvl4pPr>
    <a:lvl5pPr marL="1828800" algn="ctr"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uthor" initials="A"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800080"/>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9" autoAdjust="0"/>
    <p:restoredTop sz="99879" autoAdjust="0"/>
  </p:normalViewPr>
  <p:slideViewPr>
    <p:cSldViewPr>
      <p:cViewPr>
        <p:scale>
          <a:sx n="90" d="100"/>
          <a:sy n="90" d="100"/>
        </p:scale>
        <p:origin x="-516" y="-456"/>
      </p:cViewPr>
      <p:guideLst>
        <p:guide orient="horz" pos="2160"/>
        <p:guide pos="2880"/>
      </p:guideLst>
    </p:cSldViewPr>
  </p:slideViewPr>
  <p:outlineViewPr>
    <p:cViewPr>
      <p:scale>
        <a:sx n="33" d="100"/>
        <a:sy n="33" d="100"/>
      </p:scale>
      <p:origin x="0" y="23904"/>
    </p:cViewPr>
  </p:outlineViewPr>
  <p:notesTextViewPr>
    <p:cViewPr>
      <p:scale>
        <a:sx n="100" d="100"/>
        <a:sy n="100" d="100"/>
      </p:scale>
      <p:origin x="0" y="0"/>
    </p:cViewPr>
  </p:notesTextViewPr>
  <p:sorterViewPr>
    <p:cViewPr>
      <p:scale>
        <a:sx n="90" d="100"/>
        <a:sy n="90"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handoutMaster" Target="handoutMasters/handoutMaster1.xml"/><Relationship Id="rId48" Type="http://schemas.openxmlformats.org/officeDocument/2006/relationships/tableStyles" Target="tableStyle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11-10-31T11:45:26.322" idx="1">
    <p:pos x="5211" y="1145"/>
    <p:text>would it make sense to realing this with 'in both school and home'?</p:tex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31790311-4FD1-4094-A61B-5A90741E60FC}" type="slidenum">
              <a:rPr lang="en-GB"/>
              <a:pPr>
                <a:defRPr/>
              </a:pPr>
              <a:t>‹#›</a:t>
            </a:fld>
            <a:endParaRPr lang="en-GB"/>
          </a:p>
        </p:txBody>
      </p:sp>
    </p:spTree>
    <p:extLst>
      <p:ext uri="{BB962C8B-B14F-4D97-AF65-F5344CB8AC3E}">
        <p14:creationId xmlns="" xmlns:p14="http://schemas.microsoft.com/office/powerpoint/2010/main" val="48669537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2253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C84493E5-8919-43C3-B401-CC09B3200E72}" type="slidenum">
              <a:rPr lang="en-US"/>
              <a:pPr>
                <a:defRPr/>
              </a:pPr>
              <a:t>‹#›</a:t>
            </a:fld>
            <a:endParaRPr lang="en-US"/>
          </a:p>
        </p:txBody>
      </p:sp>
    </p:spTree>
    <p:extLst>
      <p:ext uri="{BB962C8B-B14F-4D97-AF65-F5344CB8AC3E}">
        <p14:creationId xmlns="" xmlns:p14="http://schemas.microsoft.com/office/powerpoint/2010/main" val="198612097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p:spPr>
        <p:txBody>
          <a:bodyPr/>
          <a:lstStyle/>
          <a:p>
            <a:fld id="{BB109F44-9DBE-41F7-BDB4-35B6C9721BFD}" type="slidenum">
              <a:rPr lang="en-US" smtClean="0"/>
              <a:pPr/>
              <a:t>1</a:t>
            </a:fld>
            <a:endParaRPr lang="en-US" smtClean="0"/>
          </a:p>
        </p:txBody>
      </p:sp>
      <p:sp>
        <p:nvSpPr>
          <p:cNvPr id="23555" name="Rectangle 2"/>
          <p:cNvSpPr>
            <a:spLocks noGrp="1" noRot="1" noChangeAspect="1" noChangeArrowheads="1" noTextEdit="1"/>
          </p:cNvSpPr>
          <p:nvPr>
            <p:ph type="sldImg"/>
          </p:nvPr>
        </p:nvSpPr>
        <p:spPr>
          <a:ln/>
        </p:spPr>
      </p:sp>
      <p:sp>
        <p:nvSpPr>
          <p:cNvPr id="2355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21</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3A6BA7A7-1CFB-4BC6-95E0-6F905FF9DE08}" type="slidenum">
              <a:rPr lang="en-US" smtClean="0"/>
              <a:pPr>
                <a:defRPr/>
              </a:pPr>
              <a:t>22</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3A6BA7A7-1CFB-4BC6-95E0-6F905FF9DE08}" type="slidenum">
              <a:rPr lang="en-US" smtClean="0"/>
              <a:pPr>
                <a:defRPr/>
              </a:pPr>
              <a:t>23</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24</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25</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26</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27</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p:cNvSpPr>
            <a:spLocks noGrp="1" noRot="1" noChangeAspect="1" noTextEdit="1"/>
          </p:cNvSpPr>
          <p:nvPr>
            <p:ph type="sldImg"/>
          </p:nvPr>
        </p:nvSpPr>
        <p:spPr>
          <a:ln/>
        </p:spPr>
      </p:sp>
      <p:sp>
        <p:nvSpPr>
          <p:cNvPr id="82947" name="Notes Placeholder 2"/>
          <p:cNvSpPr>
            <a:spLocks noGrp="1"/>
          </p:cNvSpPr>
          <p:nvPr>
            <p:ph type="body" idx="1"/>
          </p:nvPr>
        </p:nvSpPr>
        <p:spPr>
          <a:noFill/>
          <a:ln/>
        </p:spPr>
        <p:txBody>
          <a:bodyPr/>
          <a:lstStyle/>
          <a:p>
            <a:endParaRPr lang="en-US" smtClean="0"/>
          </a:p>
        </p:txBody>
      </p:sp>
      <p:sp>
        <p:nvSpPr>
          <p:cNvPr id="82948" name="Slide Number Placeholder 3"/>
          <p:cNvSpPr>
            <a:spLocks noGrp="1"/>
          </p:cNvSpPr>
          <p:nvPr>
            <p:ph type="sldNum" sz="quarter" idx="5"/>
          </p:nvPr>
        </p:nvSpPr>
        <p:spPr>
          <a:noFill/>
        </p:spPr>
        <p:txBody>
          <a:bodyPr/>
          <a:lstStyle/>
          <a:p>
            <a:fld id="{B4415C90-2686-42D0-B8B8-0DC15A6ACD0A}" type="slidenum">
              <a:rPr lang="en-US" smtClean="0"/>
              <a:pPr/>
              <a:t>29</a:t>
            </a:fld>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30</a:t>
            </a:fld>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5</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32</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33</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34</a:t>
            </a:fld>
            <a:endParaRPr 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35</a:t>
            </a:fld>
            <a:endParaRPr lang="en-US"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36</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37</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38</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39</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a:ln/>
        </p:spPr>
      </p:sp>
      <p:sp>
        <p:nvSpPr>
          <p:cNvPr id="24579" name="Notes Placeholder 2"/>
          <p:cNvSpPr>
            <a:spLocks noGrp="1"/>
          </p:cNvSpPr>
          <p:nvPr>
            <p:ph type="body" idx="1"/>
          </p:nvPr>
        </p:nvSpPr>
        <p:spPr>
          <a:noFill/>
          <a:ln/>
        </p:spPr>
        <p:txBody>
          <a:bodyPr/>
          <a:lstStyle/>
          <a:p>
            <a:endParaRPr lang="en-US" dirty="0" smtClean="0"/>
          </a:p>
        </p:txBody>
      </p:sp>
      <p:sp>
        <p:nvSpPr>
          <p:cNvPr id="24580" name="Slide Number Placeholder 3"/>
          <p:cNvSpPr>
            <a:spLocks noGrp="1"/>
          </p:cNvSpPr>
          <p:nvPr>
            <p:ph type="sldNum" sz="quarter" idx="5"/>
          </p:nvPr>
        </p:nvSpPr>
        <p:spPr>
          <a:noFill/>
        </p:spPr>
        <p:txBody>
          <a:bodyPr/>
          <a:lstStyle/>
          <a:p>
            <a:fld id="{86244E7B-2426-43FF-B59D-B277952B7429}" type="slidenum">
              <a:rPr lang="en-US" smtClean="0">
                <a:solidFill>
                  <a:srgbClr val="000000"/>
                </a:solidFill>
              </a:rPr>
              <a:pPr/>
              <a:t>40</a:t>
            </a:fld>
            <a:endParaRPr lang="en-US" smtClean="0">
              <a:solidFill>
                <a:srgbClr val="000000"/>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6</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B3FB56F1-60F1-488B-A081-8D7FD241E705}" type="slidenum">
              <a:rPr lang="en-GB" smtClean="0"/>
              <a:pPr/>
              <a:t>13</a:t>
            </a:fld>
            <a:endParaRPr lang="en-GB"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14</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ln/>
        </p:spPr>
      </p:sp>
      <p:sp>
        <p:nvSpPr>
          <p:cNvPr id="72707" name="Notes Placeholder 2"/>
          <p:cNvSpPr>
            <a:spLocks noGrp="1"/>
          </p:cNvSpPr>
          <p:nvPr>
            <p:ph type="body" idx="1"/>
          </p:nvPr>
        </p:nvSpPr>
        <p:spPr>
          <a:noFill/>
          <a:ln/>
        </p:spPr>
        <p:txBody>
          <a:bodyPr/>
          <a:lstStyle/>
          <a:p>
            <a:endParaRPr lang="en-US" smtClean="0"/>
          </a:p>
        </p:txBody>
      </p:sp>
      <p:sp>
        <p:nvSpPr>
          <p:cNvPr id="72708" name="Slide Number Placeholder 3"/>
          <p:cNvSpPr>
            <a:spLocks noGrp="1"/>
          </p:cNvSpPr>
          <p:nvPr>
            <p:ph type="sldNum" sz="quarter" idx="5"/>
          </p:nvPr>
        </p:nvSpPr>
        <p:spPr>
          <a:noFill/>
        </p:spPr>
        <p:txBody>
          <a:bodyPr/>
          <a:lstStyle/>
          <a:p>
            <a:fld id="{72D40F86-12A5-48D4-A9E6-1BFF2696B705}" type="slidenum">
              <a:rPr lang="en-US" smtClean="0"/>
              <a:pPr/>
              <a:t>15</a:t>
            </a:fld>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a:ln/>
        </p:spPr>
      </p:sp>
      <p:sp>
        <p:nvSpPr>
          <p:cNvPr id="73731" name="Notes Placeholder 2"/>
          <p:cNvSpPr>
            <a:spLocks noGrp="1"/>
          </p:cNvSpPr>
          <p:nvPr>
            <p:ph type="body" idx="1"/>
          </p:nvPr>
        </p:nvSpPr>
        <p:spPr>
          <a:noFill/>
          <a:ln/>
        </p:spPr>
        <p:txBody>
          <a:bodyPr/>
          <a:lstStyle/>
          <a:p>
            <a:endParaRPr lang="en-US" smtClean="0"/>
          </a:p>
        </p:txBody>
      </p:sp>
      <p:sp>
        <p:nvSpPr>
          <p:cNvPr id="73732" name="Slide Number Placeholder 3"/>
          <p:cNvSpPr>
            <a:spLocks noGrp="1"/>
          </p:cNvSpPr>
          <p:nvPr>
            <p:ph type="sldNum" sz="quarter" idx="5"/>
          </p:nvPr>
        </p:nvSpPr>
        <p:spPr>
          <a:noFill/>
        </p:spPr>
        <p:txBody>
          <a:bodyPr/>
          <a:lstStyle/>
          <a:p>
            <a:fld id="{E29BF5DA-30D4-4115-A8F5-D6FD25D51032}" type="slidenum">
              <a:rPr lang="en-US" smtClean="0"/>
              <a:pPr/>
              <a:t>16</a:t>
            </a:fld>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19</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20</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US"/>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US"/>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US"/>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US"/>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US"/>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US"/>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US"/>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US"/>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US"/>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US"/>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US"/>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US"/>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US"/>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US"/>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US"/>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US"/>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3D9633F-E755-4926-8DBB-3FCC422FBA99}" type="datetime1">
              <a:rPr lang="en-GB" altLang="en-US"/>
              <a:pPr>
                <a:defRPr/>
              </a:pPr>
              <a:t>07/12/2014</a:t>
            </a:fld>
            <a:endParaRPr lang="en-GB" altLang="en-US"/>
          </a:p>
        </p:txBody>
      </p:sp>
      <p:sp>
        <p:nvSpPr>
          <p:cNvPr id="39" name="Rectangle 6"/>
          <p:cNvSpPr>
            <a:spLocks noGrp="1" noChangeArrowheads="1"/>
          </p:cNvSpPr>
          <p:nvPr>
            <p:ph type="ftr" sz="quarter" idx="11"/>
          </p:nvPr>
        </p:nvSpPr>
        <p:spPr>
          <a:xfrm>
            <a:off x="3124200" y="6248400"/>
            <a:ext cx="2895600" cy="457200"/>
          </a:xfrm>
        </p:spPr>
        <p:txBody>
          <a:bodyPr/>
          <a:lstStyle>
            <a:lvl1pPr>
              <a:defRPr/>
            </a:lvl1pPr>
          </a:lstStyle>
          <a:p>
            <a:pPr>
              <a:defRPr/>
            </a:pPr>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fld id="{E643C548-0A8C-44EA-940D-233EA10EC73A}" type="datetime1">
              <a:rPr lang="en-GB"/>
              <a:pPr>
                <a:defRPr/>
              </a:pPr>
              <a:t>07/12/2014</a:t>
            </a:fld>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r>
              <a:rPr lang="en-GB" altLang="en-US"/>
              <a:t>Slide # </a:t>
            </a:r>
            <a:fld id="{C1080FEA-3905-408B-99CC-92275CD5BA9E}" type="slidenum">
              <a:rPr lang="en-GB" altLang="en-US"/>
              <a:pPr>
                <a:defRPr/>
              </a:pPr>
              <a:t>‹#›</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fld id="{1C28F95D-4321-4DE4-B73D-9C48AD9F510A}" type="datetime1">
              <a:rPr lang="en-GB"/>
              <a:pPr>
                <a:defRPr/>
              </a:pPr>
              <a:t>07/12/2014</a:t>
            </a:fld>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r>
              <a:rPr lang="en-GB" altLang="en-US"/>
              <a:t>Slide # </a:t>
            </a:r>
            <a:fld id="{D5AC0A05-C15F-4B40-B07B-C2CF9A9DB374}" type="slidenum">
              <a:rPr lang="en-GB" altLang="en-US"/>
              <a:pPr>
                <a:defRPr/>
              </a:pPr>
              <a:t>‹#›</a:t>
            </a:fld>
            <a:endParaRPr lang="en-GB"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4"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US"/>
          </a:p>
        </p:txBody>
      </p:sp>
      <p:grpSp>
        <p:nvGrpSpPr>
          <p:cNvPr id="5" name="Group 9"/>
          <p:cNvGrpSpPr>
            <a:grpSpLocks/>
          </p:cNvGrpSpPr>
          <p:nvPr/>
        </p:nvGrpSpPr>
        <p:grpSpPr bwMode="auto">
          <a:xfrm>
            <a:off x="8101013" y="188913"/>
            <a:ext cx="574675" cy="1081087"/>
            <a:chOff x="4720" y="1885"/>
            <a:chExt cx="843" cy="1379"/>
          </a:xfrm>
        </p:grpSpPr>
        <p:sp>
          <p:nvSpPr>
            <p:cNvPr id="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US"/>
            </a:p>
          </p:txBody>
        </p:sp>
      </p:grpSp>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F57BBF2F-5ECF-4F05-ACA2-307442E36DC6}" type="datetime1">
              <a:rPr lang="en-GB"/>
              <a:pPr>
                <a:defRPr/>
              </a:pPr>
              <a:t>07/12/2014</a:t>
            </a:fld>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r>
              <a:rPr lang="en-GB" altLang="en-US"/>
              <a:t>Slide # </a:t>
            </a:r>
            <a:fld id="{6F69672C-5292-476D-9569-47A701CF6898}" type="slidenum">
              <a:rPr lang="en-GB" altLang="en-US"/>
              <a:pPr>
                <a:defRPr/>
              </a:pPr>
              <a:t>‹#›</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dt" sz="half" idx="10"/>
          </p:nvPr>
        </p:nvSpPr>
        <p:spPr>
          <a:ln/>
        </p:spPr>
        <p:txBody>
          <a:bodyPr/>
          <a:lstStyle>
            <a:lvl1pPr>
              <a:defRPr/>
            </a:lvl1pPr>
          </a:lstStyle>
          <a:p>
            <a:pPr>
              <a:defRPr/>
            </a:pPr>
            <a:fld id="{7E464600-29F0-4EED-B78C-888191B4B614}" type="datetime1">
              <a:rPr lang="en-GB"/>
              <a:pPr>
                <a:defRPr/>
              </a:pPr>
              <a:t>07/12/2014</a:t>
            </a:fld>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r>
              <a:rPr lang="en-GB" altLang="en-US"/>
              <a:t>Slide # </a:t>
            </a:r>
            <a:fld id="{63B1A5E0-FDB2-456C-9801-312FB613C7E1}" type="slidenum">
              <a:rPr lang="en-GB" altLang="en-US"/>
              <a:pPr>
                <a:defRPr/>
              </a:pPr>
              <a:t>‹#›</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dt" sz="half" idx="10"/>
          </p:nvPr>
        </p:nvSpPr>
        <p:spPr>
          <a:ln/>
        </p:spPr>
        <p:txBody>
          <a:bodyPr/>
          <a:lstStyle>
            <a:lvl1pPr>
              <a:defRPr/>
            </a:lvl1pPr>
          </a:lstStyle>
          <a:p>
            <a:pPr>
              <a:defRPr/>
            </a:pPr>
            <a:fld id="{AC1F5C29-1D10-4EDD-972B-BED87C838FB8}" type="datetime1">
              <a:rPr lang="en-GB"/>
              <a:pPr>
                <a:defRPr/>
              </a:pPr>
              <a:t>07/12/2014</a:t>
            </a:fld>
            <a:endParaRPr lang="en-GB" alt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9" name="Rectangle 7"/>
          <p:cNvSpPr>
            <a:spLocks noGrp="1" noChangeArrowheads="1"/>
          </p:cNvSpPr>
          <p:nvPr>
            <p:ph type="sldNum" sz="quarter" idx="12"/>
          </p:nvPr>
        </p:nvSpPr>
        <p:spPr>
          <a:ln/>
        </p:spPr>
        <p:txBody>
          <a:bodyPr/>
          <a:lstStyle>
            <a:lvl1pPr>
              <a:defRPr/>
            </a:lvl1pPr>
          </a:lstStyle>
          <a:p>
            <a:pPr>
              <a:defRPr/>
            </a:pPr>
            <a:r>
              <a:rPr lang="en-GB" altLang="en-US"/>
              <a:t>Slide # </a:t>
            </a:r>
            <a:fld id="{56F004A1-2F8F-4653-8228-5BA0A90AFC55}" type="slidenum">
              <a:rPr lang="en-GB" altLang="en-US"/>
              <a:pPr>
                <a:defRPr/>
              </a:pPr>
              <a:t>‹#›</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dt" sz="half" idx="10"/>
          </p:nvPr>
        </p:nvSpPr>
        <p:spPr>
          <a:ln/>
        </p:spPr>
        <p:txBody>
          <a:bodyPr/>
          <a:lstStyle>
            <a:lvl1pPr>
              <a:defRPr/>
            </a:lvl1pPr>
          </a:lstStyle>
          <a:p>
            <a:pPr>
              <a:defRPr/>
            </a:pPr>
            <a:fld id="{413CE30E-1821-4743-A204-C86C0A126E56}" type="datetime1">
              <a:rPr lang="en-GB"/>
              <a:pPr>
                <a:defRPr/>
              </a:pPr>
              <a:t>07/12/2014</a:t>
            </a:fld>
            <a:endParaRPr lang="en-GB" alt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5" name="Rectangle 7"/>
          <p:cNvSpPr>
            <a:spLocks noGrp="1" noChangeArrowheads="1"/>
          </p:cNvSpPr>
          <p:nvPr>
            <p:ph type="sldNum" sz="quarter" idx="12"/>
          </p:nvPr>
        </p:nvSpPr>
        <p:spPr>
          <a:ln/>
        </p:spPr>
        <p:txBody>
          <a:bodyPr/>
          <a:lstStyle>
            <a:lvl1pPr>
              <a:defRPr/>
            </a:lvl1pPr>
          </a:lstStyle>
          <a:p>
            <a:pPr>
              <a:defRPr/>
            </a:pPr>
            <a:r>
              <a:rPr lang="en-GB" altLang="en-US"/>
              <a:t>Slide # </a:t>
            </a:r>
            <a:fld id="{8C4BA80C-CB35-4D92-A4D8-44994E169BCD}" type="slidenum">
              <a:rPr lang="en-GB" altLang="en-US"/>
              <a:pPr>
                <a:defRPr/>
              </a:pPr>
              <a:t>‹#›</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2189FE33-FCAE-46C8-BE40-9C2E54205630}" type="datetime1">
              <a:rPr lang="en-GB"/>
              <a:pPr>
                <a:defRPr/>
              </a:pPr>
              <a:t>07/12/2014</a:t>
            </a:fld>
            <a:endParaRPr lang="en-GB"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4" name="Rectangle 7"/>
          <p:cNvSpPr>
            <a:spLocks noGrp="1" noChangeArrowheads="1"/>
          </p:cNvSpPr>
          <p:nvPr>
            <p:ph type="sldNum" sz="quarter" idx="12"/>
          </p:nvPr>
        </p:nvSpPr>
        <p:spPr>
          <a:ln/>
        </p:spPr>
        <p:txBody>
          <a:bodyPr/>
          <a:lstStyle>
            <a:lvl1pPr>
              <a:defRPr/>
            </a:lvl1pPr>
          </a:lstStyle>
          <a:p>
            <a:pPr>
              <a:defRPr/>
            </a:pPr>
            <a:r>
              <a:rPr lang="en-GB" altLang="en-US"/>
              <a:t>Slide # </a:t>
            </a:r>
            <a:fld id="{06E12D05-EE66-460B-B554-076EDD886C5B}" type="slidenum">
              <a:rPr lang="en-GB" altLang="en-US"/>
              <a:pPr>
                <a:defRPr/>
              </a:pPr>
              <a:t>‹#›</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C2AAB79C-9719-4513-AB46-A8AF94E8F316}" type="datetime1">
              <a:rPr lang="en-GB"/>
              <a:pPr>
                <a:defRPr/>
              </a:pPr>
              <a:t>07/12/2014</a:t>
            </a:fld>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r>
              <a:rPr lang="en-GB" altLang="en-US"/>
              <a:t>Slide # </a:t>
            </a:r>
            <a:fld id="{D07CF970-EEE5-4686-96B2-37F5E25AC977}" type="slidenum">
              <a:rPr lang="en-GB" altLang="en-US"/>
              <a:pPr>
                <a:defRPr/>
              </a:pPr>
              <a:t>‹#›</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B690E956-EB6A-4886-A7AB-5261AFAC6853}" type="datetime1">
              <a:rPr lang="en-GB"/>
              <a:pPr>
                <a:defRPr/>
              </a:pPr>
              <a:t>07/12/2014</a:t>
            </a:fld>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r>
              <a:rPr lang="en-GB" altLang="en-US"/>
              <a:t>Slide # </a:t>
            </a:r>
            <a:fld id="{92513FC6-2A67-43B8-9DD3-90AE1ACD09F5}" type="slidenum">
              <a:rPr lang="en-GB" altLang="en-US"/>
              <a:pPr>
                <a:defRPr/>
              </a:pPr>
              <a:t>‹#›</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US"/>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000"/>
            </a:lvl1pPr>
          </a:lstStyle>
          <a:p>
            <a:pPr>
              <a:defRPr/>
            </a:pPr>
            <a:fld id="{5B8B5191-4640-40FC-BD40-F5C22B8DF1D9}" type="datetime1">
              <a:rPr lang="en-GB"/>
              <a:pPr>
                <a:defRPr/>
              </a:pPr>
              <a:t>07/12/2014</a:t>
            </a:fld>
            <a:endParaRPr lang="en-GB" altLang="en-US"/>
          </a:p>
        </p:txBody>
      </p:sp>
      <p:sp>
        <p:nvSpPr>
          <p:cNvPr id="4102" name="Rectangle 6"/>
          <p:cNvSpPr>
            <a:spLocks noGrp="1" noChangeArrowheads="1"/>
          </p:cNvSpPr>
          <p:nvPr>
            <p:ph type="ftr" sz="quarter" idx="3"/>
          </p:nvPr>
        </p:nvSpPr>
        <p:spPr bwMode="auto">
          <a:xfrm>
            <a:off x="2303463" y="6272213"/>
            <a:ext cx="4537075" cy="4683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p>
        </p:txBody>
      </p:sp>
      <p:sp>
        <p:nvSpPr>
          <p:cNvPr id="4103" name="Rectangle 7"/>
          <p:cNvSpPr>
            <a:spLocks noGrp="1" noChangeArrowheads="1"/>
          </p:cNvSpPr>
          <p:nvPr>
            <p:ph type="sldNum" sz="quarter" idx="4"/>
          </p:nvPr>
        </p:nvSpPr>
        <p:spPr bwMode="auto">
          <a:xfrm>
            <a:off x="7585075" y="6400800"/>
            <a:ext cx="1090613" cy="339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pPr>
              <a:defRPr/>
            </a:pPr>
            <a:r>
              <a:rPr lang="en-GB" altLang="en-US"/>
              <a:t>Slide # </a:t>
            </a:r>
            <a:fld id="{D71641FD-AA2F-4A5A-993E-3D77ABB4BE1E}" type="slidenum">
              <a:rPr lang="en-GB" altLang="en-US"/>
              <a:pPr>
                <a:defRPr/>
              </a:pPr>
              <a:t>‹#›</a:t>
            </a:fld>
            <a:endParaRPr lang="en-GB" altLang="en-US"/>
          </a:p>
        </p:txBody>
      </p:sp>
      <p:pic>
        <p:nvPicPr>
          <p:cNvPr id="1032" name="Picture 8" descr="LeedsMetRoseLogo"/>
          <p:cNvPicPr>
            <a:picLocks noChangeAspect="1" noChangeArrowheads="1"/>
          </p:cNvPicPr>
          <p:nvPr/>
        </p:nvPicPr>
        <p:blipFill>
          <a:blip r:embed="rId13" cstate="email"/>
          <a:srcRect/>
          <a:stretch>
            <a:fillRect/>
          </a:stretch>
        </p:blipFill>
        <p:spPr bwMode="auto">
          <a:xfrm>
            <a:off x="2495550" y="6280150"/>
            <a:ext cx="279400" cy="431800"/>
          </a:xfrm>
          <a:prstGeom prst="rect">
            <a:avLst/>
          </a:prstGeom>
          <a:noFill/>
          <a:ln w="9525">
            <a:noFill/>
            <a:miter lim="800000"/>
            <a:headEnd/>
            <a:tailEnd/>
          </a:ln>
        </p:spPr>
      </p:pic>
      <p:grpSp>
        <p:nvGrpSpPr>
          <p:cNvPr id="1033"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US"/>
            </a:p>
          </p:txBody>
        </p:sp>
      </p:grpSp>
      <p:sp>
        <p:nvSpPr>
          <p:cNvPr id="4137" name="Line 41"/>
          <p:cNvSpPr>
            <a:spLocks noChangeShapeType="1"/>
          </p:cNvSpPr>
          <p:nvPr/>
        </p:nvSpPr>
        <p:spPr bwMode="auto">
          <a:xfrm>
            <a:off x="250825" y="1268413"/>
            <a:ext cx="7796213" cy="0"/>
          </a:xfrm>
          <a:prstGeom prst="line">
            <a:avLst/>
          </a:prstGeom>
          <a:noFill/>
          <a:ln w="6350">
            <a:solidFill>
              <a:schemeClr val="tx1"/>
            </a:solidFill>
            <a:round/>
            <a:headEnd/>
            <a:tailEnd/>
          </a:ln>
          <a:effectLst/>
        </p:spPr>
        <p:txBody>
          <a:bodyPr/>
          <a:lstStyle/>
          <a:p>
            <a:pPr>
              <a:defRPr/>
            </a:pPr>
            <a:endParaRPr lang="en-US"/>
          </a:p>
        </p:txBody>
      </p:sp>
    </p:spTree>
  </p:cSld>
  <p:clrMap bg1="lt1" tx1="dk1" bg2="lt2" tx2="dk2" accent1="accent1" accent2="accent2" accent3="accent3" accent4="accent4" accent5="accent5" accent6="accent6" hlink="hlink" folHlink="folHlink"/>
  <p:sldLayoutIdLst>
    <p:sldLayoutId id="2147483802" r:id="rId1"/>
    <p:sldLayoutId id="2147483803" r:id="rId2"/>
    <p:sldLayoutId id="2147483793" r:id="rId3"/>
    <p:sldLayoutId id="2147483794" r:id="rId4"/>
    <p:sldLayoutId id="2147483795" r:id="rId5"/>
    <p:sldLayoutId id="2147483796" r:id="rId6"/>
    <p:sldLayoutId id="2147483797" r:id="rId7"/>
    <p:sldLayoutId id="2147483798" r:id="rId8"/>
    <p:sldLayoutId id="2147483799" r:id="rId9"/>
    <p:sldLayoutId id="2147483800" r:id="rId10"/>
    <p:sldLayoutId id="2147483801"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hyperlink" Target="http://www.brookes.ac.uk/aske/Manifesto/" TargetMode="External"/><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hyperlink" Target="http://www.pass.brad.ac.uk/" TargetMode="External"/><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hyperlink" Target="http://sally-brown.net/" TargetMode="External"/><Relationship Id="rId2" Type="http://schemas.openxmlformats.org/officeDocument/2006/relationships/notesSlide" Target="../notesSlides/notesSlide28.xml"/><Relationship Id="rId1" Type="http://schemas.openxmlformats.org/officeDocument/2006/relationships/slideLayout" Target="../slideLayouts/slideLayout6.xml"/><Relationship Id="rId4" Type="http://schemas.openxmlformats.org/officeDocument/2006/relationships/image" Target="../media/image5.jpe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571500" y="1"/>
            <a:ext cx="6715125" cy="2786058"/>
          </a:xfrm>
        </p:spPr>
        <p:txBody>
          <a:bodyPr/>
          <a:lstStyle/>
          <a:p>
            <a:pPr algn="ctr" eaLnBrk="1" hangingPunct="1"/>
            <a:r>
              <a:rPr lang="en-GB" sz="3600" dirty="0" smtClean="0"/>
              <a:t>Recognising and </a:t>
            </a:r>
            <a:r>
              <a:rPr lang="en-GB" sz="3600" dirty="0" smtClean="0"/>
              <a:t>rewarding excellent work</a:t>
            </a:r>
            <a:r>
              <a:rPr lang="en-GB" sz="3200" dirty="0" smtClean="0"/>
              <a:t/>
            </a:r>
            <a:br>
              <a:rPr lang="en-GB" sz="3200" dirty="0" smtClean="0"/>
            </a:br>
            <a:r>
              <a:rPr lang="en-GB" sz="2400" dirty="0" smtClean="0"/>
              <a:t>ALSS Assessment day</a:t>
            </a:r>
            <a:r>
              <a:rPr lang="en-GB" sz="3200" dirty="0" smtClean="0"/>
              <a:t/>
            </a:r>
            <a:br>
              <a:rPr lang="en-GB" sz="3200" dirty="0" smtClean="0"/>
            </a:br>
            <a:r>
              <a:rPr lang="en-GB" sz="2800" dirty="0" smtClean="0"/>
              <a:t>Anglia Ruskin University</a:t>
            </a:r>
            <a:br>
              <a:rPr lang="en-GB" sz="2800" dirty="0" smtClean="0"/>
            </a:br>
            <a:r>
              <a:rPr lang="en-GB" sz="2800" dirty="0" smtClean="0"/>
              <a:t>December 2014</a:t>
            </a:r>
            <a:endParaRPr lang="en-GB" sz="3600" dirty="0" smtClean="0"/>
          </a:p>
        </p:txBody>
      </p:sp>
      <p:sp>
        <p:nvSpPr>
          <p:cNvPr id="4099" name="Rectangle 3"/>
          <p:cNvSpPr>
            <a:spLocks noGrp="1" noChangeArrowheads="1"/>
          </p:cNvSpPr>
          <p:nvPr>
            <p:ph type="subTitle" idx="1"/>
          </p:nvPr>
        </p:nvSpPr>
        <p:spPr/>
        <p:txBody>
          <a:bodyPr/>
          <a:lstStyle/>
          <a:p>
            <a:pPr eaLnBrk="1" hangingPunct="1"/>
            <a:r>
              <a:rPr lang="en-GB" smtClean="0"/>
              <a:t/>
            </a:r>
            <a:br>
              <a:rPr lang="en-GB" smtClean="0"/>
            </a:br>
            <a:endParaRPr lang="en-GB" smtClean="0"/>
          </a:p>
        </p:txBody>
      </p:sp>
      <p:sp>
        <p:nvSpPr>
          <p:cNvPr id="4100" name="Text Box 5"/>
          <p:cNvSpPr txBox="1">
            <a:spLocks noChangeArrowheads="1"/>
          </p:cNvSpPr>
          <p:nvPr/>
        </p:nvSpPr>
        <p:spPr bwMode="auto">
          <a:xfrm>
            <a:off x="971550" y="6092825"/>
            <a:ext cx="184150" cy="366713"/>
          </a:xfrm>
          <a:prstGeom prst="rect">
            <a:avLst/>
          </a:prstGeom>
          <a:noFill/>
          <a:ln w="9525">
            <a:noFill/>
            <a:miter lim="800000"/>
            <a:headEnd/>
            <a:tailEnd/>
          </a:ln>
        </p:spPr>
        <p:txBody>
          <a:bodyPr wrap="none">
            <a:spAutoFit/>
          </a:bodyPr>
          <a:lstStyle/>
          <a:p>
            <a:pPr algn="l"/>
            <a:endParaRPr lang="en-US" sz="1800"/>
          </a:p>
        </p:txBody>
      </p:sp>
      <p:sp>
        <p:nvSpPr>
          <p:cNvPr id="4102" name="Rectangle 7"/>
          <p:cNvSpPr>
            <a:spLocks noChangeArrowheads="1"/>
          </p:cNvSpPr>
          <p:nvPr/>
        </p:nvSpPr>
        <p:spPr bwMode="auto">
          <a:xfrm>
            <a:off x="142875" y="3146425"/>
            <a:ext cx="7021513" cy="1877437"/>
          </a:xfrm>
          <a:prstGeom prst="rect">
            <a:avLst/>
          </a:prstGeom>
          <a:noFill/>
          <a:ln w="9525">
            <a:noFill/>
            <a:miter lim="800000"/>
            <a:headEnd/>
            <a:tailEnd/>
          </a:ln>
        </p:spPr>
        <p:txBody>
          <a:bodyPr>
            <a:spAutoFit/>
          </a:bodyPr>
          <a:lstStyle/>
          <a:p>
            <a:pPr>
              <a:lnSpc>
                <a:spcPct val="80000"/>
              </a:lnSpc>
            </a:pPr>
            <a:r>
              <a:rPr lang="en-GB" sz="2400" b="1" dirty="0"/>
              <a:t>Professor Sally </a:t>
            </a:r>
            <a:r>
              <a:rPr lang="en-GB" sz="2400" b="1" dirty="0" smtClean="0"/>
              <a:t>Brown</a:t>
            </a:r>
          </a:p>
          <a:p>
            <a:pPr>
              <a:lnSpc>
                <a:spcPct val="80000"/>
              </a:lnSpc>
            </a:pPr>
            <a:endParaRPr lang="en-GB" sz="2400" b="1" dirty="0"/>
          </a:p>
          <a:p>
            <a:pPr>
              <a:lnSpc>
                <a:spcPct val="80000"/>
              </a:lnSpc>
            </a:pPr>
            <a:r>
              <a:rPr lang="en-GB" sz="2400" b="1" dirty="0" smtClean="0"/>
              <a:t>Part of the ARU-wide Transforming Assessment Project </a:t>
            </a:r>
          </a:p>
          <a:p>
            <a:pPr>
              <a:lnSpc>
                <a:spcPct val="80000"/>
              </a:lnSpc>
            </a:pPr>
            <a:endParaRPr lang="en-GB" sz="2400" b="1" dirty="0"/>
          </a:p>
          <a:p>
            <a:endParaRPr lang="en-GB" sz="2000" b="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Key features of the project</a:t>
            </a:r>
            <a:endParaRPr lang="en-GB" sz="3600" dirty="0"/>
          </a:p>
        </p:txBody>
      </p:sp>
      <p:sp>
        <p:nvSpPr>
          <p:cNvPr id="3" name="Content Placeholder 2"/>
          <p:cNvSpPr>
            <a:spLocks noGrp="1"/>
          </p:cNvSpPr>
          <p:nvPr>
            <p:ph idx="1"/>
          </p:nvPr>
        </p:nvSpPr>
        <p:spPr/>
        <p:txBody>
          <a:bodyPr/>
          <a:lstStyle/>
          <a:p>
            <a:r>
              <a:rPr lang="en-GB" sz="2400" b="1" dirty="0" smtClean="0"/>
              <a:t>Strategic transformation of assessment across the university working at all levels;</a:t>
            </a:r>
          </a:p>
          <a:p>
            <a:r>
              <a:rPr lang="en-GB" sz="2400" b="1" dirty="0" smtClean="0"/>
              <a:t>Improved NSS scores </a:t>
            </a:r>
            <a:r>
              <a:rPr lang="en-GB" sz="2400" b="1" dirty="0" smtClean="0"/>
              <a:t>are not </a:t>
            </a:r>
            <a:r>
              <a:rPr lang="en-GB" sz="2400" b="1" dirty="0" smtClean="0"/>
              <a:t>the specific aim of the project but better scores may well result;</a:t>
            </a:r>
          </a:p>
          <a:p>
            <a:r>
              <a:rPr lang="en-GB" sz="2400" b="1" dirty="0" smtClean="0"/>
              <a:t>Sharing expertise between course leaders, including those in the 85+ group is important;</a:t>
            </a:r>
          </a:p>
          <a:p>
            <a:r>
              <a:rPr lang="en-GB" sz="2400" b="1" dirty="0" smtClean="0"/>
              <a:t>Activity is being informed by Vision Visits to other universities;</a:t>
            </a:r>
          </a:p>
          <a:p>
            <a:r>
              <a:rPr lang="en-GB" sz="2400" b="1" dirty="0" smtClean="0"/>
              <a:t>External expertise from the ‘Marked Improvement’ team is supporting internal expertise.</a:t>
            </a:r>
          </a:p>
          <a:p>
            <a:endParaRPr lang="en-GB" sz="2400" b="1" dirty="0"/>
          </a:p>
        </p:txBody>
      </p:sp>
    </p:spTree>
    <p:extLst>
      <p:ext uri="{BB962C8B-B14F-4D97-AF65-F5344CB8AC3E}">
        <p14:creationId xmlns="" xmlns:p14="http://schemas.microsoft.com/office/powerpoint/2010/main" val="346083993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Some thoughts from ARU working groups</a:t>
            </a:r>
            <a:endParaRPr lang="en-GB" sz="3600" dirty="0"/>
          </a:p>
        </p:txBody>
      </p:sp>
      <p:sp>
        <p:nvSpPr>
          <p:cNvPr id="3" name="Content Placeholder 2"/>
          <p:cNvSpPr>
            <a:spLocks noGrp="1"/>
          </p:cNvSpPr>
          <p:nvPr>
            <p:ph idx="1"/>
          </p:nvPr>
        </p:nvSpPr>
        <p:spPr/>
        <p:txBody>
          <a:bodyPr/>
          <a:lstStyle/>
          <a:p>
            <a:pPr lvl="0"/>
            <a:r>
              <a:rPr lang="en-GB" sz="2800" b="1" dirty="0" smtClean="0"/>
              <a:t>The importance of giving both formative and summative feedback, and getting the balance right, and embedding formative feedback, using it for diagnostic purposes</a:t>
            </a:r>
          </a:p>
          <a:p>
            <a:pPr lvl="0"/>
            <a:r>
              <a:rPr lang="en-GB" sz="2800" b="1" dirty="0" smtClean="0"/>
              <a:t>Linking assessment to professional practice, and linking this in turn to professional practice;</a:t>
            </a:r>
          </a:p>
          <a:p>
            <a:pPr lvl="0"/>
            <a:r>
              <a:rPr lang="en-GB" sz="2800" b="1" dirty="0" smtClean="0"/>
              <a:t>Assessing group work fairly;</a:t>
            </a:r>
          </a:p>
          <a:p>
            <a:pPr lvl="0"/>
            <a:r>
              <a:rPr lang="en-GB" sz="2800" b="1" dirty="0" smtClean="0"/>
              <a:t>Giving </a:t>
            </a:r>
            <a:r>
              <a:rPr lang="en-GB" sz="2800" b="1" dirty="0" smtClean="0"/>
              <a:t>assessors feedback on their assessment (including a traffic light system (RAG sheet</a:t>
            </a:r>
            <a:r>
              <a:rPr lang="en-GB" sz="2800" b="1" dirty="0" smtClean="0"/>
              <a:t>); </a:t>
            </a:r>
            <a:endParaRPr lang="en-GB" sz="2800" b="1" dirty="0" smtClean="0"/>
          </a:p>
          <a:p>
            <a:pPr lvl="0"/>
            <a:r>
              <a:rPr lang="en-GB" sz="2800" b="1" dirty="0" smtClean="0"/>
              <a:t>The </a:t>
            </a:r>
            <a:r>
              <a:rPr lang="en-GB" sz="2800" b="1" dirty="0" smtClean="0"/>
              <a:t>discussions.</a:t>
            </a:r>
            <a:endParaRPr lang="en-GB" sz="2800" b="1" dirty="0" smtClean="0"/>
          </a:p>
          <a:p>
            <a:pPr lvl="0"/>
            <a:endParaRPr lang="en-GB" sz="2800" b="1" dirty="0" smtClean="0"/>
          </a:p>
          <a:p>
            <a:endParaRPr lang="en-GB" sz="2800" b="1" dirty="0"/>
          </a:p>
        </p:txBody>
      </p:sp>
    </p:spTree>
    <p:extLst>
      <p:ext uri="{BB962C8B-B14F-4D97-AF65-F5344CB8AC3E}">
        <p14:creationId xmlns="" xmlns:p14="http://schemas.microsoft.com/office/powerpoint/2010/main" val="55329379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More thoughts</a:t>
            </a:r>
            <a:endParaRPr lang="en-GB" sz="3600" dirty="0"/>
          </a:p>
        </p:txBody>
      </p:sp>
      <p:sp>
        <p:nvSpPr>
          <p:cNvPr id="3" name="Content Placeholder 2"/>
          <p:cNvSpPr>
            <a:spLocks noGrp="1"/>
          </p:cNvSpPr>
          <p:nvPr>
            <p:ph idx="1"/>
          </p:nvPr>
        </p:nvSpPr>
        <p:spPr/>
        <p:txBody>
          <a:bodyPr/>
          <a:lstStyle/>
          <a:p>
            <a:pPr lvl="0"/>
            <a:r>
              <a:rPr lang="en-GB" sz="2800" b="1" dirty="0" smtClean="0"/>
              <a:t>The value of real </a:t>
            </a:r>
            <a:r>
              <a:rPr lang="en-GB" sz="2800" b="1" dirty="0" smtClean="0"/>
              <a:t>life/authentic </a:t>
            </a:r>
            <a:r>
              <a:rPr lang="en-GB" sz="2800" b="1" dirty="0" smtClean="0"/>
              <a:t>assessment</a:t>
            </a:r>
          </a:p>
          <a:p>
            <a:pPr lvl="0"/>
            <a:r>
              <a:rPr lang="en-GB" sz="2800" b="1" dirty="0" smtClean="0"/>
              <a:t>Feed forward as a way of integrating assessment as learning</a:t>
            </a:r>
          </a:p>
          <a:p>
            <a:pPr lvl="0"/>
            <a:r>
              <a:rPr lang="en-GB" sz="2800" b="1" dirty="0" smtClean="0"/>
              <a:t>The value of using a constrained variety of assessment formats;</a:t>
            </a:r>
          </a:p>
          <a:p>
            <a:pPr lvl="0"/>
            <a:r>
              <a:rPr lang="en-GB" sz="2800" b="1" dirty="0" smtClean="0"/>
              <a:t>A desire to make assessment exciting, interesting and instilling a sense of pride in achievement;</a:t>
            </a:r>
          </a:p>
          <a:p>
            <a:pPr lvl="0"/>
            <a:r>
              <a:rPr lang="en-GB" sz="2800" b="1" dirty="0" smtClean="0"/>
              <a:t>The importance of assessment literacy: familiarising students with the vocabulary of </a:t>
            </a:r>
            <a:r>
              <a:rPr lang="en-GB" sz="2800" b="1" dirty="0" smtClean="0"/>
              <a:t>assessment.</a:t>
            </a:r>
            <a:endParaRPr lang="en-GB" sz="2800" b="1" dirty="0" smtClean="0"/>
          </a:p>
          <a:p>
            <a:endParaRPr lang="en-GB" sz="2800" b="1" dirty="0"/>
          </a:p>
        </p:txBody>
      </p:sp>
    </p:spTree>
    <p:extLst>
      <p:ext uri="{BB962C8B-B14F-4D97-AF65-F5344CB8AC3E}">
        <p14:creationId xmlns="" xmlns:p14="http://schemas.microsoft.com/office/powerpoint/2010/main" val="55303624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fiar4.jpg"/>
          <p:cNvPicPr>
            <a:picLocks noChangeAspect="1"/>
          </p:cNvPicPr>
          <p:nvPr/>
        </p:nvPicPr>
        <p:blipFill>
          <a:blip r:embed="rId3" cstate="email">
            <a:lum contrast="10000"/>
          </a:blip>
          <a:stretch>
            <a:fillRect/>
          </a:stretch>
        </p:blipFill>
        <p:spPr>
          <a:xfrm>
            <a:off x="44895" y="273818"/>
            <a:ext cx="9099105" cy="6279382"/>
          </a:xfrm>
          <a:prstGeom prst="rect">
            <a:avLst/>
          </a:prstGeom>
        </p:spPr>
      </p:pic>
    </p:spTree>
    <p:extLst>
      <p:ext uri="{BB962C8B-B14F-4D97-AF65-F5344CB8AC3E}">
        <p14:creationId xmlns="" xmlns:p14="http://schemas.microsoft.com/office/powerpoint/2010/main" val="35557000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What i</a:t>
            </a:r>
            <a:r>
              <a:rPr lang="en-GB" sz="3600" dirty="0" smtClean="0"/>
              <a:t>s </a:t>
            </a:r>
            <a:r>
              <a:rPr lang="en-GB" sz="3600" dirty="0" smtClean="0"/>
              <a:t>assessment for? </a:t>
            </a:r>
            <a:r>
              <a:rPr lang="en-GB" sz="3600" dirty="0" smtClean="0"/>
              <a:t>What can it do? How much does it matter?</a:t>
            </a:r>
            <a:endParaRPr lang="en-GB" sz="3600" dirty="0"/>
          </a:p>
        </p:txBody>
      </p:sp>
      <p:sp>
        <p:nvSpPr>
          <p:cNvPr id="3" name="Content Placeholder 2"/>
          <p:cNvSpPr>
            <a:spLocks noGrp="1"/>
          </p:cNvSpPr>
          <p:nvPr>
            <p:ph idx="1"/>
          </p:nvPr>
        </p:nvSpPr>
        <p:spPr/>
        <p:txBody>
          <a:bodyPr/>
          <a:lstStyle/>
          <a:p>
            <a:r>
              <a:rPr lang="en-GB" sz="2600" b="1" dirty="0" smtClean="0"/>
              <a:t>Assessment is crucially an integral part of the learning process rather than just a means of judging the extent to which learning has taken place;</a:t>
            </a:r>
          </a:p>
          <a:p>
            <a:r>
              <a:rPr lang="en-GB" sz="2600" b="1" dirty="0" smtClean="0"/>
              <a:t>Assessment activities can help students get the measure of their achievement and can motivate learning, but can also destroy confidence and undermine already disadvantaged students;</a:t>
            </a:r>
          </a:p>
          <a:p>
            <a:r>
              <a:rPr lang="en-GB" sz="2600" b="1" dirty="0" smtClean="0"/>
              <a:t>As far as I am concerned there is nothing we do for students that has as much impact as assessment and therefore it’s really worth thinking through how it adds value to the learning experience.</a:t>
            </a:r>
            <a:endParaRPr lang="en-GB" sz="2600" b="1" dirty="0"/>
          </a:p>
        </p:txBody>
      </p:sp>
    </p:spTree>
    <p:extLst>
      <p:ext uri="{BB962C8B-B14F-4D97-AF65-F5344CB8AC3E}">
        <p14:creationId xmlns="" xmlns:p14="http://schemas.microsoft.com/office/powerpoint/2010/main" val="138352338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457200" y="122239"/>
            <a:ext cx="7543800" cy="642466"/>
          </a:xfrm>
        </p:spPr>
        <p:txBody>
          <a:bodyPr/>
          <a:lstStyle/>
          <a:p>
            <a:r>
              <a:rPr lang="en-GB" dirty="0" smtClean="0"/>
              <a:t>Assessment </a:t>
            </a:r>
            <a:r>
              <a:rPr lang="en-GB" i="1" dirty="0" smtClean="0"/>
              <a:t>for</a:t>
            </a:r>
            <a:r>
              <a:rPr lang="en-GB" dirty="0" smtClean="0"/>
              <a:t> learning</a:t>
            </a:r>
          </a:p>
        </p:txBody>
      </p:sp>
      <p:sp>
        <p:nvSpPr>
          <p:cNvPr id="3" name="Content Placeholder 2"/>
          <p:cNvSpPr>
            <a:spLocks noGrp="1"/>
          </p:cNvSpPr>
          <p:nvPr>
            <p:ph idx="1"/>
          </p:nvPr>
        </p:nvSpPr>
        <p:spPr>
          <a:xfrm>
            <a:off x="428596" y="714356"/>
            <a:ext cx="8229600" cy="5488007"/>
          </a:xfrm>
        </p:spPr>
        <p:txBody>
          <a:bodyPr/>
          <a:lstStyle/>
          <a:p>
            <a:pPr marL="438150" indent="-438150" eaLnBrk="1" hangingPunct="1">
              <a:buFont typeface="Wingdings" pitchFamily="2" charset="2"/>
              <a:buNone/>
              <a:defRPr/>
            </a:pPr>
            <a:r>
              <a:rPr lang="en-GB" sz="2200" b="1" dirty="0" smtClean="0"/>
              <a:t>1. 	Tasks should be </a:t>
            </a:r>
            <a:r>
              <a:rPr lang="en-GB" sz="2200" b="1" dirty="0" smtClean="0">
                <a:solidFill>
                  <a:schemeClr val="tx2">
                    <a:lumMod val="40000"/>
                    <a:lumOff val="60000"/>
                  </a:schemeClr>
                </a:solidFill>
              </a:rPr>
              <a:t>challenging</a:t>
            </a:r>
            <a:r>
              <a:rPr lang="en-GB" sz="2200" b="1" dirty="0" smtClean="0"/>
              <a:t>, demanding higher order learning and integration of knowledge learned in both the university and other contexts;</a:t>
            </a:r>
          </a:p>
          <a:p>
            <a:pPr marL="438150" indent="-438150" eaLnBrk="1" hangingPunct="1">
              <a:buFont typeface="Wingdings" pitchFamily="2" charset="2"/>
              <a:buNone/>
              <a:defRPr/>
            </a:pPr>
            <a:r>
              <a:rPr lang="en-GB" sz="2200" b="1" dirty="0" smtClean="0"/>
              <a:t>2. 	Learning and assessment should be </a:t>
            </a:r>
            <a:r>
              <a:rPr lang="en-GB" sz="2200" b="1" dirty="0" smtClean="0">
                <a:solidFill>
                  <a:srgbClr val="AD5CFF"/>
                </a:solidFill>
              </a:rPr>
              <a:t>integrated</a:t>
            </a:r>
            <a:r>
              <a:rPr lang="en-GB" sz="2200" b="1" dirty="0" smtClean="0"/>
              <a:t>, assessment should not come at the end of learning but should be part of the learning process;</a:t>
            </a:r>
          </a:p>
          <a:p>
            <a:pPr marL="438150" indent="-438150" eaLnBrk="1" hangingPunct="1">
              <a:buFont typeface="Wingdings" pitchFamily="2" charset="2"/>
              <a:buNone/>
              <a:defRPr/>
            </a:pPr>
            <a:r>
              <a:rPr lang="en-GB" sz="2200" b="1" dirty="0" smtClean="0"/>
              <a:t>3. 	Students are involved in self assessment and reflection on their learning, they are involved in </a:t>
            </a:r>
            <a:r>
              <a:rPr lang="en-GB" sz="2200" b="1" dirty="0" smtClean="0">
                <a:solidFill>
                  <a:srgbClr val="AD5CFF"/>
                </a:solidFill>
              </a:rPr>
              <a:t>judging performance</a:t>
            </a:r>
            <a:r>
              <a:rPr lang="en-GB" sz="2200" b="1" dirty="0" smtClean="0"/>
              <a:t>;</a:t>
            </a:r>
          </a:p>
          <a:p>
            <a:pPr marL="438150" indent="-438150" eaLnBrk="1" hangingPunct="1">
              <a:buFont typeface="Wingdings" pitchFamily="2" charset="2"/>
              <a:buNone/>
              <a:defRPr/>
            </a:pPr>
            <a:r>
              <a:rPr lang="en-GB" sz="2200" b="1" dirty="0" smtClean="0"/>
              <a:t>4. 	Assessment should encourage </a:t>
            </a:r>
            <a:r>
              <a:rPr lang="en-GB" sz="2200" b="1" dirty="0" err="1" smtClean="0">
                <a:solidFill>
                  <a:srgbClr val="AD5CFF"/>
                </a:solidFill>
              </a:rPr>
              <a:t>metacognition</a:t>
            </a:r>
            <a:r>
              <a:rPr lang="en-GB" sz="2200" b="1" dirty="0" smtClean="0"/>
              <a:t>, promoting thinking about the learning process not just the learning outcomes;</a:t>
            </a:r>
          </a:p>
          <a:p>
            <a:pPr marL="438150" indent="-438150" eaLnBrk="1" hangingPunct="1">
              <a:buFont typeface="Wingdings" pitchFamily="2" charset="2"/>
              <a:buNone/>
              <a:defRPr/>
            </a:pPr>
            <a:r>
              <a:rPr lang="en-GB" sz="2200" b="1" dirty="0" smtClean="0"/>
              <a:t>5. 	Assessment should have a </a:t>
            </a:r>
            <a:r>
              <a:rPr lang="en-GB" sz="2200" b="1" dirty="0" smtClean="0">
                <a:solidFill>
                  <a:srgbClr val="AD5CFF"/>
                </a:solidFill>
              </a:rPr>
              <a:t>formative </a:t>
            </a:r>
            <a:r>
              <a:rPr lang="en-GB" sz="2200" b="1" dirty="0" smtClean="0"/>
              <a:t>function, providing ‘</a:t>
            </a:r>
            <a:r>
              <a:rPr lang="en-GB" sz="2200" b="1" dirty="0" err="1" smtClean="0"/>
              <a:t>feedforward</a:t>
            </a:r>
            <a:r>
              <a:rPr lang="en-GB" sz="2200" b="1" dirty="0" smtClean="0"/>
              <a:t>’ for future learning which can be acted upon. There is opportunity and a safe context for students to expose problems with their study and get help; there should be an opportunity for dialogue about students’ work;</a:t>
            </a:r>
          </a:p>
        </p:txBody>
      </p:sp>
    </p:spTree>
    <p:extLst>
      <p:ext uri="{BB962C8B-B14F-4D97-AF65-F5344CB8AC3E}">
        <p14:creationId xmlns="" xmlns:p14="http://schemas.microsoft.com/office/powerpoint/2010/main" val="96760890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457200" y="122239"/>
            <a:ext cx="7543800" cy="786482"/>
          </a:xfrm>
        </p:spPr>
        <p:txBody>
          <a:bodyPr/>
          <a:lstStyle/>
          <a:p>
            <a:pPr eaLnBrk="1" hangingPunct="1"/>
            <a:r>
              <a:rPr lang="en-GB" dirty="0" smtClean="0"/>
              <a:t>Assessment </a:t>
            </a:r>
            <a:r>
              <a:rPr lang="en-GB" i="1" dirty="0" smtClean="0"/>
              <a:t>for</a:t>
            </a:r>
            <a:r>
              <a:rPr lang="en-GB" dirty="0" smtClean="0"/>
              <a:t> learning</a:t>
            </a:r>
          </a:p>
        </p:txBody>
      </p:sp>
      <p:sp>
        <p:nvSpPr>
          <p:cNvPr id="34820" name="Rectangle 3"/>
          <p:cNvSpPr>
            <a:spLocks noGrp="1" noChangeArrowheads="1"/>
          </p:cNvSpPr>
          <p:nvPr>
            <p:ph type="body" idx="1"/>
          </p:nvPr>
        </p:nvSpPr>
        <p:spPr>
          <a:xfrm>
            <a:off x="468313" y="1500174"/>
            <a:ext cx="8229600" cy="4702189"/>
          </a:xfrm>
        </p:spPr>
        <p:txBody>
          <a:bodyPr/>
          <a:lstStyle/>
          <a:p>
            <a:pPr marL="538163" indent="-538163" eaLnBrk="1" hangingPunct="1">
              <a:buFont typeface="Wingdings" pitchFamily="2" charset="2"/>
              <a:buNone/>
              <a:defRPr/>
            </a:pPr>
            <a:r>
              <a:rPr lang="en-GB" sz="2200" b="1" dirty="0" smtClean="0"/>
              <a:t>6. 	Assessment expectations should be made </a:t>
            </a:r>
            <a:r>
              <a:rPr lang="en-GB" sz="2200" b="1" dirty="0" smtClean="0">
                <a:solidFill>
                  <a:schemeClr val="tx2">
                    <a:lumMod val="40000"/>
                    <a:lumOff val="60000"/>
                  </a:schemeClr>
                </a:solidFill>
              </a:rPr>
              <a:t>visible</a:t>
            </a:r>
            <a:r>
              <a:rPr lang="en-GB" sz="2200" b="1" dirty="0" smtClean="0">
                <a:solidFill>
                  <a:srgbClr val="7030A0"/>
                </a:solidFill>
              </a:rPr>
              <a:t> </a:t>
            </a:r>
            <a:r>
              <a:rPr lang="en-GB" sz="2200" b="1" dirty="0" smtClean="0"/>
              <a:t>to students as far as possible;</a:t>
            </a:r>
          </a:p>
          <a:p>
            <a:pPr marL="538163" indent="-538163" eaLnBrk="1" hangingPunct="1">
              <a:buFont typeface="Wingdings" pitchFamily="2" charset="2"/>
              <a:buNone/>
              <a:defRPr/>
            </a:pPr>
            <a:r>
              <a:rPr lang="en-GB" sz="2200" b="1" dirty="0" smtClean="0"/>
              <a:t>7. 	Tasks should involve the </a:t>
            </a:r>
            <a:r>
              <a:rPr lang="en-GB" sz="2200" b="1" dirty="0" smtClean="0">
                <a:solidFill>
                  <a:schemeClr val="tx2">
                    <a:lumMod val="40000"/>
                    <a:lumOff val="60000"/>
                  </a:schemeClr>
                </a:solidFill>
              </a:rPr>
              <a:t>active engagement </a:t>
            </a:r>
            <a:r>
              <a:rPr lang="en-GB" sz="2200" b="1" dirty="0" smtClean="0"/>
              <a:t>of students developing the capacity to find things out for themselves and learn independently;</a:t>
            </a:r>
          </a:p>
          <a:p>
            <a:pPr marL="538163" indent="-538163" eaLnBrk="1" hangingPunct="1">
              <a:buFont typeface="Wingdings" pitchFamily="2" charset="2"/>
              <a:buNone/>
              <a:defRPr/>
            </a:pPr>
            <a:r>
              <a:rPr lang="en-GB" sz="2200" b="1" dirty="0" smtClean="0"/>
              <a:t>8. 	Tasks should be </a:t>
            </a:r>
            <a:r>
              <a:rPr lang="en-GB" sz="2200" b="1" dirty="0" smtClean="0">
                <a:solidFill>
                  <a:schemeClr val="tx2">
                    <a:lumMod val="40000"/>
                    <a:lumOff val="60000"/>
                  </a:schemeClr>
                </a:solidFill>
              </a:rPr>
              <a:t>authentic</a:t>
            </a:r>
            <a:r>
              <a:rPr lang="en-GB" sz="2200" b="1" dirty="0" smtClean="0"/>
              <a:t>; worthwhile, relevant and offering students some level of control over their work;</a:t>
            </a:r>
          </a:p>
          <a:p>
            <a:pPr marL="538163" indent="-538163" eaLnBrk="1" hangingPunct="1">
              <a:buFont typeface="Wingdings" pitchFamily="2" charset="2"/>
              <a:buNone/>
              <a:defRPr/>
            </a:pPr>
            <a:r>
              <a:rPr lang="en-GB" sz="2200" b="1" dirty="0" smtClean="0"/>
              <a:t>9. 	Tasks are </a:t>
            </a:r>
            <a:r>
              <a:rPr lang="en-GB" sz="2200" b="1" dirty="0" smtClean="0">
                <a:solidFill>
                  <a:schemeClr val="tx2">
                    <a:lumMod val="40000"/>
                    <a:lumOff val="60000"/>
                  </a:schemeClr>
                </a:solidFill>
              </a:rPr>
              <a:t>fit for purpose </a:t>
            </a:r>
            <a:r>
              <a:rPr lang="en-GB" sz="2200" b="1" dirty="0" smtClean="0"/>
              <a:t>and align with important learning outcomes;</a:t>
            </a:r>
          </a:p>
          <a:p>
            <a:pPr marL="538163" indent="-538163" eaLnBrk="1" hangingPunct="1">
              <a:buFont typeface="Wingdings" pitchFamily="2" charset="2"/>
              <a:buNone/>
              <a:defRPr/>
            </a:pPr>
            <a:r>
              <a:rPr lang="en-GB" sz="2200" b="1" dirty="0" smtClean="0"/>
              <a:t>10. 	Assessment should be used to </a:t>
            </a:r>
            <a:r>
              <a:rPr lang="en-GB" sz="2200" b="1" dirty="0" smtClean="0">
                <a:solidFill>
                  <a:schemeClr val="tx2">
                    <a:lumMod val="40000"/>
                    <a:lumOff val="60000"/>
                  </a:schemeClr>
                </a:solidFill>
              </a:rPr>
              <a:t>evaluate teaching </a:t>
            </a:r>
            <a:r>
              <a:rPr lang="en-GB" sz="2200" b="1" dirty="0" smtClean="0"/>
              <a:t>as well as student learning.</a:t>
            </a:r>
          </a:p>
          <a:p>
            <a:pPr eaLnBrk="1" hangingPunct="1">
              <a:buFont typeface="Wingdings" pitchFamily="2" charset="2"/>
              <a:buNone/>
              <a:defRPr/>
            </a:pPr>
            <a:r>
              <a:rPr lang="en-GB" sz="2200" b="1" i="1" dirty="0" smtClean="0"/>
              <a:t>(After </a:t>
            </a:r>
            <a:r>
              <a:rPr lang="en-GB" sz="2200" b="1" i="1" dirty="0" err="1" smtClean="0"/>
              <a:t>Bloxham</a:t>
            </a:r>
            <a:r>
              <a:rPr lang="en-GB" sz="2200" b="1" i="1" dirty="0" smtClean="0"/>
              <a:t> and Boyd)</a:t>
            </a:r>
          </a:p>
        </p:txBody>
      </p:sp>
    </p:spTree>
    <p:extLst>
      <p:ext uri="{BB962C8B-B14F-4D97-AF65-F5344CB8AC3E}">
        <p14:creationId xmlns="" xmlns:p14="http://schemas.microsoft.com/office/powerpoint/2010/main" val="419159926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smtClean="0"/>
              <a:t>The major success factors identified were:</a:t>
            </a:r>
            <a:endParaRPr lang="en-GB" sz="3600" dirty="0"/>
          </a:p>
        </p:txBody>
      </p:sp>
      <p:sp>
        <p:nvSpPr>
          <p:cNvPr id="3" name="Content Placeholder 2"/>
          <p:cNvSpPr>
            <a:spLocks noGrp="1"/>
          </p:cNvSpPr>
          <p:nvPr>
            <p:ph idx="1"/>
          </p:nvPr>
        </p:nvSpPr>
        <p:spPr/>
        <p:txBody>
          <a:bodyPr/>
          <a:lstStyle/>
          <a:p>
            <a:pPr lvl="0"/>
            <a:r>
              <a:rPr lang="en-GB" sz="2600" b="1" dirty="0" smtClean="0"/>
              <a:t>Motivation of students to engage because they perceive assessment as </a:t>
            </a:r>
            <a:r>
              <a:rPr lang="en-GB" sz="2600" b="1" dirty="0" smtClean="0"/>
              <a:t>authentic and </a:t>
            </a:r>
            <a:r>
              <a:rPr lang="en-GB" sz="2600" b="1" dirty="0" smtClean="0"/>
              <a:t>constructively aligned;</a:t>
            </a:r>
          </a:p>
          <a:p>
            <a:pPr lvl="0"/>
            <a:r>
              <a:rPr lang="en-GB" sz="2600" b="1" dirty="0" smtClean="0"/>
              <a:t>Regular and incremental overview of assessment within a course;</a:t>
            </a:r>
          </a:p>
          <a:p>
            <a:pPr lvl="0"/>
            <a:r>
              <a:rPr lang="en-GB" sz="2600" b="1" dirty="0" smtClean="0"/>
              <a:t>Commitment to students’ success;</a:t>
            </a:r>
          </a:p>
          <a:p>
            <a:pPr lvl="0"/>
            <a:r>
              <a:rPr lang="en-GB" sz="2600" b="1" dirty="0" smtClean="0"/>
              <a:t>Developing students’ skills for learning;</a:t>
            </a:r>
          </a:p>
          <a:p>
            <a:pPr lvl="0"/>
            <a:r>
              <a:rPr lang="en-GB" sz="2600" b="1" dirty="0" smtClean="0"/>
              <a:t>The value of using students to give a ‘sense check’ on planned assignments.</a:t>
            </a:r>
          </a:p>
          <a:p>
            <a:endParaRPr lang="en-GB" sz="2600" b="1" dirty="0"/>
          </a:p>
        </p:txBody>
      </p:sp>
    </p:spTree>
    <p:extLst>
      <p:ext uri="{BB962C8B-B14F-4D97-AF65-F5344CB8AC3E}">
        <p14:creationId xmlns="" xmlns:p14="http://schemas.microsoft.com/office/powerpoint/2010/main" val="211414185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smtClean="0"/>
              <a:t>More success factors</a:t>
            </a:r>
            <a:endParaRPr lang="en-GB" sz="3600" dirty="0"/>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sz="2600" b="1" dirty="0" smtClean="0"/>
              <a:t>The value of immersive experiences</a:t>
            </a:r>
          </a:p>
          <a:p>
            <a:pPr lvl="0"/>
            <a:r>
              <a:rPr lang="en-GB" sz="2600" b="1" dirty="0" smtClean="0"/>
              <a:t>Having robust processes to quality assure assessment (moderation, external examiners etc) and letting students know about them;</a:t>
            </a:r>
          </a:p>
          <a:p>
            <a:pPr lvl="0"/>
            <a:r>
              <a:rPr lang="en-GB" sz="2600" b="1" dirty="0" smtClean="0"/>
              <a:t>Using training of those inexperienced in assessing at HE level to establish and maintain consistency and standards;</a:t>
            </a:r>
          </a:p>
          <a:p>
            <a:pPr lvl="0"/>
            <a:r>
              <a:rPr lang="en-GB" sz="2600" b="1" dirty="0" smtClean="0"/>
              <a:t>The importance of opening up the ‘black box’ of assessment ‘secrets’</a:t>
            </a:r>
          </a:p>
          <a:p>
            <a:endParaRPr lang="en-GB" sz="2600" b="1" dirty="0"/>
          </a:p>
        </p:txBody>
      </p:sp>
    </p:spTree>
    <p:extLst>
      <p:ext uri="{BB962C8B-B14F-4D97-AF65-F5344CB8AC3E}">
        <p14:creationId xmlns="" xmlns:p14="http://schemas.microsoft.com/office/powerpoint/2010/main" val="85612384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Sadler, the most cited author on formative assessment argues:</a:t>
            </a:r>
            <a:endParaRPr lang="en-GB" sz="3600" dirty="0"/>
          </a:p>
        </p:txBody>
      </p:sp>
      <p:sp>
        <p:nvSpPr>
          <p:cNvPr id="3" name="Content Placeholder 2"/>
          <p:cNvSpPr>
            <a:spLocks noGrp="1"/>
          </p:cNvSpPr>
          <p:nvPr>
            <p:ph idx="1"/>
          </p:nvPr>
        </p:nvSpPr>
        <p:spPr>
          <a:xfrm>
            <a:off x="428596" y="1357298"/>
            <a:ext cx="8229600" cy="4789488"/>
          </a:xfrm>
        </p:spPr>
        <p:txBody>
          <a:bodyPr/>
          <a:lstStyle/>
          <a:p>
            <a:pPr marL="0">
              <a:lnSpc>
                <a:spcPct val="100000"/>
              </a:lnSpc>
              <a:spcBef>
                <a:spcPts val="0"/>
              </a:spcBef>
              <a:buNone/>
            </a:pPr>
            <a:r>
              <a:rPr lang="en-GB" sz="2800" b="1" dirty="0" smtClean="0"/>
              <a:t>“Students need to be exposed to, and gain experience in making judgements about, </a:t>
            </a:r>
            <a:r>
              <a:rPr lang="en-GB" sz="2800" b="1" dirty="0" smtClean="0">
                <a:solidFill>
                  <a:srgbClr val="7030A0"/>
                </a:solidFill>
              </a:rPr>
              <a:t>a variety of works of different quality</a:t>
            </a:r>
            <a:r>
              <a:rPr lang="en-GB" sz="2800" b="1" dirty="0" smtClean="0"/>
              <a:t>... They need planned rather than random exposure to exemplars, and experience in </a:t>
            </a:r>
            <a:r>
              <a:rPr lang="en-GB" sz="2800" b="1" dirty="0" smtClean="0">
                <a:solidFill>
                  <a:srgbClr val="7030A0"/>
                </a:solidFill>
              </a:rPr>
              <a:t>making judgements </a:t>
            </a:r>
            <a:r>
              <a:rPr lang="en-GB" sz="2800" b="1" dirty="0" smtClean="0"/>
              <a:t>about quality. They need to create </a:t>
            </a:r>
            <a:r>
              <a:rPr lang="en-GB" sz="2800" b="1" dirty="0" smtClean="0">
                <a:solidFill>
                  <a:srgbClr val="7030A0"/>
                </a:solidFill>
              </a:rPr>
              <a:t>verbalised</a:t>
            </a:r>
            <a:r>
              <a:rPr lang="en-GB" sz="2800" b="1" dirty="0" smtClean="0"/>
              <a:t> rationales and accounts of how various works could have been done better. Finally, they need to engage in evaluative </a:t>
            </a:r>
            <a:r>
              <a:rPr lang="en-GB" sz="2800" b="1" dirty="0" smtClean="0">
                <a:solidFill>
                  <a:srgbClr val="7030A0"/>
                </a:solidFill>
              </a:rPr>
              <a:t>conversations</a:t>
            </a:r>
            <a:r>
              <a:rPr lang="en-GB" sz="2800" b="1" dirty="0" smtClean="0"/>
              <a:t> with teachers and other students.” </a:t>
            </a:r>
          </a:p>
          <a:p>
            <a:pPr marL="0">
              <a:lnSpc>
                <a:spcPct val="100000"/>
              </a:lnSpc>
              <a:spcBef>
                <a:spcPts val="0"/>
              </a:spcBef>
              <a:buNone/>
            </a:pPr>
            <a:endParaRPr lang="en-GB" sz="2800" b="1" dirty="0"/>
          </a:p>
        </p:txBody>
      </p:sp>
    </p:spTree>
    <p:extLst>
      <p:ext uri="{BB962C8B-B14F-4D97-AF65-F5344CB8AC3E}">
        <p14:creationId xmlns="" xmlns:p14="http://schemas.microsoft.com/office/powerpoint/2010/main" val="51482009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smtClean="0"/>
              <a:t>Rationale</a:t>
            </a:r>
            <a:endParaRPr lang="en-GB" sz="3600" dirty="0"/>
          </a:p>
        </p:txBody>
      </p:sp>
      <p:sp>
        <p:nvSpPr>
          <p:cNvPr id="3" name="Content Placeholder 2"/>
          <p:cNvSpPr>
            <a:spLocks noGrp="1"/>
          </p:cNvSpPr>
          <p:nvPr>
            <p:ph idx="1"/>
          </p:nvPr>
        </p:nvSpPr>
        <p:spPr/>
        <p:txBody>
          <a:bodyPr/>
          <a:lstStyle/>
          <a:p>
            <a:pPr marL="0" indent="0">
              <a:spcBef>
                <a:spcPts val="1200"/>
              </a:spcBef>
              <a:buNone/>
            </a:pPr>
            <a:r>
              <a:rPr lang="en-US" sz="2400" b="1" dirty="0"/>
              <a:t>Students engage more fully in assessment tasks if the tasks required of them are authentic, and if they feel that their achievements will be duly </a:t>
            </a:r>
            <a:r>
              <a:rPr lang="en-US" sz="2400" b="1" dirty="0" smtClean="0"/>
              <a:t>recognised by </a:t>
            </a:r>
            <a:r>
              <a:rPr lang="en-US" sz="2400" b="1" dirty="0"/>
              <a:t>those assessing them. </a:t>
            </a:r>
            <a:endParaRPr lang="en-US" sz="2400" b="1" dirty="0" smtClean="0"/>
          </a:p>
          <a:p>
            <a:pPr marL="0" indent="0">
              <a:spcBef>
                <a:spcPts val="1200"/>
              </a:spcBef>
              <a:buNone/>
            </a:pPr>
            <a:r>
              <a:rPr lang="en-US" sz="2400" b="1" dirty="0" smtClean="0"/>
              <a:t>To </a:t>
            </a:r>
            <a:r>
              <a:rPr lang="en-US" sz="2400" b="1" dirty="0"/>
              <a:t>do our best for students, we need to make sure each student has the chance to maximise their achievement in partnership with those teaching and assessing them</a:t>
            </a:r>
            <a:r>
              <a:rPr lang="en-US" sz="2400" b="1" dirty="0" smtClean="0"/>
              <a:t>. </a:t>
            </a:r>
            <a:endParaRPr lang="en-US" sz="2400" b="1" dirty="0" smtClean="0"/>
          </a:p>
          <a:p>
            <a:pPr marL="0" indent="0">
              <a:spcBef>
                <a:spcPts val="1200"/>
              </a:spcBef>
              <a:buNone/>
            </a:pPr>
            <a:r>
              <a:rPr lang="en-US" sz="2400" b="1" dirty="0" smtClean="0"/>
              <a:t>They </a:t>
            </a:r>
            <a:r>
              <a:rPr lang="en-US" sz="2400" b="1" dirty="0"/>
              <a:t>also have high expectations about the nature and quality of the feedback they receive, and its potential to enable them to do better on future assignments</a:t>
            </a:r>
            <a:r>
              <a:rPr lang="en-US" sz="2400" b="1" dirty="0" smtClean="0"/>
              <a:t>. </a:t>
            </a:r>
            <a:endParaRPr lang="en-GB" sz="2400" b="1" dirty="0"/>
          </a:p>
        </p:txBody>
      </p:sp>
    </p:spTree>
    <p:extLst>
      <p:ext uri="{BB962C8B-B14F-4D97-AF65-F5344CB8AC3E}">
        <p14:creationId xmlns="" xmlns:p14="http://schemas.microsoft.com/office/powerpoint/2010/main" val="171827839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Sadler continues…</a:t>
            </a:r>
            <a:endParaRPr lang="en-GB" sz="3600" dirty="0"/>
          </a:p>
        </p:txBody>
      </p:sp>
      <p:sp>
        <p:nvSpPr>
          <p:cNvPr id="3" name="Content Placeholder 2"/>
          <p:cNvSpPr>
            <a:spLocks noGrp="1"/>
          </p:cNvSpPr>
          <p:nvPr>
            <p:ph idx="1"/>
          </p:nvPr>
        </p:nvSpPr>
        <p:spPr/>
        <p:txBody>
          <a:bodyPr/>
          <a:lstStyle/>
          <a:p>
            <a:pPr>
              <a:buNone/>
            </a:pPr>
            <a:r>
              <a:rPr lang="en-GB" sz="2400" b="1" dirty="0" smtClean="0"/>
              <a:t>	Together, these ... provide the means by which students can develop a </a:t>
            </a:r>
            <a:r>
              <a:rPr lang="en-GB" sz="2400" b="1" dirty="0" smtClean="0">
                <a:solidFill>
                  <a:srgbClr val="7030A0"/>
                </a:solidFill>
              </a:rPr>
              <a:t>concept of quality </a:t>
            </a:r>
            <a:r>
              <a:rPr lang="en-GB" sz="2400" b="1" dirty="0" smtClean="0"/>
              <a:t>that is similar in essence to that which the teacher possesses, and in particular to understand what makes for high quality. Although providing these experiences for students may appear to add more layers to the task of teaching, it is possible to organise this approach to </a:t>
            </a:r>
            <a:r>
              <a:rPr lang="en-GB" sz="2400" b="1" dirty="0" smtClean="0">
                <a:solidFill>
                  <a:srgbClr val="7030A0"/>
                </a:solidFill>
              </a:rPr>
              <a:t>peer assessment </a:t>
            </a:r>
            <a:r>
              <a:rPr lang="en-GB" sz="2400" b="1" dirty="0" smtClean="0"/>
              <a:t>so that it becomes a powerful strategy for higher education teaching.</a:t>
            </a:r>
          </a:p>
          <a:p>
            <a:pPr>
              <a:buNone/>
            </a:pPr>
            <a:r>
              <a:rPr lang="en-GB" sz="2400" b="1" dirty="0" smtClean="0"/>
              <a:t>Sadler, D. Royce (2010)</a:t>
            </a:r>
            <a:endParaRPr lang="en-GB" sz="2400" b="1" dirty="0"/>
          </a:p>
        </p:txBody>
      </p:sp>
    </p:spTree>
    <p:extLst>
      <p:ext uri="{BB962C8B-B14F-4D97-AF65-F5344CB8AC3E}">
        <p14:creationId xmlns="" xmlns:p14="http://schemas.microsoft.com/office/powerpoint/2010/main" val="222155962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2" name="Picture 4" descr="exams in afghanistan.jpg"/>
          <p:cNvPicPr>
            <a:picLocks noChangeAspect="1"/>
          </p:cNvPicPr>
          <p:nvPr/>
        </p:nvPicPr>
        <p:blipFill>
          <a:blip r:embed="rId3" cstate="email">
            <a:lum contrast="40000"/>
          </a:blip>
          <a:srcRect/>
          <a:stretch>
            <a:fillRect/>
          </a:stretch>
        </p:blipFill>
        <p:spPr bwMode="auto">
          <a:xfrm rot="60000">
            <a:off x="-265927" y="82850"/>
            <a:ext cx="9553575" cy="6800851"/>
          </a:xfrm>
          <a:prstGeom prst="rect">
            <a:avLst/>
          </a:prstGeom>
          <a:noFill/>
          <a:ln w="9525">
            <a:noFill/>
            <a:miter lim="800000"/>
            <a:headEnd/>
            <a:tailEnd/>
          </a:ln>
        </p:spPr>
      </p:pic>
    </p:spTree>
    <p:extLst>
      <p:ext uri="{BB962C8B-B14F-4D97-AF65-F5344CB8AC3E}">
        <p14:creationId xmlns="" xmlns:p14="http://schemas.microsoft.com/office/powerpoint/2010/main" val="90042514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a:t>Assessment, confidence and retention</a:t>
            </a:r>
          </a:p>
        </p:txBody>
      </p:sp>
      <p:sp>
        <p:nvSpPr>
          <p:cNvPr id="17411"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pPr>
            <a:r>
              <a:rPr lang="en-GB" sz="2600" b="1" dirty="0" smtClean="0"/>
              <a:t>Crudely, student achievement is linked to students own beliefs about their abilities, whether these are fixed or malleable;</a:t>
            </a:r>
          </a:p>
          <a:p>
            <a:pPr eaLnBrk="1" hangingPunct="1">
              <a:lnSpc>
                <a:spcPct val="100000"/>
              </a:lnSpc>
            </a:pPr>
            <a:r>
              <a:rPr lang="en-GB" sz="2600" b="1" dirty="0" smtClean="0"/>
              <a:t>Students who subscribe to an entity (fixed) theory of intelligence need ‘a diet of easy successes’ (Dweck, 2000) to confirm their ability and are fearful of learning goals as this involves an element of risk and personal failure. Assessment for these students is an all-encompassing activity that defines them as people. If they fail at the task, they are failures. </a:t>
            </a:r>
          </a:p>
          <a:p>
            <a:pPr eaLnBrk="1" hangingPunct="1">
              <a:lnSpc>
                <a:spcPct val="100000"/>
              </a:lnSpc>
            </a:pPr>
            <a:endParaRPr lang="en-GB" sz="2600" b="1" dirty="0" smtClean="0"/>
          </a:p>
        </p:txBody>
      </p:sp>
    </p:spTree>
    <p:extLst>
      <p:ext uri="{BB962C8B-B14F-4D97-AF65-F5344CB8AC3E}">
        <p14:creationId xmlns="" xmlns:p14="http://schemas.microsoft.com/office/powerpoint/2010/main" val="169190123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323528" y="249238"/>
            <a:ext cx="7560840" cy="1074737"/>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a:t>Students who believe that intelligence is malleable may be more robust</a:t>
            </a:r>
          </a:p>
        </p:txBody>
      </p:sp>
      <p:sp>
        <p:nvSpPr>
          <p:cNvPr id="18435"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0" indent="0" eaLnBrk="1" hangingPunct="1">
              <a:lnSpc>
                <a:spcPct val="100000"/>
              </a:lnSpc>
              <a:buFont typeface="Wingdings" pitchFamily="2" charset="2"/>
              <a:buNone/>
            </a:pPr>
            <a:r>
              <a:rPr lang="en-GB" sz="2600" b="1" dirty="0" smtClean="0"/>
              <a:t>Students who believe that intelligence is incremental have little or no fear of failure. A typical response from such a student is ‘The harder it gets, the harder I need to try’. These students do not see failure as an indictment of themselves and [can] separate their self-image from their academic achievement. When faced with a challenge, these students are more likely to continue in the face of adversity because they have nothing to prove. (after Clegg in Peelo and Wareham 2002).</a:t>
            </a:r>
          </a:p>
        </p:txBody>
      </p:sp>
    </p:spTree>
    <p:extLst>
      <p:ext uri="{BB962C8B-B14F-4D97-AF65-F5344CB8AC3E}">
        <p14:creationId xmlns="" xmlns:p14="http://schemas.microsoft.com/office/powerpoint/2010/main" val="17904505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Assessment literacy: students do better if they can: </a:t>
            </a:r>
            <a:endParaRPr lang="en-GB" sz="3600" dirty="0"/>
          </a:p>
        </p:txBody>
      </p:sp>
      <p:sp>
        <p:nvSpPr>
          <p:cNvPr id="3" name="Content Placeholder 2"/>
          <p:cNvSpPr>
            <a:spLocks noGrp="1"/>
          </p:cNvSpPr>
          <p:nvPr>
            <p:ph idx="1"/>
          </p:nvPr>
        </p:nvSpPr>
        <p:spPr>
          <a:xfrm>
            <a:off x="214282" y="1357298"/>
            <a:ext cx="8483631" cy="4972065"/>
          </a:xfrm>
          <a:noFill/>
          <a:ln>
            <a:noFill/>
          </a:ln>
        </p:spPr>
        <p:txBody>
          <a:bodyPr vert="horz" wrap="square" lIns="91440" tIns="45720" rIns="91440" bIns="45720" numCol="1" anchor="t" anchorCtr="0" compatLnSpc="1">
            <a:prstTxWarp prst="textNoShape">
              <a:avLst/>
            </a:prstTxWarp>
          </a:bodyPr>
          <a:lstStyle/>
          <a:p>
            <a:r>
              <a:rPr lang="en-GB" sz="2400" b="1" dirty="0" smtClean="0"/>
              <a:t>Make sense of key terms such as criteria, weightings, and level;</a:t>
            </a:r>
          </a:p>
          <a:p>
            <a:r>
              <a:rPr lang="en-GB" sz="2400" b="1" dirty="0" smtClean="0"/>
              <a:t>Encounter a variety of assessment methods (e.g. presentations, portfolios, posters, assessed web participation, practicals, vivas etc.) and get practice in using them;</a:t>
            </a:r>
          </a:p>
          <a:p>
            <a:r>
              <a:rPr lang="en-GB" sz="2400" b="1" dirty="0" smtClean="0"/>
              <a:t>Be strategic in their behaviours, putting more work into aspects of an assignment with high weightings, interrogating criteria to find out what is really required and so on;</a:t>
            </a:r>
          </a:p>
          <a:p>
            <a:r>
              <a:rPr lang="en-GB" sz="2400" b="1" dirty="0" smtClean="0"/>
              <a:t>Gain clarity on how the assessment regulations work in their HEI, including issues concerning submission, resubmission, pass marks, condonement etc.</a:t>
            </a:r>
          </a:p>
        </p:txBody>
      </p:sp>
    </p:spTree>
    <p:extLst>
      <p:ext uri="{BB962C8B-B14F-4D97-AF65-F5344CB8AC3E}">
        <p14:creationId xmlns="" xmlns:p14="http://schemas.microsoft.com/office/powerpoint/2010/main" val="85301183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6672"/>
            <a:ext cx="7543800" cy="809188"/>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To what extent does your assessment strategy: </a:t>
            </a:r>
            <a:endParaRPr lang="en-GB" sz="3600" dirty="0"/>
          </a:p>
        </p:txBody>
      </p:sp>
      <p:sp>
        <p:nvSpPr>
          <p:cNvPr id="3" name="Content Placeholder 2"/>
          <p:cNvSpPr>
            <a:spLocks noGrp="1"/>
          </p:cNvSpPr>
          <p:nvPr>
            <p:ph idx="1"/>
          </p:nvPr>
        </p:nvSpPr>
        <p:spPr>
          <a:xfrm>
            <a:off x="468312" y="1214422"/>
            <a:ext cx="8318529" cy="4987941"/>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400" b="1" dirty="0" smtClean="0"/>
              <a:t>Maximise fast, formative feedback opportunities without driving your markers into the ground?</a:t>
            </a:r>
          </a:p>
          <a:p>
            <a:r>
              <a:rPr lang="en-GB" sz="2400" b="1" dirty="0" smtClean="0"/>
              <a:t>Support student transition and retention by making assessment integral to learning? </a:t>
            </a:r>
          </a:p>
          <a:p>
            <a:r>
              <a:rPr lang="en-GB" sz="2400" b="1" dirty="0" smtClean="0"/>
              <a:t>Foster assessment?</a:t>
            </a:r>
          </a:p>
          <a:p>
            <a:r>
              <a:rPr lang="en-GB" sz="2400" b="1" dirty="0" smtClean="0"/>
              <a:t>Make the process of assessing and being assessed engaging and even enjoyable for staff and students?</a:t>
            </a:r>
          </a:p>
          <a:p>
            <a:r>
              <a:rPr lang="en-GB" sz="2400" b="1" dirty="0" smtClean="0"/>
              <a:t>Assure the standards of assessment against national and PSRB benchmarks?</a:t>
            </a:r>
            <a:endParaRPr lang="en-GB" sz="2400" b="1" dirty="0"/>
          </a:p>
        </p:txBody>
      </p:sp>
    </p:spTree>
    <p:extLst>
      <p:ext uri="{BB962C8B-B14F-4D97-AF65-F5344CB8AC3E}">
        <p14:creationId xmlns="" xmlns:p14="http://schemas.microsoft.com/office/powerpoint/2010/main" val="118051187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And…</a:t>
            </a:r>
            <a:endParaRPr lang="en-GB" sz="3600" dirty="0"/>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400" b="1" dirty="0" smtClean="0"/>
              <a:t>Provide incremental assessment opportunities?</a:t>
            </a:r>
          </a:p>
          <a:p>
            <a:r>
              <a:rPr lang="en-GB" sz="2400" b="1" dirty="0" smtClean="0"/>
              <a:t>Use assessment activities that can engage students and be integral to learning?</a:t>
            </a:r>
          </a:p>
          <a:p>
            <a:r>
              <a:rPr lang="en-GB" sz="2400" b="1" dirty="0" smtClean="0"/>
              <a:t>Constructively align (Biggs 2003) assignments with planned learning outcomes and the curriculum taught?</a:t>
            </a:r>
          </a:p>
          <a:p>
            <a:r>
              <a:rPr lang="en-GB" sz="2400" b="1" dirty="0" smtClean="0"/>
              <a:t>Provide realistic tasks: students are likely to put more energy into assignments they see as authentic and worth bothering with?</a:t>
            </a:r>
          </a:p>
          <a:p>
            <a:r>
              <a:rPr lang="en-GB" sz="2400" b="1" dirty="0" smtClean="0"/>
              <a:t>Maximise the dialogic opportunities of student feedback?</a:t>
            </a:r>
          </a:p>
          <a:p>
            <a:endParaRPr lang="en-GB" sz="2400" b="1" dirty="0"/>
          </a:p>
        </p:txBody>
      </p:sp>
    </p:spTree>
    <p:extLst>
      <p:ext uri="{BB962C8B-B14F-4D97-AF65-F5344CB8AC3E}">
        <p14:creationId xmlns="" xmlns:p14="http://schemas.microsoft.com/office/powerpoint/2010/main" val="156331960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Assessment in context</a:t>
            </a:r>
            <a:endParaRPr lang="en-GB" sz="3600" dirty="0"/>
          </a:p>
        </p:txBody>
      </p:sp>
      <p:sp>
        <p:nvSpPr>
          <p:cNvPr id="7" name="Content Placeholder 6"/>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US" sz="2400" b="1" dirty="0" smtClean="0"/>
              <a:t>If we want to improve students’ engagement with learning, a key locus of enhancement can be refreshing our approaches to assessment; </a:t>
            </a:r>
          </a:p>
          <a:p>
            <a:r>
              <a:rPr lang="en-US" sz="2400" b="1" dirty="0" smtClean="0"/>
              <a:t>Sometimes we need to take a fresh look at our current practice to make sure assessment is for rather than just of learning;</a:t>
            </a:r>
          </a:p>
          <a:p>
            <a:r>
              <a:rPr lang="en-US" sz="2400" b="1" dirty="0" smtClean="0"/>
              <a:t>We provide explicit and implicit messages to students and indeed all other stakeholders by how we assess. </a:t>
            </a:r>
            <a:endParaRPr lang="en-GB" sz="2400" b="1" dirty="0"/>
          </a:p>
        </p:txBody>
      </p:sp>
    </p:spTree>
    <p:extLst>
      <p:ext uri="{BB962C8B-B14F-4D97-AF65-F5344CB8AC3E}">
        <p14:creationId xmlns="" xmlns:p14="http://schemas.microsoft.com/office/powerpoint/2010/main" val="118105454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Assessing students in groups: factors to consider</a:t>
            </a:r>
            <a:endParaRPr lang="en-GB" sz="3600" dirty="0"/>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400" b="1" dirty="0" smtClean="0"/>
              <a:t>Choosing group size;</a:t>
            </a:r>
          </a:p>
          <a:p>
            <a:r>
              <a:rPr lang="en-GB" sz="2400" b="1" dirty="0" smtClean="0"/>
              <a:t>Choosing how groups are formed;</a:t>
            </a:r>
          </a:p>
          <a:p>
            <a:r>
              <a:rPr lang="en-GB" sz="2400" b="1" dirty="0" smtClean="0"/>
              <a:t>The importance of clear briefing for assessed group work</a:t>
            </a:r>
          </a:p>
          <a:p>
            <a:r>
              <a:rPr lang="en-GB" sz="2400" b="1" dirty="0" smtClean="0"/>
              <a:t>Devising appropriate rehearsal opportunities;</a:t>
            </a:r>
          </a:p>
          <a:p>
            <a:r>
              <a:rPr lang="en-GB" sz="2400" b="1" dirty="0" smtClean="0"/>
              <a:t>Negotiating/interrogating criteria;</a:t>
            </a:r>
          </a:p>
          <a:p>
            <a:r>
              <a:rPr lang="en-GB" sz="2400" b="1" dirty="0" smtClean="0"/>
              <a:t>Weighting group assessment marks (inter/intra peer assessment, self assessment through reflection, tutor assessment);</a:t>
            </a:r>
          </a:p>
          <a:p>
            <a:r>
              <a:rPr lang="en-GB" sz="2400" b="1" dirty="0" smtClean="0"/>
              <a:t>Managing peer assessment.</a:t>
            </a:r>
          </a:p>
          <a:p>
            <a:endParaRPr lang="en-GB" sz="2400" b="1" dirty="0" smtClean="0"/>
          </a:p>
          <a:p>
            <a:endParaRPr lang="en-GB" sz="2400" b="1" dirty="0" smtClean="0"/>
          </a:p>
          <a:p>
            <a:endParaRPr lang="en-GB" sz="2400" b="1" dirty="0"/>
          </a:p>
        </p:txBody>
      </p:sp>
    </p:spTree>
    <p:extLst>
      <p:ext uri="{BB962C8B-B14F-4D97-AF65-F5344CB8AC3E}">
        <p14:creationId xmlns="" xmlns:p14="http://schemas.microsoft.com/office/powerpoint/2010/main" val="259644453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228600" y="274638"/>
            <a:ext cx="7700986" cy="114300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Encouraging students to take assessment </a:t>
            </a:r>
            <a:r>
              <a:rPr lang="en-GB" sz="3600" dirty="0" smtClean="0"/>
              <a:t>more </a:t>
            </a:r>
            <a:r>
              <a:rPr lang="en-GB" sz="3600" dirty="0" smtClean="0"/>
              <a:t>seriously</a:t>
            </a:r>
          </a:p>
        </p:txBody>
      </p:sp>
      <p:sp>
        <p:nvSpPr>
          <p:cNvPr id="41987"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800" b="1" dirty="0" smtClean="0"/>
              <a:t>All assessment needs to be seen to be fair, consistent, reliable, valid and manageable;</a:t>
            </a:r>
          </a:p>
          <a:p>
            <a:r>
              <a:rPr lang="en-GB" sz="2800" b="1" dirty="0" smtClean="0"/>
              <a:t>Many assessment systems fail to clarify for students the purposes of different kinds of assessment activity;</a:t>
            </a:r>
          </a:p>
          <a:p>
            <a:r>
              <a:rPr lang="en-GB" sz="2800" b="1" dirty="0" smtClean="0"/>
              <a:t>Low-stakes early formative assessment helps students, especially those from disadvantaged backgrounds, understand the rules of the game.</a:t>
            </a:r>
          </a:p>
        </p:txBody>
      </p:sp>
    </p:spTree>
    <p:extLst>
      <p:ext uri="{BB962C8B-B14F-4D97-AF65-F5344CB8AC3E}">
        <p14:creationId xmlns="" xmlns:p14="http://schemas.microsoft.com/office/powerpoint/2010/main" val="359630408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US" sz="3600" dirty="0"/>
              <a:t>In this session, participants will have opportunities </a:t>
            </a:r>
            <a:r>
              <a:rPr lang="en-US" sz="3600" dirty="0" smtClean="0"/>
              <a:t>to:</a:t>
            </a:r>
            <a:endParaRPr lang="en-GB" sz="3600" dirty="0"/>
          </a:p>
        </p:txBody>
      </p:sp>
      <p:sp>
        <p:nvSpPr>
          <p:cNvPr id="3" name="Content Placeholder 2"/>
          <p:cNvSpPr>
            <a:spLocks noGrp="1"/>
          </p:cNvSpPr>
          <p:nvPr>
            <p:ph idx="1"/>
          </p:nvPr>
        </p:nvSpPr>
        <p:spPr/>
        <p:txBody>
          <a:bodyPr/>
          <a:lstStyle/>
          <a:p>
            <a:r>
              <a:rPr lang="en-US" sz="2800" b="1" dirty="0" smtClean="0"/>
              <a:t>Consider how we can ensure that assessment is </a:t>
            </a:r>
            <a:r>
              <a:rPr lang="en-US" sz="2800" b="1" i="1" dirty="0" smtClean="0"/>
              <a:t>for</a:t>
            </a:r>
            <a:r>
              <a:rPr lang="en-US" sz="2800" b="1" dirty="0" smtClean="0"/>
              <a:t> and not just </a:t>
            </a:r>
            <a:r>
              <a:rPr lang="en-US" sz="2800" b="1" i="1" dirty="0" smtClean="0"/>
              <a:t>of</a:t>
            </a:r>
            <a:r>
              <a:rPr lang="en-US" sz="2800" b="1" dirty="0" smtClean="0"/>
              <a:t> learning;</a:t>
            </a:r>
          </a:p>
          <a:p>
            <a:r>
              <a:rPr lang="en-US" sz="2800" b="1" dirty="0"/>
              <a:t>d</a:t>
            </a:r>
            <a:r>
              <a:rPr lang="en-US" sz="2800" b="1" dirty="0" smtClean="0"/>
              <a:t>iscuss how assessment can be made authentic and meaningful to students; </a:t>
            </a:r>
          </a:p>
          <a:p>
            <a:r>
              <a:rPr lang="en-US" sz="2800" b="1" dirty="0" smtClean="0"/>
              <a:t>review </a:t>
            </a:r>
            <a:r>
              <a:rPr lang="en-US" sz="2800" b="1" dirty="0"/>
              <a:t>how best to do </a:t>
            </a:r>
            <a:r>
              <a:rPr lang="en-US" sz="2800" b="1" dirty="0" smtClean="0"/>
              <a:t>assess students working </a:t>
            </a:r>
            <a:r>
              <a:rPr lang="en-US" sz="2800" b="1" dirty="0"/>
              <a:t>in groups, </a:t>
            </a:r>
            <a:r>
              <a:rPr lang="en-US" sz="2800" b="1" dirty="0" smtClean="0"/>
              <a:t>particularly where </a:t>
            </a:r>
            <a:r>
              <a:rPr lang="en-US" sz="2800" b="1" dirty="0"/>
              <a:t>self and peer assessment </a:t>
            </a:r>
            <a:r>
              <a:rPr lang="en-US" sz="2800" b="1" dirty="0" smtClean="0"/>
              <a:t>are required</a:t>
            </a:r>
            <a:r>
              <a:rPr lang="en-US" sz="2800" b="1" dirty="0" smtClean="0"/>
              <a:t>;</a:t>
            </a:r>
          </a:p>
          <a:p>
            <a:r>
              <a:rPr lang="en-US" sz="2800" b="1" dirty="0" smtClean="0"/>
              <a:t>enable assessment activities to contribute to building student confidence and fostering employability</a:t>
            </a:r>
            <a:r>
              <a:rPr lang="en-GB" sz="2800" b="1" dirty="0" smtClean="0"/>
              <a:t>.</a:t>
            </a:r>
            <a:endParaRPr lang="en-GB" sz="2800" b="1" dirty="0"/>
          </a:p>
          <a:p>
            <a:endParaRPr lang="en-GB" sz="2800" b="1" dirty="0"/>
          </a:p>
        </p:txBody>
      </p:sp>
    </p:spTree>
    <p:extLst>
      <p:ext uri="{BB962C8B-B14F-4D97-AF65-F5344CB8AC3E}">
        <p14:creationId xmlns="" xmlns:p14="http://schemas.microsoft.com/office/powerpoint/2010/main" val="356524938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idx="4294967295"/>
          </p:nvPr>
        </p:nvSpPr>
        <p:spPr>
          <a:xfrm>
            <a:off x="457200" y="122238"/>
            <a:ext cx="7643192" cy="1074514"/>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2800" dirty="0" smtClean="0"/>
              <a:t>Improving feedback: good practice according to </a:t>
            </a:r>
            <a:r>
              <a:rPr lang="en-GB" sz="2800" dirty="0" err="1" smtClean="0"/>
              <a:t>Nicol</a:t>
            </a:r>
            <a:r>
              <a:rPr lang="en-GB" sz="2800" dirty="0" smtClean="0"/>
              <a:t> and Macfarlane-Dick (2006):</a:t>
            </a:r>
            <a:endParaRPr lang="en-US" sz="2800" dirty="0" smtClean="0"/>
          </a:p>
        </p:txBody>
      </p:sp>
      <p:sp>
        <p:nvSpPr>
          <p:cNvPr id="16387" name="Rectangle 3"/>
          <p:cNvSpPr>
            <a:spLocks noGrp="1" noChangeArrowheads="1"/>
          </p:cNvSpPr>
          <p:nvPr>
            <p:ph type="body" idx="4294967295"/>
          </p:nvPr>
        </p:nvSpPr>
        <p:spPr>
          <a:xfrm>
            <a:off x="251520" y="1196752"/>
            <a:ext cx="8892480" cy="5327873"/>
          </a:xfrm>
          <a:noFill/>
          <a:ln w="9525">
            <a:noFill/>
            <a:miter lim="800000"/>
            <a:headEnd/>
            <a:tailEnd/>
          </a:ln>
        </p:spPr>
        <p:txBody>
          <a:bodyPr vert="horz" wrap="square" lIns="91440" tIns="45720" rIns="91440" bIns="45720" numCol="1" anchor="t" anchorCtr="0" compatLnSpc="1">
            <a:prstTxWarp prst="textNoShape">
              <a:avLst/>
            </a:prstTxWarp>
          </a:bodyPr>
          <a:lstStyle/>
          <a:p>
            <a:pPr>
              <a:lnSpc>
                <a:spcPct val="80000"/>
              </a:lnSpc>
              <a:buNone/>
            </a:pPr>
            <a:r>
              <a:rPr lang="en-US" sz="2400" b="1" dirty="0" smtClean="0"/>
              <a:t>1. Helps clarify what good performance is (goals, criteria, expected standards);</a:t>
            </a:r>
          </a:p>
          <a:p>
            <a:pPr>
              <a:buNone/>
            </a:pPr>
            <a:r>
              <a:rPr lang="en-US" sz="2400" b="1" dirty="0" smtClean="0"/>
              <a:t>2. Facilitates the development of self-assessment (reflection) in learning;</a:t>
            </a:r>
          </a:p>
          <a:p>
            <a:pPr>
              <a:buNone/>
            </a:pPr>
            <a:r>
              <a:rPr lang="en-US" sz="2400" b="1" dirty="0" smtClean="0"/>
              <a:t>3. Delivers high quality information to students about their learning;</a:t>
            </a:r>
          </a:p>
          <a:p>
            <a:pPr>
              <a:buNone/>
            </a:pPr>
            <a:r>
              <a:rPr lang="en-US" sz="2400" b="1" dirty="0" smtClean="0"/>
              <a:t>4. Encourages teacher and peer dialogue around learning;</a:t>
            </a:r>
          </a:p>
          <a:p>
            <a:pPr>
              <a:buNone/>
            </a:pPr>
            <a:r>
              <a:rPr lang="en-US" sz="2400" b="1" dirty="0" smtClean="0"/>
              <a:t>5. Encourages positive motivational beliefs and self-esteem;</a:t>
            </a:r>
          </a:p>
          <a:p>
            <a:pPr>
              <a:buNone/>
            </a:pPr>
            <a:r>
              <a:rPr lang="en-US" sz="2400" b="1" dirty="0" smtClean="0"/>
              <a:t>6. Provides opportunities to close the gap between current and desired performance;</a:t>
            </a:r>
          </a:p>
          <a:p>
            <a:pPr>
              <a:buNone/>
            </a:pPr>
            <a:r>
              <a:rPr lang="en-US" sz="2400" b="1" dirty="0" smtClean="0"/>
              <a:t>7. Provides information to teachers that can be used to help shape the teaching. </a:t>
            </a:r>
          </a:p>
        </p:txBody>
      </p:sp>
    </p:spTree>
    <p:extLst>
      <p:ext uri="{BB962C8B-B14F-4D97-AF65-F5344CB8AC3E}">
        <p14:creationId xmlns="" xmlns:p14="http://schemas.microsoft.com/office/powerpoint/2010/main" val="247775818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714474"/>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Key issues when giving feedback</a:t>
            </a:r>
            <a:endParaRPr lang="en-GB" sz="3600" dirty="0"/>
          </a:p>
        </p:txBody>
      </p:sp>
      <p:sp>
        <p:nvSpPr>
          <p:cNvPr id="3" name="Content Placeholder 2"/>
          <p:cNvSpPr>
            <a:spLocks noGrp="1"/>
          </p:cNvSpPr>
          <p:nvPr>
            <p:ph idx="1"/>
          </p:nvPr>
        </p:nvSpPr>
        <p:spPr>
          <a:xfrm>
            <a:off x="468313" y="980728"/>
            <a:ext cx="8229600" cy="5221635"/>
          </a:xfrm>
        </p:spPr>
        <p:txBody>
          <a:bodyPr/>
          <a:lstStyle/>
          <a:p>
            <a:pPr eaLnBrk="1" hangingPunct="1">
              <a:buClr>
                <a:schemeClr val="tx2">
                  <a:lumMod val="60000"/>
                  <a:lumOff val="40000"/>
                </a:schemeClr>
              </a:buClr>
            </a:pPr>
            <a:r>
              <a:rPr lang="en-US" sz="2200" b="1" dirty="0" smtClean="0">
                <a:latin typeface="Calibri"/>
                <a:ea typeface="ＭＳ Ｐゴシック" pitchFamily="-65" charset="-128"/>
                <a:cs typeface="Calibri"/>
              </a:rPr>
              <a:t>Students can’t read our writing.</a:t>
            </a:r>
          </a:p>
          <a:p>
            <a:pPr eaLnBrk="1" hangingPunct="1">
              <a:buClr>
                <a:schemeClr val="tx2">
                  <a:lumMod val="60000"/>
                  <a:lumOff val="40000"/>
                </a:schemeClr>
              </a:buClr>
            </a:pPr>
            <a:r>
              <a:rPr lang="en-US" sz="2200" b="1" dirty="0" smtClean="0">
                <a:latin typeface="Calibri"/>
                <a:ea typeface="ＭＳ Ｐゴシック" pitchFamily="-65" charset="-128"/>
                <a:cs typeface="Calibri"/>
              </a:rPr>
              <a:t>There is too much emphasis on grades and marks at the expense of learning.</a:t>
            </a:r>
          </a:p>
          <a:p>
            <a:pPr eaLnBrk="1" hangingPunct="1">
              <a:buClr>
                <a:schemeClr val="tx2">
                  <a:lumMod val="60000"/>
                  <a:lumOff val="40000"/>
                </a:schemeClr>
              </a:buClr>
            </a:pPr>
            <a:r>
              <a:rPr lang="en-US" sz="2200" b="1" dirty="0" smtClean="0">
                <a:latin typeface="Calibri"/>
                <a:ea typeface="ＭＳ Ｐゴシック" pitchFamily="-65" charset="-128"/>
                <a:cs typeface="Calibri"/>
              </a:rPr>
              <a:t>The feedback given is often not very useful and comes too late.</a:t>
            </a:r>
          </a:p>
          <a:p>
            <a:pPr eaLnBrk="1" hangingPunct="1">
              <a:buClr>
                <a:schemeClr val="tx2">
                  <a:lumMod val="60000"/>
                  <a:lumOff val="40000"/>
                </a:schemeClr>
              </a:buClr>
            </a:pPr>
            <a:r>
              <a:rPr lang="en-US" sz="2200" b="1" dirty="0" smtClean="0">
                <a:latin typeface="Calibri"/>
                <a:ea typeface="ＭＳ Ｐゴシック" pitchFamily="-65" charset="-128"/>
                <a:cs typeface="Calibri"/>
              </a:rPr>
              <a:t>Students are not actively encouraged to self reflect.</a:t>
            </a:r>
          </a:p>
          <a:p>
            <a:pPr eaLnBrk="1" hangingPunct="1">
              <a:buClr>
                <a:schemeClr val="tx2">
                  <a:lumMod val="60000"/>
                  <a:lumOff val="40000"/>
                </a:schemeClr>
              </a:buClr>
            </a:pPr>
            <a:r>
              <a:rPr lang="en-US" sz="2200" b="1" dirty="0" smtClean="0">
                <a:latin typeface="Calibri"/>
                <a:ea typeface="ＭＳ Ｐゴシック" pitchFamily="-65" charset="-128"/>
                <a:cs typeface="Calibri"/>
              </a:rPr>
              <a:t>Little or no use is made of peer/self assessment and feedback.</a:t>
            </a:r>
          </a:p>
          <a:p>
            <a:pPr eaLnBrk="1" hangingPunct="1">
              <a:buClr>
                <a:schemeClr val="tx2">
                  <a:lumMod val="60000"/>
                  <a:lumOff val="40000"/>
                </a:schemeClr>
              </a:buClr>
            </a:pPr>
            <a:r>
              <a:rPr lang="en-US" sz="2200" b="1" dirty="0" smtClean="0">
                <a:latin typeface="Calibri"/>
                <a:ea typeface="ＭＳ Ｐゴシック" pitchFamily="-65" charset="-128"/>
                <a:cs typeface="Calibri"/>
              </a:rPr>
              <a:t>Little dialogue takes place around feedback.</a:t>
            </a:r>
          </a:p>
          <a:p>
            <a:pPr eaLnBrk="1" hangingPunct="1">
              <a:buClr>
                <a:schemeClr val="tx2">
                  <a:lumMod val="60000"/>
                  <a:lumOff val="40000"/>
                </a:schemeClr>
              </a:buClr>
            </a:pPr>
            <a:r>
              <a:rPr lang="en-US" sz="2200" b="1" dirty="0" smtClean="0">
                <a:latin typeface="Calibri"/>
                <a:ea typeface="ＭＳ Ｐゴシック" pitchFamily="-65" charset="-128"/>
                <a:cs typeface="Calibri"/>
              </a:rPr>
              <a:t>Students have little opportunity to collate feedback over time and act upon it.</a:t>
            </a:r>
          </a:p>
          <a:p>
            <a:pPr eaLnBrk="1" hangingPunct="1">
              <a:buClr>
                <a:schemeClr val="tx2">
                  <a:lumMod val="60000"/>
                  <a:lumOff val="40000"/>
                </a:schemeClr>
              </a:buClr>
            </a:pPr>
            <a:r>
              <a:rPr lang="en-US" sz="2200" b="1" dirty="0" smtClean="0">
                <a:latin typeface="Calibri"/>
                <a:ea typeface="ＭＳ Ｐゴシック" pitchFamily="-65" charset="-128"/>
                <a:cs typeface="Calibri"/>
              </a:rPr>
              <a:t>Most feedback does not feed forward, it only tell students what they have done that is incorrect.</a:t>
            </a:r>
          </a:p>
          <a:p>
            <a:pPr eaLnBrk="1" hangingPunct="1">
              <a:buClr>
                <a:schemeClr val="tx2">
                  <a:lumMod val="60000"/>
                  <a:lumOff val="40000"/>
                </a:schemeClr>
              </a:buClr>
            </a:pPr>
            <a:r>
              <a:rPr lang="en-US" sz="2200" b="1" dirty="0" smtClean="0">
                <a:latin typeface="Calibri"/>
                <a:ea typeface="ＭＳ Ｐゴシック" pitchFamily="-65" charset="-128"/>
                <a:cs typeface="Calibri"/>
              </a:rPr>
              <a:t>Very little use is made of feedback as a normal part of the learning and teaching process.</a:t>
            </a:r>
          </a:p>
          <a:p>
            <a:pPr eaLnBrk="1" hangingPunct="1">
              <a:buClr>
                <a:schemeClr val="tx2">
                  <a:lumMod val="60000"/>
                  <a:lumOff val="40000"/>
                </a:schemeClr>
              </a:buClr>
            </a:pPr>
            <a:r>
              <a:rPr lang="en-US" sz="2200" b="1" dirty="0" smtClean="0">
                <a:latin typeface="Calibri"/>
                <a:ea typeface="ＭＳ Ｐゴシック" pitchFamily="-65" charset="-128"/>
                <a:cs typeface="Calibri"/>
              </a:rPr>
              <a:t>Staff vary significantly in their approach to feedback.</a:t>
            </a:r>
            <a:endParaRPr lang="en-GB" sz="2200" b="1" dirty="0"/>
          </a:p>
        </p:txBody>
      </p:sp>
    </p:spTree>
    <p:extLst>
      <p:ext uri="{BB962C8B-B14F-4D97-AF65-F5344CB8AC3E}">
        <p14:creationId xmlns="" xmlns:p14="http://schemas.microsoft.com/office/powerpoint/2010/main" val="54687206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22238"/>
            <a:ext cx="7858148" cy="1290538"/>
          </a:xfrm>
        </p:spPr>
        <p:txBody>
          <a:bodyPr/>
          <a:lstStyle/>
          <a:p>
            <a:r>
              <a:rPr lang="en-GB" sz="2400" dirty="0" smtClean="0">
                <a:solidFill>
                  <a:srgbClr val="330066"/>
                </a:solidFill>
              </a:rPr>
              <a:t>Important aspects of complex, high-level learning outcomes can only be achieved when students are allowed time to ‘come to know’ the standards in use by the community</a:t>
            </a:r>
            <a:endParaRPr lang="en-GB" sz="2400" dirty="0">
              <a:solidFill>
                <a:srgbClr val="330066"/>
              </a:solidFill>
            </a:endParaRP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400" b="1" dirty="0" smtClean="0"/>
              <a:t>Slowly learnt academic literacies require rehearsal and practice throughout a programme (Knight and </a:t>
            </a:r>
            <a:r>
              <a:rPr lang="en-GB" sz="2400" b="1" dirty="0" err="1" smtClean="0"/>
              <a:t>Yorke</a:t>
            </a:r>
            <a:r>
              <a:rPr lang="en-GB" sz="2400" b="1" dirty="0" smtClean="0"/>
              <a:t>, 2004).</a:t>
            </a:r>
          </a:p>
          <a:p>
            <a:r>
              <a:rPr lang="en-GB" sz="2400" b="1" dirty="0" smtClean="0"/>
              <a:t>The achievement of high-level learning requires integrated and coherent progression based on programme outcomes.</a:t>
            </a:r>
          </a:p>
          <a:p>
            <a:r>
              <a:rPr lang="en-GB" sz="2400" b="1" dirty="0" smtClean="0"/>
              <a:t>Where there is a greater sense of the holistic programme students are likely to achieve higher standards than on more fragmented programmes (</a:t>
            </a:r>
            <a:r>
              <a:rPr lang="en-GB" sz="2400" b="1" dirty="0" err="1" smtClean="0"/>
              <a:t>Havnes</a:t>
            </a:r>
            <a:r>
              <a:rPr lang="en-GB" sz="2400" b="1" dirty="0" smtClean="0"/>
              <a:t>, 2007).</a:t>
            </a:r>
          </a:p>
          <a:p>
            <a:r>
              <a:rPr lang="en-GB" sz="2400" b="1" dirty="0" smtClean="0"/>
              <a:t>Students need to engage as interactive partners in a learning community, relinquishing the passive role of ‘the instructed’ within processes controlled by academic experts (Gibbs et al, 2004).</a:t>
            </a:r>
          </a:p>
          <a:p>
            <a:endParaRPr lang="en-GB" sz="2400" b="1" dirty="0"/>
          </a:p>
        </p:txBody>
      </p:sp>
    </p:spTree>
    <p:extLst>
      <p:ext uri="{BB962C8B-B14F-4D97-AF65-F5344CB8AC3E}">
        <p14:creationId xmlns="" xmlns:p14="http://schemas.microsoft.com/office/powerpoint/2010/main" val="340402342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solidFill>
                  <a:srgbClr val="330066"/>
                </a:solidFill>
              </a:rPr>
              <a:t>Course learning outcomes should reflect what students should achieve </a:t>
            </a:r>
            <a:endParaRPr lang="en-GB" sz="3600" dirty="0">
              <a:solidFill>
                <a:srgbClr val="330066"/>
              </a:solidFill>
            </a:endParaRPr>
          </a:p>
        </p:txBody>
      </p:sp>
      <p:sp>
        <p:nvSpPr>
          <p:cNvPr id="3" name="Content Placeholder 2"/>
          <p:cNvSpPr>
            <a:spLocks noGrp="1"/>
          </p:cNvSpPr>
          <p:nvPr>
            <p:ph idx="1"/>
          </p:nvPr>
        </p:nvSpPr>
        <p:spPr>
          <a:xfrm>
            <a:off x="285720" y="1268760"/>
            <a:ext cx="8462744" cy="4949464"/>
          </a:xfr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z="2200" b="1" dirty="0" smtClean="0"/>
              <a:t>Making it clear to students what is expected of them;</a:t>
            </a:r>
            <a:endParaRPr lang="en-GB" sz="2200" b="1" dirty="0" smtClean="0"/>
          </a:p>
          <a:p>
            <a:pPr lvl="0"/>
            <a:r>
              <a:rPr lang="en-US" sz="2200" b="1" dirty="0" smtClean="0"/>
              <a:t>Making it clear to teachers what students are expected to learn in their own and other modules;</a:t>
            </a:r>
            <a:endParaRPr lang="en-GB" sz="2200" b="1" dirty="0" smtClean="0"/>
          </a:p>
          <a:p>
            <a:pPr lvl="0"/>
            <a:r>
              <a:rPr lang="en-US" sz="2200" b="1" dirty="0" smtClean="0"/>
              <a:t>Helping teachers to select the most appropriate teaching strategy for the intended learning outcomes e.g. lecture, seminar, tutorial, group work, discussion, student presentation, laboratory work;</a:t>
            </a:r>
            <a:endParaRPr lang="en-GB" sz="2200" b="1" dirty="0" smtClean="0"/>
          </a:p>
          <a:p>
            <a:pPr lvl="0"/>
            <a:r>
              <a:rPr lang="en-US" sz="2200" b="1" dirty="0" smtClean="0"/>
              <a:t>Helping teachers to select the most appropriate assessment style to assess the achievement of the learning outcomes, e.g. project, essay, performance assessment, multiple‐choice questions, exam;</a:t>
            </a:r>
            <a:endParaRPr lang="en-GB" sz="2200" b="1" dirty="0" smtClean="0"/>
          </a:p>
          <a:p>
            <a:pPr lvl="0"/>
            <a:r>
              <a:rPr lang="en-US" sz="2200" b="1" dirty="0" smtClean="0"/>
              <a:t>Having a focus on programme learning outcomes – staff therefore need time to collaborate;</a:t>
            </a:r>
            <a:endParaRPr lang="en-GB" sz="2200" b="1" dirty="0" smtClean="0"/>
          </a:p>
          <a:p>
            <a:pPr lvl="0"/>
            <a:r>
              <a:rPr lang="en-US" sz="2200" b="1" dirty="0" smtClean="0"/>
              <a:t>Are you confident that students being marked by different people or the same people at different times (inter &amp; intra-tutor reliability) will achieve equivalent marks?</a:t>
            </a:r>
            <a:endParaRPr lang="en-GB" sz="2200" b="1" dirty="0" smtClean="0"/>
          </a:p>
          <a:p>
            <a:endParaRPr lang="en-GB" sz="2200" b="1" dirty="0"/>
          </a:p>
        </p:txBody>
      </p:sp>
    </p:spTree>
    <p:extLst>
      <p:ext uri="{BB962C8B-B14F-4D97-AF65-F5344CB8AC3E}">
        <p14:creationId xmlns="" xmlns:p14="http://schemas.microsoft.com/office/powerpoint/2010/main" val="270695707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smtClean="0"/>
              <a:t>Efficient </a:t>
            </a:r>
            <a:r>
              <a:rPr lang="en-GB" sz="3600" dirty="0" smtClean="0"/>
              <a:t>assessment: </a:t>
            </a:r>
            <a:r>
              <a:rPr lang="en-GB" sz="3600" dirty="0" smtClean="0"/>
              <a:t>we need to:</a:t>
            </a:r>
            <a:endParaRPr lang="en-GB" sz="3600" dirty="0"/>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400" b="1" dirty="0" smtClean="0"/>
              <a:t>Stop marking, start assessing! </a:t>
            </a:r>
          </a:p>
          <a:p>
            <a:r>
              <a:rPr lang="en-GB" sz="2400" b="1" dirty="0" smtClean="0"/>
              <a:t>Explore ways to maximise student ‘time on task’ (Gibbs) and minimise staff drudgery;</a:t>
            </a:r>
          </a:p>
          <a:p>
            <a:r>
              <a:rPr lang="en-GB" sz="2400" b="1" dirty="0" smtClean="0"/>
              <a:t>Remember that feedback is crucial to student learning but is the most time-consuming aspect of assessment: we need to explore ways of giving feedback effectively and efficiently;</a:t>
            </a:r>
          </a:p>
          <a:p>
            <a:r>
              <a:rPr lang="en-GB" sz="2400" b="1" dirty="0" smtClean="0"/>
              <a:t>Consider how computer-supported assessment can include use of audio feedback via digital sound files, video commentaries and other means of using course Virtual Learning Environments.</a:t>
            </a:r>
            <a:endParaRPr lang="en-GB" sz="2400" b="1" dirty="0"/>
          </a:p>
        </p:txBody>
      </p:sp>
    </p:spTree>
    <p:extLst>
      <p:ext uri="{BB962C8B-B14F-4D97-AF65-F5344CB8AC3E}">
        <p14:creationId xmlns="" xmlns:p14="http://schemas.microsoft.com/office/powerpoint/2010/main" val="2525197517"/>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smtClean="0"/>
              <a:t>Some final </a:t>
            </a:r>
            <a:r>
              <a:rPr lang="en-GB" sz="3600" dirty="0" smtClean="0"/>
              <a:t>thoughts on assessment and feedback</a:t>
            </a:r>
            <a:endParaRPr lang="en-GB" sz="3600" dirty="0"/>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US" sz="2400" b="1" dirty="0" smtClean="0"/>
              <a:t>Academic staff frequently use a fairly limited range of assessment and feedback methods for individuals and groups, but international pedagogic research suggests that diversity benefits students greatly. </a:t>
            </a:r>
            <a:endParaRPr lang="en-GB" sz="2400" b="1" dirty="0" smtClean="0"/>
          </a:p>
          <a:p>
            <a:r>
              <a:rPr lang="en-US" sz="2400" b="1" dirty="0" smtClean="0"/>
              <a:t>To maximise the benefits of formative feedback, a range of streamlined approaches including statement banks and computer based assessments can supplement traditional forms.</a:t>
            </a:r>
          </a:p>
          <a:p>
            <a:r>
              <a:rPr lang="en-US" sz="2400" b="1" dirty="0" smtClean="0"/>
              <a:t>Students do not always recognize or use feedback well, but assessment dialogues can enhance learning.</a:t>
            </a:r>
            <a:endParaRPr lang="en-GB" sz="2400" b="1" dirty="0" smtClean="0"/>
          </a:p>
          <a:p>
            <a:endParaRPr lang="en-GB" sz="2400" b="1" dirty="0"/>
          </a:p>
        </p:txBody>
      </p:sp>
    </p:spTree>
    <p:extLst>
      <p:ext uri="{BB962C8B-B14F-4D97-AF65-F5344CB8AC3E}">
        <p14:creationId xmlns="" xmlns:p14="http://schemas.microsoft.com/office/powerpoint/2010/main" val="2454258928"/>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122238"/>
            <a:ext cx="7543800" cy="80010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Useful references: 1</a:t>
            </a:r>
          </a:p>
        </p:txBody>
      </p:sp>
      <p:sp>
        <p:nvSpPr>
          <p:cNvPr id="207875" name="Rectangle 3"/>
          <p:cNvSpPr>
            <a:spLocks noGrp="1" noChangeArrowheads="1"/>
          </p:cNvSpPr>
          <p:nvPr>
            <p:ph type="body" idx="1"/>
          </p:nvPr>
        </p:nvSpPr>
        <p:spPr>
          <a:xfrm>
            <a:off x="250825" y="908720"/>
            <a:ext cx="8713788" cy="5615905"/>
          </a:xfrm>
        </p:spPr>
        <p:txBody>
          <a:bodyPr/>
          <a:lstStyle/>
          <a:p>
            <a:pPr marL="609600" indent="-609600" eaLnBrk="1" hangingPunct="1">
              <a:buNone/>
              <a:defRPr/>
            </a:pPr>
            <a:r>
              <a:rPr lang="en-GB" sz="1800" b="1" dirty="0" err="1" smtClean="0"/>
              <a:t>ASKe</a:t>
            </a:r>
            <a:r>
              <a:rPr lang="en-GB" sz="1800" b="1" dirty="0" smtClean="0"/>
              <a:t> Weston Manor manifesto </a:t>
            </a:r>
            <a:r>
              <a:rPr lang="en-GB" sz="1800" b="1" dirty="0" smtClean="0">
                <a:hlinkClick r:id="rId3"/>
              </a:rPr>
              <a:t>http://www.brookes.ac.uk/aske/Manifesto/</a:t>
            </a:r>
            <a:r>
              <a:rPr lang="en-GB" sz="1800" b="1" dirty="0" smtClean="0"/>
              <a:t> (accessed April 2012)</a:t>
            </a:r>
          </a:p>
          <a:p>
            <a:pPr marL="609600" indent="-609600" eaLnBrk="1" hangingPunct="1">
              <a:buFont typeface="Wingdings" pitchFamily="2" charset="2"/>
              <a:buNone/>
              <a:defRPr/>
            </a:pPr>
            <a:r>
              <a:rPr lang="en-GB" sz="1800" b="1" dirty="0" smtClean="0"/>
              <a:t>Assessment Reform Group (1999) </a:t>
            </a:r>
            <a:r>
              <a:rPr lang="en-GB" sz="1800" b="1" i="1" dirty="0" smtClean="0"/>
              <a:t>Assessment for Learning : Beyond the black box, </a:t>
            </a:r>
            <a:r>
              <a:rPr lang="en-GB" sz="1800" b="1" dirty="0" smtClean="0"/>
              <a:t>Cambridge UK, University of Cambridge School of Education.</a:t>
            </a:r>
            <a:r>
              <a:rPr lang="en-GB" sz="1800" b="1" dirty="0" smtClean="0">
                <a:cs typeface="Times New Roman" pitchFamily="18" charset="0"/>
              </a:rPr>
              <a:t> </a:t>
            </a:r>
          </a:p>
          <a:p>
            <a:pPr marL="609600" indent="-609600" eaLnBrk="1" hangingPunct="1">
              <a:buFont typeface="Wingdings" pitchFamily="2" charset="2"/>
              <a:buNone/>
              <a:defRPr/>
            </a:pPr>
            <a:r>
              <a:rPr lang="en-GB" sz="1800" b="1" dirty="0" smtClean="0">
                <a:cs typeface="Times New Roman" pitchFamily="18" charset="0"/>
              </a:rPr>
              <a:t>Biggs, J. and Tang, C. (2007) </a:t>
            </a:r>
            <a:r>
              <a:rPr lang="en-GB" sz="1800" b="1" i="1" dirty="0" smtClean="0">
                <a:cs typeface="Times New Roman" pitchFamily="18" charset="0"/>
              </a:rPr>
              <a:t>Teaching for Quality Learning at University, </a:t>
            </a:r>
            <a:r>
              <a:rPr lang="en-GB" sz="1800" b="1" dirty="0" smtClean="0">
                <a:cs typeface="Times New Roman" pitchFamily="18" charset="0"/>
              </a:rPr>
              <a:t>Maidenhead: Open University Press.</a:t>
            </a:r>
          </a:p>
          <a:p>
            <a:pPr marL="609600" indent="-609600" eaLnBrk="1" hangingPunct="1">
              <a:buNone/>
              <a:defRPr/>
            </a:pPr>
            <a:r>
              <a:rPr lang="en-GB" sz="1800" b="1" dirty="0" err="1" smtClean="0"/>
              <a:t>Bloxham</a:t>
            </a:r>
            <a:r>
              <a:rPr lang="en-GB" sz="1800" b="1" dirty="0" smtClean="0"/>
              <a:t>, S. Marking and moderation in the UK: false assumptions and wasted resources, </a:t>
            </a:r>
            <a:r>
              <a:rPr lang="en-GB" sz="1800" b="1" i="1" dirty="0" smtClean="0"/>
              <a:t>Assessment &amp; Evaluation in Higher Education</a:t>
            </a:r>
            <a:r>
              <a:rPr lang="en-GB" sz="1800" b="1" dirty="0" smtClean="0"/>
              <a:t> 34.2 (2009): 209-220.</a:t>
            </a:r>
          </a:p>
          <a:p>
            <a:pPr marL="609600" indent="-609600" eaLnBrk="1" hangingPunct="1">
              <a:buFont typeface="Wingdings" pitchFamily="2" charset="2"/>
              <a:buNone/>
              <a:defRPr/>
            </a:pPr>
            <a:r>
              <a:rPr lang="en-GB" sz="1800" b="1" dirty="0" err="1" smtClean="0">
                <a:cs typeface="Times New Roman" pitchFamily="18" charset="0"/>
              </a:rPr>
              <a:t>Bloxham</a:t>
            </a:r>
            <a:r>
              <a:rPr lang="en-GB" sz="1800" b="1" dirty="0" smtClean="0">
                <a:cs typeface="Times New Roman" pitchFamily="18" charset="0"/>
              </a:rPr>
              <a:t>, S. and Boyd, P. (2007) </a:t>
            </a:r>
            <a:r>
              <a:rPr lang="en-GB" sz="1800" b="1" i="1" dirty="0" smtClean="0">
                <a:cs typeface="Times New Roman" pitchFamily="18" charset="0"/>
              </a:rPr>
              <a:t>Developing effective assessment in higher education: a practical guide</a:t>
            </a:r>
            <a:r>
              <a:rPr lang="en-GB" sz="1800" b="1" dirty="0" smtClean="0">
                <a:cs typeface="Times New Roman" pitchFamily="18" charset="0"/>
              </a:rPr>
              <a:t>, Maidenhead, Open University Press.</a:t>
            </a:r>
          </a:p>
          <a:p>
            <a:pPr marL="609600" indent="-609600" eaLnBrk="1" hangingPunct="1">
              <a:buFont typeface="Wingdings" pitchFamily="2" charset="2"/>
              <a:buNone/>
              <a:defRPr/>
            </a:pPr>
            <a:r>
              <a:rPr lang="en-GB" sz="1800" b="1" dirty="0" smtClean="0">
                <a:cs typeface="Times New Roman" pitchFamily="18" charset="0"/>
              </a:rPr>
              <a:t>Brown, S. Rust, C. &amp; Gibbs, G. (1994) </a:t>
            </a:r>
            <a:r>
              <a:rPr lang="en-GB" sz="1800" b="1" i="1" dirty="0" smtClean="0">
                <a:cs typeface="Times New Roman" pitchFamily="18" charset="0"/>
              </a:rPr>
              <a:t>Strategies for Diversifying Assessment,</a:t>
            </a:r>
            <a:r>
              <a:rPr lang="en-GB" sz="1800" b="1" dirty="0" smtClean="0">
                <a:cs typeface="Times New Roman" pitchFamily="18" charset="0"/>
              </a:rPr>
              <a:t> Oxford: Oxford Centre for Staff Development. </a:t>
            </a:r>
          </a:p>
          <a:p>
            <a:pPr marL="609600" indent="-609600" eaLnBrk="1" hangingPunct="1">
              <a:buFont typeface="Wingdings" pitchFamily="2" charset="2"/>
              <a:buNone/>
              <a:defRPr/>
            </a:pPr>
            <a:r>
              <a:rPr lang="en-GB" sz="1800" b="1" dirty="0" smtClean="0"/>
              <a:t>Boud, D. (1995) </a:t>
            </a:r>
            <a:r>
              <a:rPr lang="en-GB" sz="1800" b="1" i="1" dirty="0" smtClean="0"/>
              <a:t>Enhancing learning through self-assessment,</a:t>
            </a:r>
            <a:r>
              <a:rPr lang="en-GB" sz="1800" b="1" dirty="0" smtClean="0"/>
              <a:t> London: </a:t>
            </a:r>
            <a:r>
              <a:rPr lang="en-GB" sz="1800" b="1" dirty="0" err="1" smtClean="0"/>
              <a:t>Routledge</a:t>
            </a:r>
            <a:r>
              <a:rPr lang="en-GB" sz="1800" b="1" dirty="0" smtClean="0"/>
              <a:t>.</a:t>
            </a:r>
          </a:p>
          <a:p>
            <a:pPr marL="609600" indent="-609600" eaLnBrk="1" hangingPunct="1">
              <a:buNone/>
              <a:defRPr/>
            </a:pPr>
            <a:r>
              <a:rPr lang="en-GB" sz="1800" b="1" dirty="0" smtClean="0"/>
              <a:t>Brown, S. (2011) 	</a:t>
            </a:r>
            <a:r>
              <a:rPr lang="en-GB" sz="1800" b="1" i="1" dirty="0" smtClean="0"/>
              <a:t>First class: how assessment can enhance student learning </a:t>
            </a:r>
            <a:r>
              <a:rPr lang="en-GB" sz="1800" b="1" dirty="0" smtClean="0"/>
              <a:t>in </a:t>
            </a:r>
            <a:r>
              <a:rPr lang="en-GB" sz="1800" b="1" i="1" dirty="0" smtClean="0"/>
              <a:t>Blue Skies: new thinking about the future of higher education, </a:t>
            </a:r>
            <a:r>
              <a:rPr lang="en-GB" sz="1800" b="1" dirty="0" smtClean="0"/>
              <a:t>London: Pearson.</a:t>
            </a:r>
          </a:p>
          <a:p>
            <a:pPr marL="609600" indent="-609600" eaLnBrk="1" hangingPunct="1">
              <a:buFont typeface="Wingdings" pitchFamily="2" charset="2"/>
              <a:buNone/>
              <a:defRPr/>
            </a:pPr>
            <a:r>
              <a:rPr lang="en-GB" sz="1800" b="1" dirty="0" smtClean="0"/>
              <a:t>Brown, S. and </a:t>
            </a:r>
            <a:r>
              <a:rPr lang="en-GB" sz="1800" b="1" dirty="0" err="1" smtClean="0"/>
              <a:t>Glasner</a:t>
            </a:r>
            <a:r>
              <a:rPr lang="en-GB" sz="1800" b="1" dirty="0" smtClean="0"/>
              <a:t>, A. (eds.) (1999) </a:t>
            </a:r>
            <a:r>
              <a:rPr lang="en-GB" sz="1800" b="1" i="1" dirty="0" smtClean="0"/>
              <a:t>Assessment Matters in Higher Education, Choosing and Using Diverse Approaches</a:t>
            </a:r>
            <a:r>
              <a:rPr lang="en-GB" sz="1800" b="1" dirty="0" smtClean="0"/>
              <a:t>, Maidenhead: Open University Press.</a:t>
            </a:r>
          </a:p>
          <a:p>
            <a:pPr marL="609600" indent="-609600" eaLnBrk="1" hangingPunct="1">
              <a:buFont typeface="Wingdings" pitchFamily="2" charset="2"/>
              <a:buNone/>
              <a:defRPr/>
            </a:pPr>
            <a:r>
              <a:rPr lang="en-GB" sz="1800" b="1" dirty="0" smtClean="0"/>
              <a:t>Brown, S. and Knight, P. (1994) </a:t>
            </a:r>
            <a:r>
              <a:rPr lang="en-GB" sz="1800" b="1" i="1" dirty="0" smtClean="0"/>
              <a:t>Assessing Learners in Higher Education</a:t>
            </a:r>
            <a:r>
              <a:rPr lang="en-GB" sz="1800" b="1" dirty="0" smtClean="0"/>
              <a:t>, London: Kogan Page.</a:t>
            </a:r>
            <a:endParaRPr lang="en-US" sz="1800" b="1" dirty="0" smtClean="0"/>
          </a:p>
          <a:p>
            <a:pPr marL="609600" indent="-609600" eaLnBrk="1" hangingPunct="1">
              <a:defRPr/>
            </a:pPr>
            <a:endParaRPr lang="en-GB" sz="1800" b="1" dirty="0" smtClean="0"/>
          </a:p>
          <a:p>
            <a:pPr eaLnBrk="1" hangingPunct="1">
              <a:lnSpc>
                <a:spcPct val="90000"/>
              </a:lnSpc>
              <a:buNone/>
              <a:defRPr/>
            </a:pPr>
            <a:endParaRPr lang="en-GB" sz="1800" b="1" dirty="0" smtClean="0"/>
          </a:p>
        </p:txBody>
      </p:sp>
    </p:spTree>
    <p:extLst>
      <p:ext uri="{BB962C8B-B14F-4D97-AF65-F5344CB8AC3E}">
        <p14:creationId xmlns="" xmlns:p14="http://schemas.microsoft.com/office/powerpoint/2010/main" val="286616569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67544" y="260648"/>
            <a:ext cx="7543800" cy="57626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Useful references 2</a:t>
            </a:r>
          </a:p>
        </p:txBody>
      </p:sp>
      <p:sp>
        <p:nvSpPr>
          <p:cNvPr id="208899" name="Rectangle 3"/>
          <p:cNvSpPr>
            <a:spLocks noGrp="1" noChangeArrowheads="1"/>
          </p:cNvSpPr>
          <p:nvPr>
            <p:ph type="body" idx="1"/>
          </p:nvPr>
        </p:nvSpPr>
        <p:spPr>
          <a:xfrm>
            <a:off x="179512" y="981075"/>
            <a:ext cx="8712967" cy="5221288"/>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buNone/>
              <a:defRPr/>
            </a:pPr>
            <a:r>
              <a:rPr lang="en-US" sz="1800" b="1" dirty="0" smtClean="0"/>
              <a:t>Brown, S. and Race, P. (2012) </a:t>
            </a:r>
            <a:r>
              <a:rPr lang="en-GB" sz="1800" b="1" i="1" dirty="0" smtClean="0"/>
              <a:t>Using effective assessment to promote learning </a:t>
            </a:r>
            <a:r>
              <a:rPr lang="en-GB" sz="1800" b="1" dirty="0" smtClean="0"/>
              <a:t>in Hunt, L. and Chambers, D. (2012) </a:t>
            </a:r>
            <a:r>
              <a:rPr lang="en-GB" sz="1800" b="1" i="1" dirty="0" smtClean="0"/>
              <a:t>University Teaching in Focus, Victoria, Australia, Acer Press, pp.74-91</a:t>
            </a:r>
            <a:endParaRPr lang="en-GB" sz="1800" b="1" dirty="0" smtClean="0"/>
          </a:p>
          <a:p>
            <a:pPr eaLnBrk="1" hangingPunct="1">
              <a:buFont typeface="Wingdings" pitchFamily="2" charset="2"/>
              <a:buNone/>
              <a:defRPr/>
            </a:pPr>
            <a:r>
              <a:rPr lang="en-US" sz="1800" b="1" dirty="0" smtClean="0"/>
              <a:t>Carless, D., Joughin, G., </a:t>
            </a:r>
            <a:r>
              <a:rPr lang="en-US" sz="1800" b="1" dirty="0" err="1" smtClean="0"/>
              <a:t>Ngar</a:t>
            </a:r>
            <a:r>
              <a:rPr lang="en-US" sz="1800" b="1" dirty="0" smtClean="0"/>
              <a:t>-Fun Liu </a:t>
            </a:r>
            <a:r>
              <a:rPr lang="en-US" sz="1800" b="1" i="1" dirty="0" smtClean="0"/>
              <a:t>et al</a:t>
            </a:r>
            <a:r>
              <a:rPr lang="en-US" sz="1800" b="1" dirty="0" smtClean="0"/>
              <a:t> (2006) </a:t>
            </a:r>
            <a:r>
              <a:rPr lang="en-US" sz="1800" b="1" i="1" dirty="0" smtClean="0"/>
              <a:t>How Assessment supports learning: Learning orientated assessment in action </a:t>
            </a:r>
            <a:r>
              <a:rPr lang="en-US" sz="1800" b="1" dirty="0" smtClean="0"/>
              <a:t>Hong Kong: Hong Kong University Press.</a:t>
            </a:r>
          </a:p>
          <a:p>
            <a:pPr eaLnBrk="1" hangingPunct="1">
              <a:buFont typeface="Wingdings" pitchFamily="2" charset="2"/>
              <a:buNone/>
              <a:defRPr/>
            </a:pPr>
            <a:r>
              <a:rPr lang="en-GB" sz="1800" b="1" dirty="0" smtClean="0"/>
              <a:t>Carroll, J. and Ryan, J. (2005) </a:t>
            </a:r>
            <a:r>
              <a:rPr lang="en-GB" sz="1800" b="1" i="1" dirty="0" smtClean="0"/>
              <a:t>Teaching International students: improving learning for all. </a:t>
            </a:r>
            <a:r>
              <a:rPr lang="en-GB" sz="1800" b="1" dirty="0" smtClean="0"/>
              <a:t>London: Routledge SEDA series.</a:t>
            </a:r>
          </a:p>
          <a:p>
            <a:pPr eaLnBrk="1" hangingPunct="1">
              <a:buNone/>
              <a:defRPr/>
            </a:pPr>
            <a:r>
              <a:rPr lang="en-GB" sz="1800" b="1" dirty="0" err="1" smtClean="0"/>
              <a:t>Crosling</a:t>
            </a:r>
            <a:r>
              <a:rPr lang="en-GB" sz="1800" b="1" dirty="0" smtClean="0"/>
              <a:t>, G., Thomas, L. and </a:t>
            </a:r>
            <a:r>
              <a:rPr lang="en-GB" sz="1800" b="1" dirty="0" err="1" smtClean="0"/>
              <a:t>Heagney</a:t>
            </a:r>
            <a:r>
              <a:rPr lang="en-GB" sz="1800" b="1" dirty="0" smtClean="0"/>
              <a:t>, M. (2008) </a:t>
            </a:r>
            <a:r>
              <a:rPr lang="en-GB" sz="1800" b="1" i="1" dirty="0" smtClean="0"/>
              <a:t>Improving student retention in Higher Education,</a:t>
            </a:r>
            <a:r>
              <a:rPr lang="en-GB" sz="1800" b="1" dirty="0" smtClean="0"/>
              <a:t> London and New York: Routledge </a:t>
            </a:r>
          </a:p>
          <a:p>
            <a:pPr marL="609600" indent="-609600" eaLnBrk="1" hangingPunct="1">
              <a:buFont typeface="Wingdings" pitchFamily="2" charset="2"/>
              <a:buNone/>
              <a:defRPr/>
            </a:pPr>
            <a:r>
              <a:rPr lang="en-GB" sz="1800" b="1" dirty="0" smtClean="0"/>
              <a:t>Crooks, T. (1988) </a:t>
            </a:r>
            <a:r>
              <a:rPr lang="en-GB" sz="1800" b="1" i="1" dirty="0" smtClean="0"/>
              <a:t>Assessing student performance, </a:t>
            </a:r>
            <a:r>
              <a:rPr lang="en-GB" sz="1800" b="1" dirty="0" smtClean="0"/>
              <a:t>HERDSA Green Guide No 8 HERDSA (reprinted 1994).</a:t>
            </a:r>
          </a:p>
          <a:p>
            <a:pPr marL="609600" indent="-609600" eaLnBrk="1" hangingPunct="1">
              <a:buFont typeface="Wingdings" pitchFamily="2" charset="2"/>
              <a:buNone/>
              <a:defRPr/>
            </a:pPr>
            <a:r>
              <a:rPr lang="en-GB" sz="1800" b="1" dirty="0" err="1" smtClean="0"/>
              <a:t>Falchikov</a:t>
            </a:r>
            <a:r>
              <a:rPr lang="en-GB" sz="1800" b="1" dirty="0" smtClean="0"/>
              <a:t>, N. (2004) </a:t>
            </a:r>
            <a:r>
              <a:rPr lang="en-GB" sz="1800" b="1" i="1" dirty="0" smtClean="0"/>
              <a:t>Improving Assessment through Student Involvement: Practical Solutions for Aiding Learning in Higher and Further Education,</a:t>
            </a:r>
            <a:r>
              <a:rPr lang="en-GB" sz="1800" b="1" dirty="0" smtClean="0"/>
              <a:t> London: Routledge.</a:t>
            </a:r>
          </a:p>
          <a:p>
            <a:pPr marL="609600" indent="-609600" eaLnBrk="1" hangingPunct="1">
              <a:buFont typeface="Wingdings" pitchFamily="2" charset="2"/>
              <a:buNone/>
              <a:defRPr/>
            </a:pPr>
            <a:r>
              <a:rPr lang="en-GB" sz="1800" b="1" dirty="0" smtClean="0"/>
              <a:t>Gibbs, G. (1999) </a:t>
            </a:r>
            <a:r>
              <a:rPr lang="en-GB" sz="1800" b="1" i="1" dirty="0" smtClean="0"/>
              <a:t>Using assessment strategically to change the way students learn</a:t>
            </a:r>
            <a:r>
              <a:rPr lang="en-GB" sz="1800" b="1" dirty="0" smtClean="0"/>
              <a:t>, in Brown S. &amp; </a:t>
            </a:r>
            <a:r>
              <a:rPr lang="en-GB" sz="1800" b="1" dirty="0" err="1" smtClean="0"/>
              <a:t>Glasner</a:t>
            </a:r>
            <a:r>
              <a:rPr lang="en-GB" sz="1800" b="1" dirty="0" smtClean="0"/>
              <a:t>, A. (eds.), </a:t>
            </a:r>
            <a:r>
              <a:rPr lang="en-GB" sz="1800" b="1" i="1" dirty="0" smtClean="0"/>
              <a:t>Assessment Matters in Higher Education: Choosing and Using Diverse Approaches, </a:t>
            </a:r>
            <a:r>
              <a:rPr lang="en-GB" sz="1800" b="1" dirty="0" smtClean="0"/>
              <a:t>Maidenhead: SRHE/Open University Press.</a:t>
            </a:r>
          </a:p>
          <a:p>
            <a:pPr marL="609600" indent="-609600" eaLnBrk="1" hangingPunct="1">
              <a:buNone/>
              <a:defRPr/>
            </a:pPr>
            <a:r>
              <a:rPr lang="en-GB" sz="1800" b="1" dirty="0" err="1" smtClean="0"/>
              <a:t>Havnes</a:t>
            </a:r>
            <a:r>
              <a:rPr lang="en-GB" sz="1800" b="1" dirty="0" smtClean="0"/>
              <a:t>, A. (2007), ‘What can feedback practices tell us about variation in grading across fields?’ Presented at the </a:t>
            </a:r>
            <a:r>
              <a:rPr lang="en-GB" sz="1800" b="1" dirty="0" err="1" smtClean="0"/>
              <a:t>ASKe</a:t>
            </a:r>
            <a:r>
              <a:rPr lang="en-GB" sz="1800" b="1" dirty="0" smtClean="0"/>
              <a:t> Seminar Series, Oxford Brookes University, 19th September.</a:t>
            </a:r>
          </a:p>
          <a:p>
            <a:pPr eaLnBrk="1" hangingPunct="1">
              <a:defRPr/>
            </a:pPr>
            <a:endParaRPr lang="en-GB" sz="1800" b="1" dirty="0" smtClean="0"/>
          </a:p>
          <a:p>
            <a:pPr eaLnBrk="1" hangingPunct="1">
              <a:defRPr/>
            </a:pPr>
            <a:endParaRPr lang="en-GB" sz="1800" b="1" dirty="0" smtClean="0"/>
          </a:p>
          <a:p>
            <a:pPr eaLnBrk="1" hangingPunct="1">
              <a:defRPr/>
            </a:pPr>
            <a:endParaRPr lang="en-GB" sz="1800" b="1" dirty="0" smtClean="0"/>
          </a:p>
          <a:p>
            <a:pPr eaLnBrk="1" hangingPunct="1">
              <a:defRPr/>
            </a:pPr>
            <a:endParaRPr lang="en-GB" sz="1800" b="1" dirty="0" smtClean="0"/>
          </a:p>
        </p:txBody>
      </p:sp>
    </p:spTree>
    <p:extLst>
      <p:ext uri="{BB962C8B-B14F-4D97-AF65-F5344CB8AC3E}">
        <p14:creationId xmlns="" xmlns:p14="http://schemas.microsoft.com/office/powerpoint/2010/main" val="31265021"/>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457200" y="260350"/>
            <a:ext cx="7543800" cy="720725"/>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Useful references 3</a:t>
            </a:r>
          </a:p>
        </p:txBody>
      </p:sp>
      <p:sp>
        <p:nvSpPr>
          <p:cNvPr id="43011" name="Rectangle 3"/>
          <p:cNvSpPr>
            <a:spLocks noGrp="1" noChangeArrowheads="1"/>
          </p:cNvSpPr>
          <p:nvPr>
            <p:ph type="body" idx="1"/>
          </p:nvPr>
        </p:nvSpPr>
        <p:spPr>
          <a:xfrm>
            <a:off x="142844" y="1052737"/>
            <a:ext cx="8750331" cy="5329014"/>
          </a:xfrm>
        </p:spPr>
        <p:txBody>
          <a:bodyPr/>
          <a:lstStyle/>
          <a:p>
            <a:pPr marL="609600" indent="-609600" eaLnBrk="1" hangingPunct="1">
              <a:buNone/>
              <a:defRPr/>
            </a:pPr>
            <a:r>
              <a:rPr lang="en-GB" sz="1800" b="1" dirty="0" smtClean="0"/>
              <a:t>Higher Education Academy (2012) </a:t>
            </a:r>
            <a:r>
              <a:rPr lang="en-GB" sz="1800" b="1" i="1" dirty="0" smtClean="0"/>
              <a:t>A marked improvement; transforming assessment in higher education</a:t>
            </a:r>
            <a:r>
              <a:rPr lang="en-GB" sz="1800" b="1" dirty="0" smtClean="0"/>
              <a:t>, York: HEA.</a:t>
            </a:r>
          </a:p>
          <a:p>
            <a:pPr marL="609600" indent="-609600" eaLnBrk="1" hangingPunct="1">
              <a:buFont typeface="Wingdings" pitchFamily="2" charset="2"/>
              <a:buNone/>
              <a:defRPr/>
            </a:pPr>
            <a:r>
              <a:rPr lang="en-GB" sz="1800" b="1" dirty="0" smtClean="0"/>
              <a:t>Knight, P. and </a:t>
            </a:r>
            <a:r>
              <a:rPr lang="en-GB" sz="1800" b="1" dirty="0" err="1" smtClean="0"/>
              <a:t>Yorke</a:t>
            </a:r>
            <a:r>
              <a:rPr lang="en-GB" sz="1800" b="1" dirty="0" smtClean="0"/>
              <a:t>, M. (2003) </a:t>
            </a:r>
            <a:r>
              <a:rPr lang="en-GB" sz="1800" b="1" i="1" dirty="0" smtClean="0"/>
              <a:t>Assessment, learning and employability</a:t>
            </a:r>
            <a:r>
              <a:rPr lang="en-GB" sz="1800" b="1" dirty="0" smtClean="0"/>
              <a:t> Maidenhead, UK: SRHE/Open University Press.</a:t>
            </a:r>
          </a:p>
          <a:p>
            <a:pPr eaLnBrk="1" hangingPunct="1">
              <a:buFont typeface="Wingdings" pitchFamily="2" charset="2"/>
              <a:buNone/>
              <a:defRPr/>
            </a:pPr>
            <a:r>
              <a:rPr lang="en-GB" sz="1800" b="1" dirty="0" err="1" smtClean="0"/>
              <a:t>Mentkowski</a:t>
            </a:r>
            <a:r>
              <a:rPr lang="en-GB" sz="1800" b="1" dirty="0" smtClean="0"/>
              <a:t>, M. and associates (2000) p.82 </a:t>
            </a:r>
            <a:r>
              <a:rPr lang="en-GB" sz="1800" b="1" i="1" dirty="0" smtClean="0"/>
              <a:t>Learning that lasts: integrating learning development and performance in college and beyond,</a:t>
            </a:r>
            <a:r>
              <a:rPr lang="en-GB" sz="1800" b="1" dirty="0" smtClean="0"/>
              <a:t> San Francisco: </a:t>
            </a:r>
            <a:r>
              <a:rPr lang="en-GB" sz="1800" b="1" dirty="0" err="1" smtClean="0"/>
              <a:t>Jossey</a:t>
            </a:r>
            <a:r>
              <a:rPr lang="en-GB" sz="1800" b="1" dirty="0" smtClean="0"/>
              <a:t>-Bass.</a:t>
            </a:r>
          </a:p>
          <a:p>
            <a:pPr eaLnBrk="1" hangingPunct="1">
              <a:buFont typeface="Wingdings" pitchFamily="2" charset="2"/>
              <a:buNone/>
              <a:defRPr/>
            </a:pPr>
            <a:r>
              <a:rPr lang="en-GB" sz="1800" b="1" dirty="0" smtClean="0"/>
              <a:t>McDowell, L. and Brown, S. (1998) </a:t>
            </a:r>
            <a:r>
              <a:rPr lang="en-GB" sz="1800" b="1" i="1" dirty="0" smtClean="0"/>
              <a:t>Assessing students: cheating and plagiarism</a:t>
            </a:r>
            <a:r>
              <a:rPr lang="en-GB" sz="1800" b="1" dirty="0" smtClean="0"/>
              <a:t>, Newcastle: Red Guide 10/11 University of Northumbria.</a:t>
            </a:r>
            <a:endParaRPr lang="en-US" sz="1800" b="1" dirty="0" smtClean="0"/>
          </a:p>
          <a:p>
            <a:pPr eaLnBrk="1" hangingPunct="1">
              <a:buFont typeface="Wingdings" pitchFamily="2" charset="2"/>
              <a:buNone/>
              <a:defRPr/>
            </a:pPr>
            <a:r>
              <a:rPr lang="en-GB" sz="1800" b="1" dirty="0" err="1" smtClean="0"/>
              <a:t>Nicol</a:t>
            </a:r>
            <a:r>
              <a:rPr lang="en-GB" sz="1800" b="1" dirty="0" smtClean="0"/>
              <a:t>, D. J. and Macfarlane-Dick, D. (2006) Formative assessment and self-regulated learning: A model and seven principles of good feedback practice, </a:t>
            </a:r>
            <a:r>
              <a:rPr lang="en-GB" sz="1800" b="1" i="1" dirty="0" smtClean="0"/>
              <a:t>Studies in Higher Education </a:t>
            </a:r>
            <a:r>
              <a:rPr lang="en-GB" sz="1800" b="1" i="1" dirty="0" err="1" smtClean="0"/>
              <a:t>Vol</a:t>
            </a:r>
            <a:r>
              <a:rPr lang="en-GB" sz="1800" b="1" i="1" dirty="0" smtClean="0"/>
              <a:t> 31(2), 199-218.</a:t>
            </a:r>
          </a:p>
          <a:p>
            <a:pPr>
              <a:buNone/>
            </a:pPr>
            <a:r>
              <a:rPr lang="en-GB" sz="1800" b="1" dirty="0" err="1" smtClean="0"/>
              <a:t>Newstead</a:t>
            </a:r>
            <a:r>
              <a:rPr lang="en-GB" sz="1800" b="1" dirty="0" smtClean="0"/>
              <a:t>, S. E. and Dennis, I. (1994), ‘Examiners examined: the reality of exam marking in psychology’, </a:t>
            </a:r>
            <a:r>
              <a:rPr lang="en-GB" sz="1800" b="1" i="1" dirty="0" smtClean="0"/>
              <a:t>The Psychologist</a:t>
            </a:r>
            <a:r>
              <a:rPr lang="en-GB" sz="1800" b="1" dirty="0" smtClean="0"/>
              <a:t>, 7, pp. 216-19.</a:t>
            </a:r>
          </a:p>
          <a:p>
            <a:pPr eaLnBrk="1" hangingPunct="1">
              <a:buNone/>
              <a:defRPr/>
            </a:pPr>
            <a:r>
              <a:rPr lang="en-GB" sz="1800" b="1" dirty="0" smtClean="0"/>
              <a:t>O’Donovan, B., Price, M. and Rust, C. (2004), ‘Know what I mean? Enhancing student understanding of assessment standards and criteria’, </a:t>
            </a:r>
            <a:r>
              <a:rPr lang="en-GB" sz="1800" b="1" i="1" dirty="0" smtClean="0"/>
              <a:t>Teaching in Higher Education</a:t>
            </a:r>
            <a:r>
              <a:rPr lang="en-GB" sz="1800" b="1" dirty="0" smtClean="0"/>
              <a:t>, 9, pp. 325-335.</a:t>
            </a:r>
          </a:p>
          <a:p>
            <a:pPr eaLnBrk="1" hangingPunct="1">
              <a:buNone/>
              <a:defRPr/>
            </a:pPr>
            <a:r>
              <a:rPr lang="en-GB" sz="1800" b="1" dirty="0" smtClean="0"/>
              <a:t>PASS project Bradford </a:t>
            </a:r>
            <a:r>
              <a:rPr lang="en-GB" sz="1800" b="1" dirty="0" smtClean="0">
                <a:hlinkClick r:id="rId3"/>
              </a:rPr>
              <a:t>http://www.pass.brad.ac.uk/</a:t>
            </a:r>
            <a:r>
              <a:rPr lang="en-GB" sz="1800" b="1" dirty="0" smtClean="0"/>
              <a:t> Accessed November 2013</a:t>
            </a:r>
          </a:p>
          <a:p>
            <a:pPr eaLnBrk="1" hangingPunct="1">
              <a:buNone/>
              <a:defRPr/>
            </a:pPr>
            <a:r>
              <a:rPr lang="en-GB" sz="1800" b="1" dirty="0" smtClean="0"/>
              <a:t>Pickford, R. and Brown, S. (2006) </a:t>
            </a:r>
            <a:r>
              <a:rPr lang="en-GB" sz="1800" b="1" i="1" dirty="0" smtClean="0"/>
              <a:t>Assessing skills and practice,</a:t>
            </a:r>
            <a:r>
              <a:rPr lang="en-GB" sz="1800" b="1" dirty="0" smtClean="0"/>
              <a:t> London: Routledge. </a:t>
            </a:r>
          </a:p>
          <a:p>
            <a:pPr eaLnBrk="1" hangingPunct="1">
              <a:buNone/>
              <a:defRPr/>
            </a:pPr>
            <a:endParaRPr lang="en-GB" sz="1800" b="1" dirty="0" smtClean="0"/>
          </a:p>
          <a:p>
            <a:pPr eaLnBrk="1" hangingPunct="1">
              <a:lnSpc>
                <a:spcPct val="90000"/>
              </a:lnSpc>
              <a:buFont typeface="Wingdings" pitchFamily="2" charset="2"/>
              <a:buNone/>
              <a:defRPr/>
            </a:pPr>
            <a:endParaRPr lang="en-GB" sz="1800" b="1" dirty="0" smtClean="0"/>
          </a:p>
        </p:txBody>
      </p:sp>
    </p:spTree>
    <p:extLst>
      <p:ext uri="{BB962C8B-B14F-4D97-AF65-F5344CB8AC3E}">
        <p14:creationId xmlns="" xmlns:p14="http://schemas.microsoft.com/office/powerpoint/2010/main" val="1188309915"/>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a:xfrm>
            <a:off x="457200" y="122239"/>
            <a:ext cx="7543800" cy="78648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Useful references 4</a:t>
            </a:r>
          </a:p>
        </p:txBody>
      </p:sp>
      <p:sp>
        <p:nvSpPr>
          <p:cNvPr id="48131" name="Content Placeholder 2"/>
          <p:cNvSpPr>
            <a:spLocks noGrp="1"/>
          </p:cNvSpPr>
          <p:nvPr>
            <p:ph idx="1"/>
          </p:nvPr>
        </p:nvSpPr>
        <p:spPr>
          <a:xfrm>
            <a:off x="0" y="980728"/>
            <a:ext cx="9144000" cy="5221635"/>
          </a:xfrm>
        </p:spPr>
        <p:txBody>
          <a:bodyPr/>
          <a:lstStyle/>
          <a:p>
            <a:pPr eaLnBrk="1" hangingPunct="1">
              <a:buFont typeface="Wingdings" pitchFamily="2" charset="2"/>
              <a:buNone/>
            </a:pPr>
            <a:r>
              <a:rPr lang="en-GB" sz="1800" b="1" dirty="0" smtClean="0"/>
              <a:t>Race, P. (2001) </a:t>
            </a:r>
            <a:r>
              <a:rPr lang="en-GB" sz="1800" b="1" i="1" dirty="0" smtClean="0"/>
              <a:t>A Briefing on Self, Peer &amp; Group Assessment,</a:t>
            </a:r>
            <a:r>
              <a:rPr lang="en-GB" sz="1800" b="1" dirty="0" smtClean="0"/>
              <a:t> in LTSN Generic Centre Assessment Series No 9, LTSN York.</a:t>
            </a:r>
          </a:p>
          <a:p>
            <a:pPr eaLnBrk="1" hangingPunct="1">
              <a:buFont typeface="Wingdings" pitchFamily="2" charset="2"/>
              <a:buNone/>
            </a:pPr>
            <a:r>
              <a:rPr lang="en-GB" sz="1800" b="1" dirty="0" smtClean="0"/>
              <a:t>Race P. (2007) </a:t>
            </a:r>
            <a:r>
              <a:rPr lang="en-GB" sz="1800" b="1" i="1" dirty="0" smtClean="0"/>
              <a:t>The lecturer’s toolkit (3rd edition),</a:t>
            </a:r>
            <a:r>
              <a:rPr lang="en-GB" sz="1800" b="1" dirty="0" smtClean="0"/>
              <a:t> London: Routledge.</a:t>
            </a:r>
          </a:p>
          <a:p>
            <a:pPr eaLnBrk="1" hangingPunct="1">
              <a:buFont typeface="Wingdings" pitchFamily="2" charset="2"/>
              <a:buNone/>
            </a:pPr>
            <a:r>
              <a:rPr lang="en-GB" sz="1800" b="1" dirty="0" smtClean="0"/>
              <a:t>Rust, C., Price, M. and O’Donovan, B. (2003) Improving students’ learning by developing their understanding of assessment criteria and processes</a:t>
            </a:r>
            <a:r>
              <a:rPr lang="en-GB" sz="1800" b="1" i="1" dirty="0" smtClean="0"/>
              <a:t>, Assessment and Evaluation in Higher Education. 28 (2), 147-164.</a:t>
            </a:r>
          </a:p>
          <a:p>
            <a:pPr eaLnBrk="1" hangingPunct="1">
              <a:buFont typeface="Wingdings" pitchFamily="2" charset="2"/>
              <a:buNone/>
            </a:pPr>
            <a:r>
              <a:rPr lang="en-GB" sz="1800" b="1" dirty="0" err="1" smtClean="0"/>
              <a:t>Stefani</a:t>
            </a:r>
            <a:r>
              <a:rPr lang="en-GB" sz="1800" b="1" dirty="0" smtClean="0"/>
              <a:t>, L. and Carroll, J. (2001) </a:t>
            </a:r>
            <a:r>
              <a:rPr lang="en-GB" sz="1800" b="1" i="1" dirty="0" smtClean="0"/>
              <a:t>A Briefing on Plagiarism </a:t>
            </a:r>
            <a:r>
              <a:rPr lang="en-GB" sz="1800" b="1" dirty="0" smtClean="0"/>
              <a:t>http://www.ltsn.ac.uk/application.asp?app=resources.asp&amp;process=full_record&amp;section=generic&amp;id=10</a:t>
            </a:r>
          </a:p>
          <a:p>
            <a:pPr>
              <a:buNone/>
            </a:pPr>
            <a:r>
              <a:rPr lang="en-GB" sz="1800" b="1" dirty="0" smtClean="0"/>
              <a:t>Sadler, D. R. (1987), ‘Specifying and Promulgating Achievement Standards’, </a:t>
            </a:r>
            <a:r>
              <a:rPr lang="en-GB" sz="1800" b="1" i="1" dirty="0" smtClean="0"/>
              <a:t>Oxford Review of Education</a:t>
            </a:r>
            <a:r>
              <a:rPr lang="en-GB" sz="1800" b="1" dirty="0" smtClean="0"/>
              <a:t>, 13, pp. 191–209.</a:t>
            </a:r>
          </a:p>
          <a:p>
            <a:pPr>
              <a:buNone/>
            </a:pPr>
            <a:r>
              <a:rPr lang="en-GB" sz="1800" b="1" dirty="0" smtClean="0"/>
              <a:t>Sadler, DR 1989, ‘Formative assessment and the design of instructional systems’, </a:t>
            </a:r>
            <a:r>
              <a:rPr lang="en-GB" sz="1800" b="1" i="1" dirty="0" smtClean="0"/>
              <a:t>Instructional Science</a:t>
            </a:r>
            <a:r>
              <a:rPr lang="en-GB" sz="1800" b="1" dirty="0" smtClean="0"/>
              <a:t>, vol. 18, pp. 119-144.</a:t>
            </a:r>
          </a:p>
          <a:p>
            <a:pPr>
              <a:buNone/>
            </a:pPr>
            <a:r>
              <a:rPr lang="en-GB" sz="1800" b="1" dirty="0" smtClean="0"/>
              <a:t>Sadler, R. (2008) </a:t>
            </a:r>
            <a:r>
              <a:rPr lang="en-GB" sz="1800" b="1" i="1" dirty="0" smtClean="0"/>
              <a:t>Assessment of Higher Education,</a:t>
            </a:r>
            <a:r>
              <a:rPr lang="en-GB" sz="1800" b="1" dirty="0" smtClean="0"/>
              <a:t> in International Encyclopaedia of Education</a:t>
            </a:r>
          </a:p>
          <a:p>
            <a:pPr eaLnBrk="1" hangingPunct="1">
              <a:buNone/>
            </a:pPr>
            <a:r>
              <a:rPr lang="en-GB" sz="1800" b="1" dirty="0" smtClean="0"/>
              <a:t>Sadler, D. Royce (2010) Beyond feedback: developing student capability in complex appraisal,</a:t>
            </a:r>
            <a:br>
              <a:rPr lang="en-GB" sz="1800" b="1" dirty="0" smtClean="0"/>
            </a:br>
            <a:r>
              <a:rPr lang="en-GB" sz="1800" b="1" i="1" dirty="0" smtClean="0"/>
              <a:t>Assessment &amp; Evaluation in Higher Education, 35: 5, 535-550</a:t>
            </a:r>
          </a:p>
          <a:p>
            <a:pPr eaLnBrk="1" hangingPunct="1">
              <a:buNone/>
            </a:pPr>
            <a:r>
              <a:rPr lang="en-GB" sz="1800" b="1" dirty="0" smtClean="0"/>
              <a:t>Yorke, M. (1999) </a:t>
            </a:r>
            <a:r>
              <a:rPr lang="en-GB" sz="1800" b="1" i="1" dirty="0" smtClean="0"/>
              <a:t>Leaving Early: Undergraduate Non-completion in Higher Education,</a:t>
            </a:r>
            <a:r>
              <a:rPr lang="en-GB" sz="1800" b="1" dirty="0" smtClean="0"/>
              <a:t> London: Routledge.</a:t>
            </a:r>
          </a:p>
          <a:p>
            <a:pPr eaLnBrk="1" hangingPunct="1">
              <a:buFont typeface="Wingdings" pitchFamily="2" charset="2"/>
              <a:buNone/>
            </a:pPr>
            <a:endParaRPr lang="en-GB" sz="1800" b="1" dirty="0" smtClean="0"/>
          </a:p>
          <a:p>
            <a:endParaRPr lang="en-GB" sz="1800" b="1" dirty="0" smtClean="0"/>
          </a:p>
        </p:txBody>
      </p:sp>
    </p:spTree>
    <p:extLst>
      <p:ext uri="{BB962C8B-B14F-4D97-AF65-F5344CB8AC3E}">
        <p14:creationId xmlns="" xmlns:p14="http://schemas.microsoft.com/office/powerpoint/2010/main" val="156024731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We also aim to consider how to help students:</a:t>
            </a:r>
            <a:endParaRPr lang="en-GB" sz="3600" dirty="0"/>
          </a:p>
        </p:txBody>
      </p:sp>
      <p:sp>
        <p:nvSpPr>
          <p:cNvPr id="3" name="Content Placeholder 2"/>
          <p:cNvSpPr>
            <a:spLocks noGrp="1"/>
          </p:cNvSpPr>
          <p:nvPr>
            <p:ph idx="1"/>
          </p:nvPr>
        </p:nvSpPr>
        <p:spPr>
          <a:xfrm>
            <a:off x="428596" y="1428736"/>
            <a:ext cx="8229600" cy="4789488"/>
          </a:xfrm>
        </p:spPr>
        <p:txBody>
          <a:bodyPr/>
          <a:lstStyle/>
          <a:p>
            <a:r>
              <a:rPr lang="en-GB" sz="2800" b="1" dirty="0" smtClean="0"/>
              <a:t>undertake what they need to do to achieve highly;</a:t>
            </a:r>
          </a:p>
          <a:p>
            <a:r>
              <a:rPr lang="en-GB" sz="2800" b="1" dirty="0"/>
              <a:t>u</a:t>
            </a:r>
            <a:r>
              <a:rPr lang="en-GB" sz="2800" b="1" dirty="0" smtClean="0"/>
              <a:t>nderstand how marks relate to criteria and weightings, and recognise the fairness and transparency of the systems by which they are assessed;</a:t>
            </a:r>
          </a:p>
          <a:p>
            <a:r>
              <a:rPr lang="en-GB" sz="2800" b="1" dirty="0" smtClean="0"/>
              <a:t>recognise feedback as both detailed and useful;</a:t>
            </a:r>
          </a:p>
          <a:p>
            <a:r>
              <a:rPr lang="en-GB" sz="2800" b="1" dirty="0" smtClean="0"/>
              <a:t>take notice of and use detailed and constructive developmental feedback.</a:t>
            </a:r>
            <a:endParaRPr lang="en-GB" sz="2800" b="1" dirty="0"/>
          </a:p>
        </p:txBody>
      </p:sp>
    </p:spTree>
    <p:extLst>
      <p:ext uri="{BB962C8B-B14F-4D97-AF65-F5344CB8AC3E}">
        <p14:creationId xmlns="" xmlns:p14="http://schemas.microsoft.com/office/powerpoint/2010/main" val="4165245416"/>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3"/>
          <p:cNvSpPr>
            <a:spLocks noGrp="1"/>
          </p:cNvSpPr>
          <p:nvPr>
            <p:ph type="title"/>
          </p:nvPr>
        </p:nvSpPr>
        <p:spPr/>
        <p:txBody>
          <a:bodyPr/>
          <a:lstStyle/>
          <a:p>
            <a:r>
              <a:rPr lang="en-GB" sz="3200" dirty="0" smtClean="0"/>
              <a:t/>
            </a:r>
            <a:br>
              <a:rPr lang="en-GB" sz="3200" dirty="0" smtClean="0"/>
            </a:br>
            <a:r>
              <a:rPr lang="en-GB" sz="2800" dirty="0" smtClean="0">
                <a:hlinkClick r:id="rId3"/>
              </a:rPr>
              <a:t>http://sally-</a:t>
            </a:r>
            <a:r>
              <a:rPr lang="en-GB" sz="2800" dirty="0" err="1" smtClean="0">
                <a:hlinkClick r:id="rId3"/>
              </a:rPr>
              <a:t>brown.net</a:t>
            </a:r>
            <a:r>
              <a:rPr lang="en-GB" sz="2800" dirty="0" smtClean="0"/>
              <a:t> </a:t>
            </a:r>
            <a:endParaRPr lang="en-GB" sz="2800" dirty="0" smtClean="0"/>
          </a:p>
        </p:txBody>
      </p:sp>
      <p:pic>
        <p:nvPicPr>
          <p:cNvPr id="21507" name="Picture 2" descr="sally new photo.jpg"/>
          <p:cNvPicPr>
            <a:picLocks noChangeAspect="1"/>
          </p:cNvPicPr>
          <p:nvPr/>
        </p:nvPicPr>
        <p:blipFill>
          <a:blip r:embed="rId4" cstate="email"/>
          <a:srcRect/>
          <a:stretch>
            <a:fillRect/>
          </a:stretch>
        </p:blipFill>
        <p:spPr bwMode="auto">
          <a:xfrm>
            <a:off x="2357438" y="1892300"/>
            <a:ext cx="3724275" cy="48228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Two major UK assessment </a:t>
            </a:r>
            <a:r>
              <a:rPr lang="en-GB" sz="3600" dirty="0" smtClean="0"/>
              <a:t>initiatives </a:t>
            </a:r>
            <a:r>
              <a:rPr lang="en-GB" sz="3600" dirty="0" smtClean="0"/>
              <a:t>underpin the </a:t>
            </a:r>
            <a:r>
              <a:rPr lang="en-GB" sz="3600" dirty="0" err="1" smtClean="0"/>
              <a:t>TAPs</a:t>
            </a:r>
            <a:r>
              <a:rPr lang="en-GB" sz="3600" dirty="0" smtClean="0"/>
              <a:t> project:</a:t>
            </a:r>
          </a:p>
        </p:txBody>
      </p:sp>
      <p:sp>
        <p:nvSpPr>
          <p:cNvPr id="3" name="Content Placeholder 2"/>
          <p:cNvSpPr>
            <a:spLocks noGrp="1"/>
          </p:cNvSpPr>
          <p:nvPr>
            <p:ph idx="1"/>
          </p:nvPr>
        </p:nvSpPr>
        <p:spPr>
          <a:xfrm>
            <a:off x="214282" y="1214422"/>
            <a:ext cx="8715436" cy="4987941"/>
          </a:xfrm>
        </p:spPr>
        <p:txBody>
          <a:bodyPr/>
          <a:lstStyle/>
          <a:p>
            <a:r>
              <a:rPr lang="en-GB" sz="2400" b="1" dirty="0" smtClean="0"/>
              <a:t>The UK Quality Assurance Agency (QAA) Code of practice B6 on Assessment and APL.</a:t>
            </a:r>
          </a:p>
          <a:p>
            <a:r>
              <a:rPr lang="en-GB" sz="2400" b="1" dirty="0" smtClean="0"/>
              <a:t>The Higher Education Academy ‘A marked improvement’ project on bringing about change to institutional strategies on assessment.</a:t>
            </a:r>
          </a:p>
          <a:p>
            <a:r>
              <a:rPr lang="en-GB" sz="2400" b="1" dirty="0" smtClean="0"/>
              <a:t>Both groups have overlapping membership and therefore aligned perspectives.</a:t>
            </a:r>
          </a:p>
          <a:p>
            <a:r>
              <a:rPr lang="en-GB" sz="2400" b="1" dirty="0" smtClean="0"/>
              <a:t>Both initiatives draw on the work of previous generations of thinkers on assessment, and particularly the two Centres for Excellence in Teaching and Learning (CETLs) that focused on assessment, Oxford Brookes’ Assessment Knowledge Exchange (ASKe) and Northumbria's Assessment for Learning (A4L).</a:t>
            </a:r>
            <a:endParaRPr lang="en-GB" sz="2400" b="1" dirty="0"/>
          </a:p>
        </p:txBody>
      </p:sp>
    </p:spTree>
    <p:extLst>
      <p:ext uri="{BB962C8B-B14F-4D97-AF65-F5344CB8AC3E}">
        <p14:creationId xmlns="" xmlns:p14="http://schemas.microsoft.com/office/powerpoint/2010/main" val="429368428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‘A Marked Improvement’ aims to improve assessment practice</a:t>
            </a:r>
            <a:endParaRPr lang="en-GB" sz="3600" dirty="0"/>
          </a:p>
        </p:txBody>
      </p:sp>
      <p:sp>
        <p:nvSpPr>
          <p:cNvPr id="3" name="Content Placeholder 2"/>
          <p:cNvSpPr>
            <a:spLocks noGrp="1"/>
          </p:cNvSpPr>
          <p:nvPr>
            <p:ph idx="1"/>
          </p:nvPr>
        </p:nvSpPr>
        <p:spPr/>
        <p:txBody>
          <a:bodyPr/>
          <a:lstStyle/>
          <a:p>
            <a:pPr marL="395288" lvl="2" indent="-342900" eaLnBrk="1" hangingPunct="1"/>
            <a:r>
              <a:rPr lang="en-GB" sz="2000" b="1" dirty="0" smtClean="0"/>
              <a:t>Stems from firm evidence that assessment is not </a:t>
            </a:r>
            <a:r>
              <a:rPr lang="ja-JP" altLang="en-GB" sz="2000" b="1" dirty="0" smtClean="0"/>
              <a:t>‘</a:t>
            </a:r>
            <a:r>
              <a:rPr lang="en-GB" altLang="ja-JP" sz="2000" b="1" dirty="0" smtClean="0"/>
              <a:t>fit for purpose</a:t>
            </a:r>
            <a:r>
              <a:rPr lang="ja-JP" altLang="en-GB" sz="2000" b="1" dirty="0" smtClean="0"/>
              <a:t>’ </a:t>
            </a:r>
            <a:r>
              <a:rPr lang="en-GB" altLang="ja-JP" sz="2000" b="1" dirty="0" smtClean="0"/>
              <a:t>(Race 2010, Brown, 2010);</a:t>
            </a:r>
          </a:p>
          <a:p>
            <a:pPr marL="395288" lvl="2" indent="-342900" eaLnBrk="1" hangingPunct="1"/>
            <a:r>
              <a:rPr lang="en-GB" sz="2000" b="1" dirty="0" smtClean="0"/>
              <a:t>Aims to take a radical approach, recognising that it is time for significant reappraisal of assessment policy and practice (</a:t>
            </a:r>
            <a:r>
              <a:rPr lang="en-GB" sz="2000" b="1" dirty="0" err="1" smtClean="0"/>
              <a:t>ASKe</a:t>
            </a:r>
            <a:r>
              <a:rPr lang="en-GB" sz="2000" b="1" dirty="0" smtClean="0"/>
              <a:t>, Weston Manor Manifesto);</a:t>
            </a:r>
          </a:p>
          <a:p>
            <a:pPr marL="395288" lvl="2" indent="-342900" eaLnBrk="1" hangingPunct="1"/>
            <a:r>
              <a:rPr lang="en-GB" sz="2000" b="1" dirty="0" smtClean="0"/>
              <a:t>Builds on expertise, evidence, perspectives, and previous work; </a:t>
            </a:r>
          </a:p>
          <a:p>
            <a:pPr marL="395288" lvl="2" indent="-342900" eaLnBrk="1" hangingPunct="1"/>
            <a:r>
              <a:rPr lang="en-GB" sz="2000" b="1" dirty="0" smtClean="0"/>
              <a:t>Takes an evidence-informed approach; </a:t>
            </a:r>
          </a:p>
          <a:p>
            <a:pPr marL="395288" lvl="2" indent="-342900" eaLnBrk="1" hangingPunct="1"/>
            <a:r>
              <a:rPr lang="en-GB" sz="2000" b="1" dirty="0" smtClean="0"/>
              <a:t>Encourages for assessment to be seen as an integral part of the learning experience. </a:t>
            </a:r>
          </a:p>
          <a:p>
            <a:r>
              <a:rPr lang="en-GB" sz="2000" b="1" dirty="0" smtClean="0"/>
              <a:t>The work aligns with the expectations of the new B6 section of the QAA code of practice, JISC initiatives and other current developments;</a:t>
            </a:r>
          </a:p>
          <a:p>
            <a:r>
              <a:rPr lang="en-GB" sz="2000" b="1" dirty="0" smtClean="0"/>
              <a:t>Together we are seeking to make assessment contribute to student achievement, engagement and retention by being fit-for-purpose and fully integrated into the learning process.</a:t>
            </a:r>
            <a:endParaRPr lang="en-GB" sz="2000" b="1" dirty="0"/>
          </a:p>
        </p:txBody>
      </p:sp>
    </p:spTree>
    <p:extLst>
      <p:ext uri="{BB962C8B-B14F-4D97-AF65-F5344CB8AC3E}">
        <p14:creationId xmlns="" xmlns:p14="http://schemas.microsoft.com/office/powerpoint/2010/main" val="143867903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A Marked Improvement proposes 6 tenets</a:t>
            </a:r>
            <a:endParaRPr lang="en-GB" sz="3600" dirty="0"/>
          </a:p>
        </p:txBody>
      </p:sp>
      <p:sp>
        <p:nvSpPr>
          <p:cNvPr id="3" name="Content Placeholder 2"/>
          <p:cNvSpPr>
            <a:spLocks noGrp="1"/>
          </p:cNvSpPr>
          <p:nvPr>
            <p:ph idx="1"/>
          </p:nvPr>
        </p:nvSpPr>
        <p:spPr/>
        <p:txBody>
          <a:bodyPr>
            <a:normAutofit fontScale="92500" lnSpcReduction="20000"/>
          </a:bodyPr>
          <a:lstStyle/>
          <a:p>
            <a:pPr marL="0" indent="0">
              <a:buNone/>
            </a:pPr>
            <a:r>
              <a:rPr lang="en-GB" b="1" dirty="0" smtClean="0"/>
              <a:t>Summarised as:</a:t>
            </a:r>
          </a:p>
          <a:p>
            <a:pPr marL="0" indent="0">
              <a:buNone/>
            </a:pPr>
            <a:endParaRPr lang="en-GB" b="1" dirty="0" smtClean="0"/>
          </a:p>
          <a:p>
            <a:r>
              <a:rPr lang="en-GB" b="1" dirty="0" smtClean="0"/>
              <a:t>Assessment </a:t>
            </a:r>
            <a:r>
              <a:rPr lang="en-GB" b="1" i="1" dirty="0" smtClean="0"/>
              <a:t>for</a:t>
            </a:r>
            <a:r>
              <a:rPr lang="en-GB" b="1" dirty="0" smtClean="0"/>
              <a:t> learning</a:t>
            </a:r>
          </a:p>
          <a:p>
            <a:r>
              <a:rPr lang="en-GB" b="1" dirty="0" smtClean="0"/>
              <a:t>Ensuring assessment is fit for purpose</a:t>
            </a:r>
          </a:p>
          <a:p>
            <a:r>
              <a:rPr lang="en-GB" b="1" dirty="0" smtClean="0"/>
              <a:t>Recognising that assessment lacks precision </a:t>
            </a:r>
          </a:p>
          <a:p>
            <a:r>
              <a:rPr lang="en-GB" b="1" dirty="0" smtClean="0"/>
              <a:t>Constructing standards in communities</a:t>
            </a:r>
          </a:p>
          <a:p>
            <a:r>
              <a:rPr lang="en-GB" b="1" dirty="0" smtClean="0"/>
              <a:t>Integrating assessment literacy into course design</a:t>
            </a:r>
          </a:p>
          <a:p>
            <a:r>
              <a:rPr lang="en-GB" b="1" dirty="0" smtClean="0"/>
              <a:t>Ensuring professional judgements are reliable </a:t>
            </a:r>
          </a:p>
          <a:p>
            <a:pPr marL="0" indent="0">
              <a:buNone/>
            </a:pPr>
            <a:endParaRPr lang="en-GB" b="1" dirty="0" smtClean="0"/>
          </a:p>
          <a:p>
            <a:pPr marL="0" indent="0">
              <a:buNone/>
            </a:pPr>
            <a:r>
              <a:rPr lang="en-GB" sz="2200" b="1" dirty="0" smtClean="0"/>
              <a:t>(See Marked Improvement document for exact wording and further explanation)</a:t>
            </a:r>
            <a:endParaRPr lang="en-GB" sz="2200" b="1" dirty="0"/>
          </a:p>
          <a:p>
            <a:pPr marL="0" indent="0">
              <a:buNone/>
            </a:pPr>
            <a:endParaRPr lang="en-GB" b="1" dirty="0"/>
          </a:p>
        </p:txBody>
      </p:sp>
    </p:spTree>
    <p:extLst>
      <p:ext uri="{BB962C8B-B14F-4D97-AF65-F5344CB8AC3E}">
        <p14:creationId xmlns="" xmlns:p14="http://schemas.microsoft.com/office/powerpoint/2010/main" val="344779236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email"/>
          <a:stretch>
            <a:fillRect/>
          </a:stretch>
        </p:blipFill>
        <p:spPr>
          <a:xfrm>
            <a:off x="1078690" y="155165"/>
            <a:ext cx="6986621" cy="6547671"/>
          </a:xfrm>
          <a:prstGeom prst="rect">
            <a:avLst/>
          </a:prstGeom>
        </p:spPr>
      </p:pic>
    </p:spTree>
    <p:extLst>
      <p:ext uri="{BB962C8B-B14F-4D97-AF65-F5344CB8AC3E}">
        <p14:creationId xmlns="" xmlns:p14="http://schemas.microsoft.com/office/powerpoint/2010/main" val="420586858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Progress of ARU project so far </a:t>
            </a:r>
            <a:endParaRPr lang="en-GB" sz="3600" dirty="0"/>
          </a:p>
        </p:txBody>
      </p:sp>
      <p:sp>
        <p:nvSpPr>
          <p:cNvPr id="3" name="Content Placeholder 2"/>
          <p:cNvSpPr>
            <a:spLocks noGrp="1"/>
          </p:cNvSpPr>
          <p:nvPr>
            <p:ph idx="1"/>
          </p:nvPr>
        </p:nvSpPr>
        <p:spPr/>
        <p:txBody>
          <a:bodyPr/>
          <a:lstStyle/>
          <a:p>
            <a:r>
              <a:rPr lang="en-GB" sz="2800" b="1" dirty="0" smtClean="0"/>
              <a:t>Away-days, workshops, targeted sessions held involving: </a:t>
            </a:r>
          </a:p>
          <a:p>
            <a:pPr lvl="1"/>
            <a:r>
              <a:rPr lang="en-GB" sz="2400" b="1" dirty="0" smtClean="0"/>
              <a:t>Course leaders</a:t>
            </a:r>
          </a:p>
          <a:p>
            <a:pPr lvl="1"/>
            <a:r>
              <a:rPr lang="en-GB" sz="2400" b="1" dirty="0" smtClean="0"/>
              <a:t>Academics</a:t>
            </a:r>
          </a:p>
          <a:p>
            <a:pPr lvl="1"/>
            <a:r>
              <a:rPr lang="en-GB" sz="2400" b="1" dirty="0" smtClean="0"/>
              <a:t>Managers</a:t>
            </a:r>
          </a:p>
          <a:p>
            <a:pPr lvl="1"/>
            <a:r>
              <a:rPr lang="en-GB" sz="2400" b="1" dirty="0" smtClean="0"/>
              <a:t>Quality assurance staff</a:t>
            </a:r>
            <a:endParaRPr lang="en-GB" sz="2400" b="1" dirty="0"/>
          </a:p>
          <a:p>
            <a:r>
              <a:rPr lang="en-GB" sz="2800" b="1" dirty="0" smtClean="0"/>
              <a:t>Summary of priorities identified</a:t>
            </a:r>
          </a:p>
          <a:p>
            <a:pPr lvl="1"/>
            <a:r>
              <a:rPr lang="en-GB" sz="2400" b="1" dirty="0"/>
              <a:t>Developing programme approaches to assessment </a:t>
            </a:r>
          </a:p>
          <a:p>
            <a:pPr lvl="1"/>
            <a:r>
              <a:rPr lang="en-GB" sz="2400" b="1" dirty="0"/>
              <a:t>Developing assessment literacy </a:t>
            </a:r>
          </a:p>
          <a:p>
            <a:pPr lvl="1"/>
            <a:r>
              <a:rPr lang="en-GB" sz="2400" b="1" dirty="0"/>
              <a:t>Rebalancing summative and formative assessment </a:t>
            </a:r>
          </a:p>
          <a:p>
            <a:pPr marL="457200" lvl="1" indent="0">
              <a:buNone/>
            </a:pPr>
            <a:endParaRPr lang="en-GB" sz="2400" dirty="0"/>
          </a:p>
        </p:txBody>
      </p:sp>
    </p:spTree>
    <p:extLst>
      <p:ext uri="{BB962C8B-B14F-4D97-AF65-F5344CB8AC3E}">
        <p14:creationId xmlns="" xmlns:p14="http://schemas.microsoft.com/office/powerpoint/2010/main" val="3808462217"/>
      </p:ext>
    </p:extLst>
  </p:cSld>
  <p:clrMapOvr>
    <a:masterClrMapping/>
  </p:clrMapOvr>
  <p:timing>
    <p:tnLst>
      <p:par>
        <p:cTn id="1" dur="indefinite" restart="never" nodeType="tmRoot"/>
      </p:par>
    </p:tnLst>
  </p:timing>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31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3100" b="0" i="0" u="none" strike="noStrike" cap="none" normalizeH="0" baseline="0" smtClean="0">
            <a:ln>
              <a:noFill/>
            </a:ln>
            <a:solidFill>
              <a:schemeClr val="tx1"/>
            </a:solidFill>
            <a:effectLst/>
            <a:latin typeface="Arial" charset="0"/>
          </a:defRPr>
        </a:defPPr>
      </a:lstStyle>
    </a:lnDef>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LeedsMet template</Template>
  <TotalTime>0</TotalTime>
  <Words>3329</Words>
  <Application>Microsoft Office PowerPoint</Application>
  <PresentationFormat>On-screen Show (4:3)</PresentationFormat>
  <Paragraphs>254</Paragraphs>
  <Slides>40</Slides>
  <Notes>28</Notes>
  <HiddenSlides>0</HiddenSlides>
  <MMClips>0</MMClips>
  <ScaleCrop>false</ScaleCrop>
  <HeadingPairs>
    <vt:vector size="4" baseType="variant">
      <vt:variant>
        <vt:lpstr>Theme</vt:lpstr>
      </vt:variant>
      <vt:variant>
        <vt:i4>1</vt:i4>
      </vt:variant>
      <vt:variant>
        <vt:lpstr>Slide Titles</vt:lpstr>
      </vt:variant>
      <vt:variant>
        <vt:i4>40</vt:i4>
      </vt:variant>
    </vt:vector>
  </HeadingPairs>
  <TitlesOfParts>
    <vt:vector size="41" baseType="lpstr">
      <vt:lpstr>LeedsMet template</vt:lpstr>
      <vt:lpstr>Recognising and rewarding excellent work ALSS Assessment day Anglia Ruskin University December 2014</vt:lpstr>
      <vt:lpstr>Rationale</vt:lpstr>
      <vt:lpstr>In this session, participants will have opportunities to:</vt:lpstr>
      <vt:lpstr>We also aim to consider how to help students:</vt:lpstr>
      <vt:lpstr>Two major UK assessment initiatives underpin the TAPs project:</vt:lpstr>
      <vt:lpstr>‘A Marked Improvement’ aims to improve assessment practice</vt:lpstr>
      <vt:lpstr>A Marked Improvement proposes 6 tenets</vt:lpstr>
      <vt:lpstr>Slide 8</vt:lpstr>
      <vt:lpstr>Progress of ARU project so far </vt:lpstr>
      <vt:lpstr>Key features of the project</vt:lpstr>
      <vt:lpstr>Some thoughts from ARU working groups</vt:lpstr>
      <vt:lpstr>More thoughts</vt:lpstr>
      <vt:lpstr>Slide 13</vt:lpstr>
      <vt:lpstr>What is assessment for? What can it do? How much does it matter?</vt:lpstr>
      <vt:lpstr>Assessment for learning</vt:lpstr>
      <vt:lpstr>Assessment for learning</vt:lpstr>
      <vt:lpstr>The major success factors identified were:</vt:lpstr>
      <vt:lpstr>More success factors</vt:lpstr>
      <vt:lpstr>Sadler, the most cited author on formative assessment argues:</vt:lpstr>
      <vt:lpstr>Sadler continues…</vt:lpstr>
      <vt:lpstr>Slide 21</vt:lpstr>
      <vt:lpstr>Assessment, confidence and retention</vt:lpstr>
      <vt:lpstr>Students who believe that intelligence is malleable may be more robust</vt:lpstr>
      <vt:lpstr>Assessment literacy: students do better if they can: </vt:lpstr>
      <vt:lpstr>To what extent does your assessment strategy: </vt:lpstr>
      <vt:lpstr>And…</vt:lpstr>
      <vt:lpstr>Assessment in context</vt:lpstr>
      <vt:lpstr>Assessing students in groups: factors to consider</vt:lpstr>
      <vt:lpstr>Encouraging students to take assessment more seriously</vt:lpstr>
      <vt:lpstr>Improving feedback: good practice according to Nicol and Macfarlane-Dick (2006):</vt:lpstr>
      <vt:lpstr>Key issues when giving feedback</vt:lpstr>
      <vt:lpstr>Important aspects of complex, high-level learning outcomes can only be achieved when students are allowed time to ‘come to know’ the standards in use by the community</vt:lpstr>
      <vt:lpstr>Course learning outcomes should reflect what students should achieve </vt:lpstr>
      <vt:lpstr>Efficient assessment: we need to:</vt:lpstr>
      <vt:lpstr>Some final thoughts on assessment and feedback</vt:lpstr>
      <vt:lpstr>Useful references: 1</vt:lpstr>
      <vt:lpstr>Useful references 2</vt:lpstr>
      <vt:lpstr>Useful references 3</vt:lpstr>
      <vt:lpstr>Useful references 4</vt:lpstr>
      <vt:lpstr> http://sally-brown.net </vt:lpstr>
    </vt:vector>
  </TitlesOfParts>
  <Manager/>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98</cp:revision>
  <dcterms:created xsi:type="dcterms:W3CDTF">2007-03-06T12:05:28Z</dcterms:created>
  <dcterms:modified xsi:type="dcterms:W3CDTF">2014-12-07T18:20:55Z</dcterms:modified>
</cp:coreProperties>
</file>