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2"/>
  </p:notesMasterIdLst>
  <p:handoutMasterIdLst>
    <p:handoutMasterId r:id="rId43"/>
  </p:handoutMasterIdLst>
  <p:sldIdLst>
    <p:sldId id="256" r:id="rId2"/>
    <p:sldId id="278" r:id="rId3"/>
    <p:sldId id="279" r:id="rId4"/>
    <p:sldId id="280" r:id="rId5"/>
    <p:sldId id="282" r:id="rId6"/>
    <p:sldId id="283" r:id="rId7"/>
    <p:sldId id="285" r:id="rId8"/>
    <p:sldId id="286" r:id="rId9"/>
    <p:sldId id="287" r:id="rId10"/>
    <p:sldId id="288" r:id="rId11"/>
    <p:sldId id="293" r:id="rId12"/>
    <p:sldId id="295" r:id="rId13"/>
    <p:sldId id="291" r:id="rId14"/>
    <p:sldId id="309" r:id="rId15"/>
    <p:sldId id="312" r:id="rId16"/>
    <p:sldId id="313" r:id="rId17"/>
    <p:sldId id="296" r:id="rId18"/>
    <p:sldId id="297" r:id="rId19"/>
    <p:sldId id="327" r:id="rId20"/>
    <p:sldId id="329" r:id="rId21"/>
    <p:sldId id="301" r:id="rId22"/>
    <p:sldId id="341" r:id="rId23"/>
    <p:sldId id="342" r:id="rId24"/>
    <p:sldId id="308" r:id="rId25"/>
    <p:sldId id="303" r:id="rId26"/>
    <p:sldId id="304" r:id="rId27"/>
    <p:sldId id="310" r:id="rId28"/>
    <p:sldId id="319" r:id="rId29"/>
    <p:sldId id="321" r:id="rId30"/>
    <p:sldId id="324" r:id="rId31"/>
    <p:sldId id="325" r:id="rId32"/>
    <p:sldId id="328" r:id="rId33"/>
    <p:sldId id="330" r:id="rId34"/>
    <p:sldId id="333" r:id="rId35"/>
    <p:sldId id="322" r:id="rId36"/>
    <p:sldId id="337" r:id="rId37"/>
    <p:sldId id="338" r:id="rId38"/>
    <p:sldId id="339" r:id="rId39"/>
    <p:sldId id="340" r:id="rId40"/>
    <p:sldId id="275" r:id="rId41"/>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00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9879" autoAdjust="0"/>
  </p:normalViewPr>
  <p:slideViewPr>
    <p:cSldViewPr>
      <p:cViewPr>
        <p:scale>
          <a:sx n="90" d="100"/>
          <a:sy n="90" d="100"/>
        </p:scale>
        <p:origin x="-516" y="-456"/>
      </p:cViewPr>
      <p:guideLst>
        <p:guide orient="horz" pos="2160"/>
        <p:guide pos="2880"/>
      </p:guideLst>
    </p:cSldViewPr>
  </p:slideViewPr>
  <p:outlineViewPr>
    <p:cViewPr>
      <p:scale>
        <a:sx n="33" d="100"/>
        <a:sy n="33" d="100"/>
      </p:scale>
      <p:origin x="0" y="23904"/>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1">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 xmlns:p14="http://schemas.microsoft.com/office/powerpoint/2010/main" val="4866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 xmlns:p14="http://schemas.microsoft.com/office/powerpoint/2010/main" val="1986120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B4415C90-2686-42D0-B8B8-0DC15A6ACD0A}" type="slidenum">
              <a:rPr lang="en-US" smtClean="0"/>
              <a:pPr/>
              <a:t>29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40</a:t>
            </a:fld>
            <a:endParaRPr 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13</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15</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16</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07/12/2014</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07/12/2014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07/12/2014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07/12/2014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07/12/2014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07/12/2014</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07/12/2014</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07/12/2014</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07/12/2014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07/12/2014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07/12/2014</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email"/>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1"/>
            <a:ext cx="6715125" cy="2786058"/>
          </a:xfrm>
        </p:spPr>
        <p:txBody>
          <a:bodyPr/>
          <a:lstStyle/>
          <a:p>
            <a:pPr algn="ctr" eaLnBrk="1" hangingPunct="1"/>
            <a:r>
              <a:rPr lang="en-GB" sz="3600" dirty="0" smtClean="0"/>
              <a:t>Recognising and </a:t>
            </a:r>
            <a:r>
              <a:rPr lang="en-GB" sz="3600" dirty="0" smtClean="0"/>
              <a:t>rewarding excellent work</a:t>
            </a:r>
            <a:r>
              <a:rPr lang="en-GB" sz="3200" dirty="0" smtClean="0"/>
              <a:t/>
            </a:r>
            <a:br>
              <a:rPr lang="en-GB" sz="3200" dirty="0" smtClean="0"/>
            </a:br>
            <a:r>
              <a:rPr lang="en-GB" sz="2400" dirty="0" smtClean="0"/>
              <a:t>ALSS Assessment day</a:t>
            </a:r>
            <a:r>
              <a:rPr lang="en-GB" sz="3200" dirty="0" smtClean="0"/>
              <a:t/>
            </a:r>
            <a:br>
              <a:rPr lang="en-GB" sz="3200" dirty="0" smtClean="0"/>
            </a:br>
            <a:r>
              <a:rPr lang="en-GB" sz="2800" dirty="0" smtClean="0"/>
              <a:t>Anglia Ruskin University</a:t>
            </a:r>
            <a:br>
              <a:rPr lang="en-GB" sz="2800" dirty="0" smtClean="0"/>
            </a:br>
            <a:r>
              <a:rPr lang="en-GB" sz="2800" dirty="0" smtClean="0"/>
              <a:t>December 2014</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1877437"/>
          </a:xfrm>
          <a:prstGeom prst="rect">
            <a:avLst/>
          </a:prstGeom>
          <a:noFill/>
          <a:ln w="9525">
            <a:noFill/>
            <a:miter lim="800000"/>
            <a:headEnd/>
            <a:tailEnd/>
          </a:ln>
        </p:spPr>
        <p:txBody>
          <a:bodyPr>
            <a:spAutoFit/>
          </a:bodyPr>
          <a:lstStyle/>
          <a:p>
            <a:pPr>
              <a:lnSpc>
                <a:spcPct val="80000"/>
              </a:lnSpc>
            </a:pPr>
            <a:r>
              <a:rPr lang="en-GB" sz="2400" b="1" dirty="0"/>
              <a:t>Professor Sally </a:t>
            </a:r>
            <a:r>
              <a:rPr lang="en-GB" sz="2400" b="1" dirty="0" smtClean="0"/>
              <a:t>Brown</a:t>
            </a:r>
          </a:p>
          <a:p>
            <a:pPr>
              <a:lnSpc>
                <a:spcPct val="80000"/>
              </a:lnSpc>
            </a:pPr>
            <a:endParaRPr lang="en-GB" sz="2400" b="1" dirty="0"/>
          </a:p>
          <a:p>
            <a:pPr>
              <a:lnSpc>
                <a:spcPct val="80000"/>
              </a:lnSpc>
            </a:pPr>
            <a:r>
              <a:rPr lang="en-GB" sz="2400" b="1" dirty="0" smtClean="0"/>
              <a:t>Part of the ARU-wide Transforming Assessment Project </a:t>
            </a:r>
          </a:p>
          <a:p>
            <a:pPr>
              <a:lnSpc>
                <a:spcPct val="80000"/>
              </a:lnSpc>
            </a:pPr>
            <a:endParaRPr lang="en-GB" sz="2400" b="1" dirty="0"/>
          </a:p>
          <a:p>
            <a:endParaRPr lang="en-GB"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Key features of the project</a:t>
            </a:r>
            <a:endParaRPr lang="en-GB" sz="3600" dirty="0"/>
          </a:p>
        </p:txBody>
      </p:sp>
      <p:sp>
        <p:nvSpPr>
          <p:cNvPr id="3" name="Content Placeholder 2"/>
          <p:cNvSpPr>
            <a:spLocks noGrp="1"/>
          </p:cNvSpPr>
          <p:nvPr>
            <p:ph idx="1"/>
          </p:nvPr>
        </p:nvSpPr>
        <p:spPr/>
        <p:txBody>
          <a:bodyPr/>
          <a:lstStyle/>
          <a:p>
            <a:r>
              <a:rPr lang="en-GB" sz="2400" b="1" dirty="0" smtClean="0"/>
              <a:t>Strategic transformation of assessment across the university working at all levels;</a:t>
            </a:r>
          </a:p>
          <a:p>
            <a:r>
              <a:rPr lang="en-GB" sz="2400" b="1" dirty="0" smtClean="0"/>
              <a:t>Improved NSS scores </a:t>
            </a:r>
            <a:r>
              <a:rPr lang="en-GB" sz="2400" b="1" dirty="0" smtClean="0"/>
              <a:t>are not </a:t>
            </a:r>
            <a:r>
              <a:rPr lang="en-GB" sz="2400" b="1" dirty="0" smtClean="0"/>
              <a:t>the specific aim of the project but better scores may well result;</a:t>
            </a:r>
          </a:p>
          <a:p>
            <a:r>
              <a:rPr lang="en-GB" sz="2400" b="1" dirty="0" smtClean="0"/>
              <a:t>Sharing expertise between course leaders, including those in the 85+ group is important;</a:t>
            </a:r>
          </a:p>
          <a:p>
            <a:r>
              <a:rPr lang="en-GB" sz="2400" b="1" dirty="0" smtClean="0"/>
              <a:t>Activity is being informed by Vision Visits to other universities;</a:t>
            </a:r>
          </a:p>
          <a:p>
            <a:r>
              <a:rPr lang="en-GB" sz="2400" b="1" dirty="0" smtClean="0"/>
              <a:t>External expertise from the ‘Marked Improvement’ team is supporting internal expertise.</a:t>
            </a:r>
          </a:p>
          <a:p>
            <a:endParaRPr lang="en-GB" sz="2400" b="1" dirty="0"/>
          </a:p>
        </p:txBody>
      </p:sp>
    </p:spTree>
    <p:extLst>
      <p:ext uri="{BB962C8B-B14F-4D97-AF65-F5344CB8AC3E}">
        <p14:creationId xmlns="" xmlns:p14="http://schemas.microsoft.com/office/powerpoint/2010/main" val="3460839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Some thoughts from ARU working groups</a:t>
            </a:r>
            <a:endParaRPr lang="en-GB" sz="3600" dirty="0"/>
          </a:p>
        </p:txBody>
      </p:sp>
      <p:sp>
        <p:nvSpPr>
          <p:cNvPr id="3" name="Content Placeholder 2"/>
          <p:cNvSpPr>
            <a:spLocks noGrp="1"/>
          </p:cNvSpPr>
          <p:nvPr>
            <p:ph idx="1"/>
          </p:nvPr>
        </p:nvSpPr>
        <p:spPr/>
        <p:txBody>
          <a:bodyPr/>
          <a:lstStyle/>
          <a:p>
            <a:pPr lvl="0"/>
            <a:r>
              <a:rPr lang="en-GB" sz="2800" b="1" dirty="0" smtClean="0"/>
              <a:t>The importance of giving both formative and summative feedback, and getting the balance right, and embedding formative feedback, using it for diagnostic purposes</a:t>
            </a:r>
          </a:p>
          <a:p>
            <a:pPr lvl="0"/>
            <a:r>
              <a:rPr lang="en-GB" sz="2800" b="1" dirty="0" smtClean="0"/>
              <a:t>Linking assessment to professional practice, and linking this in turn to professional practice;</a:t>
            </a:r>
          </a:p>
          <a:p>
            <a:pPr lvl="0"/>
            <a:r>
              <a:rPr lang="en-GB" sz="2800" b="1" dirty="0" smtClean="0"/>
              <a:t>Assessing group work fairly;</a:t>
            </a:r>
          </a:p>
          <a:p>
            <a:pPr lvl="0"/>
            <a:r>
              <a:rPr lang="en-GB" sz="2800" b="1" dirty="0" smtClean="0"/>
              <a:t>Giving </a:t>
            </a:r>
            <a:r>
              <a:rPr lang="en-GB" sz="2800" b="1" dirty="0" smtClean="0"/>
              <a:t>assessors feedback on their assessment (including a traffic light system (RAG sheet</a:t>
            </a:r>
            <a:r>
              <a:rPr lang="en-GB" sz="2800" b="1" dirty="0" smtClean="0"/>
              <a:t>); </a:t>
            </a:r>
            <a:endParaRPr lang="en-GB" sz="2800" b="1" dirty="0" smtClean="0"/>
          </a:p>
          <a:p>
            <a:pPr lvl="0"/>
            <a:r>
              <a:rPr lang="en-GB" sz="2800" b="1" dirty="0" smtClean="0"/>
              <a:t>The </a:t>
            </a:r>
            <a:r>
              <a:rPr lang="en-GB" sz="2800" b="1" dirty="0" smtClean="0"/>
              <a:t>discussions.</a:t>
            </a:r>
            <a:endParaRPr lang="en-GB" sz="2800" b="1" dirty="0" smtClean="0"/>
          </a:p>
          <a:p>
            <a:pPr lvl="0"/>
            <a:endParaRPr lang="en-GB" sz="2800" b="1" dirty="0" smtClean="0"/>
          </a:p>
          <a:p>
            <a:endParaRPr lang="en-GB" sz="2800" b="1" dirty="0"/>
          </a:p>
        </p:txBody>
      </p:sp>
    </p:spTree>
    <p:extLst>
      <p:ext uri="{BB962C8B-B14F-4D97-AF65-F5344CB8AC3E}">
        <p14:creationId xmlns="" xmlns:p14="http://schemas.microsoft.com/office/powerpoint/2010/main" val="553293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More thoughts</a:t>
            </a:r>
            <a:endParaRPr lang="en-GB" sz="3600" dirty="0"/>
          </a:p>
        </p:txBody>
      </p:sp>
      <p:sp>
        <p:nvSpPr>
          <p:cNvPr id="3" name="Content Placeholder 2"/>
          <p:cNvSpPr>
            <a:spLocks noGrp="1"/>
          </p:cNvSpPr>
          <p:nvPr>
            <p:ph idx="1"/>
          </p:nvPr>
        </p:nvSpPr>
        <p:spPr/>
        <p:txBody>
          <a:bodyPr/>
          <a:lstStyle/>
          <a:p>
            <a:pPr lvl="0"/>
            <a:r>
              <a:rPr lang="en-GB" sz="2800" b="1" dirty="0" smtClean="0"/>
              <a:t>The value of real </a:t>
            </a:r>
            <a:r>
              <a:rPr lang="en-GB" sz="2800" b="1" dirty="0" smtClean="0"/>
              <a:t>life/authentic </a:t>
            </a:r>
            <a:r>
              <a:rPr lang="en-GB" sz="2800" b="1" dirty="0" smtClean="0"/>
              <a:t>assessment</a:t>
            </a:r>
          </a:p>
          <a:p>
            <a:pPr lvl="0"/>
            <a:r>
              <a:rPr lang="en-GB" sz="2800" b="1" dirty="0" smtClean="0"/>
              <a:t>Feed forward as a way of integrating assessment as learning</a:t>
            </a:r>
          </a:p>
          <a:p>
            <a:pPr lvl="0"/>
            <a:r>
              <a:rPr lang="en-GB" sz="2800" b="1" dirty="0" smtClean="0"/>
              <a:t>The value of using a constrained variety of assessment formats;</a:t>
            </a:r>
          </a:p>
          <a:p>
            <a:pPr lvl="0"/>
            <a:r>
              <a:rPr lang="en-GB" sz="2800" b="1" dirty="0" smtClean="0"/>
              <a:t>A desire to make assessment exciting, interesting and instilling a sense of pride in achievement;</a:t>
            </a:r>
          </a:p>
          <a:p>
            <a:pPr lvl="0"/>
            <a:r>
              <a:rPr lang="en-GB" sz="2800" b="1" dirty="0" smtClean="0"/>
              <a:t>The importance of assessment literacy: familiarising students with the vocabulary of </a:t>
            </a:r>
            <a:r>
              <a:rPr lang="en-GB" sz="2800" b="1" dirty="0" smtClean="0"/>
              <a:t>assessment.</a:t>
            </a:r>
            <a:endParaRPr lang="en-GB" sz="2800" b="1" dirty="0" smtClean="0"/>
          </a:p>
          <a:p>
            <a:endParaRPr lang="en-GB" sz="2800" b="1" dirty="0"/>
          </a:p>
        </p:txBody>
      </p:sp>
    </p:spTree>
    <p:extLst>
      <p:ext uri="{BB962C8B-B14F-4D97-AF65-F5344CB8AC3E}">
        <p14:creationId xmlns="" xmlns:p14="http://schemas.microsoft.com/office/powerpoint/2010/main" val="553036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 xmlns:p14="http://schemas.microsoft.com/office/powerpoint/2010/main" val="355570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i</a:t>
            </a:r>
            <a:r>
              <a:rPr lang="en-GB" sz="3600" dirty="0" smtClean="0"/>
              <a:t>s </a:t>
            </a:r>
            <a:r>
              <a:rPr lang="en-GB" sz="3600" dirty="0" smtClean="0"/>
              <a:t>assessment for? </a:t>
            </a:r>
            <a:r>
              <a:rPr lang="en-GB" sz="3600" dirty="0" smtClean="0"/>
              <a:t>What can it do? How much does it matter?</a:t>
            </a:r>
            <a:endParaRPr lang="en-GB" sz="3600" dirty="0"/>
          </a:p>
        </p:txBody>
      </p:sp>
      <p:sp>
        <p:nvSpPr>
          <p:cNvPr id="3" name="Content Placeholder 2"/>
          <p:cNvSpPr>
            <a:spLocks noGrp="1"/>
          </p:cNvSpPr>
          <p:nvPr>
            <p:ph idx="1"/>
          </p:nvPr>
        </p:nvSpPr>
        <p:spPr/>
        <p:txBody>
          <a:bodyPr/>
          <a:lstStyle/>
          <a:p>
            <a:r>
              <a:rPr lang="en-GB" sz="2600" b="1" dirty="0" smtClean="0"/>
              <a:t>Assessment is crucially an integral part of the learning process rather than just a means of judging the extent to which learning has taken place;</a:t>
            </a:r>
          </a:p>
          <a:p>
            <a:r>
              <a:rPr lang="en-GB" sz="2600" b="1" dirty="0" smtClean="0"/>
              <a:t>Assessment activities can help students get the measure of their achievement and can motivate learning, but can also destroy confidence and undermine already disadvantaged students;</a:t>
            </a:r>
          </a:p>
          <a:p>
            <a:r>
              <a:rPr lang="en-GB" sz="2600" b="1" dirty="0" smtClean="0"/>
              <a:t>As far as I am concerned there is nothing we do for students that has as much impact as assessment and therefore it’s really worth thinking through how it adds value to the learning experience.</a:t>
            </a:r>
            <a:endParaRPr lang="en-GB" sz="2600" b="1" dirty="0"/>
          </a:p>
        </p:txBody>
      </p:sp>
    </p:spTree>
    <p:extLst>
      <p:ext uri="{BB962C8B-B14F-4D97-AF65-F5344CB8AC3E}">
        <p14:creationId xmlns="" xmlns:p14="http://schemas.microsoft.com/office/powerpoint/2010/main" val="1383523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28596" y="714356"/>
            <a:ext cx="8229600" cy="5488007"/>
          </a:xfrm>
        </p:spPr>
        <p:txBody>
          <a:bodyPr/>
          <a:lstStyle/>
          <a:p>
            <a:pPr marL="438150" indent="-438150" eaLnBrk="1" hangingPunct="1">
              <a:buFont typeface="Wingdings" pitchFamily="2" charset="2"/>
              <a:buNone/>
              <a:defRPr/>
            </a:pPr>
            <a:r>
              <a:rPr lang="en-GB" sz="2200" b="1" dirty="0" smtClean="0"/>
              <a:t>1. 	Tasks should be </a:t>
            </a:r>
            <a:r>
              <a:rPr lang="en-GB" sz="2200" b="1" dirty="0" smtClean="0">
                <a:solidFill>
                  <a:schemeClr val="tx2">
                    <a:lumMod val="40000"/>
                    <a:lumOff val="60000"/>
                  </a:schemeClr>
                </a:solidFill>
              </a:rPr>
              <a:t>challenging</a:t>
            </a:r>
            <a:r>
              <a:rPr lang="en-GB" sz="2200" b="1"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200" b="1" dirty="0" smtClean="0"/>
              <a:t>2. 	Learning and assessment should be </a:t>
            </a:r>
            <a:r>
              <a:rPr lang="en-GB" sz="2200" b="1" dirty="0" smtClean="0">
                <a:solidFill>
                  <a:srgbClr val="AD5CFF"/>
                </a:solidFill>
              </a:rPr>
              <a:t>integrated</a:t>
            </a:r>
            <a:r>
              <a:rPr lang="en-GB" sz="2200" b="1" dirty="0" smtClean="0"/>
              <a:t>, assessment should not come at the end of learning but should be part of the learning process;</a:t>
            </a:r>
          </a:p>
          <a:p>
            <a:pPr marL="438150" indent="-438150" eaLnBrk="1" hangingPunct="1">
              <a:buFont typeface="Wingdings" pitchFamily="2" charset="2"/>
              <a:buNone/>
              <a:defRPr/>
            </a:pPr>
            <a:r>
              <a:rPr lang="en-GB" sz="2200" b="1" dirty="0" smtClean="0"/>
              <a:t>3. 	Students are involved in self assessment and reflection on their learning, they are involved in </a:t>
            </a:r>
            <a:r>
              <a:rPr lang="en-GB" sz="2200" b="1" dirty="0" smtClean="0">
                <a:solidFill>
                  <a:srgbClr val="AD5CFF"/>
                </a:solidFill>
              </a:rPr>
              <a:t>judging performance</a:t>
            </a:r>
            <a:r>
              <a:rPr lang="en-GB" sz="2200" b="1" dirty="0" smtClean="0"/>
              <a:t>;</a:t>
            </a:r>
          </a:p>
          <a:p>
            <a:pPr marL="438150" indent="-438150" eaLnBrk="1" hangingPunct="1">
              <a:buFont typeface="Wingdings" pitchFamily="2" charset="2"/>
              <a:buNone/>
              <a:defRPr/>
            </a:pPr>
            <a:r>
              <a:rPr lang="en-GB" sz="2200" b="1" dirty="0" smtClean="0"/>
              <a:t>4. 	Assessment should encourage </a:t>
            </a:r>
            <a:r>
              <a:rPr lang="en-GB" sz="2200" b="1" dirty="0" err="1" smtClean="0">
                <a:solidFill>
                  <a:srgbClr val="AD5CFF"/>
                </a:solidFill>
              </a:rPr>
              <a:t>metacognition</a:t>
            </a:r>
            <a:r>
              <a:rPr lang="en-GB" sz="2200" b="1" dirty="0" smtClean="0"/>
              <a:t>, promoting thinking about the learning process not just the learning outcomes;</a:t>
            </a:r>
          </a:p>
          <a:p>
            <a:pPr marL="438150" indent="-438150" eaLnBrk="1" hangingPunct="1">
              <a:buFont typeface="Wingdings" pitchFamily="2" charset="2"/>
              <a:buNone/>
              <a:defRPr/>
            </a:pPr>
            <a:r>
              <a:rPr lang="en-GB" sz="2200" b="1" dirty="0" smtClean="0"/>
              <a:t>5. 	Assessment should have a </a:t>
            </a:r>
            <a:r>
              <a:rPr lang="en-GB" sz="2200" b="1" dirty="0" smtClean="0">
                <a:solidFill>
                  <a:srgbClr val="AD5CFF"/>
                </a:solidFill>
              </a:rPr>
              <a:t>formative </a:t>
            </a:r>
            <a:r>
              <a:rPr lang="en-GB" sz="2200" b="1" dirty="0" smtClean="0"/>
              <a:t>function, providing ‘</a:t>
            </a:r>
            <a:r>
              <a:rPr lang="en-GB" sz="2200" b="1" dirty="0" err="1" smtClean="0"/>
              <a:t>feedforward</a:t>
            </a:r>
            <a:r>
              <a:rPr lang="en-GB" sz="2200" b="1" dirty="0" smtClean="0"/>
              <a:t>’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 xmlns:p14="http://schemas.microsoft.com/office/powerpoint/2010/main" val="967608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a:t>
            </a:r>
            <a:r>
              <a:rPr lang="en-GB" i="1" dirty="0" smtClean="0"/>
              <a:t>for</a:t>
            </a:r>
            <a:r>
              <a:rPr lang="en-GB" dirty="0" smtClean="0"/>
              <a:t> learning</a:t>
            </a:r>
          </a:p>
        </p:txBody>
      </p:sp>
      <p:sp>
        <p:nvSpPr>
          <p:cNvPr id="34820" name="Rectangle 3"/>
          <p:cNvSpPr>
            <a:spLocks noGrp="1" noChangeArrowheads="1"/>
          </p:cNvSpPr>
          <p:nvPr>
            <p:ph type="body" idx="1"/>
          </p:nvPr>
        </p:nvSpPr>
        <p:spPr>
          <a:xfrm>
            <a:off x="468313" y="1500174"/>
            <a:ext cx="8229600" cy="4702189"/>
          </a:xfrm>
        </p:spPr>
        <p:txBody>
          <a:bodyPr/>
          <a:lstStyle/>
          <a:p>
            <a:pPr marL="538163" indent="-538163" eaLnBrk="1" hangingPunct="1">
              <a:buFont typeface="Wingdings" pitchFamily="2" charset="2"/>
              <a:buNone/>
              <a:defRPr/>
            </a:pPr>
            <a:r>
              <a:rPr lang="en-GB" sz="2200" b="1" dirty="0" smtClean="0"/>
              <a:t>6. 	Assessment expectations should be made </a:t>
            </a:r>
            <a:r>
              <a:rPr lang="en-GB" sz="2200" b="1" dirty="0" smtClean="0">
                <a:solidFill>
                  <a:schemeClr val="tx2">
                    <a:lumMod val="40000"/>
                    <a:lumOff val="60000"/>
                  </a:schemeClr>
                </a:solidFill>
              </a:rPr>
              <a:t>visible</a:t>
            </a:r>
            <a:r>
              <a:rPr lang="en-GB" sz="2200" b="1" dirty="0" smtClean="0">
                <a:solidFill>
                  <a:srgbClr val="7030A0"/>
                </a:solidFill>
              </a:rPr>
              <a:t> </a:t>
            </a:r>
            <a:r>
              <a:rPr lang="en-GB" sz="2200" b="1" dirty="0" smtClean="0"/>
              <a:t>to students as far as possible;</a:t>
            </a:r>
          </a:p>
          <a:p>
            <a:pPr marL="538163" indent="-538163" eaLnBrk="1" hangingPunct="1">
              <a:buFont typeface="Wingdings" pitchFamily="2" charset="2"/>
              <a:buNone/>
              <a:defRPr/>
            </a:pPr>
            <a:r>
              <a:rPr lang="en-GB" sz="2200" b="1" dirty="0" smtClean="0"/>
              <a:t>7. 	Tasks should involve the </a:t>
            </a:r>
            <a:r>
              <a:rPr lang="en-GB" sz="2200" b="1" dirty="0" smtClean="0">
                <a:solidFill>
                  <a:schemeClr val="tx2">
                    <a:lumMod val="40000"/>
                    <a:lumOff val="60000"/>
                  </a:schemeClr>
                </a:solidFill>
              </a:rPr>
              <a:t>active engagement </a:t>
            </a:r>
            <a:r>
              <a:rPr lang="en-GB" sz="2200" b="1" dirty="0" smtClean="0"/>
              <a:t>of students developing the capacity to find things out for themselves and learn independently;</a:t>
            </a:r>
          </a:p>
          <a:p>
            <a:pPr marL="538163" indent="-538163" eaLnBrk="1" hangingPunct="1">
              <a:buFont typeface="Wingdings" pitchFamily="2" charset="2"/>
              <a:buNone/>
              <a:defRPr/>
            </a:pPr>
            <a:r>
              <a:rPr lang="en-GB" sz="2200" b="1" dirty="0" smtClean="0"/>
              <a:t>8. 	Tasks should be </a:t>
            </a:r>
            <a:r>
              <a:rPr lang="en-GB" sz="2200" b="1" dirty="0" smtClean="0">
                <a:solidFill>
                  <a:schemeClr val="tx2">
                    <a:lumMod val="40000"/>
                    <a:lumOff val="60000"/>
                  </a:schemeClr>
                </a:solidFill>
              </a:rPr>
              <a:t>authentic</a:t>
            </a:r>
            <a:r>
              <a:rPr lang="en-GB" sz="2200" b="1" dirty="0" smtClean="0"/>
              <a:t>; worthwhile, relevant and offering students some level of control over their work;</a:t>
            </a:r>
          </a:p>
          <a:p>
            <a:pPr marL="538163" indent="-538163" eaLnBrk="1" hangingPunct="1">
              <a:buFont typeface="Wingdings" pitchFamily="2" charset="2"/>
              <a:buNone/>
              <a:defRPr/>
            </a:pPr>
            <a:r>
              <a:rPr lang="en-GB" sz="2200" b="1" dirty="0" smtClean="0"/>
              <a:t>9. 	Tasks are </a:t>
            </a:r>
            <a:r>
              <a:rPr lang="en-GB" sz="2200" b="1" dirty="0" smtClean="0">
                <a:solidFill>
                  <a:schemeClr val="tx2">
                    <a:lumMod val="40000"/>
                    <a:lumOff val="60000"/>
                  </a:schemeClr>
                </a:solidFill>
              </a:rPr>
              <a:t>fit for purpose </a:t>
            </a:r>
            <a:r>
              <a:rPr lang="en-GB" sz="2200" b="1" dirty="0" smtClean="0"/>
              <a:t>and align with important learning outcomes;</a:t>
            </a:r>
          </a:p>
          <a:p>
            <a:pPr marL="538163" indent="-538163" eaLnBrk="1" hangingPunct="1">
              <a:buFont typeface="Wingdings" pitchFamily="2" charset="2"/>
              <a:buNone/>
              <a:defRPr/>
            </a:pPr>
            <a:r>
              <a:rPr lang="en-GB" sz="2200" b="1" dirty="0" smtClean="0"/>
              <a:t>10. 	Assessment should be used to </a:t>
            </a:r>
            <a:r>
              <a:rPr lang="en-GB" sz="2200" b="1" dirty="0" smtClean="0">
                <a:solidFill>
                  <a:schemeClr val="tx2">
                    <a:lumMod val="40000"/>
                    <a:lumOff val="60000"/>
                  </a:schemeClr>
                </a:solidFill>
              </a:rPr>
              <a:t>evaluate teaching </a:t>
            </a:r>
            <a:r>
              <a:rPr lang="en-GB" sz="2200" b="1" dirty="0" smtClean="0"/>
              <a:t>as well as student learning.</a:t>
            </a:r>
          </a:p>
          <a:p>
            <a:pPr eaLnBrk="1" hangingPunct="1">
              <a:buFont typeface="Wingdings" pitchFamily="2" charset="2"/>
              <a:buNone/>
              <a:defRPr/>
            </a:pPr>
            <a:r>
              <a:rPr lang="en-GB" sz="2200" b="1" i="1" dirty="0" smtClean="0"/>
              <a:t>(After </a:t>
            </a:r>
            <a:r>
              <a:rPr lang="en-GB" sz="2200" b="1" i="1" dirty="0" err="1" smtClean="0"/>
              <a:t>Bloxham</a:t>
            </a:r>
            <a:r>
              <a:rPr lang="en-GB" sz="2200" b="1" i="1" dirty="0" smtClean="0"/>
              <a:t> and Boyd)</a:t>
            </a:r>
          </a:p>
        </p:txBody>
      </p:sp>
    </p:spTree>
    <p:extLst>
      <p:ext uri="{BB962C8B-B14F-4D97-AF65-F5344CB8AC3E}">
        <p14:creationId xmlns="" xmlns:p14="http://schemas.microsoft.com/office/powerpoint/2010/main" val="4191599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The major success factors identified were:</a:t>
            </a:r>
            <a:endParaRPr lang="en-GB" sz="3600" dirty="0"/>
          </a:p>
        </p:txBody>
      </p:sp>
      <p:sp>
        <p:nvSpPr>
          <p:cNvPr id="3" name="Content Placeholder 2"/>
          <p:cNvSpPr>
            <a:spLocks noGrp="1"/>
          </p:cNvSpPr>
          <p:nvPr>
            <p:ph idx="1"/>
          </p:nvPr>
        </p:nvSpPr>
        <p:spPr/>
        <p:txBody>
          <a:bodyPr/>
          <a:lstStyle/>
          <a:p>
            <a:pPr lvl="0"/>
            <a:r>
              <a:rPr lang="en-GB" sz="2600" b="1" dirty="0" smtClean="0"/>
              <a:t>Motivation of students to engage because they perceive assessment as </a:t>
            </a:r>
            <a:r>
              <a:rPr lang="en-GB" sz="2600" b="1" dirty="0" smtClean="0"/>
              <a:t>authentic and </a:t>
            </a:r>
            <a:r>
              <a:rPr lang="en-GB" sz="2600" b="1" dirty="0" smtClean="0"/>
              <a:t>constructively aligned;</a:t>
            </a:r>
          </a:p>
          <a:p>
            <a:pPr lvl="0"/>
            <a:r>
              <a:rPr lang="en-GB" sz="2600" b="1" dirty="0" smtClean="0"/>
              <a:t>Regular and incremental overview of assessment within a course;</a:t>
            </a:r>
          </a:p>
          <a:p>
            <a:pPr lvl="0"/>
            <a:r>
              <a:rPr lang="en-GB" sz="2600" b="1" dirty="0" smtClean="0"/>
              <a:t>Commitment to students’ success;</a:t>
            </a:r>
          </a:p>
          <a:p>
            <a:pPr lvl="0"/>
            <a:r>
              <a:rPr lang="en-GB" sz="2600" b="1" dirty="0" smtClean="0"/>
              <a:t>Developing students’ skills for learning;</a:t>
            </a:r>
          </a:p>
          <a:p>
            <a:pPr lvl="0"/>
            <a:r>
              <a:rPr lang="en-GB" sz="2600" b="1" dirty="0" smtClean="0"/>
              <a:t>The value of using students to give a ‘sense check’ on planned assignments.</a:t>
            </a:r>
          </a:p>
          <a:p>
            <a:endParaRPr lang="en-GB" sz="2600" b="1" dirty="0"/>
          </a:p>
        </p:txBody>
      </p:sp>
    </p:spTree>
    <p:extLst>
      <p:ext uri="{BB962C8B-B14F-4D97-AF65-F5344CB8AC3E}">
        <p14:creationId xmlns="" xmlns:p14="http://schemas.microsoft.com/office/powerpoint/2010/main" val="2114141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More success factors</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z="2600" b="1" dirty="0" smtClean="0"/>
              <a:t>The value of immersive experiences</a:t>
            </a:r>
          </a:p>
          <a:p>
            <a:pPr lvl="0"/>
            <a:r>
              <a:rPr lang="en-GB" sz="2600" b="1" dirty="0" smtClean="0"/>
              <a:t>Having robust processes to quality assure assessment (moderation, external examiners etc) and letting students know about them;</a:t>
            </a:r>
          </a:p>
          <a:p>
            <a:pPr lvl="0"/>
            <a:r>
              <a:rPr lang="en-GB" sz="2600" b="1" dirty="0" smtClean="0"/>
              <a:t>Using training of those inexperienced in assessing at HE level to establish and maintain consistency and standards;</a:t>
            </a:r>
          </a:p>
          <a:p>
            <a:pPr lvl="0"/>
            <a:r>
              <a:rPr lang="en-GB" sz="2600" b="1" dirty="0" smtClean="0"/>
              <a:t>The importance of opening up the ‘black box’ of assessment ‘secrets’</a:t>
            </a:r>
          </a:p>
          <a:p>
            <a:endParaRPr lang="en-GB" sz="2600" b="1" dirty="0"/>
          </a:p>
        </p:txBody>
      </p:sp>
    </p:spTree>
    <p:extLst>
      <p:ext uri="{BB962C8B-B14F-4D97-AF65-F5344CB8AC3E}">
        <p14:creationId xmlns="" xmlns:p14="http://schemas.microsoft.com/office/powerpoint/2010/main" val="856123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Sadler, the most cited author on formative assessment argues:</a:t>
            </a:r>
            <a:endParaRPr lang="en-GB" sz="3600" dirty="0"/>
          </a:p>
        </p:txBody>
      </p:sp>
      <p:sp>
        <p:nvSpPr>
          <p:cNvPr id="3" name="Content Placeholder 2"/>
          <p:cNvSpPr>
            <a:spLocks noGrp="1"/>
          </p:cNvSpPr>
          <p:nvPr>
            <p:ph idx="1"/>
          </p:nvPr>
        </p:nvSpPr>
        <p:spPr>
          <a:xfrm>
            <a:off x="428596" y="1357298"/>
            <a:ext cx="8229600" cy="4789488"/>
          </a:xfrm>
        </p:spPr>
        <p:txBody>
          <a:bodyPr/>
          <a:lstStyle/>
          <a:p>
            <a:pPr marL="0">
              <a:lnSpc>
                <a:spcPct val="100000"/>
              </a:lnSpc>
              <a:spcBef>
                <a:spcPts val="0"/>
              </a:spcBef>
              <a:buNone/>
            </a:pPr>
            <a:r>
              <a:rPr lang="en-GB" sz="2800" b="1" dirty="0" smtClean="0"/>
              <a:t>“Students need to be exposed to, and gain experience in making judgements about, </a:t>
            </a:r>
            <a:r>
              <a:rPr lang="en-GB" sz="2800" b="1" dirty="0" smtClean="0">
                <a:solidFill>
                  <a:srgbClr val="7030A0"/>
                </a:solidFill>
              </a:rPr>
              <a:t>a variety of works of different quality</a:t>
            </a:r>
            <a:r>
              <a:rPr lang="en-GB" sz="2800" b="1" dirty="0" smtClean="0"/>
              <a:t>... They need planned rather than random exposure to exemplars, and experience in </a:t>
            </a:r>
            <a:r>
              <a:rPr lang="en-GB" sz="2800" b="1" dirty="0" smtClean="0">
                <a:solidFill>
                  <a:srgbClr val="7030A0"/>
                </a:solidFill>
              </a:rPr>
              <a:t>making judgements </a:t>
            </a:r>
            <a:r>
              <a:rPr lang="en-GB" sz="2800" b="1" dirty="0" smtClean="0"/>
              <a:t>about quality. They need to create </a:t>
            </a:r>
            <a:r>
              <a:rPr lang="en-GB" sz="2800" b="1" dirty="0" smtClean="0">
                <a:solidFill>
                  <a:srgbClr val="7030A0"/>
                </a:solidFill>
              </a:rPr>
              <a:t>verbalised</a:t>
            </a:r>
            <a:r>
              <a:rPr lang="en-GB" sz="2800" b="1" dirty="0" smtClean="0"/>
              <a:t> rationales and accounts of how various works could have been done better. Finally, they need to engage in evaluative </a:t>
            </a:r>
            <a:r>
              <a:rPr lang="en-GB" sz="2800" b="1" dirty="0" smtClean="0">
                <a:solidFill>
                  <a:srgbClr val="7030A0"/>
                </a:solidFill>
              </a:rPr>
              <a:t>conversations</a:t>
            </a:r>
            <a:r>
              <a:rPr lang="en-GB" sz="2800" b="1" dirty="0" smtClean="0"/>
              <a:t> with teachers and other students.” </a:t>
            </a:r>
          </a:p>
          <a:p>
            <a:pPr marL="0">
              <a:lnSpc>
                <a:spcPct val="100000"/>
              </a:lnSpc>
              <a:spcBef>
                <a:spcPts val="0"/>
              </a:spcBef>
              <a:buNone/>
            </a:pPr>
            <a:endParaRPr lang="en-GB" sz="2800" b="1" dirty="0"/>
          </a:p>
        </p:txBody>
      </p:sp>
    </p:spTree>
    <p:extLst>
      <p:ext uri="{BB962C8B-B14F-4D97-AF65-F5344CB8AC3E}">
        <p14:creationId xmlns="" xmlns:p14="http://schemas.microsoft.com/office/powerpoint/2010/main" val="514820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Rationale</a:t>
            </a:r>
            <a:endParaRPr lang="en-GB" sz="3600" dirty="0"/>
          </a:p>
        </p:txBody>
      </p:sp>
      <p:sp>
        <p:nvSpPr>
          <p:cNvPr id="3" name="Content Placeholder 2"/>
          <p:cNvSpPr>
            <a:spLocks noGrp="1"/>
          </p:cNvSpPr>
          <p:nvPr>
            <p:ph idx="1"/>
          </p:nvPr>
        </p:nvSpPr>
        <p:spPr/>
        <p:txBody>
          <a:bodyPr/>
          <a:lstStyle/>
          <a:p>
            <a:pPr marL="0" indent="0">
              <a:spcBef>
                <a:spcPts val="1200"/>
              </a:spcBef>
              <a:buNone/>
            </a:pPr>
            <a:r>
              <a:rPr lang="en-US" sz="2400" b="1" dirty="0"/>
              <a:t>Students engage more fully in assessment tasks if the tasks required of them are authentic, and if they feel that their achievements will be duly </a:t>
            </a:r>
            <a:r>
              <a:rPr lang="en-US" sz="2400" b="1" dirty="0" smtClean="0"/>
              <a:t>recognised by </a:t>
            </a:r>
            <a:r>
              <a:rPr lang="en-US" sz="2400" b="1" dirty="0"/>
              <a:t>those assessing them. </a:t>
            </a:r>
            <a:endParaRPr lang="en-US" sz="2400" b="1" dirty="0" smtClean="0"/>
          </a:p>
          <a:p>
            <a:pPr marL="0" indent="0">
              <a:spcBef>
                <a:spcPts val="1200"/>
              </a:spcBef>
              <a:buNone/>
            </a:pPr>
            <a:r>
              <a:rPr lang="en-US" sz="2400" b="1" dirty="0" smtClean="0"/>
              <a:t>To </a:t>
            </a:r>
            <a:r>
              <a:rPr lang="en-US" sz="2400" b="1" dirty="0"/>
              <a:t>do our best for students, we need to make sure each student has the chance to maximise their achievement in partnership with those teaching and assessing them</a:t>
            </a:r>
            <a:r>
              <a:rPr lang="en-US" sz="2400" b="1" dirty="0" smtClean="0"/>
              <a:t>. </a:t>
            </a:r>
            <a:endParaRPr lang="en-US" sz="2400" b="1" dirty="0" smtClean="0"/>
          </a:p>
          <a:p>
            <a:pPr marL="0" indent="0">
              <a:spcBef>
                <a:spcPts val="1200"/>
              </a:spcBef>
              <a:buNone/>
            </a:pPr>
            <a:r>
              <a:rPr lang="en-US" sz="2400" b="1" dirty="0" smtClean="0"/>
              <a:t>They </a:t>
            </a:r>
            <a:r>
              <a:rPr lang="en-US" sz="2400" b="1" dirty="0"/>
              <a:t>also have high expectations about the nature and quality of the feedback they receive, and its potential to enable them to do better on future assignments</a:t>
            </a:r>
            <a:r>
              <a:rPr lang="en-US" sz="2400" b="1" dirty="0" smtClean="0"/>
              <a:t>. </a:t>
            </a:r>
            <a:endParaRPr lang="en-GB" sz="2400" b="1" dirty="0"/>
          </a:p>
        </p:txBody>
      </p:sp>
    </p:spTree>
    <p:extLst>
      <p:ext uri="{BB962C8B-B14F-4D97-AF65-F5344CB8AC3E}">
        <p14:creationId xmlns="" xmlns:p14="http://schemas.microsoft.com/office/powerpoint/2010/main" val="1718278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Sadler continues…</a:t>
            </a:r>
            <a:endParaRPr lang="en-GB" sz="3600" dirty="0"/>
          </a:p>
        </p:txBody>
      </p:sp>
      <p:sp>
        <p:nvSpPr>
          <p:cNvPr id="3" name="Content Placeholder 2"/>
          <p:cNvSpPr>
            <a:spLocks noGrp="1"/>
          </p:cNvSpPr>
          <p:nvPr>
            <p:ph idx="1"/>
          </p:nvPr>
        </p:nvSpPr>
        <p:spPr/>
        <p:txBody>
          <a:bodyPr/>
          <a:lstStyle/>
          <a:p>
            <a:pPr>
              <a:buNone/>
            </a:pPr>
            <a:r>
              <a:rPr lang="en-GB" sz="2400" b="1" dirty="0" smtClean="0"/>
              <a:t>	Together, these ... provide the means by which students can develop a </a:t>
            </a:r>
            <a:r>
              <a:rPr lang="en-GB" sz="2400" b="1" dirty="0" smtClean="0">
                <a:solidFill>
                  <a:srgbClr val="7030A0"/>
                </a:solidFill>
              </a:rPr>
              <a:t>concept of quality </a:t>
            </a:r>
            <a:r>
              <a:rPr lang="en-GB" sz="2400" b="1"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400" b="1" dirty="0" smtClean="0">
                <a:solidFill>
                  <a:srgbClr val="7030A0"/>
                </a:solidFill>
              </a:rPr>
              <a:t>peer assessment </a:t>
            </a:r>
            <a:r>
              <a:rPr lang="en-GB" sz="2400" b="1" dirty="0" smtClean="0"/>
              <a:t>so that it becomes a powerful strategy for higher education teaching.</a:t>
            </a:r>
          </a:p>
          <a:p>
            <a:pPr>
              <a:buNone/>
            </a:pPr>
            <a:r>
              <a:rPr lang="en-GB" sz="2400" b="1" dirty="0" smtClean="0"/>
              <a:t>Sadler, D. Royce (2010)</a:t>
            </a:r>
            <a:endParaRPr lang="en-GB" sz="2400" b="1" dirty="0"/>
          </a:p>
        </p:txBody>
      </p:sp>
    </p:spTree>
    <p:extLst>
      <p:ext uri="{BB962C8B-B14F-4D97-AF65-F5344CB8AC3E}">
        <p14:creationId xmlns="" xmlns:p14="http://schemas.microsoft.com/office/powerpoint/2010/main" val="2221559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rot="60000">
            <a:off x="-265927" y="82850"/>
            <a:ext cx="9553575" cy="6800851"/>
          </a:xfrm>
          <a:prstGeom prst="rect">
            <a:avLst/>
          </a:prstGeom>
          <a:noFill/>
          <a:ln w="9525">
            <a:noFill/>
            <a:miter lim="800000"/>
            <a:headEnd/>
            <a:tailEnd/>
          </a:ln>
        </p:spPr>
      </p:pic>
    </p:spTree>
    <p:extLst>
      <p:ext uri="{BB962C8B-B14F-4D97-AF65-F5344CB8AC3E}">
        <p14:creationId xmlns="" xmlns:p14="http://schemas.microsoft.com/office/powerpoint/2010/main" val="900425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Assessment, confidence and retention</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b="1" dirty="0" smtClean="0"/>
              <a:t>Crudely, student achievement is linked to students own beliefs about their abilities, whether these are fixed or malleable;</a:t>
            </a:r>
          </a:p>
          <a:p>
            <a:pPr eaLnBrk="1" hangingPunct="1">
              <a:lnSpc>
                <a:spcPct val="100000"/>
              </a:lnSpc>
            </a:pPr>
            <a:r>
              <a:rPr lang="en-GB" sz="2600" b="1" dirty="0" smtClean="0"/>
              <a:t>Students who subscribe to an entity (fixed) theory of intelligence need ‘a diet of easy successes’ (Dweck, 2000)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lnSpc>
                <a:spcPct val="100000"/>
              </a:lnSpc>
            </a:pPr>
            <a:endParaRPr lang="en-GB" sz="2600" b="1" dirty="0" smtClean="0"/>
          </a:p>
        </p:txBody>
      </p:sp>
    </p:spTree>
    <p:extLst>
      <p:ext uri="{BB962C8B-B14F-4D97-AF65-F5344CB8AC3E}">
        <p14:creationId xmlns="" xmlns:p14="http://schemas.microsoft.com/office/powerpoint/2010/main" val="1691901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3528" y="249238"/>
            <a:ext cx="75608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Students who believe that intelligence is malleable may be more robust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600" b="1"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extLst>
      <p:ext uri="{BB962C8B-B14F-4D97-AF65-F5344CB8AC3E}">
        <p14:creationId xmlns="" xmlns:p14="http://schemas.microsoft.com/office/powerpoint/2010/main" val="179045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400" b="1" dirty="0" smtClean="0"/>
              <a:t>Make sense of key terms such as criteria, weightings, and level;</a:t>
            </a:r>
          </a:p>
          <a:p>
            <a:r>
              <a:rPr lang="en-GB" sz="2400" b="1" dirty="0" smtClean="0"/>
              <a:t>Encounter a variety of assessment methods (e.g. presentations, portfolios, posters, assessed web participation, practicals, vivas etc.) and get practice in using them;</a:t>
            </a:r>
          </a:p>
          <a:p>
            <a:r>
              <a:rPr lang="en-GB" sz="2400" b="1" dirty="0" smtClean="0"/>
              <a:t>Be strategic in their behaviours, putting more work into aspects of an assignment with high weightings, interrogating criteria to find out what is really required and so on;</a:t>
            </a:r>
          </a:p>
          <a:p>
            <a:r>
              <a:rPr lang="en-GB" sz="2400" b="1" dirty="0" smtClean="0"/>
              <a:t>Gain clarity on how the assessment regulations work in their HEI, including issues concerning submission, resubmission, pass marks, condonement etc.</a:t>
            </a:r>
          </a:p>
        </p:txBody>
      </p:sp>
    </p:spTree>
    <p:extLst>
      <p:ext uri="{BB962C8B-B14F-4D97-AF65-F5344CB8AC3E}">
        <p14:creationId xmlns="" xmlns:p14="http://schemas.microsoft.com/office/powerpoint/2010/main" val="853011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809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To what extent does your assessment strategy: </a:t>
            </a:r>
            <a:endParaRPr lang="en-GB" sz="3600" dirty="0"/>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Maximise fast, formative feedback opportunities without driving your markers into the ground?</a:t>
            </a:r>
          </a:p>
          <a:p>
            <a:r>
              <a:rPr lang="en-GB" sz="2400" b="1" dirty="0" smtClean="0"/>
              <a:t>Support student transition and retention by making assessment integral to learning? </a:t>
            </a:r>
          </a:p>
          <a:p>
            <a:r>
              <a:rPr lang="en-GB" sz="2400" b="1" dirty="0" smtClean="0"/>
              <a:t>Foster assessment?</a:t>
            </a:r>
          </a:p>
          <a:p>
            <a:r>
              <a:rPr lang="en-GB" sz="2400" b="1" dirty="0" smtClean="0"/>
              <a:t>Make the process of assessing and being assessed engaging and even enjoyable for staff and students?</a:t>
            </a:r>
          </a:p>
          <a:p>
            <a:r>
              <a:rPr lang="en-GB" sz="2400" b="1" dirty="0" smtClean="0"/>
              <a:t>Assure the standards of assessment against national and PSRB benchmarks?</a:t>
            </a:r>
            <a:endParaRPr lang="en-GB" sz="2400" b="1" dirty="0"/>
          </a:p>
        </p:txBody>
      </p:sp>
    </p:spTree>
    <p:extLst>
      <p:ext uri="{BB962C8B-B14F-4D97-AF65-F5344CB8AC3E}">
        <p14:creationId xmlns="" xmlns:p14="http://schemas.microsoft.com/office/powerpoint/2010/main" val="1180511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And…</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Provide incremental assessment opportunities?</a:t>
            </a:r>
          </a:p>
          <a:p>
            <a:r>
              <a:rPr lang="en-GB" sz="2400" b="1" dirty="0" smtClean="0"/>
              <a:t>Use assessment activities that can engage students and be integral to learning?</a:t>
            </a:r>
          </a:p>
          <a:p>
            <a:r>
              <a:rPr lang="en-GB" sz="2400" b="1" dirty="0" smtClean="0"/>
              <a:t>Constructively align (Biggs 2003) assignments with planned learning outcomes and the curriculum taught?</a:t>
            </a:r>
          </a:p>
          <a:p>
            <a:r>
              <a:rPr lang="en-GB" sz="2400" b="1" dirty="0" smtClean="0"/>
              <a:t>Provide realistic tasks: students are likely to put more energy into assignments they see as authentic and worth bothering with?</a:t>
            </a:r>
          </a:p>
          <a:p>
            <a:r>
              <a:rPr lang="en-GB" sz="2400" b="1" dirty="0" smtClean="0"/>
              <a:t>Maximise the dialogic opportunities of student feedback?</a:t>
            </a:r>
          </a:p>
          <a:p>
            <a:endParaRPr lang="en-GB" sz="2400" b="1" dirty="0"/>
          </a:p>
        </p:txBody>
      </p:sp>
    </p:spTree>
    <p:extLst>
      <p:ext uri="{BB962C8B-B14F-4D97-AF65-F5344CB8AC3E}">
        <p14:creationId xmlns="" xmlns:p14="http://schemas.microsoft.com/office/powerpoint/2010/main" val="1563319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in context</a:t>
            </a:r>
            <a:endParaRPr lang="en-GB" sz="3600" dirty="0"/>
          </a:p>
        </p:txBody>
      </p:sp>
      <p:sp>
        <p:nvSpPr>
          <p:cNvPr id="7" name="Content Placeholder 6"/>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If we want to improve students’ engagement with learning, a key locus of enhancement can be refreshing our approaches to assessment; </a:t>
            </a:r>
          </a:p>
          <a:p>
            <a:r>
              <a:rPr lang="en-US" sz="2400" b="1" dirty="0" smtClean="0"/>
              <a:t>Sometimes we need to take a fresh look at our current practice to make sure assessment is for rather than just of learning;</a:t>
            </a:r>
          </a:p>
          <a:p>
            <a:r>
              <a:rPr lang="en-US" sz="2400" b="1" dirty="0" smtClean="0"/>
              <a:t>We provide explicit and implicit messages to students and indeed all other stakeholders by how we assess. </a:t>
            </a:r>
            <a:endParaRPr lang="en-GB" sz="2400" b="1" dirty="0"/>
          </a:p>
        </p:txBody>
      </p:sp>
    </p:spTree>
    <p:extLst>
      <p:ext uri="{BB962C8B-B14F-4D97-AF65-F5344CB8AC3E}">
        <p14:creationId xmlns="" xmlns:p14="http://schemas.microsoft.com/office/powerpoint/2010/main" val="1181054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Assessing students in groups: factors to consider</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Choosing group size;</a:t>
            </a:r>
          </a:p>
          <a:p>
            <a:r>
              <a:rPr lang="en-GB" sz="2400" b="1" dirty="0" smtClean="0"/>
              <a:t>Choosing how groups are formed;</a:t>
            </a:r>
          </a:p>
          <a:p>
            <a:r>
              <a:rPr lang="en-GB" sz="2400" b="1" dirty="0" smtClean="0"/>
              <a:t>The importance of clear briefing for assessed group work</a:t>
            </a:r>
          </a:p>
          <a:p>
            <a:r>
              <a:rPr lang="en-GB" sz="2400" b="1" dirty="0" smtClean="0"/>
              <a:t>Devising appropriate rehearsal opportunities;</a:t>
            </a:r>
          </a:p>
          <a:p>
            <a:r>
              <a:rPr lang="en-GB" sz="2400" b="1" dirty="0" smtClean="0"/>
              <a:t>Negotiating/interrogating criteria;</a:t>
            </a:r>
          </a:p>
          <a:p>
            <a:r>
              <a:rPr lang="en-GB" sz="2400" b="1" dirty="0" smtClean="0"/>
              <a:t>Weighting group assessment marks (inter/intra peer assessment, self assessment through reflection, tutor assessment);</a:t>
            </a:r>
          </a:p>
          <a:p>
            <a:r>
              <a:rPr lang="en-GB" sz="2400" b="1" dirty="0" smtClean="0"/>
              <a:t>Managing peer assessment.</a:t>
            </a:r>
          </a:p>
          <a:p>
            <a:endParaRPr lang="en-GB" sz="2400" b="1" dirty="0" smtClean="0"/>
          </a:p>
          <a:p>
            <a:endParaRPr lang="en-GB" sz="2400" b="1" dirty="0" smtClean="0"/>
          </a:p>
          <a:p>
            <a:endParaRPr lang="en-GB" sz="2400" b="1" dirty="0"/>
          </a:p>
        </p:txBody>
      </p:sp>
    </p:spTree>
    <p:extLst>
      <p:ext uri="{BB962C8B-B14F-4D97-AF65-F5344CB8AC3E}">
        <p14:creationId xmlns="" xmlns:p14="http://schemas.microsoft.com/office/powerpoint/2010/main" val="2596444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7700986"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Encouraging students to take assessment </a:t>
            </a:r>
            <a:r>
              <a:rPr lang="en-GB" sz="3600" dirty="0" smtClean="0"/>
              <a:t>more </a:t>
            </a:r>
            <a:r>
              <a:rPr lang="en-GB" sz="3600" dirty="0" smtClean="0"/>
              <a:t>seriously</a:t>
            </a:r>
          </a:p>
        </p:txBody>
      </p:sp>
      <p:sp>
        <p:nvSpPr>
          <p:cNvPr id="4198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smtClean="0"/>
              <a:t>All assessment needs to be seen to be fair, consistent, reliable, valid and manageable;</a:t>
            </a:r>
          </a:p>
          <a:p>
            <a:r>
              <a:rPr lang="en-GB" sz="2800" b="1" dirty="0" smtClean="0"/>
              <a:t>Many assessment systems fail to clarify for students the purposes of different kinds of assessment activity;</a:t>
            </a:r>
          </a:p>
          <a:p>
            <a:r>
              <a:rPr lang="en-GB" sz="2800" b="1" dirty="0" smtClean="0"/>
              <a:t>Low-stakes early formative assessment helps students, especially those from disadvantaged backgrounds, understand the rules of the game.</a:t>
            </a:r>
          </a:p>
        </p:txBody>
      </p:sp>
    </p:spTree>
    <p:extLst>
      <p:ext uri="{BB962C8B-B14F-4D97-AF65-F5344CB8AC3E}">
        <p14:creationId xmlns="" xmlns:p14="http://schemas.microsoft.com/office/powerpoint/2010/main" val="359630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a:t>In this session, participants will have opportunities </a:t>
            </a:r>
            <a:r>
              <a:rPr lang="en-US" sz="3600" dirty="0" smtClean="0"/>
              <a:t>to:</a:t>
            </a:r>
            <a:endParaRPr lang="en-GB" sz="3600" dirty="0"/>
          </a:p>
        </p:txBody>
      </p:sp>
      <p:sp>
        <p:nvSpPr>
          <p:cNvPr id="3" name="Content Placeholder 2"/>
          <p:cNvSpPr>
            <a:spLocks noGrp="1"/>
          </p:cNvSpPr>
          <p:nvPr>
            <p:ph idx="1"/>
          </p:nvPr>
        </p:nvSpPr>
        <p:spPr/>
        <p:txBody>
          <a:bodyPr/>
          <a:lstStyle/>
          <a:p>
            <a:r>
              <a:rPr lang="en-US" sz="2800" b="1" dirty="0" smtClean="0"/>
              <a:t>Consider how we can ensure that assessment is </a:t>
            </a:r>
            <a:r>
              <a:rPr lang="en-US" sz="2800" b="1" i="1" dirty="0" smtClean="0"/>
              <a:t>for</a:t>
            </a:r>
            <a:r>
              <a:rPr lang="en-US" sz="2800" b="1" dirty="0" smtClean="0"/>
              <a:t> and not just </a:t>
            </a:r>
            <a:r>
              <a:rPr lang="en-US" sz="2800" b="1" i="1" dirty="0" smtClean="0"/>
              <a:t>of</a:t>
            </a:r>
            <a:r>
              <a:rPr lang="en-US" sz="2800" b="1" dirty="0" smtClean="0"/>
              <a:t> learning;</a:t>
            </a:r>
          </a:p>
          <a:p>
            <a:r>
              <a:rPr lang="en-US" sz="2800" b="1" dirty="0"/>
              <a:t>d</a:t>
            </a:r>
            <a:r>
              <a:rPr lang="en-US" sz="2800" b="1" dirty="0" smtClean="0"/>
              <a:t>iscuss how assessment can be made authentic and meaningful to students; </a:t>
            </a:r>
          </a:p>
          <a:p>
            <a:r>
              <a:rPr lang="en-US" sz="2800" b="1" dirty="0" smtClean="0"/>
              <a:t>review </a:t>
            </a:r>
            <a:r>
              <a:rPr lang="en-US" sz="2800" b="1" dirty="0"/>
              <a:t>how best to do </a:t>
            </a:r>
            <a:r>
              <a:rPr lang="en-US" sz="2800" b="1" dirty="0" smtClean="0"/>
              <a:t>assess students working </a:t>
            </a:r>
            <a:r>
              <a:rPr lang="en-US" sz="2800" b="1" dirty="0"/>
              <a:t>in groups, </a:t>
            </a:r>
            <a:r>
              <a:rPr lang="en-US" sz="2800" b="1" dirty="0" smtClean="0"/>
              <a:t>particularly where </a:t>
            </a:r>
            <a:r>
              <a:rPr lang="en-US" sz="2800" b="1" dirty="0"/>
              <a:t>self and peer assessment </a:t>
            </a:r>
            <a:r>
              <a:rPr lang="en-US" sz="2800" b="1" dirty="0" smtClean="0"/>
              <a:t>are required</a:t>
            </a:r>
            <a:r>
              <a:rPr lang="en-US" sz="2800" b="1" dirty="0" smtClean="0"/>
              <a:t>;</a:t>
            </a:r>
          </a:p>
          <a:p>
            <a:r>
              <a:rPr lang="en-US" sz="2800" b="1" dirty="0" smtClean="0"/>
              <a:t>enable assessment activities to contribute to building student confidence and fostering employability</a:t>
            </a:r>
            <a:r>
              <a:rPr lang="en-GB" sz="2800" b="1" dirty="0" smtClean="0"/>
              <a:t>.</a:t>
            </a:r>
            <a:endParaRPr lang="en-GB" sz="2800" b="1" dirty="0"/>
          </a:p>
          <a:p>
            <a:endParaRPr lang="en-GB" sz="2800" b="1" dirty="0"/>
          </a:p>
        </p:txBody>
      </p:sp>
    </p:spTree>
    <p:extLst>
      <p:ext uri="{BB962C8B-B14F-4D97-AF65-F5344CB8AC3E}">
        <p14:creationId xmlns="" xmlns:p14="http://schemas.microsoft.com/office/powerpoint/2010/main" val="3565249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22238"/>
            <a:ext cx="7643192"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Improving feedback: good practice according to </a:t>
            </a:r>
            <a:r>
              <a:rPr lang="en-GB" sz="2800" dirty="0" err="1" smtClean="0"/>
              <a:t>Nicol</a:t>
            </a:r>
            <a:r>
              <a:rPr lang="en-GB" sz="2800" dirty="0" smtClean="0"/>
              <a:t> and Macfarlane-Dick (2006):</a:t>
            </a:r>
            <a:endParaRPr lang="en-US" sz="2800" dirty="0" smtClean="0"/>
          </a:p>
        </p:txBody>
      </p:sp>
      <p:sp>
        <p:nvSpPr>
          <p:cNvPr id="16387" name="Rectangle 3"/>
          <p:cNvSpPr>
            <a:spLocks noGrp="1" noChangeArrowheads="1"/>
          </p:cNvSpPr>
          <p:nvPr>
            <p:ph type="body" idx="4294967295"/>
          </p:nvPr>
        </p:nvSpPr>
        <p:spPr>
          <a:xfrm>
            <a:off x="251520" y="1196752"/>
            <a:ext cx="8892480" cy="532787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80000"/>
              </a:lnSpc>
              <a:buNone/>
            </a:pPr>
            <a:r>
              <a:rPr lang="en-US" sz="2400" b="1" dirty="0" smtClean="0"/>
              <a:t>1. Helps clarify what good performance is (goals, criteria, expected standards);</a:t>
            </a:r>
          </a:p>
          <a:p>
            <a:pPr>
              <a:buNone/>
            </a:pPr>
            <a:r>
              <a:rPr lang="en-US" sz="2400" b="1" dirty="0" smtClean="0"/>
              <a:t>2. Facilitates the development of self-assessment (reflection) in learning;</a:t>
            </a:r>
          </a:p>
          <a:p>
            <a:pPr>
              <a:buNone/>
            </a:pPr>
            <a:r>
              <a:rPr lang="en-US" sz="2400" b="1" dirty="0" smtClean="0"/>
              <a:t>3. Delivers high quality information to students about their learning;</a:t>
            </a:r>
          </a:p>
          <a:p>
            <a:pPr>
              <a:buNone/>
            </a:pPr>
            <a:r>
              <a:rPr lang="en-US" sz="2400" b="1" dirty="0" smtClean="0"/>
              <a:t>4. Encourages teacher and peer dialogue around learning;</a:t>
            </a:r>
          </a:p>
          <a:p>
            <a:pPr>
              <a:buNone/>
            </a:pPr>
            <a:r>
              <a:rPr lang="en-US" sz="2400" b="1" dirty="0" smtClean="0"/>
              <a:t>5. Encourages positive motivational beliefs and self-esteem;</a:t>
            </a:r>
          </a:p>
          <a:p>
            <a:pPr>
              <a:buNone/>
            </a:pPr>
            <a:r>
              <a:rPr lang="en-US" sz="2400" b="1" dirty="0" smtClean="0"/>
              <a:t>6. Provides opportunities to close the gap between current and desired performance;</a:t>
            </a:r>
          </a:p>
          <a:p>
            <a:pPr>
              <a:buNone/>
            </a:pPr>
            <a:r>
              <a:rPr lang="en-US" sz="2400" b="1" dirty="0" smtClean="0"/>
              <a:t>7. Provides information to teachers that can be used to help shape the teaching. </a:t>
            </a:r>
          </a:p>
        </p:txBody>
      </p:sp>
    </p:spTree>
    <p:extLst>
      <p:ext uri="{BB962C8B-B14F-4D97-AF65-F5344CB8AC3E}">
        <p14:creationId xmlns="" xmlns:p14="http://schemas.microsoft.com/office/powerpoint/2010/main" val="2477758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Key issues when giving feedback</a:t>
            </a:r>
            <a:endParaRPr lang="en-GB" sz="3600" dirty="0"/>
          </a:p>
        </p:txBody>
      </p:sp>
      <p:sp>
        <p:nvSpPr>
          <p:cNvPr id="3" name="Content Placeholder 2"/>
          <p:cNvSpPr>
            <a:spLocks noGrp="1"/>
          </p:cNvSpPr>
          <p:nvPr>
            <p:ph idx="1"/>
          </p:nvPr>
        </p:nvSpPr>
        <p:spPr>
          <a:xfrm>
            <a:off x="468313" y="980728"/>
            <a:ext cx="8229600" cy="5221635"/>
          </a:xfrm>
        </p:spPr>
        <p:txBody>
          <a:bodyPr/>
          <a:lstStyle/>
          <a:p>
            <a:pPr eaLnBrk="1" hangingPunct="1">
              <a:buClr>
                <a:schemeClr val="tx2">
                  <a:lumMod val="60000"/>
                  <a:lumOff val="40000"/>
                </a:schemeClr>
              </a:buClr>
            </a:pPr>
            <a:r>
              <a:rPr lang="en-US" sz="2200" b="1" dirty="0" smtClean="0">
                <a:latin typeface="Calibri"/>
                <a:ea typeface="ＭＳ Ｐゴシック" pitchFamily="-65" charset="-128"/>
                <a:cs typeface="Calibri"/>
              </a:rPr>
              <a:t>Students can’t read our writing.</a:t>
            </a:r>
          </a:p>
          <a:p>
            <a:pPr eaLnBrk="1" hangingPunct="1">
              <a:buClr>
                <a:schemeClr val="tx2">
                  <a:lumMod val="60000"/>
                  <a:lumOff val="40000"/>
                </a:schemeClr>
              </a:buClr>
            </a:pPr>
            <a:r>
              <a:rPr lang="en-US" sz="2200" b="1" dirty="0" smtClean="0">
                <a:latin typeface="Calibri"/>
                <a:ea typeface="ＭＳ Ｐゴシック" pitchFamily="-65" charset="-128"/>
                <a:cs typeface="Calibri"/>
              </a:rPr>
              <a:t>There is too much emphasis on grades and marks at the expense of learning.</a:t>
            </a:r>
          </a:p>
          <a:p>
            <a:pPr eaLnBrk="1" hangingPunct="1">
              <a:buClr>
                <a:schemeClr val="tx2">
                  <a:lumMod val="60000"/>
                  <a:lumOff val="40000"/>
                </a:schemeClr>
              </a:buClr>
            </a:pPr>
            <a:r>
              <a:rPr lang="en-US" sz="2200" b="1" dirty="0" smtClean="0">
                <a:latin typeface="Calibri"/>
                <a:ea typeface="ＭＳ Ｐゴシック" pitchFamily="-65" charset="-128"/>
                <a:cs typeface="Calibri"/>
              </a:rPr>
              <a:t>The feedback given is often not very useful and comes too late.</a:t>
            </a:r>
          </a:p>
          <a:p>
            <a:pPr eaLnBrk="1" hangingPunct="1">
              <a:buClr>
                <a:schemeClr val="tx2">
                  <a:lumMod val="60000"/>
                  <a:lumOff val="40000"/>
                </a:schemeClr>
              </a:buClr>
            </a:pPr>
            <a:r>
              <a:rPr lang="en-US" sz="2200" b="1" dirty="0" smtClean="0">
                <a:latin typeface="Calibri"/>
                <a:ea typeface="ＭＳ Ｐゴシック" pitchFamily="-65" charset="-128"/>
                <a:cs typeface="Calibri"/>
              </a:rPr>
              <a:t>Students are not actively encouraged to self reflect.</a:t>
            </a:r>
          </a:p>
          <a:p>
            <a:pPr eaLnBrk="1" hangingPunct="1">
              <a:buClr>
                <a:schemeClr val="tx2">
                  <a:lumMod val="60000"/>
                  <a:lumOff val="40000"/>
                </a:schemeClr>
              </a:buClr>
            </a:pPr>
            <a:r>
              <a:rPr lang="en-US" sz="2200" b="1" dirty="0" smtClean="0">
                <a:latin typeface="Calibri"/>
                <a:ea typeface="ＭＳ Ｐゴシック" pitchFamily="-65" charset="-128"/>
                <a:cs typeface="Calibri"/>
              </a:rPr>
              <a:t>Little or no use is made of peer/self assessment and feedback.</a:t>
            </a:r>
          </a:p>
          <a:p>
            <a:pPr eaLnBrk="1" hangingPunct="1">
              <a:buClr>
                <a:schemeClr val="tx2">
                  <a:lumMod val="60000"/>
                  <a:lumOff val="40000"/>
                </a:schemeClr>
              </a:buClr>
            </a:pPr>
            <a:r>
              <a:rPr lang="en-US" sz="2200" b="1" dirty="0" smtClean="0">
                <a:latin typeface="Calibri"/>
                <a:ea typeface="ＭＳ Ｐゴシック" pitchFamily="-65" charset="-128"/>
                <a:cs typeface="Calibri"/>
              </a:rPr>
              <a:t>Little dialogue takes place around feedback.</a:t>
            </a:r>
          </a:p>
          <a:p>
            <a:pPr eaLnBrk="1" hangingPunct="1">
              <a:buClr>
                <a:schemeClr val="tx2">
                  <a:lumMod val="60000"/>
                  <a:lumOff val="40000"/>
                </a:schemeClr>
              </a:buClr>
            </a:pPr>
            <a:r>
              <a:rPr lang="en-US" sz="2200" b="1" dirty="0" smtClean="0">
                <a:latin typeface="Calibri"/>
                <a:ea typeface="ＭＳ Ｐゴシック" pitchFamily="-65" charset="-128"/>
                <a:cs typeface="Calibri"/>
              </a:rPr>
              <a:t>Students have little opportunity to collate feedback over time and act upon it.</a:t>
            </a:r>
          </a:p>
          <a:p>
            <a:pPr eaLnBrk="1" hangingPunct="1">
              <a:buClr>
                <a:schemeClr val="tx2">
                  <a:lumMod val="60000"/>
                  <a:lumOff val="40000"/>
                </a:schemeClr>
              </a:buClr>
            </a:pPr>
            <a:r>
              <a:rPr lang="en-US" sz="2200" b="1" dirty="0" smtClean="0">
                <a:latin typeface="Calibri"/>
                <a:ea typeface="ＭＳ Ｐゴシック" pitchFamily="-65" charset="-128"/>
                <a:cs typeface="Calibri"/>
              </a:rPr>
              <a:t>Most feedback does not feed forward, it only tell students what they have done that is incorrect.</a:t>
            </a:r>
          </a:p>
          <a:p>
            <a:pPr eaLnBrk="1" hangingPunct="1">
              <a:buClr>
                <a:schemeClr val="tx2">
                  <a:lumMod val="60000"/>
                  <a:lumOff val="40000"/>
                </a:schemeClr>
              </a:buClr>
            </a:pPr>
            <a:r>
              <a:rPr lang="en-US" sz="2200" b="1" dirty="0" smtClean="0">
                <a:latin typeface="Calibri"/>
                <a:ea typeface="ＭＳ Ｐゴシック" pitchFamily="-65" charset="-128"/>
                <a:cs typeface="Calibri"/>
              </a:rPr>
              <a:t>Very little use is made of feedback as a normal part of the learning and teaching process.</a:t>
            </a:r>
          </a:p>
          <a:p>
            <a:pPr eaLnBrk="1" hangingPunct="1">
              <a:buClr>
                <a:schemeClr val="tx2">
                  <a:lumMod val="60000"/>
                  <a:lumOff val="40000"/>
                </a:schemeClr>
              </a:buClr>
            </a:pPr>
            <a:r>
              <a:rPr lang="en-US" sz="2200" b="1" dirty="0" smtClean="0">
                <a:latin typeface="Calibri"/>
                <a:ea typeface="ＭＳ Ｐゴシック" pitchFamily="-65" charset="-128"/>
                <a:cs typeface="Calibri"/>
              </a:rPr>
              <a:t>Staff vary significantly in their approach to feedback.</a:t>
            </a:r>
            <a:endParaRPr lang="en-GB" sz="2200" b="1" dirty="0"/>
          </a:p>
        </p:txBody>
      </p:sp>
    </p:spTree>
    <p:extLst>
      <p:ext uri="{BB962C8B-B14F-4D97-AF65-F5344CB8AC3E}">
        <p14:creationId xmlns="" xmlns:p14="http://schemas.microsoft.com/office/powerpoint/2010/main" val="546872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7858148" cy="1290538"/>
          </a:xfrm>
        </p:spPr>
        <p:txBody>
          <a:bodyPr/>
          <a:lstStyle/>
          <a:p>
            <a:r>
              <a:rPr lang="en-GB" sz="2400" dirty="0" smtClean="0">
                <a:solidFill>
                  <a:srgbClr val="330066"/>
                </a:solidFill>
              </a:rPr>
              <a:t>Important aspects of complex, high-level learning outcomes can only be achieved when students are allowed time to ‘come to know’ the standards in use by the community</a:t>
            </a:r>
            <a:endParaRPr lang="en-GB" sz="2400" dirty="0">
              <a:solidFill>
                <a:srgbClr val="330066"/>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Slowly learnt academic literacies require rehearsal and practice throughout a programme (Knight and </a:t>
            </a:r>
            <a:r>
              <a:rPr lang="en-GB" sz="2400" b="1" dirty="0" err="1" smtClean="0"/>
              <a:t>Yorke</a:t>
            </a:r>
            <a:r>
              <a:rPr lang="en-GB" sz="2400" b="1" dirty="0" smtClean="0"/>
              <a:t>, 2004).</a:t>
            </a:r>
          </a:p>
          <a:p>
            <a:r>
              <a:rPr lang="en-GB" sz="2400" b="1" dirty="0" smtClean="0"/>
              <a:t>The achievement of high-level learning requires integrated and coherent progression based on programme outcomes.</a:t>
            </a:r>
          </a:p>
          <a:p>
            <a:r>
              <a:rPr lang="en-GB" sz="2400" b="1" dirty="0" smtClean="0"/>
              <a:t>Where there is a greater sense of the holistic programme students are likely to achieve higher standards than on more fragmented programmes (</a:t>
            </a:r>
            <a:r>
              <a:rPr lang="en-GB" sz="2400" b="1" dirty="0" err="1" smtClean="0"/>
              <a:t>Havnes</a:t>
            </a:r>
            <a:r>
              <a:rPr lang="en-GB" sz="2400" b="1" dirty="0" smtClean="0"/>
              <a:t>, 2007).</a:t>
            </a:r>
          </a:p>
          <a:p>
            <a:r>
              <a:rPr lang="en-GB" sz="2400" b="1" dirty="0" smtClean="0"/>
              <a:t>Students need to engage as interactive partners in a learning community, relinquishing the passive role of ‘the instructed’ within processes controlled by academic experts (Gibbs et al, 2004).</a:t>
            </a:r>
          </a:p>
          <a:p>
            <a:endParaRPr lang="en-GB" sz="2400" b="1" dirty="0"/>
          </a:p>
        </p:txBody>
      </p:sp>
    </p:spTree>
    <p:extLst>
      <p:ext uri="{BB962C8B-B14F-4D97-AF65-F5344CB8AC3E}">
        <p14:creationId xmlns="" xmlns:p14="http://schemas.microsoft.com/office/powerpoint/2010/main" val="34040234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330066"/>
                </a:solidFill>
              </a:rPr>
              <a:t>Course learning outcomes should reflect what students should achieve </a:t>
            </a:r>
            <a:endParaRPr lang="en-GB" sz="3600" dirty="0">
              <a:solidFill>
                <a:srgbClr val="330066"/>
              </a:solidFill>
            </a:endParaRPr>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200" b="1" dirty="0" smtClean="0"/>
              <a:t>Making it clear to students what is expected of them;</a:t>
            </a:r>
            <a:endParaRPr lang="en-GB" sz="2200" b="1" dirty="0" smtClean="0"/>
          </a:p>
          <a:p>
            <a:pPr lvl="0"/>
            <a:r>
              <a:rPr lang="en-US" sz="2200" b="1" dirty="0" smtClean="0"/>
              <a:t>Making it clear to teachers what students are expected to learn in their own and other modules;</a:t>
            </a:r>
            <a:endParaRPr lang="en-GB" sz="2200" b="1" dirty="0" smtClean="0"/>
          </a:p>
          <a:p>
            <a:pPr lvl="0"/>
            <a:r>
              <a:rPr lang="en-US" sz="2200" b="1" dirty="0" smtClean="0"/>
              <a:t>Helping teachers to select the most appropriate teaching strategy for the intended learning outcomes e.g. lecture, seminar, tutorial, group work, discussion, student presentation, laboratory work;</a:t>
            </a:r>
            <a:endParaRPr lang="en-GB" sz="2200" b="1" dirty="0" smtClean="0"/>
          </a:p>
          <a:p>
            <a:pPr lvl="0"/>
            <a:r>
              <a:rPr lang="en-US" sz="2200" b="1" dirty="0" smtClean="0"/>
              <a:t>Helping teachers to select the most appropriate assessment style to assess the achievement of the learning outcomes, e.g. project, essay, performance assessment, multiple‐choice questions, exam;</a:t>
            </a:r>
            <a:endParaRPr lang="en-GB" sz="2200" b="1" dirty="0" smtClean="0"/>
          </a:p>
          <a:p>
            <a:pPr lvl="0"/>
            <a:r>
              <a:rPr lang="en-US" sz="2200" b="1" dirty="0" smtClean="0"/>
              <a:t>Having a focus on programme learning outcomes – staff therefore need time to collaborate;</a:t>
            </a:r>
            <a:endParaRPr lang="en-GB" sz="2200" b="1" dirty="0" smtClean="0"/>
          </a:p>
          <a:p>
            <a:pPr lvl="0"/>
            <a:r>
              <a:rPr lang="en-US" sz="2200" b="1" dirty="0" smtClean="0"/>
              <a:t>Are you confident that students being marked by different people or the same people at different times (inter &amp; intra-tutor reliability) will achieve equivalent marks?</a:t>
            </a:r>
            <a:endParaRPr lang="en-GB" sz="2200" b="1" dirty="0" smtClean="0"/>
          </a:p>
          <a:p>
            <a:endParaRPr lang="en-GB" sz="2200" b="1" dirty="0"/>
          </a:p>
        </p:txBody>
      </p:sp>
    </p:spTree>
    <p:extLst>
      <p:ext uri="{BB962C8B-B14F-4D97-AF65-F5344CB8AC3E}">
        <p14:creationId xmlns="" xmlns:p14="http://schemas.microsoft.com/office/powerpoint/2010/main" val="27069570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Efficient </a:t>
            </a:r>
            <a:r>
              <a:rPr lang="en-GB" sz="3600" dirty="0" smtClean="0"/>
              <a:t>assessment: </a:t>
            </a:r>
            <a:r>
              <a:rPr lang="en-GB" sz="3600" dirty="0" smtClean="0"/>
              <a:t>we need to:</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Stop marking, start assessing! </a:t>
            </a:r>
          </a:p>
          <a:p>
            <a:r>
              <a:rPr lang="en-GB" sz="2400" b="1" dirty="0" smtClean="0"/>
              <a:t>Explore ways to maximise student ‘time on task’ (Gibbs) and minimise staff drudgery;</a:t>
            </a:r>
          </a:p>
          <a:p>
            <a:r>
              <a:rPr lang="en-GB" sz="2400" b="1" dirty="0" smtClean="0"/>
              <a:t>Remember that feedback is crucial to student learning but is the most time-consuming aspect of assessment: we need to explore ways of giving feedback effectively and efficiently;</a:t>
            </a:r>
          </a:p>
          <a:p>
            <a:r>
              <a:rPr lang="en-GB" sz="2400" b="1" dirty="0" smtClean="0"/>
              <a:t>Consider how computer-supported assessment can include use of audio feedback via digital sound files, video commentaries and other means of using course Virtual Learning Environments.</a:t>
            </a:r>
            <a:endParaRPr lang="en-GB" sz="2400" b="1" dirty="0"/>
          </a:p>
        </p:txBody>
      </p:sp>
    </p:spTree>
    <p:extLst>
      <p:ext uri="{BB962C8B-B14F-4D97-AF65-F5344CB8AC3E}">
        <p14:creationId xmlns="" xmlns:p14="http://schemas.microsoft.com/office/powerpoint/2010/main" val="2525197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Some final </a:t>
            </a:r>
            <a:r>
              <a:rPr lang="en-GB" sz="3600" dirty="0" smtClean="0"/>
              <a:t>thoughts on assessment and feedback</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Academic staff frequently use a fairly limited range of assessment and feedback methods for individuals and groups, but international pedagogic research suggests that diversity benefits students greatly. </a:t>
            </a:r>
            <a:endParaRPr lang="en-GB" sz="2400" b="1" dirty="0" smtClean="0"/>
          </a:p>
          <a:p>
            <a:r>
              <a:rPr lang="en-US" sz="2400" b="1" dirty="0" smtClean="0"/>
              <a:t>To maximise the benefits of formative feedback, a range of streamlined approaches including statement banks and computer based assessments can supplement traditional forms.</a:t>
            </a:r>
          </a:p>
          <a:p>
            <a:r>
              <a:rPr lang="en-US" sz="2400" b="1" dirty="0" smtClean="0"/>
              <a:t>Students do not always recognize or use feedback well, but assessment dialogues can enhance learning.</a:t>
            </a:r>
            <a:endParaRPr lang="en-GB" sz="2400" b="1" dirty="0" smtClean="0"/>
          </a:p>
          <a:p>
            <a:endParaRPr lang="en-GB" sz="2400" b="1" dirty="0"/>
          </a:p>
        </p:txBody>
      </p:sp>
    </p:spTree>
    <p:extLst>
      <p:ext uri="{BB962C8B-B14F-4D97-AF65-F5344CB8AC3E}">
        <p14:creationId xmlns="" xmlns:p14="http://schemas.microsoft.com/office/powerpoint/2010/main" val="24542589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800" b="1" dirty="0" err="1" smtClean="0"/>
              <a:t>ASKe</a:t>
            </a:r>
            <a:r>
              <a:rPr lang="en-GB" sz="1800" b="1" dirty="0" smtClean="0"/>
              <a:t> Weston Manor manifesto </a:t>
            </a:r>
            <a:r>
              <a:rPr lang="en-GB" sz="1800" b="1" dirty="0" smtClean="0">
                <a:hlinkClick r:id="rId3"/>
              </a:rPr>
              <a:t>http://www.brookes.ac.uk/aske/Manifesto/</a:t>
            </a:r>
            <a:r>
              <a:rPr lang="en-GB" sz="1800" b="1" dirty="0" smtClean="0"/>
              <a:t> (accessed April 2012)</a:t>
            </a:r>
          </a:p>
          <a:p>
            <a:pPr marL="609600" indent="-609600" eaLnBrk="1" hangingPunct="1">
              <a:buFont typeface="Wingdings" pitchFamily="2" charset="2"/>
              <a:buNone/>
              <a:defRPr/>
            </a:pPr>
            <a:r>
              <a:rPr lang="en-GB" sz="1800" b="1" dirty="0" smtClean="0"/>
              <a:t>Assessment Reform Group (1999) </a:t>
            </a:r>
            <a:r>
              <a:rPr lang="en-GB" sz="1800" b="1" i="1" dirty="0" smtClean="0"/>
              <a:t>Assessment for Learning : Beyond the black box, </a:t>
            </a:r>
            <a:r>
              <a:rPr lang="en-GB" sz="1800" b="1" dirty="0" smtClean="0"/>
              <a:t>Cambridge UK, University of Cambridge School of Education.</a:t>
            </a:r>
            <a:r>
              <a:rPr lang="en-GB" sz="1800" b="1" dirty="0" smtClean="0">
                <a:cs typeface="Times New Roman" pitchFamily="18" charset="0"/>
              </a:rPr>
              <a:t> </a:t>
            </a:r>
          </a:p>
          <a:p>
            <a:pPr marL="609600" indent="-609600" eaLnBrk="1" hangingPunct="1">
              <a:buFont typeface="Wingdings" pitchFamily="2" charset="2"/>
              <a:buNone/>
              <a:defRPr/>
            </a:pPr>
            <a:r>
              <a:rPr lang="en-GB" sz="1800" b="1" dirty="0" smtClean="0">
                <a:cs typeface="Times New Roman" pitchFamily="18" charset="0"/>
              </a:rPr>
              <a:t>Biggs, J. and Tang, C. (2007) </a:t>
            </a:r>
            <a:r>
              <a:rPr lang="en-GB" sz="1800" b="1" i="1" dirty="0" smtClean="0">
                <a:cs typeface="Times New Roman" pitchFamily="18" charset="0"/>
              </a:rPr>
              <a:t>Teaching for Quality Learning at University, </a:t>
            </a:r>
            <a:r>
              <a:rPr lang="en-GB" sz="1800" b="1" dirty="0" smtClean="0">
                <a:cs typeface="Times New Roman" pitchFamily="18" charset="0"/>
              </a:rPr>
              <a:t>Maidenhead: Open University Press.</a:t>
            </a:r>
          </a:p>
          <a:p>
            <a:pPr marL="609600" indent="-609600" eaLnBrk="1" hangingPunct="1">
              <a:buNone/>
              <a:defRPr/>
            </a:pPr>
            <a:r>
              <a:rPr lang="en-GB" sz="1800" b="1" dirty="0" err="1" smtClean="0"/>
              <a:t>Bloxham</a:t>
            </a:r>
            <a:r>
              <a:rPr lang="en-GB" sz="1800" b="1" dirty="0" smtClean="0"/>
              <a:t>, S. Marking and moderation in the UK: false assumptions and wasted resources, </a:t>
            </a:r>
            <a:r>
              <a:rPr lang="en-GB" sz="1800" b="1" i="1" dirty="0" smtClean="0"/>
              <a:t>Assessment &amp; Evaluation in Higher Education</a:t>
            </a:r>
            <a:r>
              <a:rPr lang="en-GB" sz="1800" b="1" dirty="0" smtClean="0"/>
              <a:t> 34.2 (2009): 209-220.</a:t>
            </a:r>
          </a:p>
          <a:p>
            <a:pPr marL="609600" indent="-609600" eaLnBrk="1" hangingPunct="1">
              <a:buFont typeface="Wingdings" pitchFamily="2" charset="2"/>
              <a:buNone/>
              <a:defRPr/>
            </a:pPr>
            <a:r>
              <a:rPr lang="en-GB" sz="1800" b="1" dirty="0" err="1" smtClean="0">
                <a:cs typeface="Times New Roman" pitchFamily="18" charset="0"/>
              </a:rPr>
              <a:t>Bloxham</a:t>
            </a:r>
            <a:r>
              <a:rPr lang="en-GB" sz="1800" b="1" dirty="0" smtClean="0">
                <a:cs typeface="Times New Roman" pitchFamily="18" charset="0"/>
              </a:rPr>
              <a:t>, S. and Boyd, P. (2007) </a:t>
            </a:r>
            <a:r>
              <a:rPr lang="en-GB" sz="1800" b="1" i="1" dirty="0" smtClean="0">
                <a:cs typeface="Times New Roman" pitchFamily="18" charset="0"/>
              </a:rPr>
              <a:t>Developing effective assessment in higher education: a practical guide</a:t>
            </a:r>
            <a:r>
              <a:rPr lang="en-GB" sz="1800" b="1" dirty="0" smtClean="0">
                <a:cs typeface="Times New Roman" pitchFamily="18" charset="0"/>
              </a:rPr>
              <a:t>, Maidenhead, Open University Press.</a:t>
            </a:r>
          </a:p>
          <a:p>
            <a:pPr marL="609600" indent="-609600" eaLnBrk="1" hangingPunct="1">
              <a:buFont typeface="Wingdings" pitchFamily="2" charset="2"/>
              <a:buNone/>
              <a:defRPr/>
            </a:pPr>
            <a:r>
              <a:rPr lang="en-GB" sz="1800" b="1" dirty="0" smtClean="0">
                <a:cs typeface="Times New Roman" pitchFamily="18" charset="0"/>
              </a:rPr>
              <a:t>Brown, S. Rust, C. &amp; Gibbs, G. (1994) </a:t>
            </a:r>
            <a:r>
              <a:rPr lang="en-GB" sz="1800" b="1" i="1" dirty="0" smtClean="0">
                <a:cs typeface="Times New Roman" pitchFamily="18" charset="0"/>
              </a:rPr>
              <a:t>Strategies for Diversifying Assessment,</a:t>
            </a:r>
            <a:r>
              <a:rPr lang="en-GB" sz="1800" b="1" dirty="0" smtClean="0">
                <a:cs typeface="Times New Roman" pitchFamily="18" charset="0"/>
              </a:rPr>
              <a:t> Oxford: Oxford Centre for Staff Development. </a:t>
            </a:r>
          </a:p>
          <a:p>
            <a:pPr marL="609600" indent="-609600" eaLnBrk="1" hangingPunct="1">
              <a:buFont typeface="Wingdings" pitchFamily="2" charset="2"/>
              <a:buNone/>
              <a:defRPr/>
            </a:pPr>
            <a:r>
              <a:rPr lang="en-GB" sz="1800" b="1" dirty="0" smtClean="0"/>
              <a:t>Boud, D. (1995) </a:t>
            </a:r>
            <a:r>
              <a:rPr lang="en-GB" sz="1800" b="1" i="1" dirty="0" smtClean="0"/>
              <a:t>Enhancing learning through self-assessment,</a:t>
            </a:r>
            <a:r>
              <a:rPr lang="en-GB" sz="1800" b="1" dirty="0" smtClean="0"/>
              <a:t> London: </a:t>
            </a:r>
            <a:r>
              <a:rPr lang="en-GB" sz="1800" b="1" dirty="0" err="1" smtClean="0"/>
              <a:t>Routledge</a:t>
            </a:r>
            <a:r>
              <a:rPr lang="en-GB" sz="1800" b="1" dirty="0" smtClean="0"/>
              <a:t>.</a:t>
            </a:r>
          </a:p>
          <a:p>
            <a:pPr marL="609600" indent="-609600" eaLnBrk="1" hangingPunct="1">
              <a:buNone/>
              <a:defRPr/>
            </a:pPr>
            <a:r>
              <a:rPr lang="en-GB" sz="1800" b="1" dirty="0" smtClean="0"/>
              <a:t>Brown, S. (2011) 	</a:t>
            </a:r>
            <a:r>
              <a:rPr lang="en-GB" sz="1800" b="1" i="1" dirty="0" smtClean="0"/>
              <a:t>First class: how assessment can enhance student learning </a:t>
            </a:r>
            <a:r>
              <a:rPr lang="en-GB" sz="1800" b="1" dirty="0" smtClean="0"/>
              <a:t>in </a:t>
            </a:r>
            <a:r>
              <a:rPr lang="en-GB" sz="1800" b="1" i="1" dirty="0" smtClean="0"/>
              <a:t>Blue Skies: new thinking about the future of higher education, </a:t>
            </a:r>
            <a:r>
              <a:rPr lang="en-GB" sz="1800" b="1" dirty="0" smtClean="0"/>
              <a:t>London: Pearson.</a:t>
            </a:r>
          </a:p>
          <a:p>
            <a:pPr marL="609600" indent="-609600" eaLnBrk="1" hangingPunct="1">
              <a:buFont typeface="Wingdings" pitchFamily="2" charset="2"/>
              <a:buNone/>
              <a:defRPr/>
            </a:pPr>
            <a:r>
              <a:rPr lang="en-GB" sz="1800" b="1" dirty="0" smtClean="0"/>
              <a:t>Brown, S. and </a:t>
            </a:r>
            <a:r>
              <a:rPr lang="en-GB" sz="1800" b="1" dirty="0" err="1" smtClean="0"/>
              <a:t>Glasner</a:t>
            </a:r>
            <a:r>
              <a:rPr lang="en-GB" sz="1800" b="1" dirty="0" smtClean="0"/>
              <a:t>, A. (eds.) (1999) </a:t>
            </a:r>
            <a:r>
              <a:rPr lang="en-GB" sz="1800" b="1" i="1" dirty="0" smtClean="0"/>
              <a:t>Assessment Matters in Higher Education, Choosing and Using Diverse Approaches</a:t>
            </a:r>
            <a:r>
              <a:rPr lang="en-GB" sz="1800" b="1" dirty="0" smtClean="0"/>
              <a:t>, Maidenhead: Open University Press.</a:t>
            </a:r>
          </a:p>
          <a:p>
            <a:pPr marL="609600" indent="-609600" eaLnBrk="1" hangingPunct="1">
              <a:buFont typeface="Wingdings" pitchFamily="2" charset="2"/>
              <a:buNone/>
              <a:defRPr/>
            </a:pPr>
            <a:r>
              <a:rPr lang="en-GB" sz="1800" b="1" dirty="0" smtClean="0"/>
              <a:t>Brown, S. and Knight, P. (1994) </a:t>
            </a:r>
            <a:r>
              <a:rPr lang="en-GB" sz="1800" b="1" i="1" dirty="0" smtClean="0"/>
              <a:t>Assessing Learners in Higher Education</a:t>
            </a:r>
            <a:r>
              <a:rPr lang="en-GB" sz="1800" b="1" dirty="0" smtClean="0"/>
              <a:t>, London: Kogan Page.</a:t>
            </a:r>
            <a:endParaRPr lang="en-US" sz="1800" b="1" dirty="0" smtClean="0"/>
          </a:p>
          <a:p>
            <a:pPr marL="609600" indent="-609600" eaLnBrk="1" hangingPunct="1">
              <a:defRPr/>
            </a:pPr>
            <a:endParaRPr lang="en-GB" sz="1800" b="1" dirty="0" smtClean="0"/>
          </a:p>
          <a:p>
            <a:pPr eaLnBrk="1" hangingPunct="1">
              <a:lnSpc>
                <a:spcPct val="90000"/>
              </a:lnSpc>
              <a:buNone/>
              <a:defRPr/>
            </a:pPr>
            <a:endParaRPr lang="en-GB" sz="1800" b="1" dirty="0" smtClean="0"/>
          </a:p>
        </p:txBody>
      </p:sp>
    </p:spTree>
    <p:extLst>
      <p:ext uri="{BB962C8B-B14F-4D97-AF65-F5344CB8AC3E}">
        <p14:creationId xmlns="" xmlns:p14="http://schemas.microsoft.com/office/powerpoint/2010/main" val="2866165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800" b="1" dirty="0" smtClean="0"/>
              <a:t>Brown, S. and Race, P. (2012) </a:t>
            </a:r>
            <a:r>
              <a:rPr lang="en-GB" sz="1800" b="1" i="1" dirty="0" smtClean="0"/>
              <a:t>Using effective assessment to promote learning </a:t>
            </a:r>
            <a:r>
              <a:rPr lang="en-GB" sz="1800" b="1" dirty="0" smtClean="0"/>
              <a:t>in Hunt, L. and Chambers, D. (2012) </a:t>
            </a:r>
            <a:r>
              <a:rPr lang="en-GB" sz="1800" b="1" i="1" dirty="0" smtClean="0"/>
              <a:t>University Teaching in Focus, Victoria, Australia, Acer Press, pp.74-91</a:t>
            </a:r>
            <a:endParaRPr lang="en-GB" sz="1800" b="1" dirty="0" smtClean="0"/>
          </a:p>
          <a:p>
            <a:pPr eaLnBrk="1" hangingPunct="1">
              <a:buFont typeface="Wingdings" pitchFamily="2" charset="2"/>
              <a:buNone/>
              <a:defRPr/>
            </a:pPr>
            <a:r>
              <a:rPr lang="en-US" sz="1800" b="1" dirty="0" smtClean="0"/>
              <a:t>Carless, D., Joughin, G., </a:t>
            </a:r>
            <a:r>
              <a:rPr lang="en-US" sz="1800" b="1" dirty="0" err="1" smtClean="0"/>
              <a:t>Ngar</a:t>
            </a:r>
            <a:r>
              <a:rPr lang="en-US" sz="1800" b="1" dirty="0" smtClean="0"/>
              <a:t>-Fun Liu </a:t>
            </a:r>
            <a:r>
              <a:rPr lang="en-US" sz="1800" b="1" i="1" dirty="0" smtClean="0"/>
              <a:t>et al</a:t>
            </a:r>
            <a:r>
              <a:rPr lang="en-US" sz="1800" b="1" dirty="0" smtClean="0"/>
              <a:t> (2006) </a:t>
            </a:r>
            <a:r>
              <a:rPr lang="en-US" sz="1800" b="1" i="1" dirty="0" smtClean="0"/>
              <a:t>How Assessment supports learning: Learning orientated assessment in action </a:t>
            </a:r>
            <a:r>
              <a:rPr lang="en-US" sz="1800" b="1" dirty="0" smtClean="0"/>
              <a:t>Hong Kong: Hong Kong University Press.</a:t>
            </a:r>
          </a:p>
          <a:p>
            <a:pPr eaLnBrk="1" hangingPunct="1">
              <a:buFont typeface="Wingdings" pitchFamily="2" charset="2"/>
              <a:buNone/>
              <a:defRPr/>
            </a:pPr>
            <a:r>
              <a:rPr lang="en-GB" sz="1800" b="1" dirty="0" smtClean="0"/>
              <a:t>Carroll, J. and Ryan, J. (2005) </a:t>
            </a:r>
            <a:r>
              <a:rPr lang="en-GB" sz="1800" b="1" i="1" dirty="0" smtClean="0"/>
              <a:t>Teaching International students: improving learning for all. </a:t>
            </a:r>
            <a:r>
              <a:rPr lang="en-GB" sz="1800" b="1" dirty="0" smtClean="0"/>
              <a:t>London: Routledge SEDA series.</a:t>
            </a:r>
          </a:p>
          <a:p>
            <a:pPr eaLnBrk="1" hangingPunct="1">
              <a:buNone/>
              <a:defRPr/>
            </a:pPr>
            <a:r>
              <a:rPr lang="en-GB" sz="1800" b="1" dirty="0" err="1" smtClean="0"/>
              <a:t>Crosling</a:t>
            </a:r>
            <a:r>
              <a:rPr lang="en-GB" sz="1800" b="1" dirty="0" smtClean="0"/>
              <a:t>, G., Thomas, L. and </a:t>
            </a:r>
            <a:r>
              <a:rPr lang="en-GB" sz="1800" b="1" dirty="0" err="1" smtClean="0"/>
              <a:t>Heagney</a:t>
            </a:r>
            <a:r>
              <a:rPr lang="en-GB" sz="1800" b="1" dirty="0" smtClean="0"/>
              <a:t>, M. (2008) </a:t>
            </a:r>
            <a:r>
              <a:rPr lang="en-GB" sz="1800" b="1" i="1" dirty="0" smtClean="0"/>
              <a:t>Improving student retention in Higher Education,</a:t>
            </a:r>
            <a:r>
              <a:rPr lang="en-GB" sz="1800" b="1" dirty="0" smtClean="0"/>
              <a:t> London and New York: Routledge </a:t>
            </a:r>
          </a:p>
          <a:p>
            <a:pPr marL="609600" indent="-609600" eaLnBrk="1" hangingPunct="1">
              <a:buFont typeface="Wingdings" pitchFamily="2" charset="2"/>
              <a:buNone/>
              <a:defRPr/>
            </a:pPr>
            <a:r>
              <a:rPr lang="en-GB" sz="1800" b="1" dirty="0" smtClean="0"/>
              <a:t>Crooks, T. (1988) </a:t>
            </a:r>
            <a:r>
              <a:rPr lang="en-GB" sz="1800" b="1" i="1" dirty="0" smtClean="0"/>
              <a:t>Assessing student performance, </a:t>
            </a:r>
            <a:r>
              <a:rPr lang="en-GB" sz="1800" b="1" dirty="0" smtClean="0"/>
              <a:t>HERDSA Green Guide No 8 HERDSA (reprinted 1994).</a:t>
            </a:r>
          </a:p>
          <a:p>
            <a:pPr marL="609600" indent="-609600" eaLnBrk="1" hangingPunct="1">
              <a:buFont typeface="Wingdings" pitchFamily="2" charset="2"/>
              <a:buNone/>
              <a:defRPr/>
            </a:pPr>
            <a:r>
              <a:rPr lang="en-GB" sz="1800" b="1" dirty="0" err="1" smtClean="0"/>
              <a:t>Falchikov</a:t>
            </a:r>
            <a:r>
              <a:rPr lang="en-GB" sz="1800" b="1" dirty="0" smtClean="0"/>
              <a:t>, N. (2004) </a:t>
            </a:r>
            <a:r>
              <a:rPr lang="en-GB" sz="1800" b="1" i="1" dirty="0" smtClean="0"/>
              <a:t>Improving Assessment through Student Involvement: Practical Solutions for Aiding Learning in Higher and Further Education,</a:t>
            </a:r>
            <a:r>
              <a:rPr lang="en-GB" sz="1800" b="1" dirty="0" smtClean="0"/>
              <a:t> London: Routledge.</a:t>
            </a:r>
          </a:p>
          <a:p>
            <a:pPr marL="609600" indent="-609600" eaLnBrk="1" hangingPunct="1">
              <a:buFont typeface="Wingdings" pitchFamily="2" charset="2"/>
              <a:buNone/>
              <a:defRPr/>
            </a:pPr>
            <a:r>
              <a:rPr lang="en-GB" sz="1800" b="1" dirty="0" smtClean="0"/>
              <a:t>Gibbs, G. (1999) </a:t>
            </a:r>
            <a:r>
              <a:rPr lang="en-GB" sz="1800" b="1" i="1" dirty="0" smtClean="0"/>
              <a:t>Using assessment strategically to change the way students learn</a:t>
            </a:r>
            <a:r>
              <a:rPr lang="en-GB" sz="1800" b="1" dirty="0" smtClean="0"/>
              <a:t>, in Brown S. &amp; </a:t>
            </a:r>
            <a:r>
              <a:rPr lang="en-GB" sz="1800" b="1" dirty="0" err="1" smtClean="0"/>
              <a:t>Glasner</a:t>
            </a:r>
            <a:r>
              <a:rPr lang="en-GB" sz="1800" b="1" dirty="0" smtClean="0"/>
              <a:t>, A. (eds.), </a:t>
            </a:r>
            <a:r>
              <a:rPr lang="en-GB" sz="1800" b="1" i="1" dirty="0" smtClean="0"/>
              <a:t>Assessment Matters in Higher Education: Choosing and Using Diverse Approaches, </a:t>
            </a:r>
            <a:r>
              <a:rPr lang="en-GB" sz="1800" b="1" dirty="0" smtClean="0"/>
              <a:t>Maidenhead: SRHE/Open University Press.</a:t>
            </a:r>
          </a:p>
          <a:p>
            <a:pPr marL="609600" indent="-609600" eaLnBrk="1" hangingPunct="1">
              <a:buNone/>
              <a:defRPr/>
            </a:pPr>
            <a:r>
              <a:rPr lang="en-GB" sz="1800" b="1" dirty="0" err="1" smtClean="0"/>
              <a:t>Havnes</a:t>
            </a:r>
            <a:r>
              <a:rPr lang="en-GB" sz="1800" b="1" dirty="0" smtClean="0"/>
              <a:t>, A. (2007), ‘What can feedback practices tell us about variation in grading across fields?’ Presented at the </a:t>
            </a:r>
            <a:r>
              <a:rPr lang="en-GB" sz="1800" b="1" dirty="0" err="1" smtClean="0"/>
              <a:t>ASKe</a:t>
            </a:r>
            <a:r>
              <a:rPr lang="en-GB" sz="1800" b="1" dirty="0" smtClean="0"/>
              <a:t> Seminar Series, Oxford Brookes University, 19th September.</a:t>
            </a:r>
          </a:p>
          <a:p>
            <a:pPr eaLnBrk="1" hangingPunct="1">
              <a:defRPr/>
            </a:pPr>
            <a:endParaRPr lang="en-GB" sz="1800" b="1" dirty="0" smtClean="0"/>
          </a:p>
          <a:p>
            <a:pPr eaLnBrk="1" hangingPunct="1">
              <a:defRPr/>
            </a:pPr>
            <a:endParaRPr lang="en-GB" sz="1800" b="1" dirty="0" smtClean="0"/>
          </a:p>
          <a:p>
            <a:pPr eaLnBrk="1" hangingPunct="1">
              <a:defRPr/>
            </a:pPr>
            <a:endParaRPr lang="en-GB" sz="1800" b="1" dirty="0" smtClean="0"/>
          </a:p>
          <a:p>
            <a:pPr eaLnBrk="1" hangingPunct="1">
              <a:defRPr/>
            </a:pPr>
            <a:endParaRPr lang="en-GB" sz="1800" b="1" dirty="0" smtClean="0"/>
          </a:p>
        </p:txBody>
      </p:sp>
    </p:spTree>
    <p:extLst>
      <p:ext uri="{BB962C8B-B14F-4D97-AF65-F5344CB8AC3E}">
        <p14:creationId xmlns="" xmlns:p14="http://schemas.microsoft.com/office/powerpoint/2010/main" val="31265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b="1" dirty="0" smtClean="0"/>
              <a:t>Higher Education Academy (2012) </a:t>
            </a:r>
            <a:r>
              <a:rPr lang="en-GB" sz="1800" b="1" i="1" dirty="0" smtClean="0"/>
              <a:t>A marked improvement; transforming assessment in higher education</a:t>
            </a:r>
            <a:r>
              <a:rPr lang="en-GB" sz="1800" b="1" dirty="0" smtClean="0"/>
              <a:t>, York: HEA.</a:t>
            </a:r>
          </a:p>
          <a:p>
            <a:pPr marL="609600" indent="-609600" eaLnBrk="1" hangingPunct="1">
              <a:buFont typeface="Wingdings" pitchFamily="2" charset="2"/>
              <a:buNone/>
              <a:defRPr/>
            </a:pPr>
            <a:r>
              <a:rPr lang="en-GB" sz="1800" b="1" dirty="0" smtClean="0"/>
              <a:t>Knight, P. and </a:t>
            </a:r>
            <a:r>
              <a:rPr lang="en-GB" sz="1800" b="1" dirty="0" err="1" smtClean="0"/>
              <a:t>Yorke</a:t>
            </a:r>
            <a:r>
              <a:rPr lang="en-GB" sz="1800" b="1" dirty="0" smtClean="0"/>
              <a:t>, M. (2003) </a:t>
            </a:r>
            <a:r>
              <a:rPr lang="en-GB" sz="1800" b="1" i="1" dirty="0" smtClean="0"/>
              <a:t>Assessment, learning and employability</a:t>
            </a:r>
            <a:r>
              <a:rPr lang="en-GB" sz="1800" b="1" dirty="0" smtClean="0"/>
              <a:t> Maidenhead, UK: SRHE/Open University Press.</a:t>
            </a:r>
          </a:p>
          <a:p>
            <a:pPr eaLnBrk="1" hangingPunct="1">
              <a:buFont typeface="Wingdings" pitchFamily="2" charset="2"/>
              <a:buNone/>
              <a:defRPr/>
            </a:pPr>
            <a:r>
              <a:rPr lang="en-GB" sz="1800" b="1" dirty="0" err="1" smtClean="0"/>
              <a:t>Mentkowski</a:t>
            </a:r>
            <a:r>
              <a:rPr lang="en-GB" sz="1800" b="1" dirty="0" smtClean="0"/>
              <a:t>, M. and associates (2000) p.82 </a:t>
            </a:r>
            <a:r>
              <a:rPr lang="en-GB" sz="1800" b="1" i="1" dirty="0" smtClean="0"/>
              <a:t>Learning that lasts: integrating learning development and performance in college and beyond,</a:t>
            </a:r>
            <a:r>
              <a:rPr lang="en-GB" sz="1800" b="1" dirty="0" smtClean="0"/>
              <a:t> San Francisco: </a:t>
            </a:r>
            <a:r>
              <a:rPr lang="en-GB" sz="1800" b="1" dirty="0" err="1" smtClean="0"/>
              <a:t>Jossey</a:t>
            </a:r>
            <a:r>
              <a:rPr lang="en-GB" sz="1800" b="1" dirty="0" smtClean="0"/>
              <a:t>-Bass.</a:t>
            </a:r>
          </a:p>
          <a:p>
            <a:pPr eaLnBrk="1" hangingPunct="1">
              <a:buFont typeface="Wingdings" pitchFamily="2" charset="2"/>
              <a:buNone/>
              <a:defRPr/>
            </a:pPr>
            <a:r>
              <a:rPr lang="en-GB" sz="1800" b="1" dirty="0" smtClean="0"/>
              <a:t>McDowell, L. and Brown, S. (1998) </a:t>
            </a:r>
            <a:r>
              <a:rPr lang="en-GB" sz="1800" b="1" i="1" dirty="0" smtClean="0"/>
              <a:t>Assessing students: cheating and plagiarism</a:t>
            </a:r>
            <a:r>
              <a:rPr lang="en-GB" sz="1800" b="1" dirty="0" smtClean="0"/>
              <a:t>, Newcastle: Red Guide 10/11 University of Northumbria.</a:t>
            </a:r>
            <a:endParaRPr lang="en-US" sz="1800" b="1" dirty="0" smtClean="0"/>
          </a:p>
          <a:p>
            <a:pPr eaLnBrk="1" hangingPunct="1">
              <a:buFont typeface="Wingdings" pitchFamily="2" charset="2"/>
              <a:buNone/>
              <a:defRPr/>
            </a:pPr>
            <a:r>
              <a:rPr lang="en-GB" sz="1800" b="1" dirty="0" err="1" smtClean="0"/>
              <a:t>Nicol</a:t>
            </a:r>
            <a:r>
              <a:rPr lang="en-GB" sz="1800" b="1" dirty="0" smtClean="0"/>
              <a:t>, D. J. and Macfarlane-Dick, D. (2006) Formative assessment and self-regulated learning: A model and seven principles of good feedback practice, </a:t>
            </a:r>
            <a:r>
              <a:rPr lang="en-GB" sz="1800" b="1" i="1" dirty="0" smtClean="0"/>
              <a:t>Studies in Higher Education </a:t>
            </a:r>
            <a:r>
              <a:rPr lang="en-GB" sz="1800" b="1" i="1" dirty="0" err="1" smtClean="0"/>
              <a:t>Vol</a:t>
            </a:r>
            <a:r>
              <a:rPr lang="en-GB" sz="1800" b="1" i="1" dirty="0" smtClean="0"/>
              <a:t> 31(2), 199-218.</a:t>
            </a:r>
          </a:p>
          <a:p>
            <a:pPr>
              <a:buNone/>
            </a:pPr>
            <a:r>
              <a:rPr lang="en-GB" sz="1800" b="1" dirty="0" err="1" smtClean="0"/>
              <a:t>Newstead</a:t>
            </a:r>
            <a:r>
              <a:rPr lang="en-GB" sz="1800" b="1" dirty="0" smtClean="0"/>
              <a:t>, S. E. and Dennis, I. (1994), ‘Examiners examined: the reality of exam marking in psychology’, </a:t>
            </a:r>
            <a:r>
              <a:rPr lang="en-GB" sz="1800" b="1" i="1" dirty="0" smtClean="0"/>
              <a:t>The Psychologist</a:t>
            </a:r>
            <a:r>
              <a:rPr lang="en-GB" sz="1800" b="1" dirty="0" smtClean="0"/>
              <a:t>, 7, pp. 216-19.</a:t>
            </a:r>
          </a:p>
          <a:p>
            <a:pPr eaLnBrk="1" hangingPunct="1">
              <a:buNone/>
              <a:defRPr/>
            </a:pPr>
            <a:r>
              <a:rPr lang="en-GB" sz="1800" b="1" dirty="0" smtClean="0"/>
              <a:t>O’Donovan, B., Price, M. and Rust, C. (2004), ‘Know what I mean? Enhancing student understanding of assessment standards and criteria’, </a:t>
            </a:r>
            <a:r>
              <a:rPr lang="en-GB" sz="1800" b="1" i="1" dirty="0" smtClean="0"/>
              <a:t>Teaching in Higher Education</a:t>
            </a:r>
            <a:r>
              <a:rPr lang="en-GB" sz="1800" b="1" dirty="0" smtClean="0"/>
              <a:t>, 9, pp. 325-335.</a:t>
            </a:r>
          </a:p>
          <a:p>
            <a:pPr eaLnBrk="1" hangingPunct="1">
              <a:buNone/>
              <a:defRPr/>
            </a:pPr>
            <a:r>
              <a:rPr lang="en-GB" sz="1800" b="1" dirty="0" smtClean="0"/>
              <a:t>PASS project Bradford </a:t>
            </a:r>
            <a:r>
              <a:rPr lang="en-GB" sz="1800" b="1" dirty="0" smtClean="0">
                <a:hlinkClick r:id="rId3"/>
              </a:rPr>
              <a:t>http://www.pass.brad.ac.uk/</a:t>
            </a:r>
            <a:r>
              <a:rPr lang="en-GB" sz="1800" b="1" dirty="0" smtClean="0"/>
              <a:t> Accessed November 2013</a:t>
            </a:r>
          </a:p>
          <a:p>
            <a:pPr eaLnBrk="1" hangingPunct="1">
              <a:buNone/>
              <a:defRPr/>
            </a:pPr>
            <a:r>
              <a:rPr lang="en-GB" sz="1800" b="1" dirty="0" smtClean="0"/>
              <a:t>Pickford, R. and Brown, S. (2006) </a:t>
            </a:r>
            <a:r>
              <a:rPr lang="en-GB" sz="1800" b="1" i="1" dirty="0" smtClean="0"/>
              <a:t>Assessing skills and practice,</a:t>
            </a:r>
            <a:r>
              <a:rPr lang="en-GB" sz="1800" b="1" dirty="0" smtClean="0"/>
              <a:t> London: Routledge. </a:t>
            </a:r>
          </a:p>
          <a:p>
            <a:pPr eaLnBrk="1" hangingPunct="1">
              <a:buNone/>
              <a:defRPr/>
            </a:pPr>
            <a:endParaRPr lang="en-GB" sz="1800" b="1" dirty="0" smtClean="0"/>
          </a:p>
          <a:p>
            <a:pPr eaLnBrk="1" hangingPunct="1">
              <a:lnSpc>
                <a:spcPct val="90000"/>
              </a:lnSpc>
              <a:buFont typeface="Wingdings" pitchFamily="2" charset="2"/>
              <a:buNone/>
              <a:defRPr/>
            </a:pPr>
            <a:endParaRPr lang="en-GB" sz="1800" b="1" dirty="0" smtClean="0"/>
          </a:p>
        </p:txBody>
      </p:sp>
    </p:spTree>
    <p:extLst>
      <p:ext uri="{BB962C8B-B14F-4D97-AF65-F5344CB8AC3E}">
        <p14:creationId xmlns="" xmlns:p14="http://schemas.microsoft.com/office/powerpoint/2010/main" val="1188309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Font typeface="Wingdings" pitchFamily="2" charset="2"/>
              <a:buNone/>
            </a:pPr>
            <a:r>
              <a:rPr lang="en-GB" sz="1800" b="1" dirty="0" smtClean="0"/>
              <a:t>Race, P. (2001) </a:t>
            </a:r>
            <a:r>
              <a:rPr lang="en-GB" sz="1800" b="1" i="1" dirty="0" smtClean="0"/>
              <a:t>A Briefing on Self, Peer &amp; Group Assessment,</a:t>
            </a:r>
            <a:r>
              <a:rPr lang="en-GB" sz="1800" b="1" dirty="0" smtClean="0"/>
              <a:t> in LTSN Generic Centre Assessment Series No 9, LTSN York.</a:t>
            </a:r>
          </a:p>
          <a:p>
            <a:pPr eaLnBrk="1" hangingPunct="1">
              <a:buFont typeface="Wingdings" pitchFamily="2" charset="2"/>
              <a:buNone/>
            </a:pPr>
            <a:r>
              <a:rPr lang="en-GB" sz="1800" b="1" dirty="0" smtClean="0"/>
              <a:t>Race P. (2007) </a:t>
            </a:r>
            <a:r>
              <a:rPr lang="en-GB" sz="1800" b="1" i="1" dirty="0" smtClean="0"/>
              <a:t>The lecturer’s toolkit (3rd edition),</a:t>
            </a:r>
            <a:r>
              <a:rPr lang="en-GB" sz="1800" b="1" dirty="0" smtClean="0"/>
              <a:t> London: Routledge.</a:t>
            </a:r>
          </a:p>
          <a:p>
            <a:pPr eaLnBrk="1" hangingPunct="1">
              <a:buFont typeface="Wingdings" pitchFamily="2" charset="2"/>
              <a:buNone/>
            </a:pPr>
            <a:r>
              <a:rPr lang="en-GB" sz="1800" b="1" dirty="0" smtClean="0"/>
              <a:t>Rust, C., Price, M. and O’Donovan, B. (2003) Improving students’ learning by developing their understanding of assessment criteria and processes</a:t>
            </a:r>
            <a:r>
              <a:rPr lang="en-GB" sz="1800" b="1" i="1" dirty="0" smtClean="0"/>
              <a:t>, Assessment and Evaluation in Higher Education. 28 (2), 147-164.</a:t>
            </a:r>
          </a:p>
          <a:p>
            <a:pPr eaLnBrk="1" hangingPunct="1">
              <a:buFont typeface="Wingdings" pitchFamily="2" charset="2"/>
              <a:buNone/>
            </a:pPr>
            <a:r>
              <a:rPr lang="en-GB" sz="1800" b="1" dirty="0" err="1" smtClean="0"/>
              <a:t>Stefani</a:t>
            </a:r>
            <a:r>
              <a:rPr lang="en-GB" sz="1800" b="1" dirty="0" smtClean="0"/>
              <a:t>, L. and Carroll, J. (2001) </a:t>
            </a:r>
            <a:r>
              <a:rPr lang="en-GB" sz="1800" b="1" i="1" dirty="0" smtClean="0"/>
              <a:t>A Briefing on Plagiarism </a:t>
            </a:r>
            <a:r>
              <a:rPr lang="en-GB" sz="1800" b="1" dirty="0" smtClean="0"/>
              <a:t>http://www.ltsn.ac.uk/application.asp?app=resources.asp&amp;process=full_record&amp;section=generic&amp;id=10</a:t>
            </a:r>
          </a:p>
          <a:p>
            <a:pPr>
              <a:buNone/>
            </a:pPr>
            <a:r>
              <a:rPr lang="en-GB" sz="1800" b="1" dirty="0" smtClean="0"/>
              <a:t>Sadler, D. R. (1987), ‘Specifying and Promulgating Achievement Standards’, </a:t>
            </a:r>
            <a:r>
              <a:rPr lang="en-GB" sz="1800" b="1" i="1" dirty="0" smtClean="0"/>
              <a:t>Oxford Review of Education</a:t>
            </a:r>
            <a:r>
              <a:rPr lang="en-GB" sz="1800" b="1" dirty="0" smtClean="0"/>
              <a:t>, 13, pp. 191–209.</a:t>
            </a:r>
          </a:p>
          <a:p>
            <a:pPr>
              <a:buNone/>
            </a:pPr>
            <a:r>
              <a:rPr lang="en-GB" sz="1800" b="1" dirty="0" smtClean="0"/>
              <a:t>Sadler, DR 1989, ‘Formative assessment and the design of instructional systems’, </a:t>
            </a:r>
            <a:r>
              <a:rPr lang="en-GB" sz="1800" b="1" i="1" dirty="0" smtClean="0"/>
              <a:t>Instructional Science</a:t>
            </a:r>
            <a:r>
              <a:rPr lang="en-GB" sz="1800" b="1" dirty="0" smtClean="0"/>
              <a:t>, vol. 18, pp. 119-144.</a:t>
            </a:r>
          </a:p>
          <a:p>
            <a:pPr>
              <a:buNone/>
            </a:pPr>
            <a:r>
              <a:rPr lang="en-GB" sz="1800" b="1" dirty="0" smtClean="0"/>
              <a:t>Sadler, R. (2008) </a:t>
            </a:r>
            <a:r>
              <a:rPr lang="en-GB" sz="1800" b="1" i="1" dirty="0" smtClean="0"/>
              <a:t>Assessment of Higher Education,</a:t>
            </a:r>
            <a:r>
              <a:rPr lang="en-GB" sz="1800" b="1" dirty="0" smtClean="0"/>
              <a:t> in International Encyclopaedia of Education</a:t>
            </a:r>
          </a:p>
          <a:p>
            <a:pPr eaLnBrk="1" hangingPunct="1">
              <a:buNone/>
            </a:pPr>
            <a:r>
              <a:rPr lang="en-GB" sz="1800" b="1" dirty="0" smtClean="0"/>
              <a:t>Sadler, D. Royce (2010) Beyond feedback: developing student capability in complex appraisal,</a:t>
            </a:r>
            <a:br>
              <a:rPr lang="en-GB" sz="1800" b="1" dirty="0" smtClean="0"/>
            </a:br>
            <a:r>
              <a:rPr lang="en-GB" sz="1800" b="1" i="1" dirty="0" smtClean="0"/>
              <a:t>Assessment &amp; Evaluation in Higher Education, 35: 5, 535-550</a:t>
            </a:r>
          </a:p>
          <a:p>
            <a:pPr eaLnBrk="1" hangingPunct="1">
              <a:buNone/>
            </a:pPr>
            <a:r>
              <a:rPr lang="en-GB" sz="1800" b="1" dirty="0" smtClean="0"/>
              <a:t>Yorke, M. (1999) </a:t>
            </a:r>
            <a:r>
              <a:rPr lang="en-GB" sz="1800" b="1" i="1" dirty="0" smtClean="0"/>
              <a:t>Leaving Early: Undergraduate Non-completion in Higher Education,</a:t>
            </a:r>
            <a:r>
              <a:rPr lang="en-GB" sz="1800" b="1" dirty="0" smtClean="0"/>
              <a:t> London: Routledge.</a:t>
            </a:r>
          </a:p>
          <a:p>
            <a:pPr eaLnBrk="1" hangingPunct="1">
              <a:buFont typeface="Wingdings" pitchFamily="2" charset="2"/>
              <a:buNone/>
            </a:pPr>
            <a:endParaRPr lang="en-GB" sz="1800" b="1" dirty="0" smtClean="0"/>
          </a:p>
          <a:p>
            <a:endParaRPr lang="en-GB" sz="1800" b="1" dirty="0" smtClean="0"/>
          </a:p>
        </p:txBody>
      </p:sp>
    </p:spTree>
    <p:extLst>
      <p:ext uri="{BB962C8B-B14F-4D97-AF65-F5344CB8AC3E}">
        <p14:creationId xmlns="" xmlns:p14="http://schemas.microsoft.com/office/powerpoint/2010/main" val="156024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We also aim to consider how to help students:</a:t>
            </a:r>
            <a:endParaRPr lang="en-GB" sz="3600" dirty="0"/>
          </a:p>
        </p:txBody>
      </p:sp>
      <p:sp>
        <p:nvSpPr>
          <p:cNvPr id="3" name="Content Placeholder 2"/>
          <p:cNvSpPr>
            <a:spLocks noGrp="1"/>
          </p:cNvSpPr>
          <p:nvPr>
            <p:ph idx="1"/>
          </p:nvPr>
        </p:nvSpPr>
        <p:spPr>
          <a:xfrm>
            <a:off x="428596" y="1428736"/>
            <a:ext cx="8229600" cy="4789488"/>
          </a:xfrm>
        </p:spPr>
        <p:txBody>
          <a:bodyPr/>
          <a:lstStyle/>
          <a:p>
            <a:r>
              <a:rPr lang="en-GB" sz="2800" b="1" dirty="0" smtClean="0"/>
              <a:t>undertake what they need to do to achieve highly;</a:t>
            </a:r>
          </a:p>
          <a:p>
            <a:r>
              <a:rPr lang="en-GB" sz="2800" b="1" dirty="0"/>
              <a:t>u</a:t>
            </a:r>
            <a:r>
              <a:rPr lang="en-GB" sz="2800" b="1" dirty="0" smtClean="0"/>
              <a:t>nderstand how marks relate to criteria and weightings, and recognise the fairness and transparency of the systems by which they are assessed;</a:t>
            </a:r>
          </a:p>
          <a:p>
            <a:r>
              <a:rPr lang="en-GB" sz="2800" b="1" dirty="0" smtClean="0"/>
              <a:t>recognise feedback as both detailed and useful;</a:t>
            </a:r>
          </a:p>
          <a:p>
            <a:r>
              <a:rPr lang="en-GB" sz="2800" b="1" dirty="0" smtClean="0"/>
              <a:t>take notice of and use detailed and constructive developmental feedback.</a:t>
            </a:r>
            <a:endParaRPr lang="en-GB" sz="2800" b="1" dirty="0"/>
          </a:p>
        </p:txBody>
      </p:sp>
    </p:spTree>
    <p:extLst>
      <p:ext uri="{BB962C8B-B14F-4D97-AF65-F5344CB8AC3E}">
        <p14:creationId xmlns="" xmlns:p14="http://schemas.microsoft.com/office/powerpoint/2010/main" val="41652454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dirty="0" smtClean="0"/>
              <a:t/>
            </a:r>
            <a:br>
              <a:rPr lang="en-GB" sz="3200" dirty="0" smtClean="0"/>
            </a:br>
            <a:r>
              <a:rPr lang="en-GB" sz="2800" dirty="0" smtClean="0">
                <a:hlinkClick r:id="rId3"/>
              </a:rPr>
              <a:t>http://sally-</a:t>
            </a:r>
            <a:r>
              <a:rPr lang="en-GB" sz="2800" dirty="0" err="1" smtClean="0">
                <a:hlinkClick r:id="rId3"/>
              </a:rPr>
              <a:t>brown.net</a:t>
            </a:r>
            <a:r>
              <a:rPr lang="en-GB" sz="2800" dirty="0" smtClean="0"/>
              <a:t> </a:t>
            </a:r>
            <a:endParaRPr lang="en-GB" sz="2800" dirty="0" smtClean="0"/>
          </a:p>
        </p:txBody>
      </p:sp>
      <p:pic>
        <p:nvPicPr>
          <p:cNvPr id="21507" name="Picture 2" descr="sally new photo.jpg"/>
          <p:cNvPicPr>
            <a:picLocks noChangeAspect="1"/>
          </p:cNvPicPr>
          <p:nvPr/>
        </p:nvPicPr>
        <p:blipFill>
          <a:blip r:embed="rId4" cstate="email"/>
          <a:srcRect/>
          <a:stretch>
            <a:fillRect/>
          </a:stretch>
        </p:blipFill>
        <p:spPr bwMode="auto">
          <a:xfrm>
            <a:off x="2357438" y="1892300"/>
            <a:ext cx="3724275" cy="482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Two major UK assessment </a:t>
            </a:r>
            <a:r>
              <a:rPr lang="en-GB" sz="3600" dirty="0" smtClean="0"/>
              <a:t>initiatives </a:t>
            </a:r>
            <a:r>
              <a:rPr lang="en-GB" sz="3600" dirty="0" smtClean="0"/>
              <a:t>underpin the </a:t>
            </a:r>
            <a:r>
              <a:rPr lang="en-GB" sz="3600" dirty="0" err="1" smtClean="0"/>
              <a:t>TAPs</a:t>
            </a:r>
            <a:r>
              <a:rPr lang="en-GB" sz="3600" dirty="0" smtClean="0"/>
              <a:t> project:</a:t>
            </a:r>
          </a:p>
        </p:txBody>
      </p:sp>
      <p:sp>
        <p:nvSpPr>
          <p:cNvPr id="3" name="Content Placeholder 2"/>
          <p:cNvSpPr>
            <a:spLocks noGrp="1"/>
          </p:cNvSpPr>
          <p:nvPr>
            <p:ph idx="1"/>
          </p:nvPr>
        </p:nvSpPr>
        <p:spPr>
          <a:xfrm>
            <a:off x="214282" y="1214422"/>
            <a:ext cx="8715436" cy="4987941"/>
          </a:xfrm>
        </p:spPr>
        <p:txBody>
          <a:bodyPr/>
          <a:lstStyle/>
          <a:p>
            <a:r>
              <a:rPr lang="en-GB" sz="2400" b="1" dirty="0" smtClean="0"/>
              <a:t>The UK Quality Assurance Agency (QAA) Code of practice B6 on Assessment and APL.</a:t>
            </a:r>
          </a:p>
          <a:p>
            <a:r>
              <a:rPr lang="en-GB" sz="2400" b="1" dirty="0" smtClean="0"/>
              <a:t>The Higher Education Academy ‘A marked improvement’ project on bringing about change to institutional strategies on assessment.</a:t>
            </a:r>
          </a:p>
          <a:p>
            <a:r>
              <a:rPr lang="en-GB" sz="2400" b="1" dirty="0" smtClean="0"/>
              <a:t>Both groups have overlapping membership and therefore aligned perspectives.</a:t>
            </a:r>
          </a:p>
          <a:p>
            <a:r>
              <a:rPr lang="en-GB" sz="2400" b="1"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sz="2400" b="1" dirty="0"/>
          </a:p>
        </p:txBody>
      </p:sp>
    </p:spTree>
    <p:extLst>
      <p:ext uri="{BB962C8B-B14F-4D97-AF65-F5344CB8AC3E}">
        <p14:creationId xmlns="" xmlns:p14="http://schemas.microsoft.com/office/powerpoint/2010/main" val="429368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 Marked Improvement’ aims to improve assessment practice</a:t>
            </a:r>
            <a:endParaRPr lang="en-GB" sz="3600" dirty="0"/>
          </a:p>
        </p:txBody>
      </p:sp>
      <p:sp>
        <p:nvSpPr>
          <p:cNvPr id="3" name="Content Placeholder 2"/>
          <p:cNvSpPr>
            <a:spLocks noGrp="1"/>
          </p:cNvSpPr>
          <p:nvPr>
            <p:ph idx="1"/>
          </p:nvPr>
        </p:nvSpPr>
        <p:spPr/>
        <p:txBody>
          <a:bodyPr/>
          <a:lstStyle/>
          <a:p>
            <a:pPr marL="395288" lvl="2" indent="-342900" eaLnBrk="1" hangingPunct="1"/>
            <a:r>
              <a:rPr lang="en-GB" sz="2000" b="1" dirty="0" smtClean="0"/>
              <a:t>Stems from firm evidence that assessment is not </a:t>
            </a:r>
            <a:r>
              <a:rPr lang="ja-JP" altLang="en-GB" sz="2000" b="1" dirty="0" smtClean="0"/>
              <a:t>‘</a:t>
            </a:r>
            <a:r>
              <a:rPr lang="en-GB" altLang="ja-JP" sz="2000" b="1" dirty="0" smtClean="0"/>
              <a:t>fit for purpose</a:t>
            </a:r>
            <a:r>
              <a:rPr lang="ja-JP" altLang="en-GB" sz="2000" b="1" dirty="0" smtClean="0"/>
              <a:t>’ </a:t>
            </a:r>
            <a:r>
              <a:rPr lang="en-GB" altLang="ja-JP" sz="2000" b="1" dirty="0" smtClean="0"/>
              <a:t>(Race 2010, Brown, 2010);</a:t>
            </a:r>
          </a:p>
          <a:p>
            <a:pPr marL="395288" lvl="2" indent="-342900" eaLnBrk="1" hangingPunct="1"/>
            <a:r>
              <a:rPr lang="en-GB" sz="2000" b="1" dirty="0" smtClean="0"/>
              <a:t>Aims to take a radical approach, recognising that it is time for significant reappraisal of assessment policy and practice (</a:t>
            </a:r>
            <a:r>
              <a:rPr lang="en-GB" sz="2000" b="1" dirty="0" err="1" smtClean="0"/>
              <a:t>ASKe</a:t>
            </a:r>
            <a:r>
              <a:rPr lang="en-GB" sz="2000" b="1" dirty="0" smtClean="0"/>
              <a:t>, Weston Manor Manifesto);</a:t>
            </a:r>
          </a:p>
          <a:p>
            <a:pPr marL="395288" lvl="2" indent="-342900" eaLnBrk="1" hangingPunct="1"/>
            <a:r>
              <a:rPr lang="en-GB" sz="2000" b="1" dirty="0" smtClean="0"/>
              <a:t>Builds on expertise, evidence, perspectives, and previous work; </a:t>
            </a:r>
          </a:p>
          <a:p>
            <a:pPr marL="395288" lvl="2" indent="-342900" eaLnBrk="1" hangingPunct="1"/>
            <a:r>
              <a:rPr lang="en-GB" sz="2000" b="1" dirty="0" smtClean="0"/>
              <a:t>Takes an evidence-informed approach; </a:t>
            </a:r>
          </a:p>
          <a:p>
            <a:pPr marL="395288" lvl="2" indent="-342900" eaLnBrk="1" hangingPunct="1"/>
            <a:r>
              <a:rPr lang="en-GB" sz="2000" b="1" dirty="0" smtClean="0"/>
              <a:t>Encourages for assessment to be seen as an integral part of the learning experience. </a:t>
            </a:r>
          </a:p>
          <a:p>
            <a:r>
              <a:rPr lang="en-GB" sz="2000" b="1" dirty="0" smtClean="0"/>
              <a:t>The work aligns with the expectations of the new B6 section of the QAA code of practice, JISC initiatives and other current developments;</a:t>
            </a:r>
          </a:p>
          <a:p>
            <a:r>
              <a:rPr lang="en-GB" sz="2000" b="1" dirty="0" smtClean="0"/>
              <a:t>Together we are seeking to make assessment contribute to student achievement, engagement and retention by being fit-for-purpose and fully integrated into the learning process.</a:t>
            </a:r>
            <a:endParaRPr lang="en-GB" sz="2000" b="1" dirty="0"/>
          </a:p>
        </p:txBody>
      </p:sp>
    </p:spTree>
    <p:extLst>
      <p:ext uri="{BB962C8B-B14F-4D97-AF65-F5344CB8AC3E}">
        <p14:creationId xmlns="" xmlns:p14="http://schemas.microsoft.com/office/powerpoint/2010/main" val="1438679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 Marked Improvement proposes 6 tenets</a:t>
            </a:r>
            <a:endParaRPr lang="en-GB" sz="3600"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Summarised as:</a:t>
            </a:r>
          </a:p>
          <a:p>
            <a:pPr marL="0" indent="0">
              <a:buNone/>
            </a:pPr>
            <a:endParaRPr lang="en-GB" b="1" dirty="0" smtClean="0"/>
          </a:p>
          <a:p>
            <a:r>
              <a:rPr lang="en-GB" b="1" dirty="0" smtClean="0"/>
              <a:t>Assessment </a:t>
            </a:r>
            <a:r>
              <a:rPr lang="en-GB" b="1" i="1" dirty="0" smtClean="0"/>
              <a:t>for</a:t>
            </a:r>
            <a:r>
              <a:rPr lang="en-GB" b="1" dirty="0" smtClean="0"/>
              <a:t> learning</a:t>
            </a:r>
          </a:p>
          <a:p>
            <a:r>
              <a:rPr lang="en-GB" b="1" dirty="0" smtClean="0"/>
              <a:t>Ensuring assessment is fit for purpose</a:t>
            </a:r>
          </a:p>
          <a:p>
            <a:r>
              <a:rPr lang="en-GB" b="1" dirty="0" smtClean="0"/>
              <a:t>Recognising that assessment lacks precision </a:t>
            </a:r>
          </a:p>
          <a:p>
            <a:r>
              <a:rPr lang="en-GB" b="1" dirty="0" smtClean="0"/>
              <a:t>Constructing standards in communities</a:t>
            </a:r>
          </a:p>
          <a:p>
            <a:r>
              <a:rPr lang="en-GB" b="1" dirty="0" smtClean="0"/>
              <a:t>Integrating assessment literacy into course design</a:t>
            </a:r>
          </a:p>
          <a:p>
            <a:r>
              <a:rPr lang="en-GB" b="1" dirty="0" smtClean="0"/>
              <a:t>Ensuring professional judgements are reliable </a:t>
            </a:r>
          </a:p>
          <a:p>
            <a:pPr marL="0" indent="0">
              <a:buNone/>
            </a:pPr>
            <a:endParaRPr lang="en-GB" b="1" dirty="0" smtClean="0"/>
          </a:p>
          <a:p>
            <a:pPr marL="0" indent="0">
              <a:buNone/>
            </a:pPr>
            <a:r>
              <a:rPr lang="en-GB" sz="2200" b="1" dirty="0" smtClean="0"/>
              <a:t>(See Marked Improvement document for exact wording and further explanation)</a:t>
            </a:r>
            <a:endParaRPr lang="en-GB" sz="2200" b="1" dirty="0"/>
          </a:p>
          <a:p>
            <a:pPr marL="0" indent="0">
              <a:buNone/>
            </a:pPr>
            <a:endParaRPr lang="en-GB" b="1" dirty="0"/>
          </a:p>
        </p:txBody>
      </p:sp>
    </p:spTree>
    <p:extLst>
      <p:ext uri="{BB962C8B-B14F-4D97-AF65-F5344CB8AC3E}">
        <p14:creationId xmlns="" xmlns:p14="http://schemas.microsoft.com/office/powerpoint/2010/main" val="344779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stretch>
            <a:fillRect/>
          </a:stretch>
        </p:blipFill>
        <p:spPr>
          <a:xfrm>
            <a:off x="1078690" y="155165"/>
            <a:ext cx="6986621" cy="6547671"/>
          </a:xfrm>
          <a:prstGeom prst="rect">
            <a:avLst/>
          </a:prstGeom>
        </p:spPr>
      </p:pic>
    </p:spTree>
    <p:extLst>
      <p:ext uri="{BB962C8B-B14F-4D97-AF65-F5344CB8AC3E}">
        <p14:creationId xmlns="" xmlns:p14="http://schemas.microsoft.com/office/powerpoint/2010/main" val="4205868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Progress of ARU project so far </a:t>
            </a:r>
            <a:endParaRPr lang="en-GB" sz="3600" dirty="0"/>
          </a:p>
        </p:txBody>
      </p:sp>
      <p:sp>
        <p:nvSpPr>
          <p:cNvPr id="3" name="Content Placeholder 2"/>
          <p:cNvSpPr>
            <a:spLocks noGrp="1"/>
          </p:cNvSpPr>
          <p:nvPr>
            <p:ph idx="1"/>
          </p:nvPr>
        </p:nvSpPr>
        <p:spPr/>
        <p:txBody>
          <a:bodyPr/>
          <a:lstStyle/>
          <a:p>
            <a:r>
              <a:rPr lang="en-GB" sz="2800" b="1" dirty="0" smtClean="0"/>
              <a:t>Away-days, workshops, targeted sessions held involving: </a:t>
            </a:r>
          </a:p>
          <a:p>
            <a:pPr lvl="1"/>
            <a:r>
              <a:rPr lang="en-GB" sz="2400" b="1" dirty="0" smtClean="0"/>
              <a:t>Course leaders</a:t>
            </a:r>
          </a:p>
          <a:p>
            <a:pPr lvl="1"/>
            <a:r>
              <a:rPr lang="en-GB" sz="2400" b="1" dirty="0" smtClean="0"/>
              <a:t>Academics</a:t>
            </a:r>
          </a:p>
          <a:p>
            <a:pPr lvl="1"/>
            <a:r>
              <a:rPr lang="en-GB" sz="2400" b="1" dirty="0" smtClean="0"/>
              <a:t>Managers</a:t>
            </a:r>
          </a:p>
          <a:p>
            <a:pPr lvl="1"/>
            <a:r>
              <a:rPr lang="en-GB" sz="2400" b="1" dirty="0" smtClean="0"/>
              <a:t>Quality assurance staff</a:t>
            </a:r>
            <a:endParaRPr lang="en-GB" sz="2400" b="1" dirty="0"/>
          </a:p>
          <a:p>
            <a:r>
              <a:rPr lang="en-GB" sz="2800" b="1" dirty="0" smtClean="0"/>
              <a:t>Summary of priorities identified</a:t>
            </a:r>
          </a:p>
          <a:p>
            <a:pPr lvl="1"/>
            <a:r>
              <a:rPr lang="en-GB" sz="2400" b="1" dirty="0"/>
              <a:t>Developing programme approaches to assessment </a:t>
            </a:r>
          </a:p>
          <a:p>
            <a:pPr lvl="1"/>
            <a:r>
              <a:rPr lang="en-GB" sz="2400" b="1" dirty="0"/>
              <a:t>Developing assessment literacy </a:t>
            </a:r>
          </a:p>
          <a:p>
            <a:pPr lvl="1"/>
            <a:r>
              <a:rPr lang="en-GB" sz="2400" b="1" dirty="0"/>
              <a:t>Rebalancing summative and formative assessment </a:t>
            </a:r>
          </a:p>
          <a:p>
            <a:pPr marL="457200" lvl="1" indent="0">
              <a:buNone/>
            </a:pPr>
            <a:endParaRPr lang="en-GB" sz="2400" dirty="0"/>
          </a:p>
        </p:txBody>
      </p:sp>
    </p:spTree>
    <p:extLst>
      <p:ext uri="{BB962C8B-B14F-4D97-AF65-F5344CB8AC3E}">
        <p14:creationId xmlns="" xmlns:p14="http://schemas.microsoft.com/office/powerpoint/2010/main" val="3808462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3329</Words>
  <Application>Microsoft Office PowerPoint</Application>
  <PresentationFormat>On-screen Show (4:3)</PresentationFormat>
  <Paragraphs>254</Paragraphs>
  <Slides>40</Slides>
  <Notes>28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LeedsMet template</vt:lpstr>
      <vt:lpstr>Recognising and rewarding excellent work ALSS Assessment day Anglia Ruskin University December 2014</vt:lpstr>
      <vt:lpstr>Rationale</vt:lpstr>
      <vt:lpstr>In this session, participants will have opportunities to:</vt:lpstr>
      <vt:lpstr>We also aim to consider how to help students:</vt:lpstr>
      <vt:lpstr>Two major UK assessment initiatives underpin the TAPs project:</vt:lpstr>
      <vt:lpstr>‘A Marked Improvement’ aims to improve assessment practice</vt:lpstr>
      <vt:lpstr>A Marked Improvement proposes 6 tenets</vt:lpstr>
      <vt:lpstr>Slide 8</vt:lpstr>
      <vt:lpstr>Progress of ARU project so far </vt:lpstr>
      <vt:lpstr>Key features of the project</vt:lpstr>
      <vt:lpstr>Some thoughts from ARU working groups</vt:lpstr>
      <vt:lpstr>More thoughts</vt:lpstr>
      <vt:lpstr>Slide 13</vt:lpstr>
      <vt:lpstr>What is assessment for? What can it do? How much does it matter?</vt:lpstr>
      <vt:lpstr>Assessment for learning</vt:lpstr>
      <vt:lpstr>Assessment for learning</vt:lpstr>
      <vt:lpstr>The major success factors identified were:</vt:lpstr>
      <vt:lpstr>More success factors</vt:lpstr>
      <vt:lpstr>Sadler, the most cited author on formative assessment argues:</vt:lpstr>
      <vt:lpstr>Sadler continues…</vt:lpstr>
      <vt:lpstr>Slide 21</vt:lpstr>
      <vt:lpstr>Assessment, confidence and retention</vt:lpstr>
      <vt:lpstr>Students who believe that intelligence is malleable may be more robust</vt:lpstr>
      <vt:lpstr>Assessment literacy: students do better if they can: </vt:lpstr>
      <vt:lpstr>To what extent does your assessment strategy: </vt:lpstr>
      <vt:lpstr>And…</vt:lpstr>
      <vt:lpstr>Assessment in context</vt:lpstr>
      <vt:lpstr>Assessing students in groups: factors to consider</vt:lpstr>
      <vt:lpstr>Encouraging students to take assessment more seriously</vt:lpstr>
      <vt:lpstr>Improving feedback: good practice according to Nicol and Macfarlane-Dick (2006):</vt:lpstr>
      <vt:lpstr>Key issues when giving feedback</vt:lpstr>
      <vt:lpstr>Important aspects of complex, high-level learning outcomes can only be achieved when students are allowed time to ‘come to know’ the standards in use by the community</vt:lpstr>
      <vt:lpstr>Course learning outcomes should reflect what students should achieve </vt:lpstr>
      <vt:lpstr>Efficient assessment: we need to:</vt:lpstr>
      <vt:lpstr>Some final thoughts on assessment and feedback</vt:lpstr>
      <vt:lpstr>Useful references: 1</vt:lpstr>
      <vt:lpstr>Useful references 2</vt:lpstr>
      <vt:lpstr>Useful references 3</vt:lpstr>
      <vt:lpstr>Useful references 4</vt:lpstr>
      <vt:lpstr> http://sally-brown.net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98</cp:revision>
  <dcterms:created xsi:type="dcterms:W3CDTF">2007-03-06T12:05:28Z</dcterms:created>
  <dcterms:modified xsi:type="dcterms:W3CDTF">2014-12-07T18:20:55Z</dcterms:modified>
</cp:coreProperties>
</file>