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3"/>
  </p:notesMasterIdLst>
  <p:handoutMasterIdLst>
    <p:handoutMasterId r:id="rId34"/>
  </p:handoutMasterIdLst>
  <p:sldIdLst>
    <p:sldId id="485" r:id="rId3"/>
    <p:sldId id="453" r:id="rId4"/>
    <p:sldId id="528" r:id="rId5"/>
    <p:sldId id="497" r:id="rId6"/>
    <p:sldId id="498" r:id="rId7"/>
    <p:sldId id="501" r:id="rId8"/>
    <p:sldId id="494" r:id="rId9"/>
    <p:sldId id="470" r:id="rId10"/>
    <p:sldId id="503" r:id="rId11"/>
    <p:sldId id="504" r:id="rId12"/>
    <p:sldId id="505" r:id="rId13"/>
    <p:sldId id="506" r:id="rId14"/>
    <p:sldId id="507" r:id="rId15"/>
    <p:sldId id="448" r:id="rId16"/>
    <p:sldId id="512" r:id="rId17"/>
    <p:sldId id="515" r:id="rId18"/>
    <p:sldId id="516" r:id="rId19"/>
    <p:sldId id="529" r:id="rId20"/>
    <p:sldId id="422" r:id="rId21"/>
    <p:sldId id="472" r:id="rId22"/>
    <p:sldId id="481" r:id="rId23"/>
    <p:sldId id="474" r:id="rId24"/>
    <p:sldId id="479" r:id="rId25"/>
    <p:sldId id="480" r:id="rId26"/>
    <p:sldId id="478" r:id="rId27"/>
    <p:sldId id="443" r:id="rId28"/>
    <p:sldId id="270" r:id="rId29"/>
    <p:sldId id="271" r:id="rId30"/>
    <p:sldId id="272" r:id="rId31"/>
    <p:sldId id="317" r:id="rId3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7458" autoAdjust="0"/>
  </p:normalViewPr>
  <p:slideViewPr>
    <p:cSldViewPr>
      <p:cViewPr>
        <p:scale>
          <a:sx n="90" d="100"/>
          <a:sy n="90" d="100"/>
        </p:scale>
        <p:origin x="-510" y="-462"/>
      </p:cViewPr>
      <p:guideLst>
        <p:guide orient="horz" pos="2160"/>
        <p:guide pos="2880"/>
      </p:guideLst>
    </p:cSldViewPr>
  </p:slideViewPr>
  <p:outlineViewPr>
    <p:cViewPr>
      <p:scale>
        <a:sx n="33" d="100"/>
        <a:sy n="33" d="100"/>
      </p:scale>
      <p:origin x="0" y="6468"/>
    </p:cViewPr>
  </p:outlineViewPr>
  <p:notesTextViewPr>
    <p:cViewPr>
      <p:scale>
        <a:sx n="100" d="100"/>
        <a:sy n="100" d="100"/>
      </p:scale>
      <p:origin x="0" y="0"/>
    </p:cViewPr>
  </p:notesTextViewPr>
  <p:sorterViewPr>
    <p:cViewPr>
      <p:scale>
        <a:sx n="66" d="100"/>
        <a:sy n="66" d="100"/>
      </p:scale>
      <p:origin x="0" y="1212"/>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2">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10440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38463389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26</a:t>
            </a:fld>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26/11/2014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26/11/2014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26/11/2014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26/11/2014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26/11/2014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26/11/2014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26/11/2014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26/11/2014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26/11/2014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26/11/2014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26/11/2014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26/11/2014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brookes.ac.uk/aske/Manifesto/"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15912" y="466725"/>
            <a:ext cx="7042169" cy="2133600"/>
          </a:xfrm>
        </p:spPr>
        <p:txBody>
          <a:bodyPr/>
          <a:lstStyle/>
          <a:p>
            <a:pPr algn="ctr"/>
            <a:r>
              <a:rPr lang="en-GB" dirty="0" smtClean="0"/>
              <a:t>A marked improvement</a:t>
            </a:r>
            <a:br>
              <a:rPr lang="en-GB" dirty="0" smtClean="0"/>
            </a:br>
            <a:r>
              <a:rPr lang="en-GB" dirty="0" smtClean="0"/>
              <a:t>Anglia Ruskin University</a:t>
            </a:r>
            <a:br>
              <a:rPr lang="en-GB" dirty="0" smtClean="0"/>
            </a:br>
            <a:r>
              <a:rPr lang="en-GB" dirty="0" smtClean="0"/>
              <a:t>LAIBS</a:t>
            </a:r>
            <a:endParaRPr lang="en-GB" dirty="0"/>
          </a:p>
        </p:txBody>
      </p:sp>
      <p:sp>
        <p:nvSpPr>
          <p:cNvPr id="5" name="Subtitle 4"/>
          <p:cNvSpPr>
            <a:spLocks noGrp="1"/>
          </p:cNvSpPr>
          <p:nvPr>
            <p:ph type="subTitle" idx="1"/>
          </p:nvPr>
        </p:nvSpPr>
        <p:spPr/>
        <p:txBody>
          <a:bodyPr/>
          <a:lstStyle/>
          <a:p>
            <a:pPr algn="ctr" eaLnBrk="1" hangingPunct="1">
              <a:defRPr/>
            </a:pPr>
            <a:r>
              <a:rPr lang="en-GB" sz="2400" dirty="0" smtClean="0"/>
              <a:t>November 26</a:t>
            </a:r>
            <a:r>
              <a:rPr lang="en-GB" sz="2400" baseline="30000" dirty="0" smtClean="0"/>
              <a:t>th</a:t>
            </a:r>
            <a:r>
              <a:rPr lang="en-GB" sz="2400" dirty="0" smtClean="0"/>
              <a:t> 2014</a:t>
            </a:r>
            <a:endParaRPr lang="en-GB" sz="2400" dirty="0" smtClean="0"/>
          </a:p>
          <a:p>
            <a:pPr algn="ctr" eaLnBrk="1" hangingPunct="1">
              <a:defRPr/>
            </a:pPr>
            <a:r>
              <a:rPr lang="en-GB" sz="2400" dirty="0" smtClean="0"/>
              <a:t>Sally Brown and Margaret Price</a:t>
            </a:r>
          </a:p>
          <a:p>
            <a:pPr algn="ctr" eaLnBrk="1" hangingPunct="1">
              <a:defRPr/>
            </a:pPr>
            <a:r>
              <a:rPr lang="en-GB" sz="2400" dirty="0" smtClean="0"/>
              <a:t>NTF, PFHEA, SFSEDA</a:t>
            </a:r>
          </a:p>
          <a:p>
            <a:pPr algn="ctr" eaLnBrk="1" hangingPunct="1">
              <a:defRPr/>
            </a:pPr>
            <a:r>
              <a:rPr lang="en-GB" sz="2400" dirty="0" smtClean="0"/>
              <a:t>Emerita Professor, Leeds Metropolitan University</a:t>
            </a:r>
          </a:p>
          <a:p>
            <a:pPr algn="ctr" eaLnBrk="1" hangingPunct="1">
              <a:defRPr/>
            </a:pPr>
            <a:r>
              <a:rPr lang="en-GB" sz="2400" dirty="0" smtClean="0"/>
              <a:t>Visiting Professor University of Plymouth &amp; Liverpool John Moores 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thoughts</a:t>
            </a:r>
            <a:endParaRPr lang="en-GB" dirty="0"/>
          </a:p>
        </p:txBody>
      </p:sp>
      <p:sp>
        <p:nvSpPr>
          <p:cNvPr id="3" name="Content Placeholder 2"/>
          <p:cNvSpPr>
            <a:spLocks noGrp="1"/>
          </p:cNvSpPr>
          <p:nvPr>
            <p:ph idx="1"/>
          </p:nvPr>
        </p:nvSpPr>
        <p:spPr/>
        <p:txBody>
          <a:bodyPr/>
          <a:lstStyle/>
          <a:p>
            <a:pPr lvl="0"/>
            <a:r>
              <a:rPr lang="en-GB" sz="2800" dirty="0" smtClean="0"/>
              <a:t>Balancing ambitions for incremental assessment and making the volume of assessment manageable;</a:t>
            </a:r>
          </a:p>
          <a:p>
            <a:pPr lvl="0"/>
            <a:r>
              <a:rPr lang="en-GB" sz="2800" dirty="0" smtClean="0"/>
              <a:t>The importance of integrating PSRBs requirements;</a:t>
            </a:r>
          </a:p>
          <a:p>
            <a:pPr lvl="0"/>
            <a:r>
              <a:rPr lang="en-GB" sz="2800" dirty="0" smtClean="0"/>
              <a:t>Discussions around what works well when giving assessors feedback on their assessment (including a traffic light system (RAG sheet) as used in the health Faculty;</a:t>
            </a:r>
          </a:p>
          <a:p>
            <a:pPr lvl="0"/>
            <a:r>
              <a:rPr lang="en-GB" sz="2800" dirty="0" smtClean="0"/>
              <a:t>The importance of letting students know when they are getting informal feedback that it is feedback</a:t>
            </a:r>
          </a:p>
          <a:p>
            <a:pPr lvl="0"/>
            <a:r>
              <a:rPr lang="en-GB" sz="2800" dirty="0" smtClean="0"/>
              <a:t>The value of group feedback via </a:t>
            </a:r>
            <a:r>
              <a:rPr lang="en-GB" sz="2800" dirty="0" err="1" smtClean="0"/>
              <a:t>vodcasts</a:t>
            </a:r>
            <a:endParaRPr lang="en-GB" sz="2800" dirty="0" smtClean="0"/>
          </a:p>
          <a:p>
            <a:endParaRPr lang="en-GB"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still more</a:t>
            </a:r>
            <a:endParaRPr lang="en-GB" dirty="0"/>
          </a:p>
        </p:txBody>
      </p:sp>
      <p:sp>
        <p:nvSpPr>
          <p:cNvPr id="3" name="Content Placeholder 2"/>
          <p:cNvSpPr>
            <a:spLocks noGrp="1"/>
          </p:cNvSpPr>
          <p:nvPr>
            <p:ph idx="1"/>
          </p:nvPr>
        </p:nvSpPr>
        <p:spPr/>
        <p:txBody>
          <a:bodyPr/>
          <a:lstStyle/>
          <a:p>
            <a:pPr lvl="0"/>
            <a:r>
              <a:rPr lang="en-GB" sz="2800" dirty="0" smtClean="0"/>
              <a:t>The value of real life/ authentic assessment</a:t>
            </a:r>
          </a:p>
          <a:p>
            <a:pPr lvl="0"/>
            <a:r>
              <a:rPr lang="en-GB" sz="2800" dirty="0" smtClean="0"/>
              <a:t>The importance of ‘feed forward’ as a way of integrating assessment </a:t>
            </a:r>
            <a:r>
              <a:rPr lang="en-GB" sz="2800" i="1" dirty="0" smtClean="0"/>
              <a:t>as</a:t>
            </a:r>
            <a:r>
              <a:rPr lang="en-GB" sz="2800" dirty="0" smtClean="0"/>
              <a:t> learning</a:t>
            </a:r>
          </a:p>
          <a:p>
            <a:pPr lvl="0"/>
            <a:r>
              <a:rPr lang="en-GB" sz="2800" dirty="0" smtClean="0"/>
              <a:t>The value of using a variety of assessment formats;</a:t>
            </a:r>
          </a:p>
          <a:p>
            <a:pPr lvl="0"/>
            <a:r>
              <a:rPr lang="en-GB" sz="2800" dirty="0" smtClean="0"/>
              <a:t>A desire to make assessment exciting, interesting and instilling a sense of pride in achievement;</a:t>
            </a:r>
          </a:p>
          <a:p>
            <a:pPr lvl="0"/>
            <a:r>
              <a:rPr lang="en-GB" sz="2800" dirty="0" smtClean="0"/>
              <a:t>The importance of using appropriate new technologies to support assessment, including assessment management systems, and making them work well.</a:t>
            </a:r>
          </a:p>
          <a:p>
            <a:endParaRPr lang="en-GB"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major success factors identified by the 85+ group were:</a:t>
            </a:r>
            <a:endParaRPr lang="en-GB" dirty="0"/>
          </a:p>
        </p:txBody>
      </p:sp>
      <p:sp>
        <p:nvSpPr>
          <p:cNvPr id="3" name="Content Placeholder 2"/>
          <p:cNvSpPr>
            <a:spLocks noGrp="1"/>
          </p:cNvSpPr>
          <p:nvPr>
            <p:ph idx="1"/>
          </p:nvPr>
        </p:nvSpPr>
        <p:spPr/>
        <p:txBody>
          <a:bodyPr/>
          <a:lstStyle/>
          <a:p>
            <a:pPr lvl="0"/>
            <a:r>
              <a:rPr lang="en-GB" sz="2800" dirty="0" smtClean="0"/>
              <a:t>Motivation (Because student are working towards professional qualifications)</a:t>
            </a:r>
          </a:p>
          <a:p>
            <a:pPr lvl="0"/>
            <a:r>
              <a:rPr lang="en-GB" sz="2800" dirty="0" smtClean="0"/>
              <a:t>Authentic constructively aligned assessment;</a:t>
            </a:r>
          </a:p>
          <a:p>
            <a:pPr lvl="0"/>
            <a:r>
              <a:rPr lang="en-GB" sz="2800" dirty="0" smtClean="0"/>
              <a:t>Incremental review</a:t>
            </a:r>
          </a:p>
          <a:p>
            <a:pPr lvl="0"/>
            <a:r>
              <a:rPr lang="en-GB" sz="2800" dirty="0" smtClean="0"/>
              <a:t>Commitment to students’ success</a:t>
            </a:r>
          </a:p>
          <a:p>
            <a:pPr lvl="0"/>
            <a:r>
              <a:rPr lang="en-GB" sz="2800" dirty="0" smtClean="0"/>
              <a:t>Assessment literacy</a:t>
            </a:r>
          </a:p>
          <a:p>
            <a:pPr lvl="0"/>
            <a:r>
              <a:rPr lang="en-GB" sz="2800" dirty="0" smtClean="0"/>
              <a:t>Skills for learning</a:t>
            </a:r>
          </a:p>
          <a:p>
            <a:pPr lvl="0"/>
            <a:r>
              <a:rPr lang="en-GB" sz="2800" dirty="0" smtClean="0"/>
              <a:t>The value of using students to give a ‘sense check’ on planned assignments</a:t>
            </a:r>
          </a:p>
          <a:p>
            <a:endParaRPr lang="en-GB"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success factors</a:t>
            </a:r>
            <a:endParaRPr lang="en-GB" dirty="0"/>
          </a:p>
        </p:txBody>
      </p:sp>
      <p:sp>
        <p:nvSpPr>
          <p:cNvPr id="3" name="Content Placeholder 2"/>
          <p:cNvSpPr>
            <a:spLocks noGrp="1"/>
          </p:cNvSpPr>
          <p:nvPr>
            <p:ph idx="1"/>
          </p:nvPr>
        </p:nvSpPr>
        <p:spPr/>
        <p:txBody>
          <a:bodyPr/>
          <a:lstStyle/>
          <a:p>
            <a:pPr lvl="0"/>
            <a:r>
              <a:rPr lang="en-GB" sz="2800" dirty="0" smtClean="0"/>
              <a:t>The value of immersive experiences where these are implemented;</a:t>
            </a:r>
          </a:p>
          <a:p>
            <a:pPr lvl="0"/>
            <a:r>
              <a:rPr lang="en-GB" sz="2800" dirty="0" smtClean="0"/>
              <a:t>Robust processes and practices to assure quality and enhance the student experience through good assessment;</a:t>
            </a:r>
          </a:p>
          <a:p>
            <a:pPr lvl="0"/>
            <a:r>
              <a:rPr lang="en-GB" sz="2800" dirty="0" smtClean="0"/>
              <a:t>Training to establish standards and to ensure all assessors are competent to undertake the task (QAA Code B6)</a:t>
            </a:r>
          </a:p>
          <a:p>
            <a:pPr lvl="0"/>
            <a:r>
              <a:rPr lang="en-GB" sz="2800" dirty="0" smtClean="0"/>
              <a:t>The importance of opening up the ‘black box’ of assessment ‘secrets’</a:t>
            </a:r>
          </a:p>
          <a:p>
            <a:endParaRPr lang="en-GB"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assessment for? What can it do? How much does it matter?</a:t>
            </a:r>
            <a:endParaRPr lang="en-GB" dirty="0"/>
          </a:p>
        </p:txBody>
      </p:sp>
      <p:sp>
        <p:nvSpPr>
          <p:cNvPr id="3" name="Content Placeholder 2"/>
          <p:cNvSpPr>
            <a:spLocks noGrp="1"/>
          </p:cNvSpPr>
          <p:nvPr>
            <p:ph idx="1"/>
          </p:nvPr>
        </p:nvSpPr>
        <p:spPr/>
        <p:txBody>
          <a:bodyPr/>
          <a:lstStyle/>
          <a:p>
            <a:r>
              <a:rPr lang="en-GB" sz="2600" dirty="0" smtClean="0"/>
              <a:t>Many argue nowadays that assessment is crucially an integral part of the learning process rather than just a means of judging the extent to which learning has taken place;</a:t>
            </a:r>
          </a:p>
          <a:p>
            <a:r>
              <a:rPr lang="en-GB" sz="2600" dirty="0" smtClean="0"/>
              <a:t>Assessment activities can help students get the measure of their achievement and can motivate learning, but can also destroy confidence and undermine already disadvantaged students;</a:t>
            </a:r>
          </a:p>
          <a:p>
            <a:r>
              <a:rPr lang="en-GB" sz="2600" dirty="0" smtClean="0"/>
              <a:t>As far as I am concerned there is nothing we do for students that has as much impact as assessment and therefore it’s really worth thinking through how it adds value to the learning experience.</a:t>
            </a:r>
            <a:endParaRPr lang="en-GB"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smtClean="0"/>
              <a:t>1. 	Tasks should be </a:t>
            </a:r>
            <a:r>
              <a:rPr lang="en-GB" sz="2300" dirty="0" smtClean="0">
                <a:solidFill>
                  <a:schemeClr val="tx2">
                    <a:lumMod val="40000"/>
                    <a:lumOff val="60000"/>
                  </a:schemeClr>
                </a:solidFill>
              </a:rPr>
              <a:t>challenging</a:t>
            </a:r>
            <a:r>
              <a:rPr lang="en-GB" sz="23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300" dirty="0" smtClean="0"/>
              <a:t>2. 	Learning and assessment should be </a:t>
            </a:r>
            <a:r>
              <a:rPr lang="en-GB" sz="2300" dirty="0" smtClean="0">
                <a:solidFill>
                  <a:srgbClr val="AD5CFF"/>
                </a:solidFill>
              </a:rPr>
              <a:t>integrated</a:t>
            </a:r>
            <a:r>
              <a:rPr lang="en-GB" sz="2300" dirty="0" smtClean="0"/>
              <a:t>, assessment should not come at the end of learning but should be part of the learning process;</a:t>
            </a:r>
          </a:p>
          <a:p>
            <a:pPr marL="438150" indent="-438150" eaLnBrk="1" hangingPunct="1">
              <a:buFont typeface="Wingdings" pitchFamily="2" charset="2"/>
              <a:buNone/>
              <a:defRPr/>
            </a:pPr>
            <a:r>
              <a:rPr lang="en-GB" sz="2300" dirty="0" smtClean="0"/>
              <a:t>3. 	Students are involved in self assessment and reflection on their learning, they are involved in </a:t>
            </a:r>
            <a:r>
              <a:rPr lang="en-GB" sz="2300" dirty="0" smtClean="0">
                <a:solidFill>
                  <a:srgbClr val="AD5CFF"/>
                </a:solidFill>
              </a:rPr>
              <a:t>judging performance</a:t>
            </a:r>
            <a:r>
              <a:rPr lang="en-GB" sz="2300" dirty="0" smtClean="0"/>
              <a:t>;</a:t>
            </a:r>
          </a:p>
          <a:p>
            <a:pPr marL="438150" indent="-438150" eaLnBrk="1" hangingPunct="1">
              <a:buFont typeface="Wingdings" pitchFamily="2" charset="2"/>
              <a:buNone/>
              <a:defRPr/>
            </a:pPr>
            <a:r>
              <a:rPr lang="en-GB" sz="2300" dirty="0" smtClean="0"/>
              <a:t>4. 	Assessment should encourage </a:t>
            </a:r>
            <a:r>
              <a:rPr lang="en-GB" sz="2300" dirty="0" err="1" smtClean="0">
                <a:solidFill>
                  <a:srgbClr val="AD5CFF"/>
                </a:solidFill>
              </a:rPr>
              <a:t>metacognition</a:t>
            </a:r>
            <a:r>
              <a:rPr lang="en-GB" sz="2300" dirty="0" smtClean="0"/>
              <a:t>, promoting thinking about the learning process not just the learning outcomes;</a:t>
            </a:r>
          </a:p>
          <a:p>
            <a:pPr marL="438150" indent="-438150" eaLnBrk="1" hangingPunct="1">
              <a:buFont typeface="Wingdings" pitchFamily="2" charset="2"/>
              <a:buNone/>
              <a:defRPr/>
            </a:pPr>
            <a:r>
              <a:rPr lang="en-GB" sz="2300" dirty="0" smtClean="0"/>
              <a:t>5. 	Assessment should have a </a:t>
            </a:r>
            <a:r>
              <a:rPr lang="en-GB" sz="2300" dirty="0" smtClean="0">
                <a:solidFill>
                  <a:srgbClr val="AD5CFF"/>
                </a:solidFill>
              </a:rPr>
              <a:t>formative </a:t>
            </a:r>
            <a:r>
              <a:rPr lang="en-GB" sz="2300" dirty="0" smtClean="0"/>
              <a:t>function, providing ‘</a:t>
            </a:r>
            <a:r>
              <a:rPr lang="en-GB" sz="2300" dirty="0" err="1" smtClean="0"/>
              <a:t>feedforward</a:t>
            </a:r>
            <a:r>
              <a:rPr lang="en-GB" sz="23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(After </a:t>
            </a:r>
            <a:r>
              <a:rPr lang="en-GB" i="1" dirty="0" err="1" smtClean="0"/>
              <a:t>Bloxham</a:t>
            </a:r>
            <a:r>
              <a:rPr lang="en-GB" i="1" dirty="0" smtClean="0"/>
              <a:t> and Boyd)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students in groups: factors to consider</a:t>
            </a:r>
            <a:endParaRPr lang="en-GB" dirty="0"/>
          </a:p>
        </p:txBody>
      </p:sp>
      <p:sp>
        <p:nvSpPr>
          <p:cNvPr id="3" name="Content Placeholder 2"/>
          <p:cNvSpPr>
            <a:spLocks noGrp="1"/>
          </p:cNvSpPr>
          <p:nvPr>
            <p:ph idx="1"/>
          </p:nvPr>
        </p:nvSpPr>
        <p:spPr/>
        <p:txBody>
          <a:bodyPr/>
          <a:lstStyle/>
          <a:p>
            <a:r>
              <a:rPr lang="en-GB" sz="2800" dirty="0" smtClean="0"/>
              <a:t>Choosing group size;</a:t>
            </a:r>
          </a:p>
          <a:p>
            <a:r>
              <a:rPr lang="en-GB" sz="2800" dirty="0" smtClean="0"/>
              <a:t>Choosing how groups are formed;</a:t>
            </a:r>
          </a:p>
          <a:p>
            <a:r>
              <a:rPr lang="en-GB" sz="2800" dirty="0" smtClean="0"/>
              <a:t>The importance of clear briefing for assessed group work</a:t>
            </a:r>
          </a:p>
          <a:p>
            <a:r>
              <a:rPr lang="en-GB" sz="2800" dirty="0" smtClean="0"/>
              <a:t>Devising appropriate rehearsal opportunities;</a:t>
            </a:r>
          </a:p>
          <a:p>
            <a:r>
              <a:rPr lang="en-GB" sz="2800" dirty="0" smtClean="0"/>
              <a:t>Negotiating/interrogating criteria;</a:t>
            </a:r>
          </a:p>
          <a:p>
            <a:r>
              <a:rPr lang="en-GB" sz="2800" dirty="0" smtClean="0"/>
              <a:t>Weighting group assessment marks (inter/intra peer assessment, self assessment through reflection, tutor assessment);</a:t>
            </a:r>
          </a:p>
          <a:p>
            <a:r>
              <a:rPr lang="en-GB" sz="2800" dirty="0" smtClean="0"/>
              <a:t>Managing peer assessment.</a:t>
            </a:r>
          </a:p>
          <a:p>
            <a:endParaRPr lang="en-GB" sz="2800" dirty="0" smtClean="0"/>
          </a:p>
          <a:p>
            <a:endParaRPr lang="en-GB" sz="2800" dirty="0" smtClean="0"/>
          </a:p>
          <a:p>
            <a:endParaRPr lang="en-GB"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thoughts on assessment and feedback</a:t>
            </a:r>
            <a:endParaRPr lang="en-GB" dirty="0"/>
          </a:p>
        </p:txBody>
      </p:sp>
      <p:sp>
        <p:nvSpPr>
          <p:cNvPr id="3" name="Content Placeholder 2"/>
          <p:cNvSpPr>
            <a:spLocks noGrp="1"/>
          </p:cNvSpPr>
          <p:nvPr>
            <p:ph idx="1"/>
          </p:nvPr>
        </p:nvSpPr>
        <p:spPr/>
        <p:txBody>
          <a:bodyPr/>
          <a:lstStyle/>
          <a:p>
            <a:pPr eaLnBrk="1" fontAlgn="t" hangingPunct="1"/>
            <a:r>
              <a:rPr lang="en-US" sz="2800" dirty="0" smtClean="0"/>
              <a:t>Academic staff frequently use a fairly limited range of assessment and feedback methods for individuals and groups, but international pedagogic research suggests that diversity benefits students greatly. </a:t>
            </a:r>
            <a:endParaRPr lang="en-GB" sz="2800" dirty="0" smtClean="0"/>
          </a:p>
          <a:p>
            <a:pPr eaLnBrk="1" fontAlgn="auto" hangingPunct="1"/>
            <a:r>
              <a:rPr lang="en-US" sz="2800" dirty="0" smtClean="0"/>
              <a:t>To maximise the benefits of formative feedback, a range of streamlined approaches including statement banks and computer based assessments can supplement traditional forms.</a:t>
            </a:r>
          </a:p>
          <a:p>
            <a:pPr eaLnBrk="1" fontAlgn="auto" hangingPunct="1"/>
            <a:r>
              <a:rPr lang="en-US" sz="2800" dirty="0" smtClean="0"/>
              <a:t>Students do not always recognize or use feedback well, but assessment dialogues can enhance learning</a:t>
            </a:r>
            <a:r>
              <a:rPr lang="en-US" sz="2800" b="0" dirty="0" smtClean="0"/>
              <a:t>.</a:t>
            </a:r>
            <a:endParaRPr lang="en-GB" sz="2800" b="0" dirty="0" smtClean="0"/>
          </a:p>
          <a:p>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Marked Improvement’ aims to improve assessment practice</a:t>
            </a:r>
            <a:endParaRPr lang="en-GB" dirty="0"/>
          </a:p>
        </p:txBody>
      </p:sp>
      <p:sp>
        <p:nvSpPr>
          <p:cNvPr id="3" name="Content Placeholder 2"/>
          <p:cNvSpPr>
            <a:spLocks noGrp="1"/>
          </p:cNvSpPr>
          <p:nvPr>
            <p:ph idx="1"/>
          </p:nvPr>
        </p:nvSpPr>
        <p:spPr/>
        <p:txBody>
          <a:bodyPr/>
          <a:lstStyle/>
          <a:p>
            <a:pPr marL="395288" lvl="2" indent="-342900" eaLnBrk="1" hangingPunct="1"/>
            <a:r>
              <a:rPr lang="en-GB" sz="2000" dirty="0" smtClean="0"/>
              <a:t>Stems from firm evidence that assessment is not </a:t>
            </a:r>
            <a:r>
              <a:rPr lang="ja-JP" altLang="en-GB" sz="2000" smtClean="0"/>
              <a:t>‘</a:t>
            </a:r>
            <a:r>
              <a:rPr lang="en-GB" altLang="ja-JP" sz="2000" dirty="0" smtClean="0"/>
              <a:t>fit for purpose</a:t>
            </a:r>
            <a:r>
              <a:rPr lang="ja-JP" altLang="en-GB" sz="2000" smtClean="0"/>
              <a:t>’ </a:t>
            </a:r>
            <a:r>
              <a:rPr lang="en-GB" altLang="ja-JP" sz="2000" dirty="0" smtClean="0"/>
              <a:t>(Race 2010, Brown, 2010);</a:t>
            </a:r>
          </a:p>
          <a:p>
            <a:pPr marL="395288" lvl="2" indent="-342900" eaLnBrk="1" hangingPunct="1"/>
            <a:r>
              <a:rPr lang="en-GB" sz="2000" dirty="0" smtClean="0"/>
              <a:t>Aims to take a radical approach, recognising that it is time for significant reappraisal of assessment policy and practice (</a:t>
            </a:r>
            <a:r>
              <a:rPr lang="en-GB" sz="2000" dirty="0" err="1" smtClean="0"/>
              <a:t>ASKe</a:t>
            </a:r>
            <a:r>
              <a:rPr lang="en-GB" sz="2000" dirty="0" smtClean="0"/>
              <a:t>, Weston Manor Manifesto);</a:t>
            </a:r>
          </a:p>
          <a:p>
            <a:pPr marL="395288" lvl="2" indent="-342900" eaLnBrk="1" hangingPunct="1"/>
            <a:r>
              <a:rPr lang="en-GB" sz="2000" dirty="0" smtClean="0"/>
              <a:t>Builds on expertise, evidence, perspectives, and previous work; </a:t>
            </a:r>
          </a:p>
          <a:p>
            <a:pPr marL="395288" lvl="2" indent="-342900" eaLnBrk="1" hangingPunct="1"/>
            <a:r>
              <a:rPr lang="en-GB" sz="2000" dirty="0" smtClean="0"/>
              <a:t>Takes an evidence-informed approach; </a:t>
            </a:r>
          </a:p>
          <a:p>
            <a:pPr marL="395288" lvl="2" indent="-342900" eaLnBrk="1" hangingPunct="1"/>
            <a:r>
              <a:rPr lang="en-GB" sz="2000" dirty="0" smtClean="0"/>
              <a:t>Encourages for assessment to be seen as an integral part of the learning experience. </a:t>
            </a:r>
          </a:p>
          <a:p>
            <a:r>
              <a:rPr lang="en-GB" sz="2000" dirty="0" smtClean="0"/>
              <a:t>The work aligns with the expectations of the new B6 section of the QAA code of practice, JISC initiatives and other current developments;</a:t>
            </a:r>
          </a:p>
          <a:p>
            <a:r>
              <a:rPr lang="en-GB" sz="2000" dirty="0" smtClean="0"/>
              <a:t>Together we are seeking to make assessment contribute to student achievement, engagement and retention by being fit-for-purpose and fully integrated into the learning process.</a:t>
            </a:r>
            <a:endParaRPr lang="en-GB"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457200" y="122238"/>
            <a:ext cx="7643192"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600" dirty="0" smtClean="0"/>
              <a:t>Improving feedback: good practice according to </a:t>
            </a:r>
            <a:r>
              <a:rPr lang="en-GB" sz="2600" dirty="0" err="1" smtClean="0"/>
              <a:t>Nicol</a:t>
            </a:r>
            <a:r>
              <a:rPr lang="en-GB" sz="2600" dirty="0" smtClean="0"/>
              <a:t> and Macfarlane-Dick (2006):</a:t>
            </a:r>
            <a:endParaRPr lang="en-US" sz="2600" dirty="0" smtClean="0"/>
          </a:p>
        </p:txBody>
      </p:sp>
      <p:sp>
        <p:nvSpPr>
          <p:cNvPr id="16387" name="Rectangle 3"/>
          <p:cNvSpPr>
            <a:spLocks noGrp="1" noChangeArrowheads="1"/>
          </p:cNvSpPr>
          <p:nvPr>
            <p:ph type="body" idx="4294967295"/>
          </p:nvPr>
        </p:nvSpPr>
        <p:spPr>
          <a:xfrm>
            <a:off x="251520" y="1196752"/>
            <a:ext cx="8892480" cy="5327873"/>
          </a:xfrm>
        </p:spPr>
        <p:txBody>
          <a:bodyPr/>
          <a:lstStyle/>
          <a:p>
            <a:pPr marL="361950" indent="-361950">
              <a:lnSpc>
                <a:spcPct val="80000"/>
              </a:lnSpc>
              <a:buFont typeface="Wingdings" pitchFamily="2" charset="2"/>
              <a:buNone/>
            </a:pPr>
            <a:r>
              <a:rPr lang="en-US" dirty="0" smtClean="0"/>
              <a:t>1. Helps clarify what good performance is (goals, criteria, expected standards);</a:t>
            </a:r>
          </a:p>
          <a:p>
            <a:pPr marL="361950" indent="-361950">
              <a:spcBef>
                <a:spcPct val="0"/>
              </a:spcBef>
              <a:buFont typeface="Wingdings" pitchFamily="2" charset="2"/>
              <a:buNone/>
            </a:pPr>
            <a:r>
              <a:rPr lang="en-US" dirty="0" smtClean="0"/>
              <a:t>2. Facilitates the development of self-assessment (reflection) in learning;</a:t>
            </a:r>
          </a:p>
          <a:p>
            <a:pPr marL="361950" indent="-361950">
              <a:spcBef>
                <a:spcPct val="0"/>
              </a:spcBef>
              <a:buFont typeface="Wingdings" pitchFamily="2" charset="2"/>
              <a:buNone/>
            </a:pPr>
            <a:r>
              <a:rPr lang="en-US" dirty="0" smtClean="0"/>
              <a:t>3. Delivers high quality information to students about their learning;</a:t>
            </a:r>
          </a:p>
          <a:p>
            <a:pPr marL="361950" indent="-361950">
              <a:spcBef>
                <a:spcPct val="0"/>
              </a:spcBef>
              <a:buFont typeface="Wingdings" pitchFamily="2" charset="2"/>
              <a:buNone/>
            </a:pPr>
            <a:r>
              <a:rPr lang="en-US" dirty="0" smtClean="0"/>
              <a:t>4. Encourages teacher and peer dialogue around learning;</a:t>
            </a:r>
          </a:p>
          <a:p>
            <a:pPr marL="361950" indent="-361950">
              <a:spcBef>
                <a:spcPct val="0"/>
              </a:spcBef>
              <a:buFont typeface="Wingdings" pitchFamily="2" charset="2"/>
              <a:buNone/>
            </a:pPr>
            <a:r>
              <a:rPr lang="en-US" dirty="0" smtClean="0"/>
              <a:t>5. Encourages positive motivational beliefs and self-esteem;</a:t>
            </a:r>
          </a:p>
          <a:p>
            <a:pPr marL="361950" indent="-361950">
              <a:spcBef>
                <a:spcPct val="0"/>
              </a:spcBef>
              <a:buFont typeface="Wingdings" pitchFamily="2" charset="2"/>
              <a:buNone/>
            </a:pPr>
            <a:r>
              <a:rPr lang="en-US" dirty="0" smtClean="0"/>
              <a:t>6. Provides opportunities to close the gap between current and desired performance;</a:t>
            </a:r>
          </a:p>
          <a:p>
            <a:pPr marL="361950" indent="-361950">
              <a:spcBef>
                <a:spcPct val="0"/>
              </a:spcBef>
              <a:buFont typeface="Wingdings" pitchFamily="2" charset="2"/>
              <a:buNone/>
            </a:pPr>
            <a:r>
              <a:rPr lang="en-US" dirty="0" smtClean="0"/>
              <a:t>7. Provides information to teachers that can be used to help shape the teaching. </a:t>
            </a:r>
            <a:endParaRPr lang="en-US" sz="20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dirty="0" smtClean="0"/>
              <a:t>Key issues when giving feedback</a:t>
            </a:r>
            <a:endParaRPr lang="en-GB" dirty="0"/>
          </a:p>
        </p:txBody>
      </p:sp>
      <p:sp>
        <p:nvSpPr>
          <p:cNvPr id="3" name="Content Placeholder 2"/>
          <p:cNvSpPr>
            <a:spLocks noGrp="1"/>
          </p:cNvSpPr>
          <p:nvPr>
            <p:ph idx="1"/>
          </p:nvPr>
        </p:nvSpPr>
        <p:spPr>
          <a:xfrm>
            <a:off x="468313" y="980728"/>
            <a:ext cx="8229600" cy="5221635"/>
          </a:xfrm>
        </p:spPr>
        <p:txBody>
          <a:bodyPr/>
          <a:lstStyle/>
          <a:p>
            <a:pPr eaLnBrk="1" hangingPunct="1">
              <a:buClr>
                <a:schemeClr val="tx2">
                  <a:lumMod val="60000"/>
                  <a:lumOff val="40000"/>
                </a:schemeClr>
              </a:buClr>
            </a:pPr>
            <a:r>
              <a:rPr lang="en-US" sz="2200" dirty="0" smtClean="0">
                <a:latin typeface="Calibri"/>
                <a:ea typeface="ＭＳ Ｐゴシック" pitchFamily="-65" charset="-128"/>
                <a:cs typeface="Calibri"/>
              </a:rPr>
              <a:t>Students can’t read our writing.</a:t>
            </a:r>
          </a:p>
          <a:p>
            <a:pPr eaLnBrk="1" hangingPunct="1">
              <a:buClr>
                <a:schemeClr val="tx2">
                  <a:lumMod val="60000"/>
                  <a:lumOff val="40000"/>
                </a:schemeClr>
              </a:buClr>
            </a:pPr>
            <a:r>
              <a:rPr lang="en-US" sz="2200" dirty="0" smtClean="0">
                <a:latin typeface="Calibri"/>
                <a:ea typeface="ＭＳ Ｐゴシック" pitchFamily="-65" charset="-128"/>
                <a:cs typeface="Calibri"/>
              </a:rPr>
              <a:t>There is too much emphasis on grades and marks at the expense of learning.</a:t>
            </a:r>
          </a:p>
          <a:p>
            <a:pPr eaLnBrk="1" hangingPunct="1">
              <a:buClr>
                <a:schemeClr val="tx2">
                  <a:lumMod val="60000"/>
                  <a:lumOff val="40000"/>
                </a:schemeClr>
              </a:buClr>
            </a:pPr>
            <a:r>
              <a:rPr lang="en-US" sz="2200" dirty="0" smtClean="0">
                <a:latin typeface="Calibri"/>
                <a:ea typeface="ＭＳ Ｐゴシック" pitchFamily="-65" charset="-128"/>
                <a:cs typeface="Calibri"/>
              </a:rPr>
              <a:t>The feedback given is often not very useful and comes too late.</a:t>
            </a:r>
          </a:p>
          <a:p>
            <a:pPr eaLnBrk="1" hangingPunct="1">
              <a:buClr>
                <a:schemeClr val="tx2">
                  <a:lumMod val="60000"/>
                  <a:lumOff val="40000"/>
                </a:schemeClr>
              </a:buClr>
            </a:pPr>
            <a:r>
              <a:rPr lang="en-US" sz="2200" dirty="0" smtClean="0">
                <a:latin typeface="Calibri"/>
                <a:ea typeface="ＭＳ Ｐゴシック" pitchFamily="-65" charset="-128"/>
                <a:cs typeface="Calibri"/>
              </a:rPr>
              <a:t>Students are not actively encouraged to self reflect.</a:t>
            </a:r>
          </a:p>
          <a:p>
            <a:pPr eaLnBrk="1" hangingPunct="1">
              <a:buClr>
                <a:schemeClr val="tx2">
                  <a:lumMod val="60000"/>
                  <a:lumOff val="40000"/>
                </a:schemeClr>
              </a:buClr>
            </a:pPr>
            <a:r>
              <a:rPr lang="en-US" sz="2200" dirty="0" smtClean="0">
                <a:latin typeface="Calibri"/>
                <a:ea typeface="ＭＳ Ｐゴシック" pitchFamily="-65" charset="-128"/>
                <a:cs typeface="Calibri"/>
              </a:rPr>
              <a:t>Little or no use is made of peer/self assessment and feedback.</a:t>
            </a:r>
          </a:p>
          <a:p>
            <a:pPr eaLnBrk="1" hangingPunct="1">
              <a:buClr>
                <a:schemeClr val="tx2">
                  <a:lumMod val="60000"/>
                  <a:lumOff val="40000"/>
                </a:schemeClr>
              </a:buClr>
            </a:pPr>
            <a:r>
              <a:rPr lang="en-US" sz="2200" dirty="0" smtClean="0">
                <a:latin typeface="Calibri"/>
                <a:ea typeface="ＭＳ Ｐゴシック" pitchFamily="-65" charset="-128"/>
                <a:cs typeface="Calibri"/>
              </a:rPr>
              <a:t>Little dialogue takes place around feedback.</a:t>
            </a:r>
          </a:p>
          <a:p>
            <a:pPr eaLnBrk="1" hangingPunct="1">
              <a:buClr>
                <a:schemeClr val="tx2">
                  <a:lumMod val="60000"/>
                  <a:lumOff val="40000"/>
                </a:schemeClr>
              </a:buClr>
            </a:pPr>
            <a:r>
              <a:rPr lang="en-US" sz="2200" dirty="0" smtClean="0">
                <a:latin typeface="Calibri"/>
                <a:ea typeface="ＭＳ Ｐゴシック" pitchFamily="-65" charset="-128"/>
                <a:cs typeface="Calibri"/>
              </a:rPr>
              <a:t>Students have little opportunity to collate feedback over time and act upon it.</a:t>
            </a:r>
          </a:p>
          <a:p>
            <a:pPr eaLnBrk="1" hangingPunct="1">
              <a:buClr>
                <a:schemeClr val="tx2">
                  <a:lumMod val="60000"/>
                  <a:lumOff val="40000"/>
                </a:schemeClr>
              </a:buClr>
            </a:pPr>
            <a:r>
              <a:rPr lang="en-US" sz="2200" dirty="0" smtClean="0">
                <a:latin typeface="Calibri"/>
                <a:ea typeface="ＭＳ Ｐゴシック" pitchFamily="-65" charset="-128"/>
                <a:cs typeface="Calibri"/>
              </a:rPr>
              <a:t>Most feedback does not feed forward, it only tell students what they have done that is incorrect.</a:t>
            </a:r>
          </a:p>
          <a:p>
            <a:pPr eaLnBrk="1" hangingPunct="1">
              <a:buClr>
                <a:schemeClr val="tx2">
                  <a:lumMod val="60000"/>
                  <a:lumOff val="40000"/>
                </a:schemeClr>
              </a:buClr>
            </a:pPr>
            <a:r>
              <a:rPr lang="en-US" sz="2200" dirty="0" smtClean="0">
                <a:latin typeface="Calibri"/>
                <a:ea typeface="ＭＳ Ｐゴシック" pitchFamily="-65" charset="-128"/>
                <a:cs typeface="Calibri"/>
              </a:rPr>
              <a:t>Very little use is made of feedback as a normal part of the learning and teaching process.</a:t>
            </a:r>
          </a:p>
          <a:p>
            <a:pPr eaLnBrk="1" hangingPunct="1">
              <a:buClr>
                <a:schemeClr val="tx2">
                  <a:lumMod val="60000"/>
                  <a:lumOff val="40000"/>
                </a:schemeClr>
              </a:buClr>
            </a:pPr>
            <a:r>
              <a:rPr lang="en-US" sz="2200" dirty="0" smtClean="0">
                <a:latin typeface="Calibri"/>
                <a:ea typeface="ＭＳ Ｐゴシック" pitchFamily="-65" charset="-128"/>
                <a:cs typeface="Calibri"/>
              </a:rPr>
              <a:t>Staff vary significantly in their approach to feedback.</a:t>
            </a:r>
            <a:endParaRPr lang="en-GB"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Sadler, the most cited author on formative assessment argues:</a:t>
            </a:r>
            <a:endParaRPr lang="en-GB" dirty="0"/>
          </a:p>
        </p:txBody>
      </p:sp>
      <p:sp>
        <p:nvSpPr>
          <p:cNvPr id="3" name="Content Placeholder 2"/>
          <p:cNvSpPr>
            <a:spLocks noGrp="1"/>
          </p:cNvSpPr>
          <p:nvPr>
            <p:ph idx="1"/>
          </p:nvPr>
        </p:nvSpPr>
        <p:spPr/>
        <p:txBody>
          <a:bodyPr/>
          <a:lstStyle/>
          <a:p>
            <a:pPr marL="0">
              <a:lnSpc>
                <a:spcPct val="100000"/>
              </a:lnSpc>
              <a:spcBef>
                <a:spcPts val="0"/>
              </a:spcBef>
              <a:buNone/>
            </a:pPr>
            <a:r>
              <a:rPr lang="en-GB" sz="2800" dirty="0" smtClean="0"/>
              <a:t>“Students need to be exposed to, and gain experience in making judgements about, </a:t>
            </a:r>
            <a:r>
              <a:rPr lang="en-GB" sz="2800" dirty="0" smtClean="0">
                <a:solidFill>
                  <a:srgbClr val="7030A0"/>
                </a:solidFill>
              </a:rPr>
              <a:t>a variety of works of different quality</a:t>
            </a:r>
            <a:r>
              <a:rPr lang="en-GB" sz="2800" dirty="0" smtClean="0"/>
              <a:t>... They need planned rather than random exposure to exemplars, and experience in </a:t>
            </a:r>
            <a:r>
              <a:rPr lang="en-GB" sz="2800" dirty="0" smtClean="0">
                <a:solidFill>
                  <a:srgbClr val="7030A0"/>
                </a:solidFill>
              </a:rPr>
              <a:t>making judgements </a:t>
            </a:r>
            <a:r>
              <a:rPr lang="en-GB" sz="2800" dirty="0" smtClean="0"/>
              <a:t>about quality. They need to create </a:t>
            </a:r>
            <a:r>
              <a:rPr lang="en-GB" sz="2800" dirty="0" smtClean="0">
                <a:solidFill>
                  <a:srgbClr val="7030A0"/>
                </a:solidFill>
              </a:rPr>
              <a:t>verbalised</a:t>
            </a:r>
            <a:r>
              <a:rPr lang="en-GB" sz="2800" dirty="0" smtClean="0"/>
              <a:t> rationales and accounts of how various works could have been done better. Finally, they need to engage in evaluative </a:t>
            </a:r>
            <a:r>
              <a:rPr lang="en-GB" sz="2800" dirty="0" smtClean="0">
                <a:solidFill>
                  <a:srgbClr val="7030A0"/>
                </a:solidFill>
              </a:rPr>
              <a:t>conversations</a:t>
            </a:r>
            <a:r>
              <a:rPr lang="en-GB" sz="2800" dirty="0" smtClean="0"/>
              <a:t> with teachers and other students.” </a:t>
            </a:r>
          </a:p>
          <a:p>
            <a:pPr marL="0">
              <a:lnSpc>
                <a:spcPct val="100000"/>
              </a:lnSpc>
              <a:spcBef>
                <a:spcPts val="0"/>
              </a:spcBef>
              <a:buNone/>
            </a:pPr>
            <a:endParaRPr lang="en-GB"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244408" cy="1290538"/>
          </a:xfrm>
        </p:spPr>
        <p:txBody>
          <a:bodyPr/>
          <a:lstStyle/>
          <a:p>
            <a:r>
              <a:rPr lang="en-GB" sz="2400" dirty="0" smtClean="0">
                <a:solidFill>
                  <a:srgbClr val="330066"/>
                </a:solidFill>
              </a:rPr>
              <a:t>Important aspects of complex, high-level learning outcomes can only be achieved when students are allowed time to ‘come to know’ the standards in use by the community</a:t>
            </a:r>
            <a:endParaRPr lang="en-GB" sz="2400" dirty="0">
              <a:solidFill>
                <a:srgbClr val="330066"/>
              </a:solidFill>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500" dirty="0" smtClean="0"/>
              <a:t>Slowly learnt academic literacies require rehearsal and practice throughout a programme (Knight and </a:t>
            </a:r>
            <a:r>
              <a:rPr lang="en-GB" sz="2500" dirty="0" err="1" smtClean="0"/>
              <a:t>Yorke</a:t>
            </a:r>
            <a:r>
              <a:rPr lang="en-GB" sz="2500" dirty="0" smtClean="0"/>
              <a:t>, 2004).</a:t>
            </a:r>
          </a:p>
          <a:p>
            <a:r>
              <a:rPr lang="en-GB" sz="2500" dirty="0" smtClean="0"/>
              <a:t>The achievement of high-level learning requires integrated and coherent progression based on programme outcomes.</a:t>
            </a:r>
          </a:p>
          <a:p>
            <a:r>
              <a:rPr lang="en-GB" sz="2500" dirty="0" smtClean="0"/>
              <a:t>Where there is a greater sense of the holistic programme students are likely to achieve higher standards than on more fragmented programmes (</a:t>
            </a:r>
            <a:r>
              <a:rPr lang="en-GB" sz="2500" dirty="0" err="1" smtClean="0"/>
              <a:t>Havnes</a:t>
            </a:r>
            <a:r>
              <a:rPr lang="en-GB" sz="2500" dirty="0" smtClean="0"/>
              <a:t>, 2007).</a:t>
            </a:r>
          </a:p>
          <a:p>
            <a:r>
              <a:rPr lang="en-GB" sz="2500" dirty="0" smtClean="0"/>
              <a:t>Students need to engage as interactive partners in a learning community, relinquishing the passive role of ‘the instructed’ within processes controlled by academic experts (Gibbs et al, 2004).</a:t>
            </a:r>
          </a:p>
          <a:p>
            <a:endParaRPr lang="en-GB" sz="25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0066"/>
                </a:solidFill>
              </a:rPr>
              <a:t>Course learning outcomes should reflect what students should achieve </a:t>
            </a:r>
            <a:endParaRPr lang="en-GB" dirty="0">
              <a:solidFill>
                <a:srgbClr val="330066"/>
              </a:solidFill>
            </a:endParaRPr>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100" dirty="0" smtClean="0"/>
              <a:t>Making it clear to students what is expected of them;</a:t>
            </a:r>
            <a:endParaRPr lang="en-GB" sz="2100" dirty="0" smtClean="0"/>
          </a:p>
          <a:p>
            <a:pPr lvl="0"/>
            <a:r>
              <a:rPr lang="en-US" sz="2100" dirty="0" smtClean="0"/>
              <a:t>Making it clear to teachers what students are expected to learn in their own and other modules;</a:t>
            </a:r>
            <a:endParaRPr lang="en-GB" sz="2100" dirty="0" smtClean="0"/>
          </a:p>
          <a:p>
            <a:pPr lvl="0"/>
            <a:r>
              <a:rPr lang="en-US" sz="2100" dirty="0" smtClean="0"/>
              <a:t>Helping teachers to select the most appropriate teaching strategy for the intended learning outcomes e.g. lecture, seminar, tutorial, group work, discussion, student presentation, laboratory work;</a:t>
            </a:r>
            <a:endParaRPr lang="en-GB" sz="2100" dirty="0" smtClean="0"/>
          </a:p>
          <a:p>
            <a:pPr lvl="0"/>
            <a:r>
              <a:rPr lang="en-US" sz="2100" dirty="0" smtClean="0"/>
              <a:t>Helping teachers to select the most appropriate assessment style to assess the achievement of the learning outcomes, e.g. project, essay, performance assessment, multiple‐choice questions, exam;</a:t>
            </a:r>
            <a:endParaRPr lang="en-GB" sz="2100" dirty="0" smtClean="0"/>
          </a:p>
          <a:p>
            <a:pPr lvl="0"/>
            <a:r>
              <a:rPr lang="en-US" sz="2100" dirty="0" smtClean="0"/>
              <a:t>Having a focus on programme learning outcomes – staff therefore need time to collaborate;</a:t>
            </a:r>
            <a:endParaRPr lang="en-GB" sz="2100" dirty="0" smtClean="0"/>
          </a:p>
          <a:p>
            <a:pPr lvl="0"/>
            <a:r>
              <a:rPr lang="en-US" sz="2100" dirty="0" smtClean="0"/>
              <a:t>Are you confident that students being marked by different people or the same people at different times (inter &amp; intra-tutor reliability) will achieve equivalent marks?</a:t>
            </a:r>
            <a:endParaRPr lang="en-GB" sz="2100" dirty="0" smtClean="0"/>
          </a:p>
          <a:p>
            <a:endParaRPr lang="en-GB" sz="2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 what extent, and how do you evidence good assessment practice in LAIBS?</a:t>
            </a:r>
            <a:endParaRPr lang="en-GB" dirty="0"/>
          </a:p>
        </p:txBody>
      </p:sp>
      <p:sp>
        <p:nvSpPr>
          <p:cNvPr id="3" name="Content Placeholder 2"/>
          <p:cNvSpPr>
            <a:spLocks noGrp="1"/>
          </p:cNvSpPr>
          <p:nvPr>
            <p:ph idx="1"/>
          </p:nvPr>
        </p:nvSpPr>
        <p:spPr/>
        <p:txBody>
          <a:bodyPr/>
          <a:lstStyle/>
          <a:p>
            <a:r>
              <a:rPr lang="en-GB" sz="2800" dirty="0" smtClean="0"/>
              <a:t>Is there an emphasis on assessment for learning over systems focused on marks, grades and reliability?</a:t>
            </a:r>
          </a:p>
          <a:p>
            <a:r>
              <a:rPr lang="en-GB" sz="2800" dirty="0" smtClean="0"/>
              <a:t>Does the assessment design process ensure valid assessment of the intended learning outcomes?</a:t>
            </a:r>
          </a:p>
          <a:p>
            <a:r>
              <a:rPr lang="en-GB" sz="2800" dirty="0" smtClean="0"/>
              <a:t>Is there a trade-off between reliability and validity of assessment?</a:t>
            </a:r>
          </a:p>
          <a:p>
            <a:r>
              <a:rPr lang="en-GB" sz="2800" dirty="0" smtClean="0"/>
              <a:t>Are assessment decisions in relation to design, development and variety made within a programme context and focused on learning outcomes?</a:t>
            </a:r>
          </a:p>
          <a:p>
            <a:pPr>
              <a:buNone/>
            </a:pPr>
            <a:r>
              <a:rPr lang="en-GB" sz="2800" i="1" dirty="0" smtClean="0"/>
              <a:t>(From ‘A marked improvement’)</a:t>
            </a:r>
          </a:p>
          <a:p>
            <a:endParaRPr lang="en-GB"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 thereby making a marked improvement.</a:t>
            </a:r>
          </a:p>
          <a:p>
            <a:pPr lvl="0"/>
            <a:endParaRPr lang="en-GB"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None/>
              <a:defRPr/>
            </a:pPr>
            <a:r>
              <a:rPr lang="en-GB" sz="1800" dirty="0" err="1" smtClean="0"/>
              <a:t>ASKe</a:t>
            </a:r>
            <a:r>
              <a:rPr lang="en-GB" sz="1800" dirty="0" smtClean="0"/>
              <a:t> Weston Manor manifesto </a:t>
            </a:r>
            <a:r>
              <a:rPr lang="en-GB" sz="1800" dirty="0" smtClean="0">
                <a:hlinkClick r:id="rId3"/>
              </a:rPr>
              <a:t>http://www.brookes.ac.uk/aske/Manifesto/</a:t>
            </a:r>
            <a:r>
              <a:rPr lang="en-GB" sz="1800" dirty="0" smtClean="0"/>
              <a:t> (accessed April 2012)</a:t>
            </a:r>
          </a:p>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GB" sz="1800" dirty="0" err="1" smtClean="0"/>
              <a:t>Bloxham</a:t>
            </a:r>
            <a:r>
              <a:rPr lang="en-GB" sz="1800" dirty="0" smtClean="0"/>
              <a:t>, S. Marking and moderation in the UK: false assumptions and wasted resources, </a:t>
            </a:r>
            <a:r>
              <a:rPr lang="en-GB" sz="1800" i="1" dirty="0" smtClean="0"/>
              <a:t>Assessment &amp; Evaluation in Higher Education</a:t>
            </a:r>
            <a:r>
              <a:rPr lang="en-GB" sz="1800" dirty="0" smtClean="0"/>
              <a:t> 34.2 (2009): 209-220.</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a:t>
            </a:r>
            <a:r>
              <a:rPr lang="en-GB" sz="1800" dirty="0" err="1" smtClean="0"/>
              <a:t>Routledge</a:t>
            </a:r>
            <a:r>
              <a:rPr lang="en-GB" sz="1800" dirty="0" smtClean="0"/>
              <a:t>.</a:t>
            </a:r>
          </a:p>
          <a:p>
            <a:pPr marL="609600" indent="-609600" eaLnBrk="1" hangingPunct="1">
              <a:buNone/>
              <a:defRPr/>
            </a:pPr>
            <a:r>
              <a:rPr lang="en-GB" sz="1800" dirty="0" smtClean="0"/>
              <a:t>Brown, S. (2011) 	</a:t>
            </a:r>
            <a:r>
              <a:rPr lang="en-GB" sz="1800" i="1" dirty="0" smtClean="0"/>
              <a:t>First class: how assessment can enhance student learning </a:t>
            </a:r>
            <a:r>
              <a:rPr lang="en-GB" sz="1800" dirty="0" smtClean="0"/>
              <a:t>in </a:t>
            </a:r>
            <a:r>
              <a:rPr lang="en-GB" sz="1800" i="1" dirty="0" smtClean="0"/>
              <a:t>Blue Skies: new thinking about the future of higher education, </a:t>
            </a:r>
            <a:r>
              <a:rPr lang="en-GB" sz="1800" dirty="0" smtClean="0"/>
              <a:t>London: Pearson.</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179512" y="981075"/>
            <a:ext cx="8712967"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pp.74-91</a:t>
            </a:r>
            <a:endParaRPr lang="en-GB" sz="1800" dirty="0" smtClean="0"/>
          </a:p>
          <a:p>
            <a:pPr eaLnBrk="1" hangingPunct="1">
              <a:buFont typeface="Wingdings" pitchFamily="2" charset="2"/>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None/>
              <a:defRPr/>
            </a:pPr>
            <a:r>
              <a:rPr lang="en-GB" sz="1800" dirty="0" err="1" smtClean="0"/>
              <a:t>Havnes</a:t>
            </a:r>
            <a:r>
              <a:rPr lang="en-GB" sz="1800" dirty="0" smtClean="0"/>
              <a:t>, A. (2007), ‘What can feedback practices tell us about variation in grading across fields?’ Presented at the </a:t>
            </a:r>
            <a:r>
              <a:rPr lang="en-GB" sz="1800" dirty="0" err="1" smtClean="0"/>
              <a:t>ASKe</a:t>
            </a:r>
            <a:r>
              <a:rPr lang="en-GB" sz="1800" dirty="0" smtClean="0"/>
              <a:t> Seminar Series, Oxford Brookes University, 19th September.</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a:buNone/>
            </a:pPr>
            <a:r>
              <a:rPr lang="en-GB" sz="1800" dirty="0" err="1" smtClean="0"/>
              <a:t>Newstead</a:t>
            </a:r>
            <a:r>
              <a:rPr lang="en-GB" sz="1800" dirty="0" smtClean="0"/>
              <a:t>, S. E. and Dennis, I. (1994), ‘Examiners examined: the reality of exam marking in psychology’, </a:t>
            </a:r>
            <a:r>
              <a:rPr lang="en-GB" sz="1800" i="1" dirty="0" smtClean="0"/>
              <a:t>The Psychologist</a:t>
            </a:r>
            <a:r>
              <a:rPr lang="en-GB" sz="1800" dirty="0" smtClean="0"/>
              <a:t>, 7, pp. 216-19.</a:t>
            </a:r>
          </a:p>
          <a:p>
            <a:pPr eaLnBrk="1" hangingPunct="1">
              <a:buNone/>
              <a:defRPr/>
            </a:pPr>
            <a:r>
              <a:rPr lang="en-GB" sz="1800" dirty="0" smtClean="0"/>
              <a:t>O’Donovan, B., Price, M. and Rust, C. (2004), ‘Know what I mean? Enhancing student understanding of assessment standards and criteria’, </a:t>
            </a:r>
            <a:r>
              <a:rPr lang="en-GB" sz="1800" i="1" dirty="0" smtClean="0"/>
              <a:t>Teaching in Higher Education</a:t>
            </a:r>
            <a:r>
              <a:rPr lang="en-GB" sz="1800" dirty="0" smtClean="0"/>
              <a:t>, 9, pp. 325-335.</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 major current UK initiatives on assessment to consider</a:t>
            </a:r>
            <a:endParaRPr lang="en-GB" dirty="0"/>
          </a:p>
        </p:txBody>
      </p:sp>
      <p:sp>
        <p:nvSpPr>
          <p:cNvPr id="3" name="Content Placeholder 2"/>
          <p:cNvSpPr>
            <a:spLocks noGrp="1"/>
          </p:cNvSpPr>
          <p:nvPr>
            <p:ph idx="1"/>
          </p:nvPr>
        </p:nvSpPr>
        <p:spPr>
          <a:xfrm>
            <a:off x="214282" y="1214422"/>
            <a:ext cx="8715436" cy="4987941"/>
          </a:xfrm>
        </p:spPr>
        <p:txBody>
          <a:bodyPr/>
          <a:lstStyle/>
          <a:p>
            <a:r>
              <a:rPr lang="en-GB" dirty="0" smtClean="0"/>
              <a:t>The UK Quality Assurance Agency (QAA) Code of practice B6 on Assessment and APL.</a:t>
            </a:r>
          </a:p>
          <a:p>
            <a:r>
              <a:rPr lang="en-GB" dirty="0" smtClean="0"/>
              <a:t>The Higher Education Academy ‘A marked improvement’ project on bringing about change to institutional strategies on assessment.</a:t>
            </a:r>
          </a:p>
          <a:p>
            <a:r>
              <a:rPr lang="en-GB" dirty="0" smtClean="0"/>
              <a:t>Both groups have overlapping membership and therefore aligned perspectives.</a:t>
            </a:r>
          </a:p>
          <a:p>
            <a:r>
              <a:rPr lang="en-GB" dirty="0" smtClean="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0" y="980728"/>
            <a:ext cx="91440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err="1" smtClean="0"/>
              <a:t>Stefani</a:t>
            </a:r>
            <a:r>
              <a:rPr lang="en-GB" sz="1800" dirty="0" smtClean="0"/>
              <a:t>,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 (1987), ‘Specifying and Promulgating Achievement Standards’, </a:t>
            </a:r>
            <a:r>
              <a:rPr lang="en-GB" sz="1800" i="1" dirty="0" smtClean="0"/>
              <a:t>Oxford Review of Education</a:t>
            </a:r>
            <a:r>
              <a:rPr lang="en-GB" sz="1800" dirty="0" smtClean="0"/>
              <a:t>, 13, pp. 191–209.</a:t>
            </a:r>
          </a:p>
          <a:p>
            <a:pPr>
              <a:buNone/>
            </a:pPr>
            <a:r>
              <a:rPr lang="en-GB" sz="1800" dirty="0" smtClean="0"/>
              <a:t>Sadler, DR 1989, ‘Formative assessment and the design of instructional systems’, </a:t>
            </a:r>
            <a:r>
              <a:rPr lang="en-GB" sz="1800" i="1" dirty="0" smtClean="0"/>
              <a:t>Instructional Science</a:t>
            </a:r>
            <a:r>
              <a:rPr lang="en-GB" sz="1800" dirty="0" smtClean="0"/>
              <a:t>, vol. 18, pp. 119-144.</a:t>
            </a:r>
          </a:p>
          <a:p>
            <a:pPr>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1078690" y="155165"/>
            <a:ext cx="6986621" cy="6547671"/>
          </a:xfrm>
          <a:prstGeom prst="rect">
            <a:avLst/>
          </a:prstGeom>
        </p:spPr>
      </p:pic>
    </p:spTree>
    <p:extLst>
      <p:ext uri="{BB962C8B-B14F-4D97-AF65-F5344CB8AC3E}">
        <p14:creationId xmlns:p14="http://schemas.microsoft.com/office/powerpoint/2010/main" xmlns="" val="8342573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 of ARU project so far </a:t>
            </a:r>
            <a:endParaRPr lang="en-GB" dirty="0"/>
          </a:p>
        </p:txBody>
      </p:sp>
      <p:sp>
        <p:nvSpPr>
          <p:cNvPr id="3" name="Content Placeholder 2"/>
          <p:cNvSpPr>
            <a:spLocks noGrp="1"/>
          </p:cNvSpPr>
          <p:nvPr>
            <p:ph idx="1"/>
          </p:nvPr>
        </p:nvSpPr>
        <p:spPr/>
        <p:txBody>
          <a:bodyPr/>
          <a:lstStyle/>
          <a:p>
            <a:pPr marL="0" indent="0">
              <a:buNone/>
            </a:pPr>
            <a:r>
              <a:rPr lang="en-GB" sz="2800" dirty="0" smtClean="0"/>
              <a:t>Events, away days </a:t>
            </a:r>
            <a:r>
              <a:rPr lang="en-GB" sz="2800" dirty="0" smtClean="0"/>
              <a:t>and workshops </a:t>
            </a:r>
            <a:r>
              <a:rPr lang="en-GB" sz="2800" dirty="0" smtClean="0"/>
              <a:t>held involving: </a:t>
            </a:r>
          </a:p>
          <a:p>
            <a:pPr lvl="1"/>
            <a:r>
              <a:rPr lang="en-GB" sz="2400" dirty="0" smtClean="0"/>
              <a:t>Course leaders</a:t>
            </a:r>
          </a:p>
          <a:p>
            <a:pPr lvl="1"/>
            <a:r>
              <a:rPr lang="en-GB" sz="2400" dirty="0" smtClean="0"/>
              <a:t>Academics across all faculties</a:t>
            </a:r>
          </a:p>
          <a:p>
            <a:pPr lvl="1"/>
            <a:r>
              <a:rPr lang="en-GB" sz="2400" dirty="0" smtClean="0"/>
              <a:t>Managers</a:t>
            </a:r>
          </a:p>
          <a:p>
            <a:pPr lvl="1"/>
            <a:r>
              <a:rPr lang="en-GB" sz="2400" dirty="0" smtClean="0"/>
              <a:t>Quality assurance staff</a:t>
            </a:r>
          </a:p>
          <a:p>
            <a:pPr marL="457200" lvl="1" indent="0">
              <a:buNone/>
            </a:pPr>
            <a:endParaRPr lang="en-GB" sz="2400" dirty="0"/>
          </a:p>
          <a:p>
            <a:r>
              <a:rPr lang="en-GB" sz="2800" dirty="0" smtClean="0"/>
              <a:t>Summary of priorities identified</a:t>
            </a:r>
          </a:p>
          <a:p>
            <a:pPr lvl="1"/>
            <a:r>
              <a:rPr lang="en-GB" sz="2400" dirty="0"/>
              <a:t>Developing </a:t>
            </a:r>
            <a:r>
              <a:rPr lang="en-GB" sz="2400" dirty="0">
                <a:solidFill>
                  <a:srgbClr val="7030A0"/>
                </a:solidFill>
              </a:rPr>
              <a:t>programme approaches</a:t>
            </a:r>
            <a:r>
              <a:rPr lang="en-GB" sz="2400" dirty="0"/>
              <a:t> to assessment </a:t>
            </a:r>
          </a:p>
          <a:p>
            <a:pPr lvl="1"/>
            <a:r>
              <a:rPr lang="en-GB" sz="2400" dirty="0"/>
              <a:t>Developing </a:t>
            </a:r>
            <a:r>
              <a:rPr lang="en-GB" sz="2400" dirty="0">
                <a:solidFill>
                  <a:srgbClr val="7030A0"/>
                </a:solidFill>
              </a:rPr>
              <a:t>assessment literacy </a:t>
            </a:r>
          </a:p>
          <a:p>
            <a:pPr lvl="1"/>
            <a:r>
              <a:rPr lang="en-GB" sz="2400" dirty="0">
                <a:solidFill>
                  <a:schemeClr val="accent4">
                    <a:lumMod val="95000"/>
                    <a:lumOff val="5000"/>
                  </a:schemeClr>
                </a:solidFill>
              </a:rPr>
              <a:t>Rebalancing</a:t>
            </a:r>
            <a:r>
              <a:rPr lang="en-GB" sz="2400" dirty="0">
                <a:solidFill>
                  <a:srgbClr val="7030A0"/>
                </a:solidFill>
              </a:rPr>
              <a:t> summative and formative assessment </a:t>
            </a:r>
          </a:p>
          <a:p>
            <a:pPr marL="457200" lvl="1" indent="0">
              <a:buNone/>
            </a:pPr>
            <a:endParaRPr lang="en-GB" sz="2400" dirty="0"/>
          </a:p>
        </p:txBody>
      </p:sp>
    </p:spTree>
    <p:extLst>
      <p:ext uri="{BB962C8B-B14F-4D97-AF65-F5344CB8AC3E}">
        <p14:creationId xmlns:p14="http://schemas.microsoft.com/office/powerpoint/2010/main" xmlns="" val="4014737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features of the project</a:t>
            </a:r>
            <a:endParaRPr lang="en-GB" dirty="0"/>
          </a:p>
        </p:txBody>
      </p:sp>
      <p:sp>
        <p:nvSpPr>
          <p:cNvPr id="3" name="Content Placeholder 2"/>
          <p:cNvSpPr>
            <a:spLocks noGrp="1"/>
          </p:cNvSpPr>
          <p:nvPr>
            <p:ph idx="1"/>
          </p:nvPr>
        </p:nvSpPr>
        <p:spPr/>
        <p:txBody>
          <a:bodyPr/>
          <a:lstStyle/>
          <a:p>
            <a:r>
              <a:rPr lang="en-GB" sz="2800" dirty="0" smtClean="0"/>
              <a:t>Strategic transformation of assessment across the university is the key aim;</a:t>
            </a:r>
          </a:p>
          <a:p>
            <a:r>
              <a:rPr lang="en-GB" sz="2800" dirty="0" smtClean="0"/>
              <a:t>Improved NSS scores is not the specific aim of the project but better scores may well result;</a:t>
            </a:r>
          </a:p>
          <a:p>
            <a:r>
              <a:rPr lang="en-GB" sz="2800" dirty="0" smtClean="0"/>
              <a:t>Sharing expertise between course leaders, including those in the 85+ group is important;</a:t>
            </a:r>
          </a:p>
          <a:p>
            <a:r>
              <a:rPr lang="en-GB" sz="2800" dirty="0" smtClean="0"/>
              <a:t>Activity has been informed by Vision Visits to other universities;</a:t>
            </a:r>
          </a:p>
          <a:p>
            <a:r>
              <a:rPr lang="en-GB" sz="2800" dirty="0" smtClean="0"/>
              <a:t>External expertise from the ‘Marked Improvement’ team is supporting internal expertise.</a:t>
            </a:r>
          </a:p>
          <a:p>
            <a:endParaRPr lang="en-GB"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7030A0"/>
                </a:solidFill>
              </a:rPr>
              <a:t>Why change is needed</a:t>
            </a:r>
            <a:endParaRPr lang="en-US" sz="3200" dirty="0">
              <a:solidFill>
                <a:srgbClr val="7030A0"/>
              </a:solidFill>
            </a:endParaRPr>
          </a:p>
        </p:txBody>
      </p:sp>
      <p:sp>
        <p:nvSpPr>
          <p:cNvPr id="3" name="Content Placeholder 2"/>
          <p:cNvSpPr>
            <a:spLocks noGrp="1"/>
          </p:cNvSpPr>
          <p:nvPr>
            <p:ph idx="1"/>
          </p:nvPr>
        </p:nvSpPr>
        <p:spPr>
          <a:xfrm>
            <a:off x="685800" y="1340768"/>
            <a:ext cx="7721600" cy="4857700"/>
          </a:xfrm>
        </p:spPr>
        <p:txBody>
          <a:bodyPr>
            <a:noAutofit/>
          </a:bodyPr>
          <a:lstStyle/>
          <a:p>
            <a:pPr>
              <a:buClr>
                <a:schemeClr val="tx2">
                  <a:lumMod val="60000"/>
                  <a:lumOff val="40000"/>
                </a:schemeClr>
              </a:buClr>
              <a:buSzPct val="75000"/>
              <a:buFont typeface="Wingdings" charset="2"/>
              <a:buChar char="§"/>
            </a:pPr>
            <a:r>
              <a:rPr lang="en-US" b="1" dirty="0" smtClean="0"/>
              <a:t>QAA subject reviews</a:t>
            </a:r>
          </a:p>
          <a:p>
            <a:pPr>
              <a:buClr>
                <a:schemeClr val="tx2">
                  <a:lumMod val="60000"/>
                  <a:lumOff val="40000"/>
                </a:schemeClr>
              </a:buClr>
              <a:buSzPct val="75000"/>
              <a:buFont typeface="Wingdings" charset="2"/>
              <a:buChar char="§"/>
            </a:pPr>
            <a:r>
              <a:rPr lang="en-GB" b="1" dirty="0" smtClean="0"/>
              <a:t>Burgess Report - “system no longer fit for purpose” (p5)</a:t>
            </a:r>
          </a:p>
          <a:p>
            <a:pPr>
              <a:buClr>
                <a:schemeClr val="tx2">
                  <a:lumMod val="60000"/>
                  <a:lumOff val="40000"/>
                </a:schemeClr>
              </a:buClr>
              <a:buSzPct val="75000"/>
              <a:buFont typeface="Wingdings" charset="2"/>
              <a:buChar char="§"/>
            </a:pPr>
            <a:r>
              <a:rPr lang="en-GB" b="1" dirty="0" smtClean="0"/>
              <a:t>QAA - </a:t>
            </a:r>
            <a:r>
              <a:rPr lang="ja-JP" altLang="en-US" b="1" i="1" dirty="0" smtClean="0"/>
              <a:t>“</a:t>
            </a:r>
            <a:r>
              <a:rPr lang="en-US" b="1" i="1" dirty="0" smtClean="0"/>
              <a:t>…it cannot be assumed students graduating …. will have achieved similar standards</a:t>
            </a:r>
            <a:r>
              <a:rPr lang="ja-JP" altLang="en-US" b="1" i="1" dirty="0" smtClean="0"/>
              <a:t>”</a:t>
            </a:r>
            <a:r>
              <a:rPr lang="en-US" b="1" dirty="0" smtClean="0"/>
              <a:t> (2007)</a:t>
            </a:r>
          </a:p>
          <a:p>
            <a:pPr>
              <a:buClr>
                <a:schemeClr val="tx2">
                  <a:lumMod val="60000"/>
                  <a:lumOff val="40000"/>
                </a:schemeClr>
              </a:buClr>
              <a:buSzPct val="75000"/>
              <a:buFont typeface="Wingdings" charset="2"/>
              <a:buChar char="§"/>
            </a:pPr>
            <a:r>
              <a:rPr lang="en-US" b="1" dirty="0" smtClean="0"/>
              <a:t>Media accusations of dumbing down &amp; grade inflation</a:t>
            </a:r>
          </a:p>
          <a:p>
            <a:pPr>
              <a:buClr>
                <a:schemeClr val="tx2">
                  <a:lumMod val="60000"/>
                  <a:lumOff val="40000"/>
                </a:schemeClr>
              </a:buClr>
              <a:buSzPct val="75000"/>
              <a:buFont typeface="Wingdings" charset="2"/>
              <a:buChar char="§"/>
            </a:pPr>
            <a:r>
              <a:rPr lang="en-US" b="1" dirty="0" smtClean="0"/>
              <a:t>National Student Satisfaction Survey</a:t>
            </a:r>
          </a:p>
          <a:p>
            <a:pPr>
              <a:buClr>
                <a:schemeClr val="tx2">
                  <a:lumMod val="60000"/>
                  <a:lumOff val="40000"/>
                </a:schemeClr>
              </a:buClr>
              <a:buSzPct val="75000"/>
              <a:buFont typeface="Wingdings" charset="2"/>
              <a:buChar char="§"/>
            </a:pPr>
            <a:r>
              <a:rPr lang="ja-JP" altLang="en-US" b="1" i="1" dirty="0" smtClean="0"/>
              <a:t>“</a:t>
            </a:r>
            <a:r>
              <a:rPr lang="en-US" b="1" i="1" dirty="0" smtClean="0"/>
              <a:t>There is considerable scope for professional development in the area of assessment</a:t>
            </a:r>
            <a:r>
              <a:rPr lang="ja-JP" altLang="en-US" b="1" i="1" dirty="0" smtClean="0"/>
              <a:t>”</a:t>
            </a:r>
            <a:r>
              <a:rPr lang="en-US" b="1" dirty="0" smtClean="0"/>
              <a:t> (</a:t>
            </a:r>
            <a:r>
              <a:rPr lang="en-US" b="1" dirty="0" err="1" smtClean="0"/>
              <a:t>Yorke</a:t>
            </a:r>
            <a:r>
              <a:rPr lang="en-US" b="1" dirty="0" smtClean="0"/>
              <a:t> et al, 2000, p7)</a:t>
            </a:r>
          </a:p>
          <a:p>
            <a:pPr>
              <a:buClr>
                <a:schemeClr val="tx2">
                  <a:lumMod val="60000"/>
                  <a:lumOff val="40000"/>
                </a:schemeClr>
              </a:buClr>
              <a:buSzPct val="75000"/>
              <a:buFont typeface="Wingdings" charset="2"/>
              <a:buChar char="§"/>
            </a:pPr>
            <a:r>
              <a:rPr lang="en-US" b="1" dirty="0" smtClean="0"/>
              <a:t>Students become more interested in the mark and less interested in the subject over the course of their studies (</a:t>
            </a:r>
            <a:r>
              <a:rPr lang="en-US" b="1" dirty="0" err="1" smtClean="0"/>
              <a:t>Newstead</a:t>
            </a:r>
            <a:r>
              <a:rPr lang="en-US" b="1" dirty="0" smtClean="0"/>
              <a:t> 2002, p2)</a:t>
            </a:r>
          </a:p>
          <a:p>
            <a:endParaRPr lang="en-US" dirty="0"/>
          </a:p>
        </p:txBody>
      </p:sp>
    </p:spTree>
    <p:extLst>
      <p:ext uri="{BB962C8B-B14F-4D97-AF65-F5344CB8AC3E}">
        <p14:creationId xmlns:p14="http://schemas.microsoft.com/office/powerpoint/2010/main" xmlns="" val="2152810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manifesto for change concentrates on six tenets:</a:t>
            </a:r>
            <a:endParaRPr lang="en-GB"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sz="2800" dirty="0" smtClean="0"/>
              <a:t>Assessment for learning;</a:t>
            </a:r>
          </a:p>
          <a:p>
            <a:pPr marL="457200" indent="-457200">
              <a:buSzPct val="100000"/>
              <a:buFont typeface="+mj-lt"/>
              <a:buAutoNum type="arabicPeriod"/>
            </a:pPr>
            <a:r>
              <a:rPr lang="en-GB" sz="2800" dirty="0" smtClean="0"/>
              <a:t>Ensuring assessment is fit for purpose;</a:t>
            </a:r>
          </a:p>
          <a:p>
            <a:pPr marL="457200" indent="-457200">
              <a:buSzPct val="100000"/>
              <a:buFont typeface="+mj-lt"/>
              <a:buAutoNum type="arabicPeriod"/>
            </a:pPr>
            <a:r>
              <a:rPr lang="en-GB" sz="2800" dirty="0" smtClean="0"/>
              <a:t>Recognition of the imprecision of many assessment practices;</a:t>
            </a:r>
          </a:p>
          <a:p>
            <a:pPr marL="457200" indent="-457200">
              <a:buSzPct val="100000"/>
              <a:buFont typeface="+mj-lt"/>
              <a:buAutoNum type="arabicPeriod"/>
            </a:pPr>
            <a:r>
              <a:rPr lang="en-GB" sz="2800" dirty="0" smtClean="0"/>
              <a:t>Constructing standards in assessment communities;</a:t>
            </a:r>
          </a:p>
          <a:p>
            <a:pPr marL="457200" indent="-457200">
              <a:buSzPct val="100000"/>
              <a:buFont typeface="+mj-lt"/>
              <a:buAutoNum type="arabicPeriod"/>
            </a:pPr>
            <a:r>
              <a:rPr lang="en-GB" sz="2800" dirty="0" smtClean="0"/>
              <a:t>Integrating assessment literacy into course design;</a:t>
            </a:r>
          </a:p>
          <a:p>
            <a:pPr marL="457200" indent="-457200">
              <a:buSzPct val="100000"/>
              <a:buFont typeface="+mj-lt"/>
              <a:buAutoNum type="arabicPeriod"/>
            </a:pPr>
            <a:r>
              <a:rPr lang="en-GB" sz="2800" dirty="0" smtClean="0"/>
              <a:t>Ensuring professional judgments are reliable.</a:t>
            </a:r>
          </a:p>
          <a:p>
            <a:pPr marL="457200" indent="-457200">
              <a:buSzPct val="100000"/>
              <a:buFont typeface="+mj-lt"/>
              <a:buAutoNum type="arabicPeriod"/>
            </a:pPr>
            <a:endParaRPr lang="en-GB"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emergent themes from work to date</a:t>
            </a:r>
            <a:endParaRPr lang="en-GB" dirty="0"/>
          </a:p>
        </p:txBody>
      </p:sp>
      <p:sp>
        <p:nvSpPr>
          <p:cNvPr id="3" name="Content Placeholder 2"/>
          <p:cNvSpPr>
            <a:spLocks noGrp="1"/>
          </p:cNvSpPr>
          <p:nvPr>
            <p:ph idx="1"/>
          </p:nvPr>
        </p:nvSpPr>
        <p:spPr/>
        <p:txBody>
          <a:bodyPr/>
          <a:lstStyle/>
          <a:p>
            <a:pPr lvl="0"/>
            <a:r>
              <a:rPr lang="en-GB" sz="2800" dirty="0" smtClean="0"/>
              <a:t>The importance of balancing formative and summative feedback, and embedding formative feedback, using it for diagnostic purposes</a:t>
            </a:r>
          </a:p>
          <a:p>
            <a:pPr lvl="0"/>
            <a:r>
              <a:rPr lang="en-GB" sz="2800" dirty="0" smtClean="0"/>
              <a:t>Linking assessment to professional practice, and linking this in turn to employability (fit for purpose)</a:t>
            </a:r>
          </a:p>
          <a:p>
            <a:r>
              <a:rPr lang="en-GB" sz="2800" dirty="0" smtClean="0"/>
              <a:t>The importance of assessing group </a:t>
            </a:r>
            <a:r>
              <a:rPr lang="en-GB" sz="2800" dirty="0"/>
              <a:t>work well; </a:t>
            </a:r>
            <a:endParaRPr lang="en-GB" sz="2800" dirty="0" smtClean="0"/>
          </a:p>
          <a:p>
            <a:r>
              <a:rPr lang="en-GB" sz="2800" dirty="0" smtClean="0"/>
              <a:t>Seeking ways to foster </a:t>
            </a:r>
            <a:r>
              <a:rPr lang="en-GB" sz="2800" dirty="0"/>
              <a:t>assessment literacy: familiarising students with the </a:t>
            </a:r>
            <a:r>
              <a:rPr lang="en-GB" sz="2800" dirty="0" smtClean="0"/>
              <a:t>vocabulary and </a:t>
            </a:r>
            <a:r>
              <a:rPr lang="en-GB" sz="2800" dirty="0"/>
              <a:t>practices of assessment;</a:t>
            </a:r>
          </a:p>
          <a:p>
            <a:pPr lvl="0"/>
            <a:endParaRPr lang="en-GB" sz="2800" dirty="0" smtClean="0"/>
          </a:p>
          <a:p>
            <a:pPr lvl="0"/>
            <a:endParaRPr lang="en-GB" sz="2800" dirty="0" smtClean="0"/>
          </a:p>
          <a:p>
            <a:pPr lvl="0"/>
            <a:endParaRPr lang="en-GB" sz="2800" dirty="0" smtClean="0"/>
          </a:p>
          <a:p>
            <a:endParaRPr lang="en-GB"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2943</Words>
  <Application>Microsoft Office PowerPoint</Application>
  <PresentationFormat>On-screen Show (4:3)</PresentationFormat>
  <Paragraphs>224</Paragraphs>
  <Slides>30</Slides>
  <Notes>19</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LeedsMet template</vt:lpstr>
      <vt:lpstr>101_Custom Design</vt:lpstr>
      <vt:lpstr>A marked improvement Anglia Ruskin University LAIBS</vt:lpstr>
      <vt:lpstr>‘A Marked Improvement’ aims to improve assessment practice</vt:lpstr>
      <vt:lpstr>Two major current UK initiatives on assessment to consider</vt:lpstr>
      <vt:lpstr>Slide 4</vt:lpstr>
      <vt:lpstr>Progress of ARU project so far </vt:lpstr>
      <vt:lpstr>Key features of the project</vt:lpstr>
      <vt:lpstr>Why change is needed</vt:lpstr>
      <vt:lpstr>The manifesto for change concentrates on six tenets:</vt:lpstr>
      <vt:lpstr>Some emergent themes from work to date</vt:lpstr>
      <vt:lpstr>More thoughts</vt:lpstr>
      <vt:lpstr>And still more</vt:lpstr>
      <vt:lpstr>The major success factors identified by the 85+ group were:</vt:lpstr>
      <vt:lpstr>More success factors</vt:lpstr>
      <vt:lpstr>Assessment literacy: students do better if they can: </vt:lpstr>
      <vt:lpstr>What does assessment for? What can it do? How much does it matter?</vt:lpstr>
      <vt:lpstr>Assessment for learning</vt:lpstr>
      <vt:lpstr>Assessment for learning</vt:lpstr>
      <vt:lpstr>Assessing students in groups: factors to consider</vt:lpstr>
      <vt:lpstr>Some thoughts on assessment and feedback</vt:lpstr>
      <vt:lpstr>Improving feedback: good practice according to Nicol and Macfarlane-Dick (2006):</vt:lpstr>
      <vt:lpstr>Key issues when giving feedback</vt:lpstr>
      <vt:lpstr>Sadler, the most cited author on formative assessment argues:</vt:lpstr>
      <vt:lpstr>Important aspects of complex, high-level learning outcomes can only be achieved when students are allowed time to ‘come to know’ the standards in use by the community</vt:lpstr>
      <vt:lpstr>Course learning outcomes should reflect what students should achieve </vt:lpstr>
      <vt:lpstr>To what extent, and how do you evidence good assessment practice in LAIBS?</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2014-11-26T08:23:14Z</dcterms:modified>
</cp:coreProperties>
</file>