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33"/>
  </p:notesMasterIdLst>
  <p:handoutMasterIdLst>
    <p:handoutMasterId r:id="rId34"/>
  </p:handoutMasterIdLst>
  <p:sldIdLst>
    <p:sldId id="485" r:id="rId3"/>
    <p:sldId id="453" r:id="rId4"/>
    <p:sldId id="528" r:id="rId5"/>
    <p:sldId id="497" r:id="rId6"/>
    <p:sldId id="498" r:id="rId7"/>
    <p:sldId id="501" r:id="rId8"/>
    <p:sldId id="494" r:id="rId9"/>
    <p:sldId id="470" r:id="rId10"/>
    <p:sldId id="503" r:id="rId11"/>
    <p:sldId id="504" r:id="rId12"/>
    <p:sldId id="505" r:id="rId13"/>
    <p:sldId id="506" r:id="rId14"/>
    <p:sldId id="507" r:id="rId15"/>
    <p:sldId id="448" r:id="rId16"/>
    <p:sldId id="512" r:id="rId17"/>
    <p:sldId id="515" r:id="rId18"/>
    <p:sldId id="516" r:id="rId19"/>
    <p:sldId id="529" r:id="rId20"/>
    <p:sldId id="422" r:id="rId21"/>
    <p:sldId id="472" r:id="rId22"/>
    <p:sldId id="481" r:id="rId23"/>
    <p:sldId id="474" r:id="rId24"/>
    <p:sldId id="479" r:id="rId25"/>
    <p:sldId id="480" r:id="rId26"/>
    <p:sldId id="478" r:id="rId27"/>
    <p:sldId id="443" r:id="rId28"/>
    <p:sldId id="270" r:id="rId29"/>
    <p:sldId id="271" r:id="rId30"/>
    <p:sldId id="272" r:id="rId31"/>
    <p:sldId id="317" r:id="rId32"/>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0066"/>
    <a:srgbClr val="7030A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99" autoAdjust="0"/>
    <p:restoredTop sz="97458" autoAdjust="0"/>
  </p:normalViewPr>
  <p:slideViewPr>
    <p:cSldViewPr>
      <p:cViewPr>
        <p:scale>
          <a:sx n="90" d="100"/>
          <a:sy n="90" d="100"/>
        </p:scale>
        <p:origin x="-510" y="-462"/>
      </p:cViewPr>
      <p:guideLst>
        <p:guide orient="horz" pos="2160"/>
        <p:guide pos="2880"/>
      </p:guideLst>
    </p:cSldViewPr>
  </p:slideViewPr>
  <p:outlineViewPr>
    <p:cViewPr>
      <p:scale>
        <a:sx n="33" d="100"/>
        <a:sy n="33" d="100"/>
      </p:scale>
      <p:origin x="0" y="6468"/>
    </p:cViewPr>
  </p:outlineViewPr>
  <p:notesTextViewPr>
    <p:cViewPr>
      <p:scale>
        <a:sx n="100" d="100"/>
        <a:sy n="100" d="100"/>
      </p:scale>
      <p:origin x="0" y="0"/>
    </p:cViewPr>
  </p:notesTextViewPr>
  <p:sorterViewPr>
    <p:cViewPr>
      <p:scale>
        <a:sx n="66" d="100"/>
        <a:sy n="66" d="100"/>
      </p:scale>
      <p:origin x="0" y="1212"/>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1-10-31T11:45:26.322" idx="2">
    <p:pos x="5211" y="1145"/>
    <p:text>would it make sense to realing this with 'in both school and home'?</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xmlns="" val="1044072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xmlns="" val="38463389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smtClean="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26</a:t>
            </a:fld>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8</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16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17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26/11/2014</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26/11/2014</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26/11/2014</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26/11/2014</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26/11/2014</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26/11/2014</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26/11/2014</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26/11/2014</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26/11/2014</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26/11/2014</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26/11/2014</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26/11/2014</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brookes.ac.uk/aske/Manifesto/"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15912" y="466725"/>
            <a:ext cx="7042169" cy="2133600"/>
          </a:xfrm>
        </p:spPr>
        <p:txBody>
          <a:bodyPr/>
          <a:lstStyle/>
          <a:p>
            <a:pPr algn="ctr"/>
            <a:r>
              <a:rPr lang="en-GB" dirty="0" smtClean="0"/>
              <a:t>A marked improvement</a:t>
            </a:r>
            <a:br>
              <a:rPr lang="en-GB" dirty="0" smtClean="0"/>
            </a:br>
            <a:r>
              <a:rPr lang="en-GB" dirty="0" smtClean="0"/>
              <a:t>Anglia Ruskin University</a:t>
            </a:r>
            <a:br>
              <a:rPr lang="en-GB" dirty="0" smtClean="0"/>
            </a:br>
            <a:r>
              <a:rPr lang="en-GB" dirty="0" smtClean="0"/>
              <a:t>LAIBS</a:t>
            </a:r>
            <a:endParaRPr lang="en-GB" dirty="0"/>
          </a:p>
        </p:txBody>
      </p:sp>
      <p:sp>
        <p:nvSpPr>
          <p:cNvPr id="5" name="Subtitle 4"/>
          <p:cNvSpPr>
            <a:spLocks noGrp="1"/>
          </p:cNvSpPr>
          <p:nvPr>
            <p:ph type="subTitle" idx="1"/>
          </p:nvPr>
        </p:nvSpPr>
        <p:spPr/>
        <p:txBody>
          <a:bodyPr/>
          <a:lstStyle/>
          <a:p>
            <a:pPr algn="ctr" eaLnBrk="1" hangingPunct="1">
              <a:defRPr/>
            </a:pPr>
            <a:r>
              <a:rPr lang="en-GB" sz="2400" dirty="0" smtClean="0"/>
              <a:t>November 26</a:t>
            </a:r>
            <a:r>
              <a:rPr lang="en-GB" sz="2400" baseline="30000" dirty="0" smtClean="0"/>
              <a:t>th</a:t>
            </a:r>
            <a:r>
              <a:rPr lang="en-GB" sz="2400" dirty="0" smtClean="0"/>
              <a:t> 2014</a:t>
            </a:r>
            <a:endParaRPr lang="en-GB" sz="2400" dirty="0" smtClean="0"/>
          </a:p>
          <a:p>
            <a:pPr algn="ctr" eaLnBrk="1" hangingPunct="1">
              <a:defRPr/>
            </a:pPr>
            <a:r>
              <a:rPr lang="en-GB" sz="2400" dirty="0" smtClean="0"/>
              <a:t>Sally Brown and Margaret Price</a:t>
            </a:r>
          </a:p>
          <a:p>
            <a:pPr algn="ctr" eaLnBrk="1" hangingPunct="1">
              <a:defRPr/>
            </a:pPr>
            <a:r>
              <a:rPr lang="en-GB" sz="2400" dirty="0" smtClean="0"/>
              <a:t>NTF, PFHEA, SFSEDA</a:t>
            </a:r>
          </a:p>
          <a:p>
            <a:pPr algn="ctr" eaLnBrk="1" hangingPunct="1">
              <a:defRPr/>
            </a:pPr>
            <a:r>
              <a:rPr lang="en-GB" sz="2400" dirty="0" smtClean="0"/>
              <a:t>Emerita Professor, Leeds Metropolitan University</a:t>
            </a:r>
          </a:p>
          <a:p>
            <a:pPr algn="ctr" eaLnBrk="1" hangingPunct="1">
              <a:defRPr/>
            </a:pPr>
            <a:r>
              <a:rPr lang="en-GB" sz="2400" dirty="0" smtClean="0"/>
              <a:t>Visiting Professor University of Plymouth &amp; Liverpool John Moores University.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thoughts</a:t>
            </a:r>
            <a:endParaRPr lang="en-GB" dirty="0"/>
          </a:p>
        </p:txBody>
      </p:sp>
      <p:sp>
        <p:nvSpPr>
          <p:cNvPr id="3" name="Content Placeholder 2"/>
          <p:cNvSpPr>
            <a:spLocks noGrp="1"/>
          </p:cNvSpPr>
          <p:nvPr>
            <p:ph idx="1"/>
          </p:nvPr>
        </p:nvSpPr>
        <p:spPr/>
        <p:txBody>
          <a:bodyPr/>
          <a:lstStyle/>
          <a:p>
            <a:pPr lvl="0"/>
            <a:r>
              <a:rPr lang="en-GB" sz="2800" dirty="0" smtClean="0"/>
              <a:t>Balancing ambitions for incremental assessment and making the volume of assessment manageable;</a:t>
            </a:r>
          </a:p>
          <a:p>
            <a:pPr lvl="0"/>
            <a:r>
              <a:rPr lang="en-GB" sz="2800" dirty="0" smtClean="0"/>
              <a:t>The importance of integrating PSRBs requirements;</a:t>
            </a:r>
          </a:p>
          <a:p>
            <a:pPr lvl="0"/>
            <a:r>
              <a:rPr lang="en-GB" sz="2800" dirty="0" smtClean="0"/>
              <a:t>Discussions around what works well when giving assessors feedback on their assessment (including a traffic light system (RAG sheet) as used in the health Faculty;</a:t>
            </a:r>
          </a:p>
          <a:p>
            <a:pPr lvl="0"/>
            <a:r>
              <a:rPr lang="en-GB" sz="2800" dirty="0" smtClean="0"/>
              <a:t>The importance of letting students know when they are getting informal feedback that it is feedback</a:t>
            </a:r>
          </a:p>
          <a:p>
            <a:pPr lvl="0"/>
            <a:r>
              <a:rPr lang="en-GB" sz="2800" dirty="0" smtClean="0"/>
              <a:t>The value of group feedback via </a:t>
            </a:r>
            <a:r>
              <a:rPr lang="en-GB" sz="2800" dirty="0" err="1" smtClean="0"/>
              <a:t>vodcasts</a:t>
            </a:r>
            <a:endParaRPr lang="en-GB" sz="2800" dirty="0" smtClean="0"/>
          </a:p>
          <a:p>
            <a:endParaRPr lang="en-GB"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 still more</a:t>
            </a:r>
            <a:endParaRPr lang="en-GB" dirty="0"/>
          </a:p>
        </p:txBody>
      </p:sp>
      <p:sp>
        <p:nvSpPr>
          <p:cNvPr id="3" name="Content Placeholder 2"/>
          <p:cNvSpPr>
            <a:spLocks noGrp="1"/>
          </p:cNvSpPr>
          <p:nvPr>
            <p:ph idx="1"/>
          </p:nvPr>
        </p:nvSpPr>
        <p:spPr/>
        <p:txBody>
          <a:bodyPr/>
          <a:lstStyle/>
          <a:p>
            <a:pPr lvl="0"/>
            <a:r>
              <a:rPr lang="en-GB" sz="2800" dirty="0" smtClean="0"/>
              <a:t>The value of real life/ authentic assessment</a:t>
            </a:r>
          </a:p>
          <a:p>
            <a:pPr lvl="0"/>
            <a:r>
              <a:rPr lang="en-GB" sz="2800" dirty="0" smtClean="0"/>
              <a:t>The importance of ‘feed forward’ as a way of integrating assessment </a:t>
            </a:r>
            <a:r>
              <a:rPr lang="en-GB" sz="2800" i="1" dirty="0" smtClean="0"/>
              <a:t>as</a:t>
            </a:r>
            <a:r>
              <a:rPr lang="en-GB" sz="2800" dirty="0" smtClean="0"/>
              <a:t> learning</a:t>
            </a:r>
          </a:p>
          <a:p>
            <a:pPr lvl="0"/>
            <a:r>
              <a:rPr lang="en-GB" sz="2800" dirty="0" smtClean="0"/>
              <a:t>The value of using a variety of assessment formats;</a:t>
            </a:r>
          </a:p>
          <a:p>
            <a:pPr lvl="0"/>
            <a:r>
              <a:rPr lang="en-GB" sz="2800" dirty="0" smtClean="0"/>
              <a:t>A desire to make assessment exciting, interesting and instilling a sense of pride in achievement;</a:t>
            </a:r>
          </a:p>
          <a:p>
            <a:pPr lvl="0"/>
            <a:r>
              <a:rPr lang="en-GB" sz="2800" dirty="0" smtClean="0"/>
              <a:t>The importance of using appropriate new technologies to support assessment, including assessment management systems, and making them work well.</a:t>
            </a:r>
          </a:p>
          <a:p>
            <a:endParaRPr lang="en-GB"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major success factors identified by the 85+ group were:</a:t>
            </a:r>
            <a:endParaRPr lang="en-GB" dirty="0"/>
          </a:p>
        </p:txBody>
      </p:sp>
      <p:sp>
        <p:nvSpPr>
          <p:cNvPr id="3" name="Content Placeholder 2"/>
          <p:cNvSpPr>
            <a:spLocks noGrp="1"/>
          </p:cNvSpPr>
          <p:nvPr>
            <p:ph idx="1"/>
          </p:nvPr>
        </p:nvSpPr>
        <p:spPr/>
        <p:txBody>
          <a:bodyPr/>
          <a:lstStyle/>
          <a:p>
            <a:pPr lvl="0"/>
            <a:r>
              <a:rPr lang="en-GB" sz="2800" dirty="0" smtClean="0"/>
              <a:t>Motivation (Because student are working towards professional qualifications)</a:t>
            </a:r>
          </a:p>
          <a:p>
            <a:pPr lvl="0"/>
            <a:r>
              <a:rPr lang="en-GB" sz="2800" dirty="0" smtClean="0"/>
              <a:t>Authentic constructively aligned assessment;</a:t>
            </a:r>
          </a:p>
          <a:p>
            <a:pPr lvl="0"/>
            <a:r>
              <a:rPr lang="en-GB" sz="2800" dirty="0" smtClean="0"/>
              <a:t>Incremental review</a:t>
            </a:r>
          </a:p>
          <a:p>
            <a:pPr lvl="0"/>
            <a:r>
              <a:rPr lang="en-GB" sz="2800" dirty="0" smtClean="0"/>
              <a:t>Commitment to students’ success</a:t>
            </a:r>
          </a:p>
          <a:p>
            <a:pPr lvl="0"/>
            <a:r>
              <a:rPr lang="en-GB" sz="2800" dirty="0" smtClean="0"/>
              <a:t>Assessment literacy</a:t>
            </a:r>
          </a:p>
          <a:p>
            <a:pPr lvl="0"/>
            <a:r>
              <a:rPr lang="en-GB" sz="2800" dirty="0" smtClean="0"/>
              <a:t>Skills for learning</a:t>
            </a:r>
          </a:p>
          <a:p>
            <a:pPr lvl="0"/>
            <a:r>
              <a:rPr lang="en-GB" sz="2800" dirty="0" smtClean="0"/>
              <a:t>The value of using students to give a ‘sense check’ on planned assignments</a:t>
            </a:r>
          </a:p>
          <a:p>
            <a:endParaRPr lang="en-GB"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success factors</a:t>
            </a:r>
            <a:endParaRPr lang="en-GB" dirty="0"/>
          </a:p>
        </p:txBody>
      </p:sp>
      <p:sp>
        <p:nvSpPr>
          <p:cNvPr id="3" name="Content Placeholder 2"/>
          <p:cNvSpPr>
            <a:spLocks noGrp="1"/>
          </p:cNvSpPr>
          <p:nvPr>
            <p:ph idx="1"/>
          </p:nvPr>
        </p:nvSpPr>
        <p:spPr/>
        <p:txBody>
          <a:bodyPr/>
          <a:lstStyle/>
          <a:p>
            <a:pPr lvl="0"/>
            <a:r>
              <a:rPr lang="en-GB" sz="2800" dirty="0" smtClean="0"/>
              <a:t>The value of immersive experiences where these are implemented;</a:t>
            </a:r>
          </a:p>
          <a:p>
            <a:pPr lvl="0"/>
            <a:r>
              <a:rPr lang="en-GB" sz="2800" dirty="0" smtClean="0"/>
              <a:t>Robust processes and practices to assure quality and enhance the student experience through good assessment;</a:t>
            </a:r>
          </a:p>
          <a:p>
            <a:pPr lvl="0"/>
            <a:r>
              <a:rPr lang="en-GB" sz="2800" dirty="0" smtClean="0"/>
              <a:t>Training to establish standards and to ensure all assessors are competent to undertake the task (QAA Code B6)</a:t>
            </a:r>
          </a:p>
          <a:p>
            <a:pPr lvl="0"/>
            <a:r>
              <a:rPr lang="en-GB" sz="2800" dirty="0" smtClean="0"/>
              <a:t>The importance of opening up the ‘black box’ of assessment ‘secrets’</a:t>
            </a:r>
          </a:p>
          <a:p>
            <a:endParaRPr lang="en-GB"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Assessment literacy: students do better if they can: </a:t>
            </a:r>
            <a:endParaRPr lang="en-GB" dirty="0"/>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sz="2600" dirty="0" smtClean="0"/>
              <a:t>Make sense of key terms such as criteria, weightings, and level;</a:t>
            </a:r>
          </a:p>
          <a:p>
            <a:r>
              <a:rPr lang="en-GB" sz="2600" dirty="0" smtClean="0"/>
              <a:t>Encounter a variety of assessment methods (e.g. presentations, portfolios, posters, assessed web participation, practicals, vivas etc.) and get practice in using them;</a:t>
            </a:r>
          </a:p>
          <a:p>
            <a:r>
              <a:rPr lang="en-GB" sz="2600" dirty="0" smtClean="0"/>
              <a:t>Be strategic in their behaviours, putting more work into aspects of an assignment with high weightings, interrogating criteria to find out what is really required and so on;</a:t>
            </a:r>
          </a:p>
          <a:p>
            <a:r>
              <a:rPr lang="en-GB" sz="2600" dirty="0" smtClean="0"/>
              <a:t>Gain clarity on how the assessment regulations work in their HEI, including issues concerning submission, resubmission, pass marks, condonement etc.</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assessment for? What can it do? How much does it matter?</a:t>
            </a:r>
            <a:endParaRPr lang="en-GB" dirty="0"/>
          </a:p>
        </p:txBody>
      </p:sp>
      <p:sp>
        <p:nvSpPr>
          <p:cNvPr id="3" name="Content Placeholder 2"/>
          <p:cNvSpPr>
            <a:spLocks noGrp="1"/>
          </p:cNvSpPr>
          <p:nvPr>
            <p:ph idx="1"/>
          </p:nvPr>
        </p:nvSpPr>
        <p:spPr/>
        <p:txBody>
          <a:bodyPr/>
          <a:lstStyle/>
          <a:p>
            <a:r>
              <a:rPr lang="en-GB" sz="2600" dirty="0" smtClean="0"/>
              <a:t>Many argue nowadays that assessment is crucially an integral part of the learning process rather than just a means of judging the extent to which learning has taken place;</a:t>
            </a:r>
          </a:p>
          <a:p>
            <a:r>
              <a:rPr lang="en-GB" sz="2600" dirty="0" smtClean="0"/>
              <a:t>Assessment activities can help students get the measure of their achievement and can motivate learning, but can also destroy confidence and undermine already disadvantaged students;</a:t>
            </a:r>
          </a:p>
          <a:p>
            <a:r>
              <a:rPr lang="en-GB" sz="2600" dirty="0" smtClean="0"/>
              <a:t>As far as I am concerned there is nothing we do for students that has as much impact as assessment and therefore it’s really worth thinking through how it adds value to the learning experience.</a:t>
            </a:r>
            <a:endParaRPr lang="en-GB" sz="2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p:spPr>
        <p:txBody>
          <a:bodyPr/>
          <a:lstStyle/>
          <a:p>
            <a:r>
              <a:rPr lang="en-GB" dirty="0" smtClean="0"/>
              <a:t>Assessment </a:t>
            </a:r>
            <a:r>
              <a:rPr lang="en-GB" i="1" dirty="0" smtClean="0"/>
              <a:t>for</a:t>
            </a:r>
            <a:r>
              <a:rPr lang="en-GB" dirty="0" smtClean="0"/>
              <a:t> learning</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300" dirty="0" smtClean="0"/>
              <a:t>1. 	Tasks should be </a:t>
            </a:r>
            <a:r>
              <a:rPr lang="en-GB" sz="2300" dirty="0" smtClean="0">
                <a:solidFill>
                  <a:schemeClr val="tx2">
                    <a:lumMod val="40000"/>
                    <a:lumOff val="60000"/>
                  </a:schemeClr>
                </a:solidFill>
              </a:rPr>
              <a:t>challenging</a:t>
            </a:r>
            <a:r>
              <a:rPr lang="en-GB" sz="2300" dirty="0" smtClean="0"/>
              <a:t>, demanding higher order learning and integration of knowledge learned in both the university and other contexts;</a:t>
            </a:r>
          </a:p>
          <a:p>
            <a:pPr marL="438150" indent="-438150" eaLnBrk="1" hangingPunct="1">
              <a:buFont typeface="Wingdings" pitchFamily="2" charset="2"/>
              <a:buNone/>
              <a:defRPr/>
            </a:pPr>
            <a:r>
              <a:rPr lang="en-GB" sz="2300" dirty="0" smtClean="0"/>
              <a:t>2. 	Learning and assessment should be </a:t>
            </a:r>
            <a:r>
              <a:rPr lang="en-GB" sz="2300" dirty="0" smtClean="0">
                <a:solidFill>
                  <a:srgbClr val="AD5CFF"/>
                </a:solidFill>
              </a:rPr>
              <a:t>integrated</a:t>
            </a:r>
            <a:r>
              <a:rPr lang="en-GB" sz="2300" dirty="0" smtClean="0"/>
              <a:t>, assessment should not come at the end of learning but should be part of the learning process;</a:t>
            </a:r>
          </a:p>
          <a:p>
            <a:pPr marL="438150" indent="-438150" eaLnBrk="1" hangingPunct="1">
              <a:buFont typeface="Wingdings" pitchFamily="2" charset="2"/>
              <a:buNone/>
              <a:defRPr/>
            </a:pPr>
            <a:r>
              <a:rPr lang="en-GB" sz="2300" dirty="0" smtClean="0"/>
              <a:t>3. 	Students are involved in self assessment and reflection on their learning, they are involved in </a:t>
            </a:r>
            <a:r>
              <a:rPr lang="en-GB" sz="2300" dirty="0" smtClean="0">
                <a:solidFill>
                  <a:srgbClr val="AD5CFF"/>
                </a:solidFill>
              </a:rPr>
              <a:t>judging performance</a:t>
            </a:r>
            <a:r>
              <a:rPr lang="en-GB" sz="2300" dirty="0" smtClean="0"/>
              <a:t>;</a:t>
            </a:r>
          </a:p>
          <a:p>
            <a:pPr marL="438150" indent="-438150" eaLnBrk="1" hangingPunct="1">
              <a:buFont typeface="Wingdings" pitchFamily="2" charset="2"/>
              <a:buNone/>
              <a:defRPr/>
            </a:pPr>
            <a:r>
              <a:rPr lang="en-GB" sz="2300" dirty="0" smtClean="0"/>
              <a:t>4. 	Assessment should encourage </a:t>
            </a:r>
            <a:r>
              <a:rPr lang="en-GB" sz="2300" dirty="0" err="1" smtClean="0">
                <a:solidFill>
                  <a:srgbClr val="AD5CFF"/>
                </a:solidFill>
              </a:rPr>
              <a:t>metacognition</a:t>
            </a:r>
            <a:r>
              <a:rPr lang="en-GB" sz="2300" dirty="0" smtClean="0"/>
              <a:t>, promoting thinking about the learning process not just the learning outcomes;</a:t>
            </a:r>
          </a:p>
          <a:p>
            <a:pPr marL="438150" indent="-438150" eaLnBrk="1" hangingPunct="1">
              <a:buFont typeface="Wingdings" pitchFamily="2" charset="2"/>
              <a:buNone/>
              <a:defRPr/>
            </a:pPr>
            <a:r>
              <a:rPr lang="en-GB" sz="2300" dirty="0" smtClean="0"/>
              <a:t>5. 	Assessment should have a </a:t>
            </a:r>
            <a:r>
              <a:rPr lang="en-GB" sz="2300" dirty="0" smtClean="0">
                <a:solidFill>
                  <a:srgbClr val="AD5CFF"/>
                </a:solidFill>
              </a:rPr>
              <a:t>formative </a:t>
            </a:r>
            <a:r>
              <a:rPr lang="en-GB" sz="2300" dirty="0" smtClean="0"/>
              <a:t>function, providing ‘</a:t>
            </a:r>
            <a:r>
              <a:rPr lang="en-GB" sz="2300" dirty="0" err="1" smtClean="0"/>
              <a:t>feedforward</a:t>
            </a:r>
            <a:r>
              <a:rPr lang="en-GB" sz="2300" dirty="0" smtClean="0"/>
              <a:t>’ for future learning which can be acted upon. There is opportunity and a safe context for students to expose problems with their study and get help; there should be an opportunity for dialogue about students’ work;</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dirty="0" smtClean="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dirty="0" smtClean="0"/>
              <a:t>6. 	Assessment expectations should be made </a:t>
            </a:r>
            <a:r>
              <a:rPr lang="en-GB" dirty="0" smtClean="0">
                <a:solidFill>
                  <a:schemeClr val="tx2">
                    <a:lumMod val="40000"/>
                    <a:lumOff val="60000"/>
                  </a:schemeClr>
                </a:solidFill>
              </a:rPr>
              <a:t>visible</a:t>
            </a:r>
            <a:r>
              <a:rPr lang="en-GB" dirty="0" smtClean="0">
                <a:solidFill>
                  <a:srgbClr val="7030A0"/>
                </a:solidFill>
              </a:rPr>
              <a:t> </a:t>
            </a:r>
            <a:r>
              <a:rPr lang="en-GB" dirty="0" smtClean="0"/>
              <a:t>to students as far as possible;</a:t>
            </a:r>
          </a:p>
          <a:p>
            <a:pPr marL="538163" indent="-538163" eaLnBrk="1" hangingPunct="1">
              <a:buFont typeface="Wingdings" pitchFamily="2" charset="2"/>
              <a:buNone/>
              <a:defRPr/>
            </a:pPr>
            <a:r>
              <a:rPr lang="en-GB" dirty="0" smtClean="0"/>
              <a:t>7. 	Tasks should involve the </a:t>
            </a:r>
            <a:r>
              <a:rPr lang="en-GB" dirty="0" smtClean="0">
                <a:solidFill>
                  <a:schemeClr val="tx2">
                    <a:lumMod val="40000"/>
                    <a:lumOff val="60000"/>
                  </a:schemeClr>
                </a:solidFill>
              </a:rPr>
              <a:t>active engagement </a:t>
            </a:r>
            <a:r>
              <a:rPr lang="en-GB" dirty="0" smtClean="0"/>
              <a:t>of students developing the capacity to find things out for themselves and learn independently;</a:t>
            </a:r>
          </a:p>
          <a:p>
            <a:pPr marL="538163" indent="-538163" eaLnBrk="1" hangingPunct="1">
              <a:buFont typeface="Wingdings" pitchFamily="2" charset="2"/>
              <a:buNone/>
              <a:defRPr/>
            </a:pPr>
            <a:r>
              <a:rPr lang="en-GB" dirty="0" smtClean="0"/>
              <a:t>8. 	Tasks should be </a:t>
            </a:r>
            <a:r>
              <a:rPr lang="en-GB" dirty="0" smtClean="0">
                <a:solidFill>
                  <a:schemeClr val="tx2">
                    <a:lumMod val="40000"/>
                    <a:lumOff val="60000"/>
                  </a:schemeClr>
                </a:solidFill>
              </a:rPr>
              <a:t>authentic</a:t>
            </a:r>
            <a:r>
              <a:rPr lang="en-GB" dirty="0" smtClean="0"/>
              <a:t>; worthwhile, relevant and offering students some level of control over their work;</a:t>
            </a:r>
          </a:p>
          <a:p>
            <a:pPr marL="538163" indent="-538163" eaLnBrk="1" hangingPunct="1">
              <a:buFont typeface="Wingdings" pitchFamily="2" charset="2"/>
              <a:buNone/>
              <a:defRPr/>
            </a:pPr>
            <a:r>
              <a:rPr lang="en-GB" dirty="0" smtClean="0"/>
              <a:t>9. 	Tasks are </a:t>
            </a:r>
            <a:r>
              <a:rPr lang="en-GB" dirty="0" smtClean="0">
                <a:solidFill>
                  <a:schemeClr val="tx2">
                    <a:lumMod val="40000"/>
                    <a:lumOff val="60000"/>
                  </a:schemeClr>
                </a:solidFill>
              </a:rPr>
              <a:t>fit for purpose </a:t>
            </a:r>
            <a:r>
              <a:rPr lang="en-GB" dirty="0" smtClean="0"/>
              <a:t>and align with important learning outcomes;</a:t>
            </a:r>
          </a:p>
          <a:p>
            <a:pPr marL="538163" indent="-538163" eaLnBrk="1" hangingPunct="1">
              <a:buFont typeface="Wingdings" pitchFamily="2" charset="2"/>
              <a:buNone/>
              <a:defRPr/>
            </a:pPr>
            <a:r>
              <a:rPr lang="en-GB" dirty="0" smtClean="0"/>
              <a:t>10. 	Assessment should be used to </a:t>
            </a:r>
            <a:r>
              <a:rPr lang="en-GB" dirty="0" smtClean="0">
                <a:solidFill>
                  <a:schemeClr val="tx2">
                    <a:lumMod val="40000"/>
                    <a:lumOff val="60000"/>
                  </a:schemeClr>
                </a:solidFill>
              </a:rPr>
              <a:t>evaluate teaching </a:t>
            </a:r>
            <a:r>
              <a:rPr lang="en-GB" dirty="0" smtClean="0"/>
              <a:t>as well as student learning.</a:t>
            </a:r>
          </a:p>
          <a:p>
            <a:pPr eaLnBrk="1" hangingPunct="1">
              <a:buFont typeface="Wingdings" pitchFamily="2" charset="2"/>
              <a:buNone/>
              <a:defRPr/>
            </a:pPr>
            <a:r>
              <a:rPr lang="en-GB" i="1" dirty="0" smtClean="0"/>
              <a:t>(After </a:t>
            </a:r>
            <a:r>
              <a:rPr lang="en-GB" i="1" dirty="0" err="1" smtClean="0"/>
              <a:t>Bloxham</a:t>
            </a:r>
            <a:r>
              <a:rPr lang="en-GB" i="1" dirty="0" smtClean="0"/>
              <a:t> and Boyd)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Assessing students in groups: factors to consider</a:t>
            </a:r>
            <a:endParaRPr lang="en-GB" dirty="0"/>
          </a:p>
        </p:txBody>
      </p:sp>
      <p:sp>
        <p:nvSpPr>
          <p:cNvPr id="3" name="Content Placeholder 2"/>
          <p:cNvSpPr>
            <a:spLocks noGrp="1"/>
          </p:cNvSpPr>
          <p:nvPr>
            <p:ph idx="1"/>
          </p:nvPr>
        </p:nvSpPr>
        <p:spPr/>
        <p:txBody>
          <a:bodyPr/>
          <a:lstStyle/>
          <a:p>
            <a:r>
              <a:rPr lang="en-GB" sz="2800" dirty="0" smtClean="0"/>
              <a:t>Choosing group size;</a:t>
            </a:r>
          </a:p>
          <a:p>
            <a:r>
              <a:rPr lang="en-GB" sz="2800" dirty="0" smtClean="0"/>
              <a:t>Choosing how groups are formed;</a:t>
            </a:r>
          </a:p>
          <a:p>
            <a:r>
              <a:rPr lang="en-GB" sz="2800" dirty="0" smtClean="0"/>
              <a:t>The importance of clear briefing for assessed group work</a:t>
            </a:r>
          </a:p>
          <a:p>
            <a:r>
              <a:rPr lang="en-GB" sz="2800" dirty="0" smtClean="0"/>
              <a:t>Devising appropriate rehearsal opportunities;</a:t>
            </a:r>
          </a:p>
          <a:p>
            <a:r>
              <a:rPr lang="en-GB" sz="2800" dirty="0" smtClean="0"/>
              <a:t>Negotiating/interrogating criteria;</a:t>
            </a:r>
          </a:p>
          <a:p>
            <a:r>
              <a:rPr lang="en-GB" sz="2800" dirty="0" smtClean="0"/>
              <a:t>Weighting group assessment marks (inter/intra peer assessment, self assessment through reflection, tutor assessment);</a:t>
            </a:r>
          </a:p>
          <a:p>
            <a:r>
              <a:rPr lang="en-GB" sz="2800" dirty="0" smtClean="0"/>
              <a:t>Managing peer assessment.</a:t>
            </a:r>
          </a:p>
          <a:p>
            <a:endParaRPr lang="en-GB" sz="2800" dirty="0" smtClean="0"/>
          </a:p>
          <a:p>
            <a:endParaRPr lang="en-GB" sz="2800" dirty="0" smtClean="0"/>
          </a:p>
          <a:p>
            <a:endParaRPr lang="en-GB"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thoughts on assessment and feedback</a:t>
            </a:r>
            <a:endParaRPr lang="en-GB" dirty="0"/>
          </a:p>
        </p:txBody>
      </p:sp>
      <p:sp>
        <p:nvSpPr>
          <p:cNvPr id="3" name="Content Placeholder 2"/>
          <p:cNvSpPr>
            <a:spLocks noGrp="1"/>
          </p:cNvSpPr>
          <p:nvPr>
            <p:ph idx="1"/>
          </p:nvPr>
        </p:nvSpPr>
        <p:spPr/>
        <p:txBody>
          <a:bodyPr/>
          <a:lstStyle/>
          <a:p>
            <a:pPr eaLnBrk="1" fontAlgn="t" hangingPunct="1"/>
            <a:r>
              <a:rPr lang="en-US" sz="2800" dirty="0" smtClean="0"/>
              <a:t>Academic staff frequently use a fairly limited range of assessment and feedback methods for individuals and groups, but international pedagogic research suggests that diversity benefits students greatly. </a:t>
            </a:r>
            <a:endParaRPr lang="en-GB" sz="2800" dirty="0" smtClean="0"/>
          </a:p>
          <a:p>
            <a:pPr eaLnBrk="1" fontAlgn="auto" hangingPunct="1"/>
            <a:r>
              <a:rPr lang="en-US" sz="2800" dirty="0" smtClean="0"/>
              <a:t>To maximise the benefits of formative feedback, a range of streamlined approaches including statement banks and computer based assessments can supplement traditional forms.</a:t>
            </a:r>
          </a:p>
          <a:p>
            <a:pPr eaLnBrk="1" fontAlgn="auto" hangingPunct="1"/>
            <a:r>
              <a:rPr lang="en-US" sz="2800" dirty="0" smtClean="0"/>
              <a:t>Students do not always recognize or use feedback well, but assessment dialogues can enhance learning</a:t>
            </a:r>
            <a:r>
              <a:rPr lang="en-US" sz="2800" b="0" dirty="0" smtClean="0"/>
              <a:t>.</a:t>
            </a:r>
            <a:endParaRPr lang="en-GB" sz="2800" b="0" dirty="0" smtClean="0"/>
          </a:p>
          <a:p>
            <a:endParaRPr lang="en-GB"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Marked Improvement’ aims to improve assessment practice</a:t>
            </a:r>
            <a:endParaRPr lang="en-GB" dirty="0"/>
          </a:p>
        </p:txBody>
      </p:sp>
      <p:sp>
        <p:nvSpPr>
          <p:cNvPr id="3" name="Content Placeholder 2"/>
          <p:cNvSpPr>
            <a:spLocks noGrp="1"/>
          </p:cNvSpPr>
          <p:nvPr>
            <p:ph idx="1"/>
          </p:nvPr>
        </p:nvSpPr>
        <p:spPr/>
        <p:txBody>
          <a:bodyPr/>
          <a:lstStyle/>
          <a:p>
            <a:pPr marL="395288" lvl="2" indent="-342900" eaLnBrk="1" hangingPunct="1"/>
            <a:r>
              <a:rPr lang="en-GB" sz="2000" dirty="0" smtClean="0"/>
              <a:t>Stems from firm evidence that assessment is not </a:t>
            </a:r>
            <a:r>
              <a:rPr lang="ja-JP" altLang="en-GB" sz="2000" smtClean="0"/>
              <a:t>‘</a:t>
            </a:r>
            <a:r>
              <a:rPr lang="en-GB" altLang="ja-JP" sz="2000" dirty="0" smtClean="0"/>
              <a:t>fit for purpose</a:t>
            </a:r>
            <a:r>
              <a:rPr lang="ja-JP" altLang="en-GB" sz="2000" smtClean="0"/>
              <a:t>’ </a:t>
            </a:r>
            <a:r>
              <a:rPr lang="en-GB" altLang="ja-JP" sz="2000" dirty="0" smtClean="0"/>
              <a:t>(Race 2010, Brown, 2010);</a:t>
            </a:r>
          </a:p>
          <a:p>
            <a:pPr marL="395288" lvl="2" indent="-342900" eaLnBrk="1" hangingPunct="1"/>
            <a:r>
              <a:rPr lang="en-GB" sz="2000" dirty="0" smtClean="0"/>
              <a:t>Aims to take a radical approach, recognising that it is time for significant reappraisal of assessment policy and practice (</a:t>
            </a:r>
            <a:r>
              <a:rPr lang="en-GB" sz="2000" dirty="0" err="1" smtClean="0"/>
              <a:t>ASKe</a:t>
            </a:r>
            <a:r>
              <a:rPr lang="en-GB" sz="2000" dirty="0" smtClean="0"/>
              <a:t>, Weston Manor Manifesto);</a:t>
            </a:r>
          </a:p>
          <a:p>
            <a:pPr marL="395288" lvl="2" indent="-342900" eaLnBrk="1" hangingPunct="1"/>
            <a:r>
              <a:rPr lang="en-GB" sz="2000" dirty="0" smtClean="0"/>
              <a:t>Builds on expertise, evidence, perspectives, and previous work; </a:t>
            </a:r>
          </a:p>
          <a:p>
            <a:pPr marL="395288" lvl="2" indent="-342900" eaLnBrk="1" hangingPunct="1"/>
            <a:r>
              <a:rPr lang="en-GB" sz="2000" dirty="0" smtClean="0"/>
              <a:t>Takes an evidence-informed approach; </a:t>
            </a:r>
          </a:p>
          <a:p>
            <a:pPr marL="395288" lvl="2" indent="-342900" eaLnBrk="1" hangingPunct="1"/>
            <a:r>
              <a:rPr lang="en-GB" sz="2000" dirty="0" smtClean="0"/>
              <a:t>Encourages for assessment to be seen as an integral part of the learning experience. </a:t>
            </a:r>
          </a:p>
          <a:p>
            <a:r>
              <a:rPr lang="en-GB" sz="2000" dirty="0" smtClean="0"/>
              <a:t>The work aligns with the expectations of the new B6 section of the QAA code of practice, JISC initiatives and other current developments;</a:t>
            </a:r>
          </a:p>
          <a:p>
            <a:r>
              <a:rPr lang="en-GB" sz="2000" dirty="0" smtClean="0"/>
              <a:t>Together we are seeking to make assessment contribute to student achievement, engagement and retention by being fit-for-purpose and fully integrated into the learning process.</a:t>
            </a:r>
            <a:endParaRPr lang="en-GB"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457200" y="122238"/>
            <a:ext cx="7643192" cy="107451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2600" dirty="0" smtClean="0"/>
              <a:t>Improving feedback: good practice according to </a:t>
            </a:r>
            <a:r>
              <a:rPr lang="en-GB" sz="2600" dirty="0" err="1" smtClean="0"/>
              <a:t>Nicol</a:t>
            </a:r>
            <a:r>
              <a:rPr lang="en-GB" sz="2600" dirty="0" smtClean="0"/>
              <a:t> and Macfarlane-Dick (2006):</a:t>
            </a:r>
            <a:endParaRPr lang="en-US" sz="2600" dirty="0" smtClean="0"/>
          </a:p>
        </p:txBody>
      </p:sp>
      <p:sp>
        <p:nvSpPr>
          <p:cNvPr id="16387" name="Rectangle 3"/>
          <p:cNvSpPr>
            <a:spLocks noGrp="1" noChangeArrowheads="1"/>
          </p:cNvSpPr>
          <p:nvPr>
            <p:ph type="body" idx="4294967295"/>
          </p:nvPr>
        </p:nvSpPr>
        <p:spPr>
          <a:xfrm>
            <a:off x="251520" y="1196752"/>
            <a:ext cx="8892480" cy="5327873"/>
          </a:xfrm>
        </p:spPr>
        <p:txBody>
          <a:bodyPr/>
          <a:lstStyle/>
          <a:p>
            <a:pPr marL="361950" indent="-361950">
              <a:lnSpc>
                <a:spcPct val="80000"/>
              </a:lnSpc>
              <a:buFont typeface="Wingdings" pitchFamily="2" charset="2"/>
              <a:buNone/>
            </a:pPr>
            <a:r>
              <a:rPr lang="en-US" dirty="0" smtClean="0"/>
              <a:t>1. Helps clarify what good performance is (goals, criteria, expected standards);</a:t>
            </a:r>
          </a:p>
          <a:p>
            <a:pPr marL="361950" indent="-361950">
              <a:spcBef>
                <a:spcPct val="0"/>
              </a:spcBef>
              <a:buFont typeface="Wingdings" pitchFamily="2" charset="2"/>
              <a:buNone/>
            </a:pPr>
            <a:r>
              <a:rPr lang="en-US" dirty="0" smtClean="0"/>
              <a:t>2. Facilitates the development of self-assessment (reflection) in learning;</a:t>
            </a:r>
          </a:p>
          <a:p>
            <a:pPr marL="361950" indent="-361950">
              <a:spcBef>
                <a:spcPct val="0"/>
              </a:spcBef>
              <a:buFont typeface="Wingdings" pitchFamily="2" charset="2"/>
              <a:buNone/>
            </a:pPr>
            <a:r>
              <a:rPr lang="en-US" dirty="0" smtClean="0"/>
              <a:t>3. Delivers high quality information to students about their learning;</a:t>
            </a:r>
          </a:p>
          <a:p>
            <a:pPr marL="361950" indent="-361950">
              <a:spcBef>
                <a:spcPct val="0"/>
              </a:spcBef>
              <a:buFont typeface="Wingdings" pitchFamily="2" charset="2"/>
              <a:buNone/>
            </a:pPr>
            <a:r>
              <a:rPr lang="en-US" dirty="0" smtClean="0"/>
              <a:t>4. Encourages teacher and peer dialogue around learning;</a:t>
            </a:r>
          </a:p>
          <a:p>
            <a:pPr marL="361950" indent="-361950">
              <a:spcBef>
                <a:spcPct val="0"/>
              </a:spcBef>
              <a:buFont typeface="Wingdings" pitchFamily="2" charset="2"/>
              <a:buNone/>
            </a:pPr>
            <a:r>
              <a:rPr lang="en-US" dirty="0" smtClean="0"/>
              <a:t>5. Encourages positive motivational beliefs and self-esteem;</a:t>
            </a:r>
          </a:p>
          <a:p>
            <a:pPr marL="361950" indent="-361950">
              <a:spcBef>
                <a:spcPct val="0"/>
              </a:spcBef>
              <a:buFont typeface="Wingdings" pitchFamily="2" charset="2"/>
              <a:buNone/>
            </a:pPr>
            <a:r>
              <a:rPr lang="en-US" dirty="0" smtClean="0"/>
              <a:t>6. Provides opportunities to close the gap between current and desired performance;</a:t>
            </a:r>
          </a:p>
          <a:p>
            <a:pPr marL="361950" indent="-361950">
              <a:spcBef>
                <a:spcPct val="0"/>
              </a:spcBef>
              <a:buFont typeface="Wingdings" pitchFamily="2" charset="2"/>
              <a:buNone/>
            </a:pPr>
            <a:r>
              <a:rPr lang="en-US" dirty="0" smtClean="0"/>
              <a:t>7. Provides information to teachers that can be used to help shape the teaching. </a:t>
            </a:r>
            <a:endParaRPr lang="en-US" sz="20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14474"/>
          </a:xfrm>
        </p:spPr>
        <p:txBody>
          <a:bodyPr/>
          <a:lstStyle/>
          <a:p>
            <a:r>
              <a:rPr lang="en-GB" dirty="0" smtClean="0"/>
              <a:t>Key issues when giving feedback</a:t>
            </a:r>
            <a:endParaRPr lang="en-GB" dirty="0"/>
          </a:p>
        </p:txBody>
      </p:sp>
      <p:sp>
        <p:nvSpPr>
          <p:cNvPr id="3" name="Content Placeholder 2"/>
          <p:cNvSpPr>
            <a:spLocks noGrp="1"/>
          </p:cNvSpPr>
          <p:nvPr>
            <p:ph idx="1"/>
          </p:nvPr>
        </p:nvSpPr>
        <p:spPr>
          <a:xfrm>
            <a:off x="468313" y="980728"/>
            <a:ext cx="8229600" cy="5221635"/>
          </a:xfrm>
        </p:spPr>
        <p:txBody>
          <a:bodyPr/>
          <a:lstStyle/>
          <a:p>
            <a:pPr eaLnBrk="1" hangingPunct="1">
              <a:buClr>
                <a:schemeClr val="tx2">
                  <a:lumMod val="60000"/>
                  <a:lumOff val="40000"/>
                </a:schemeClr>
              </a:buClr>
            </a:pPr>
            <a:r>
              <a:rPr lang="en-US" sz="2200" dirty="0" smtClean="0">
                <a:latin typeface="Calibri"/>
                <a:ea typeface="ＭＳ Ｐゴシック" pitchFamily="-65" charset="-128"/>
                <a:cs typeface="Calibri"/>
              </a:rPr>
              <a:t>Students can’t read our writing.</a:t>
            </a:r>
          </a:p>
          <a:p>
            <a:pPr eaLnBrk="1" hangingPunct="1">
              <a:buClr>
                <a:schemeClr val="tx2">
                  <a:lumMod val="60000"/>
                  <a:lumOff val="40000"/>
                </a:schemeClr>
              </a:buClr>
            </a:pPr>
            <a:r>
              <a:rPr lang="en-US" sz="2200" dirty="0" smtClean="0">
                <a:latin typeface="Calibri"/>
                <a:ea typeface="ＭＳ Ｐゴシック" pitchFamily="-65" charset="-128"/>
                <a:cs typeface="Calibri"/>
              </a:rPr>
              <a:t>There is too much emphasis on grades and marks at the expense of learning.</a:t>
            </a:r>
          </a:p>
          <a:p>
            <a:pPr eaLnBrk="1" hangingPunct="1">
              <a:buClr>
                <a:schemeClr val="tx2">
                  <a:lumMod val="60000"/>
                  <a:lumOff val="40000"/>
                </a:schemeClr>
              </a:buClr>
            </a:pPr>
            <a:r>
              <a:rPr lang="en-US" sz="2200" dirty="0" smtClean="0">
                <a:latin typeface="Calibri"/>
                <a:ea typeface="ＭＳ Ｐゴシック" pitchFamily="-65" charset="-128"/>
                <a:cs typeface="Calibri"/>
              </a:rPr>
              <a:t>The feedback given is often not very useful and comes too late.</a:t>
            </a:r>
          </a:p>
          <a:p>
            <a:pPr eaLnBrk="1" hangingPunct="1">
              <a:buClr>
                <a:schemeClr val="tx2">
                  <a:lumMod val="60000"/>
                  <a:lumOff val="40000"/>
                </a:schemeClr>
              </a:buClr>
            </a:pPr>
            <a:r>
              <a:rPr lang="en-US" sz="2200" dirty="0" smtClean="0">
                <a:latin typeface="Calibri"/>
                <a:ea typeface="ＭＳ Ｐゴシック" pitchFamily="-65" charset="-128"/>
                <a:cs typeface="Calibri"/>
              </a:rPr>
              <a:t>Students are not actively encouraged to self reflect.</a:t>
            </a:r>
          </a:p>
          <a:p>
            <a:pPr eaLnBrk="1" hangingPunct="1">
              <a:buClr>
                <a:schemeClr val="tx2">
                  <a:lumMod val="60000"/>
                  <a:lumOff val="40000"/>
                </a:schemeClr>
              </a:buClr>
            </a:pPr>
            <a:r>
              <a:rPr lang="en-US" sz="2200" dirty="0" smtClean="0">
                <a:latin typeface="Calibri"/>
                <a:ea typeface="ＭＳ Ｐゴシック" pitchFamily="-65" charset="-128"/>
                <a:cs typeface="Calibri"/>
              </a:rPr>
              <a:t>Little or no use is made of peer/self assessment and feedback.</a:t>
            </a:r>
          </a:p>
          <a:p>
            <a:pPr eaLnBrk="1" hangingPunct="1">
              <a:buClr>
                <a:schemeClr val="tx2">
                  <a:lumMod val="60000"/>
                  <a:lumOff val="40000"/>
                </a:schemeClr>
              </a:buClr>
            </a:pPr>
            <a:r>
              <a:rPr lang="en-US" sz="2200" dirty="0" smtClean="0">
                <a:latin typeface="Calibri"/>
                <a:ea typeface="ＭＳ Ｐゴシック" pitchFamily="-65" charset="-128"/>
                <a:cs typeface="Calibri"/>
              </a:rPr>
              <a:t>Little dialogue takes place around feedback.</a:t>
            </a:r>
          </a:p>
          <a:p>
            <a:pPr eaLnBrk="1" hangingPunct="1">
              <a:buClr>
                <a:schemeClr val="tx2">
                  <a:lumMod val="60000"/>
                  <a:lumOff val="40000"/>
                </a:schemeClr>
              </a:buClr>
            </a:pPr>
            <a:r>
              <a:rPr lang="en-US" sz="2200" dirty="0" smtClean="0">
                <a:latin typeface="Calibri"/>
                <a:ea typeface="ＭＳ Ｐゴシック" pitchFamily="-65" charset="-128"/>
                <a:cs typeface="Calibri"/>
              </a:rPr>
              <a:t>Students have little opportunity to collate feedback over time and act upon it.</a:t>
            </a:r>
          </a:p>
          <a:p>
            <a:pPr eaLnBrk="1" hangingPunct="1">
              <a:buClr>
                <a:schemeClr val="tx2">
                  <a:lumMod val="60000"/>
                  <a:lumOff val="40000"/>
                </a:schemeClr>
              </a:buClr>
            </a:pPr>
            <a:r>
              <a:rPr lang="en-US" sz="2200" dirty="0" smtClean="0">
                <a:latin typeface="Calibri"/>
                <a:ea typeface="ＭＳ Ｐゴシック" pitchFamily="-65" charset="-128"/>
                <a:cs typeface="Calibri"/>
              </a:rPr>
              <a:t>Most feedback does not feed forward, it only tell students what they have done that is incorrect.</a:t>
            </a:r>
          </a:p>
          <a:p>
            <a:pPr eaLnBrk="1" hangingPunct="1">
              <a:buClr>
                <a:schemeClr val="tx2">
                  <a:lumMod val="60000"/>
                  <a:lumOff val="40000"/>
                </a:schemeClr>
              </a:buClr>
            </a:pPr>
            <a:r>
              <a:rPr lang="en-US" sz="2200" dirty="0" smtClean="0">
                <a:latin typeface="Calibri"/>
                <a:ea typeface="ＭＳ Ｐゴシック" pitchFamily="-65" charset="-128"/>
                <a:cs typeface="Calibri"/>
              </a:rPr>
              <a:t>Very little use is made of feedback as a normal part of the learning and teaching process.</a:t>
            </a:r>
          </a:p>
          <a:p>
            <a:pPr eaLnBrk="1" hangingPunct="1">
              <a:buClr>
                <a:schemeClr val="tx2">
                  <a:lumMod val="60000"/>
                  <a:lumOff val="40000"/>
                </a:schemeClr>
              </a:buClr>
            </a:pPr>
            <a:r>
              <a:rPr lang="en-US" sz="2200" dirty="0" smtClean="0">
                <a:latin typeface="Calibri"/>
                <a:ea typeface="ＭＳ Ｐゴシック" pitchFamily="-65" charset="-128"/>
                <a:cs typeface="Calibri"/>
              </a:rPr>
              <a:t>Staff vary significantly in their approach to feedback.</a:t>
            </a:r>
            <a:endParaRPr lang="en-GB" sz="2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Sadler, the most cited author on formative assessment argues:</a:t>
            </a:r>
            <a:endParaRPr lang="en-GB" dirty="0"/>
          </a:p>
        </p:txBody>
      </p:sp>
      <p:sp>
        <p:nvSpPr>
          <p:cNvPr id="3" name="Content Placeholder 2"/>
          <p:cNvSpPr>
            <a:spLocks noGrp="1"/>
          </p:cNvSpPr>
          <p:nvPr>
            <p:ph idx="1"/>
          </p:nvPr>
        </p:nvSpPr>
        <p:spPr/>
        <p:txBody>
          <a:bodyPr/>
          <a:lstStyle/>
          <a:p>
            <a:pPr marL="0">
              <a:lnSpc>
                <a:spcPct val="100000"/>
              </a:lnSpc>
              <a:spcBef>
                <a:spcPts val="0"/>
              </a:spcBef>
              <a:buNone/>
            </a:pPr>
            <a:r>
              <a:rPr lang="en-GB" sz="2800" dirty="0" smtClean="0"/>
              <a:t>“Students need to be exposed to, and gain experience in making judgements about, </a:t>
            </a:r>
            <a:r>
              <a:rPr lang="en-GB" sz="2800" dirty="0" smtClean="0">
                <a:solidFill>
                  <a:srgbClr val="7030A0"/>
                </a:solidFill>
              </a:rPr>
              <a:t>a variety of works of different quality</a:t>
            </a:r>
            <a:r>
              <a:rPr lang="en-GB" sz="2800" dirty="0" smtClean="0"/>
              <a:t>... They need planned rather than random exposure to exemplars, and experience in </a:t>
            </a:r>
            <a:r>
              <a:rPr lang="en-GB" sz="2800" dirty="0" smtClean="0">
                <a:solidFill>
                  <a:srgbClr val="7030A0"/>
                </a:solidFill>
              </a:rPr>
              <a:t>making judgements </a:t>
            </a:r>
            <a:r>
              <a:rPr lang="en-GB" sz="2800" dirty="0" smtClean="0"/>
              <a:t>about quality. They need to create </a:t>
            </a:r>
            <a:r>
              <a:rPr lang="en-GB" sz="2800" dirty="0" smtClean="0">
                <a:solidFill>
                  <a:srgbClr val="7030A0"/>
                </a:solidFill>
              </a:rPr>
              <a:t>verbalised</a:t>
            </a:r>
            <a:r>
              <a:rPr lang="en-GB" sz="2800" dirty="0" smtClean="0"/>
              <a:t> rationales and accounts of how various works could have been done better. Finally, they need to engage in evaluative </a:t>
            </a:r>
            <a:r>
              <a:rPr lang="en-GB" sz="2800" dirty="0" smtClean="0">
                <a:solidFill>
                  <a:srgbClr val="7030A0"/>
                </a:solidFill>
              </a:rPr>
              <a:t>conversations</a:t>
            </a:r>
            <a:r>
              <a:rPr lang="en-GB" sz="2800" dirty="0" smtClean="0"/>
              <a:t> with teachers and other students.” </a:t>
            </a:r>
          </a:p>
          <a:p>
            <a:pPr marL="0">
              <a:lnSpc>
                <a:spcPct val="100000"/>
              </a:lnSpc>
              <a:spcBef>
                <a:spcPts val="0"/>
              </a:spcBef>
              <a:buNone/>
            </a:pPr>
            <a:endParaRPr lang="en-GB"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2238"/>
            <a:ext cx="8244408" cy="1290538"/>
          </a:xfrm>
        </p:spPr>
        <p:txBody>
          <a:bodyPr/>
          <a:lstStyle/>
          <a:p>
            <a:r>
              <a:rPr lang="en-GB" sz="2400" dirty="0" smtClean="0">
                <a:solidFill>
                  <a:srgbClr val="330066"/>
                </a:solidFill>
              </a:rPr>
              <a:t>Important aspects of complex, high-level learning outcomes can only be achieved when students are allowed time to ‘come to know’ the standards in use by the community</a:t>
            </a:r>
            <a:endParaRPr lang="en-GB" sz="2400" dirty="0">
              <a:solidFill>
                <a:srgbClr val="330066"/>
              </a:solidFill>
            </a:endParaRP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500" dirty="0" smtClean="0"/>
              <a:t>Slowly learnt academic literacies require rehearsal and practice throughout a programme (Knight and </a:t>
            </a:r>
            <a:r>
              <a:rPr lang="en-GB" sz="2500" dirty="0" err="1" smtClean="0"/>
              <a:t>Yorke</a:t>
            </a:r>
            <a:r>
              <a:rPr lang="en-GB" sz="2500" dirty="0" smtClean="0"/>
              <a:t>, 2004).</a:t>
            </a:r>
          </a:p>
          <a:p>
            <a:r>
              <a:rPr lang="en-GB" sz="2500" dirty="0" smtClean="0"/>
              <a:t>The achievement of high-level learning requires integrated and coherent progression based on programme outcomes.</a:t>
            </a:r>
          </a:p>
          <a:p>
            <a:r>
              <a:rPr lang="en-GB" sz="2500" dirty="0" smtClean="0"/>
              <a:t>Where there is a greater sense of the holistic programme students are likely to achieve higher standards than on more fragmented programmes (</a:t>
            </a:r>
            <a:r>
              <a:rPr lang="en-GB" sz="2500" dirty="0" err="1" smtClean="0"/>
              <a:t>Havnes</a:t>
            </a:r>
            <a:r>
              <a:rPr lang="en-GB" sz="2500" dirty="0" smtClean="0"/>
              <a:t>, 2007).</a:t>
            </a:r>
          </a:p>
          <a:p>
            <a:r>
              <a:rPr lang="en-GB" sz="2500" dirty="0" smtClean="0"/>
              <a:t>Students need to engage as interactive partners in a learning community, relinquishing the passive role of ‘the instructed’ within processes controlled by academic experts (Gibbs et al, 2004).</a:t>
            </a:r>
          </a:p>
          <a:p>
            <a:endParaRPr lang="en-GB" sz="25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0066"/>
                </a:solidFill>
              </a:rPr>
              <a:t>Course learning outcomes should reflect what students should achieve </a:t>
            </a:r>
            <a:endParaRPr lang="en-GB" dirty="0">
              <a:solidFill>
                <a:srgbClr val="330066"/>
              </a:solidFill>
            </a:endParaRPr>
          </a:p>
        </p:txBody>
      </p:sp>
      <p:sp>
        <p:nvSpPr>
          <p:cNvPr id="3" name="Content Placeholder 2"/>
          <p:cNvSpPr>
            <a:spLocks noGrp="1"/>
          </p:cNvSpPr>
          <p:nvPr>
            <p:ph idx="1"/>
          </p:nvPr>
        </p:nvSpPr>
        <p:spPr>
          <a:xfrm>
            <a:off x="285720" y="1268760"/>
            <a:ext cx="8462744" cy="4949464"/>
          </a:xfr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z="2100" dirty="0" smtClean="0"/>
              <a:t>Making it clear to students what is expected of them;</a:t>
            </a:r>
            <a:endParaRPr lang="en-GB" sz="2100" dirty="0" smtClean="0"/>
          </a:p>
          <a:p>
            <a:pPr lvl="0"/>
            <a:r>
              <a:rPr lang="en-US" sz="2100" dirty="0" smtClean="0"/>
              <a:t>Making it clear to teachers what students are expected to learn in their own and other modules;</a:t>
            </a:r>
            <a:endParaRPr lang="en-GB" sz="2100" dirty="0" smtClean="0"/>
          </a:p>
          <a:p>
            <a:pPr lvl="0"/>
            <a:r>
              <a:rPr lang="en-US" sz="2100" dirty="0" smtClean="0"/>
              <a:t>Helping teachers to select the most appropriate teaching strategy for the intended learning outcomes e.g. lecture, seminar, tutorial, group work, discussion, student presentation, laboratory work;</a:t>
            </a:r>
            <a:endParaRPr lang="en-GB" sz="2100" dirty="0" smtClean="0"/>
          </a:p>
          <a:p>
            <a:pPr lvl="0"/>
            <a:r>
              <a:rPr lang="en-US" sz="2100" dirty="0" smtClean="0"/>
              <a:t>Helping teachers to select the most appropriate assessment style to assess the achievement of the learning outcomes, e.g. project, essay, performance assessment, multiple‐choice questions, exam;</a:t>
            </a:r>
            <a:endParaRPr lang="en-GB" sz="2100" dirty="0" smtClean="0"/>
          </a:p>
          <a:p>
            <a:pPr lvl="0"/>
            <a:r>
              <a:rPr lang="en-US" sz="2100" dirty="0" smtClean="0"/>
              <a:t>Having a focus on programme learning outcomes – staff therefore need time to collaborate;</a:t>
            </a:r>
            <a:endParaRPr lang="en-GB" sz="2100" dirty="0" smtClean="0"/>
          </a:p>
          <a:p>
            <a:pPr lvl="0"/>
            <a:r>
              <a:rPr lang="en-US" sz="2100" dirty="0" smtClean="0"/>
              <a:t>Are you confident that students being marked by different people or the same people at different times (inter &amp; intra-tutor reliability) will achieve equivalent marks?</a:t>
            </a:r>
            <a:endParaRPr lang="en-GB" sz="2100" dirty="0" smtClean="0"/>
          </a:p>
          <a:p>
            <a:endParaRPr lang="en-GB" sz="21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 what extent, and how do you evidence good assessment practice in LAIBS?</a:t>
            </a:r>
            <a:endParaRPr lang="en-GB" dirty="0"/>
          </a:p>
        </p:txBody>
      </p:sp>
      <p:sp>
        <p:nvSpPr>
          <p:cNvPr id="3" name="Content Placeholder 2"/>
          <p:cNvSpPr>
            <a:spLocks noGrp="1"/>
          </p:cNvSpPr>
          <p:nvPr>
            <p:ph idx="1"/>
          </p:nvPr>
        </p:nvSpPr>
        <p:spPr/>
        <p:txBody>
          <a:bodyPr/>
          <a:lstStyle/>
          <a:p>
            <a:r>
              <a:rPr lang="en-GB" sz="2800" dirty="0" smtClean="0"/>
              <a:t>Is there an emphasis on assessment for learning over systems focused on marks, grades and reliability?</a:t>
            </a:r>
          </a:p>
          <a:p>
            <a:r>
              <a:rPr lang="en-GB" sz="2800" dirty="0" smtClean="0"/>
              <a:t>Does the assessment design process ensure valid assessment of the intended learning outcomes?</a:t>
            </a:r>
          </a:p>
          <a:p>
            <a:r>
              <a:rPr lang="en-GB" sz="2800" dirty="0" smtClean="0"/>
              <a:t>Is there a trade-off between reliability and validity of assessment?</a:t>
            </a:r>
          </a:p>
          <a:p>
            <a:r>
              <a:rPr lang="en-GB" sz="2800" dirty="0" smtClean="0"/>
              <a:t>Are assessment decisions in relation to design, development and variety made within a programme context and focused on learning outcomes?</a:t>
            </a:r>
          </a:p>
          <a:p>
            <a:pPr>
              <a:buNone/>
            </a:pPr>
            <a:r>
              <a:rPr lang="en-GB" sz="2800" i="1" dirty="0" smtClean="0"/>
              <a:t>(From ‘A marked improvement’)</a:t>
            </a:r>
          </a:p>
          <a:p>
            <a:endParaRPr lang="en-GB"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p:spPr>
        <p:txBody>
          <a:bodyPr/>
          <a:lstStyle/>
          <a:p>
            <a:pPr eaLnBrk="1" hangingPunct="1"/>
            <a:r>
              <a:rPr lang="en-GB" sz="3200" dirty="0" smtClean="0"/>
              <a:t>Conclusions</a:t>
            </a:r>
          </a:p>
        </p:txBody>
      </p:sp>
      <p:sp>
        <p:nvSpPr>
          <p:cNvPr id="43011" name="Rectangle 3"/>
          <p:cNvSpPr>
            <a:spLocks noGrp="1" noChangeArrowheads="1"/>
          </p:cNvSpPr>
          <p:nvPr>
            <p:ph type="body" idx="1"/>
          </p:nvPr>
        </p:nvSpPr>
        <p:spPr>
          <a:xfrm>
            <a:off x="457200" y="764704"/>
            <a:ext cx="8458200" cy="5361459"/>
          </a:xfrm>
        </p:spPr>
        <p:txBody>
          <a:bodyPr/>
          <a:lstStyle/>
          <a:p>
            <a:pPr eaLnBrk="1" hangingPunct="1"/>
            <a:r>
              <a:rPr lang="en-US" dirty="0" smtClean="0"/>
              <a:t>Assessment strategies are often under-designed;</a:t>
            </a:r>
          </a:p>
          <a:p>
            <a:pPr eaLnBrk="1" hangingPunct="1"/>
            <a:r>
              <a:rPr lang="en-US" dirty="0" smtClean="0"/>
              <a:t>We need to consider the fitness for purpose of each element of the assessment programme;</a:t>
            </a:r>
          </a:p>
          <a:p>
            <a:pPr eaLnBrk="1" hangingPunct="1"/>
            <a:r>
              <a:rPr lang="en-US" dirty="0" smtClean="0"/>
              <a:t>This will include the assignment questions/tasks themselves, the briefings, the marking criteria, the moderation process and the feedback;</a:t>
            </a:r>
          </a:p>
          <a:p>
            <a:pPr eaLnBrk="1" hangingPunct="1"/>
            <a:r>
              <a:rPr lang="en-US" dirty="0" smtClean="0"/>
              <a:t> We also need to scrutinise how the assignments align with one another, whether we are over or under-assessing, whether we are creating log-jams for students and markers, whether we are assessing authentically, and whether our processes are fair and sensible.</a:t>
            </a:r>
          </a:p>
          <a:p>
            <a:pPr eaLnBrk="1" hangingPunct="1"/>
            <a:r>
              <a:rPr lang="en-US" dirty="0" smtClean="0"/>
              <a:t>If we do this, assessment can contribute to improving student learning, thereby making a marked improvement.</a:t>
            </a:r>
          </a:p>
          <a:p>
            <a:pPr lvl="0"/>
            <a:endParaRPr lang="en-GB"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None/>
              <a:defRPr/>
            </a:pPr>
            <a:r>
              <a:rPr lang="en-GB" sz="1800" dirty="0" err="1" smtClean="0"/>
              <a:t>ASKe</a:t>
            </a:r>
            <a:r>
              <a:rPr lang="en-GB" sz="1800" dirty="0" smtClean="0"/>
              <a:t> Weston Manor manifesto </a:t>
            </a:r>
            <a:r>
              <a:rPr lang="en-GB" sz="1800" dirty="0" smtClean="0">
                <a:hlinkClick r:id="rId3"/>
              </a:rPr>
              <a:t>http://www.brookes.ac.uk/aske/Manifesto/</a:t>
            </a:r>
            <a:r>
              <a:rPr lang="en-GB" sz="1800" dirty="0" smtClean="0"/>
              <a:t> (accessed April 2012)</a:t>
            </a:r>
          </a:p>
          <a:p>
            <a:pPr marL="609600" indent="-609600" eaLnBrk="1" hangingPunct="1">
              <a:buFont typeface="Wingdings" pitchFamily="2" charset="2"/>
              <a:buNone/>
              <a:defRPr/>
            </a:pPr>
            <a:r>
              <a:rPr lang="en-GB" sz="1800" dirty="0" smtClean="0"/>
              <a:t>Assessment Reform Group (1999) </a:t>
            </a:r>
            <a:r>
              <a:rPr lang="en-GB" sz="1800" i="1" dirty="0" smtClean="0"/>
              <a:t>Assessment for Learning : Beyond the black box, </a:t>
            </a:r>
            <a:r>
              <a:rPr lang="en-GB" sz="1800" dirty="0" smtClean="0"/>
              <a:t>Cambridge UK, University of Cambridge School of Education.</a:t>
            </a:r>
            <a:r>
              <a:rPr lang="en-GB" sz="1800" dirty="0" smtClean="0">
                <a:cs typeface="Times New Roman" pitchFamily="18" charset="0"/>
              </a:rPr>
              <a:t> </a:t>
            </a:r>
          </a:p>
          <a:p>
            <a:pPr marL="609600" indent="-609600" eaLnBrk="1" hangingPunct="1">
              <a:buFont typeface="Wingdings" pitchFamily="2" charset="2"/>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marL="609600" indent="-609600" eaLnBrk="1" hangingPunct="1">
              <a:buNone/>
              <a:defRPr/>
            </a:pPr>
            <a:r>
              <a:rPr lang="en-GB" sz="1800" dirty="0" err="1" smtClean="0"/>
              <a:t>Bloxham</a:t>
            </a:r>
            <a:r>
              <a:rPr lang="en-GB" sz="1800" dirty="0" smtClean="0"/>
              <a:t>, S. Marking and moderation in the UK: false assumptions and wasted resources, </a:t>
            </a:r>
            <a:r>
              <a:rPr lang="en-GB" sz="1800" i="1" dirty="0" smtClean="0"/>
              <a:t>Assessment &amp; Evaluation in Higher Education</a:t>
            </a:r>
            <a:r>
              <a:rPr lang="en-GB" sz="1800" dirty="0" smtClean="0"/>
              <a:t> 34.2 (2009): 209-220.</a:t>
            </a:r>
          </a:p>
          <a:p>
            <a:pPr marL="609600" indent="-609600" eaLnBrk="1" hangingPunct="1">
              <a:buFont typeface="Wingdings" pitchFamily="2" charset="2"/>
              <a:buNone/>
              <a:defRPr/>
            </a:pPr>
            <a:r>
              <a:rPr lang="en-GB" sz="1800" dirty="0" err="1" smtClean="0">
                <a:cs typeface="Times New Roman" pitchFamily="18" charset="0"/>
              </a:rPr>
              <a:t>Bloxham</a:t>
            </a:r>
            <a:r>
              <a:rPr lang="en-GB" sz="1800" dirty="0" smtClean="0">
                <a:cs typeface="Times New Roman" pitchFamily="18" charset="0"/>
              </a:rPr>
              <a:t>, S. and Boyd, P. (2007) </a:t>
            </a:r>
            <a:r>
              <a:rPr lang="en-GB" sz="1800" i="1" dirty="0" smtClean="0">
                <a:cs typeface="Times New Roman" pitchFamily="18" charset="0"/>
              </a:rPr>
              <a:t>Developing effective assessment in higher education: a practical guide</a:t>
            </a:r>
            <a:r>
              <a:rPr lang="en-GB" sz="1800" dirty="0" smtClean="0">
                <a:cs typeface="Times New Roman" pitchFamily="18" charset="0"/>
              </a:rPr>
              <a:t>, Maidenhead, Open University Press.</a:t>
            </a:r>
          </a:p>
          <a:p>
            <a:pPr marL="609600" indent="-609600" eaLnBrk="1" hangingPunct="1">
              <a:buFont typeface="Wingdings" pitchFamily="2" charset="2"/>
              <a:buNone/>
              <a:defRPr/>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Oxford Centre for Staff Development. </a:t>
            </a:r>
          </a:p>
          <a:p>
            <a:pPr marL="609600" indent="-609600" eaLnBrk="1" hangingPunct="1">
              <a:buFont typeface="Wingdings" pitchFamily="2" charset="2"/>
              <a:buNone/>
              <a:defRPr/>
            </a:pPr>
            <a:r>
              <a:rPr lang="en-GB" sz="1800" dirty="0" smtClean="0"/>
              <a:t>Boud, D. (1995) </a:t>
            </a:r>
            <a:r>
              <a:rPr lang="en-GB" sz="1800" i="1" dirty="0" smtClean="0"/>
              <a:t>Enhancing learning through self-assessment,</a:t>
            </a:r>
            <a:r>
              <a:rPr lang="en-GB" sz="1800" dirty="0" smtClean="0"/>
              <a:t> London: </a:t>
            </a:r>
            <a:r>
              <a:rPr lang="en-GB" sz="1800" dirty="0" err="1" smtClean="0"/>
              <a:t>Routledge</a:t>
            </a:r>
            <a:r>
              <a:rPr lang="en-GB" sz="1800" dirty="0" smtClean="0"/>
              <a:t>.</a:t>
            </a:r>
          </a:p>
          <a:p>
            <a:pPr marL="609600" indent="-609600" eaLnBrk="1" hangingPunct="1">
              <a:buNone/>
              <a:defRPr/>
            </a:pPr>
            <a:r>
              <a:rPr lang="en-GB" sz="1800" dirty="0" smtClean="0"/>
              <a:t>Brown, S. (2011) 	</a:t>
            </a:r>
            <a:r>
              <a:rPr lang="en-GB" sz="1800" i="1" dirty="0" smtClean="0"/>
              <a:t>First class: how assessment can enhance student learning </a:t>
            </a:r>
            <a:r>
              <a:rPr lang="en-GB" sz="1800" dirty="0" smtClean="0"/>
              <a:t>in </a:t>
            </a:r>
            <a:r>
              <a:rPr lang="en-GB" sz="1800" i="1" dirty="0" smtClean="0"/>
              <a:t>Blue Skies: new thinking about the future of higher education, </a:t>
            </a:r>
            <a:r>
              <a:rPr lang="en-GB" sz="1800" dirty="0" smtClean="0"/>
              <a:t>London: Pearson.</a:t>
            </a:r>
          </a:p>
          <a:p>
            <a:pPr marL="609600" indent="-609600" eaLnBrk="1" hangingPunct="1">
              <a:buFont typeface="Wingdings" pitchFamily="2" charset="2"/>
              <a:buNone/>
              <a:defRPr/>
            </a:pPr>
            <a:r>
              <a:rPr lang="en-GB" sz="1800" dirty="0" smtClean="0"/>
              <a:t>Brown, S. and </a:t>
            </a:r>
            <a:r>
              <a:rPr lang="en-GB" sz="1800" dirty="0" err="1" smtClean="0"/>
              <a:t>Glasner</a:t>
            </a:r>
            <a:r>
              <a:rPr lang="en-GB" sz="1800" dirty="0" smtClean="0"/>
              <a:t>, A. (eds.) (1999) </a:t>
            </a:r>
            <a:r>
              <a:rPr lang="en-GB" sz="1800" i="1" dirty="0" smtClean="0"/>
              <a:t>Assessment Matters in Higher Education, Choosing and Using Diverse Approaches</a:t>
            </a:r>
            <a:r>
              <a:rPr lang="en-GB" sz="1800" dirty="0" smtClean="0"/>
              <a:t>, Maidenhead: Open University Press.</a:t>
            </a:r>
          </a:p>
          <a:p>
            <a:pPr marL="609600" indent="-609600" eaLnBrk="1" hangingPunct="1">
              <a:buFont typeface="Wingdings" pitchFamily="2" charset="2"/>
              <a:buNone/>
              <a:defRPr/>
            </a:pPr>
            <a:r>
              <a:rPr lang="en-GB" sz="1800" dirty="0" smtClean="0"/>
              <a:t>Brown, S. and Knight, P. (1994) </a:t>
            </a:r>
            <a:r>
              <a:rPr lang="en-GB" sz="1800" i="1" dirty="0" smtClean="0"/>
              <a:t>Assessing Learners in Higher Education</a:t>
            </a:r>
            <a:r>
              <a:rPr lang="en-GB" sz="1800" dirty="0" smtClean="0"/>
              <a:t>, London: Kogan Page.</a:t>
            </a:r>
            <a:endParaRPr lang="en-US" sz="1800" dirty="0" smtClean="0"/>
          </a:p>
          <a:p>
            <a:pPr marL="609600" indent="-609600" eaLnBrk="1" hangingPunct="1">
              <a:defRPr/>
            </a:pPr>
            <a:endParaRPr lang="en-GB" sz="1800" dirty="0" smtClean="0"/>
          </a:p>
          <a:p>
            <a:pPr eaLnBrk="1" hangingPunct="1">
              <a:lnSpc>
                <a:spcPct val="90000"/>
              </a:lnSpc>
              <a:buNone/>
              <a:defRPr/>
            </a:pPr>
            <a:endParaRPr lang="en-GB" sz="18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p:spPr>
        <p:txBody>
          <a:bodyPr/>
          <a:lstStyle/>
          <a:p>
            <a:pPr eaLnBrk="1" hangingPunct="1"/>
            <a:r>
              <a:rPr lang="en-GB" sz="3200" dirty="0" smtClean="0"/>
              <a:t>Useful references 2</a:t>
            </a:r>
          </a:p>
        </p:txBody>
      </p:sp>
      <p:sp>
        <p:nvSpPr>
          <p:cNvPr id="208899" name="Rectangle 3"/>
          <p:cNvSpPr>
            <a:spLocks noGrp="1" noChangeArrowheads="1"/>
          </p:cNvSpPr>
          <p:nvPr>
            <p:ph type="body" idx="1"/>
          </p:nvPr>
        </p:nvSpPr>
        <p:spPr>
          <a:xfrm>
            <a:off x="179512" y="981075"/>
            <a:ext cx="8712967"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None/>
              <a:defRPr/>
            </a:pPr>
            <a:r>
              <a:rPr lang="en-US" sz="1800" dirty="0" smtClean="0"/>
              <a:t>Brown, S. and Race, P. (2012) </a:t>
            </a:r>
            <a:r>
              <a:rPr lang="en-GB" sz="1800" i="1" dirty="0" smtClean="0"/>
              <a:t>Using effective assessment to promote learning </a:t>
            </a:r>
            <a:r>
              <a:rPr lang="en-GB" sz="1800" dirty="0" smtClean="0"/>
              <a:t>in Hunt, L. and Chambers, D. (2012) </a:t>
            </a:r>
            <a:r>
              <a:rPr lang="en-GB" sz="1800" i="1" dirty="0" smtClean="0"/>
              <a:t>University Teaching in Focus, Victoria, Australia, Acer Press, pp.74-91</a:t>
            </a:r>
            <a:endParaRPr lang="en-GB" sz="1800" dirty="0" smtClean="0"/>
          </a:p>
          <a:p>
            <a:pPr eaLnBrk="1" hangingPunct="1">
              <a:buFont typeface="Wingdings" pitchFamily="2" charset="2"/>
              <a:buNone/>
              <a:defRPr/>
            </a:pPr>
            <a:r>
              <a:rPr lang="en-US" sz="1800" dirty="0" smtClean="0"/>
              <a:t>Carless, D., Joughin, G., </a:t>
            </a:r>
            <a:r>
              <a:rPr lang="en-US" sz="1800" dirty="0" err="1" smtClean="0"/>
              <a:t>Ngar</a:t>
            </a:r>
            <a:r>
              <a:rPr lang="en-US" sz="1800" dirty="0" smtClean="0"/>
              <a:t>-Fun Liu </a:t>
            </a:r>
            <a:r>
              <a:rPr lang="en-US" sz="1800" i="1" dirty="0" smtClean="0"/>
              <a:t>et al</a:t>
            </a:r>
            <a:r>
              <a:rPr lang="en-US" sz="1800" dirty="0" smtClean="0"/>
              <a:t> (2006) </a:t>
            </a:r>
            <a:r>
              <a:rPr lang="en-US" sz="1800" i="1" dirty="0" smtClean="0"/>
              <a:t>How Assessment supports learning: Learning orientated assessment in action </a:t>
            </a:r>
            <a:r>
              <a:rPr lang="en-US" sz="1800" dirty="0" smtClean="0"/>
              <a:t>Hong Kong: Hong Kong University Press.</a:t>
            </a:r>
          </a:p>
          <a:p>
            <a:pPr eaLnBrk="1" hangingPunct="1">
              <a:buFont typeface="Wingdings" pitchFamily="2" charset="2"/>
              <a:buNone/>
              <a:defRPr/>
            </a:pPr>
            <a:r>
              <a:rPr lang="en-GB" sz="1800" dirty="0" smtClean="0"/>
              <a:t>Carroll, J. and Ryan, J. (2005) </a:t>
            </a:r>
            <a:r>
              <a:rPr lang="en-GB" sz="1800" i="1" dirty="0" smtClean="0"/>
              <a:t>Teaching International students: improving learning for all. </a:t>
            </a:r>
            <a:r>
              <a:rPr lang="en-GB" sz="1800" dirty="0" smtClean="0"/>
              <a:t>London: Routledge SEDA series.</a:t>
            </a:r>
          </a:p>
          <a:p>
            <a:pPr eaLnBrk="1" hangingPunct="1">
              <a:buNone/>
              <a:defRPr/>
            </a:pPr>
            <a:r>
              <a:rPr lang="en-GB" sz="1800" dirty="0" err="1" smtClean="0"/>
              <a:t>Crosling</a:t>
            </a:r>
            <a:r>
              <a:rPr lang="en-GB" sz="1800" dirty="0" smtClean="0"/>
              <a:t>, G., Thomas, L. and </a:t>
            </a:r>
            <a:r>
              <a:rPr lang="en-GB" sz="1800" dirty="0" err="1" smtClean="0"/>
              <a:t>Heagney</a:t>
            </a:r>
            <a:r>
              <a:rPr lang="en-GB" sz="1800" dirty="0" smtClean="0"/>
              <a:t>, M. (2008) </a:t>
            </a:r>
            <a:r>
              <a:rPr lang="en-GB" sz="1800" i="1" dirty="0" smtClean="0"/>
              <a:t>Improving student retention in Higher Education,</a:t>
            </a:r>
            <a:r>
              <a:rPr lang="en-GB" sz="1800" dirty="0" smtClean="0"/>
              <a:t> London and New York: Routledge </a:t>
            </a:r>
          </a:p>
          <a:p>
            <a:pPr marL="609600" indent="-609600" eaLnBrk="1" hangingPunct="1">
              <a:buFont typeface="Wingdings" pitchFamily="2" charset="2"/>
              <a:buNone/>
              <a:defRPr/>
            </a:pPr>
            <a:r>
              <a:rPr lang="en-GB" sz="1800" dirty="0" smtClean="0"/>
              <a:t>Crooks, T. (1988) </a:t>
            </a:r>
            <a:r>
              <a:rPr lang="en-GB" sz="1800" i="1" dirty="0" smtClean="0"/>
              <a:t>Assessing student performance, </a:t>
            </a:r>
            <a:r>
              <a:rPr lang="en-GB" sz="1800" dirty="0" smtClean="0"/>
              <a:t>HERDSA Green Guide No 8 HERDSA (reprinted 1994).</a:t>
            </a:r>
          </a:p>
          <a:p>
            <a:pPr marL="609600" indent="-609600" eaLnBrk="1" hangingPunct="1">
              <a:buFont typeface="Wingdings" pitchFamily="2" charset="2"/>
              <a:buNone/>
              <a:defRPr/>
            </a:pPr>
            <a:r>
              <a:rPr lang="en-GB" sz="1800" dirty="0" err="1" smtClean="0"/>
              <a:t>Falchikov</a:t>
            </a:r>
            <a:r>
              <a:rPr lang="en-GB" sz="1800" dirty="0" smtClean="0"/>
              <a:t>, N. (2004) </a:t>
            </a:r>
            <a:r>
              <a:rPr lang="en-GB" sz="1800" i="1" dirty="0" smtClean="0"/>
              <a:t>Improving Assessment through Student Involvement: Practical Solutions for Aiding Learning in Higher and Further Education,</a:t>
            </a:r>
            <a:r>
              <a:rPr lang="en-GB" sz="1800" dirty="0" smtClean="0"/>
              <a:t> London: Routledge.</a:t>
            </a:r>
          </a:p>
          <a:p>
            <a:pPr marL="609600" indent="-609600" eaLnBrk="1" hangingPunct="1">
              <a:buFont typeface="Wingdings" pitchFamily="2" charset="2"/>
              <a:buNone/>
              <a:defRPr/>
            </a:pPr>
            <a:r>
              <a:rPr lang="en-GB" sz="1800" dirty="0" smtClean="0"/>
              <a:t>Gibbs, G. (1999) </a:t>
            </a:r>
            <a:r>
              <a:rPr lang="en-GB" sz="1800" i="1" dirty="0" smtClean="0"/>
              <a:t>Using assessment strategically to change the way students learn</a:t>
            </a:r>
            <a:r>
              <a:rPr lang="en-GB" sz="1800" dirty="0" smtClean="0"/>
              <a:t>, in Brown S. &amp; </a:t>
            </a:r>
            <a:r>
              <a:rPr lang="en-GB" sz="1800" dirty="0" err="1" smtClean="0"/>
              <a:t>Glasner</a:t>
            </a:r>
            <a:r>
              <a:rPr lang="en-GB" sz="1800" dirty="0" smtClean="0"/>
              <a:t>, A. (eds.), </a:t>
            </a:r>
            <a:r>
              <a:rPr lang="en-GB" sz="1800" i="1" dirty="0" smtClean="0"/>
              <a:t>Assessment Matters in Higher Education: Choosing and Using Diverse Approaches, </a:t>
            </a:r>
            <a:r>
              <a:rPr lang="en-GB" sz="1800" dirty="0" smtClean="0"/>
              <a:t>Maidenhead: SRHE/Open University Press.</a:t>
            </a:r>
          </a:p>
          <a:p>
            <a:pPr marL="609600" indent="-609600" eaLnBrk="1" hangingPunct="1">
              <a:buNone/>
              <a:defRPr/>
            </a:pPr>
            <a:r>
              <a:rPr lang="en-GB" sz="1800" dirty="0" err="1" smtClean="0"/>
              <a:t>Havnes</a:t>
            </a:r>
            <a:r>
              <a:rPr lang="en-GB" sz="1800" dirty="0" smtClean="0"/>
              <a:t>, A. (2007), ‘What can feedback practices tell us about variation in grading across fields?’ Presented at the </a:t>
            </a:r>
            <a:r>
              <a:rPr lang="en-GB" sz="1800" dirty="0" err="1" smtClean="0"/>
              <a:t>ASKe</a:t>
            </a:r>
            <a:r>
              <a:rPr lang="en-GB" sz="1800" dirty="0" smtClean="0"/>
              <a:t> Seminar Series, Oxford Brookes University, 19th September.</a:t>
            </a:r>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p:spPr>
        <p:txBody>
          <a:bodyPr/>
          <a:lstStyle/>
          <a:p>
            <a:pPr eaLnBrk="1" hangingPunct="1"/>
            <a:r>
              <a:rPr lang="en-GB" dirty="0" smtClean="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None/>
              <a:defRPr/>
            </a:pPr>
            <a:r>
              <a:rPr lang="en-GB" sz="1800" dirty="0" smtClean="0"/>
              <a:t>Higher Education Academy (2012) </a:t>
            </a:r>
            <a:r>
              <a:rPr lang="en-GB" sz="1800" i="1" dirty="0" smtClean="0"/>
              <a:t>A marked improvement; transforming assessment in higher education</a:t>
            </a:r>
            <a:r>
              <a:rPr lang="en-GB" sz="1800" dirty="0" smtClean="0"/>
              <a:t>, York: HEA.</a:t>
            </a:r>
          </a:p>
          <a:p>
            <a:pPr marL="609600" indent="-609600" eaLnBrk="1" hangingPunct="1">
              <a:buFont typeface="Wingdings" pitchFamily="2" charset="2"/>
              <a:buNone/>
              <a:defRPr/>
            </a:pPr>
            <a:r>
              <a:rPr lang="en-GB" sz="1800" dirty="0" smtClean="0"/>
              <a:t>Knight, P. and </a:t>
            </a:r>
            <a:r>
              <a:rPr lang="en-GB" sz="1800" dirty="0" err="1" smtClean="0"/>
              <a:t>Yorke</a:t>
            </a:r>
            <a:r>
              <a:rPr lang="en-GB" sz="1800" dirty="0" smtClean="0"/>
              <a:t>, M. (2003) </a:t>
            </a:r>
            <a:r>
              <a:rPr lang="en-GB" sz="1800" i="1" dirty="0" smtClean="0"/>
              <a:t>Assessment, learning and employability</a:t>
            </a:r>
            <a:r>
              <a:rPr lang="en-GB" sz="1800" dirty="0" smtClean="0"/>
              <a:t> Maidenhead, UK: SRHE/Open University Press.</a:t>
            </a:r>
          </a:p>
          <a:p>
            <a:pPr eaLnBrk="1" hangingPunct="1">
              <a:buFont typeface="Wingdings" pitchFamily="2" charset="2"/>
              <a:buNone/>
              <a:defRPr/>
            </a:pPr>
            <a:r>
              <a:rPr lang="en-GB" sz="1800" dirty="0" err="1" smtClean="0"/>
              <a:t>Mentkowski</a:t>
            </a:r>
            <a:r>
              <a:rPr lang="en-GB" sz="1800" dirty="0" smtClean="0"/>
              <a:t>, M. and associates (2000) p.82 </a:t>
            </a:r>
            <a:r>
              <a:rPr lang="en-GB" sz="1800" i="1" dirty="0" smtClean="0"/>
              <a:t>Learning that lasts: integrating learning development and performance in college and beyond,</a:t>
            </a:r>
            <a:r>
              <a:rPr lang="en-GB" sz="1800" dirty="0" smtClean="0"/>
              <a:t> San Francisco: </a:t>
            </a:r>
            <a:r>
              <a:rPr lang="en-GB" sz="1800" dirty="0" err="1" smtClean="0"/>
              <a:t>Jossey</a:t>
            </a:r>
            <a:r>
              <a:rPr lang="en-GB" sz="1800" dirty="0" smtClean="0"/>
              <a:t>-Bass.</a:t>
            </a:r>
          </a:p>
          <a:p>
            <a:pPr eaLnBrk="1" hangingPunct="1">
              <a:buFont typeface="Wingdings" pitchFamily="2" charset="2"/>
              <a:buNone/>
              <a:defRPr/>
            </a:pPr>
            <a:r>
              <a:rPr lang="en-GB" sz="1800" dirty="0" smtClean="0"/>
              <a:t>McDowell, L. and Brown, S. (1998) </a:t>
            </a:r>
            <a:r>
              <a:rPr lang="en-GB" sz="1800" i="1" dirty="0" smtClean="0"/>
              <a:t>Assessing students: cheating and plagiarism</a:t>
            </a:r>
            <a:r>
              <a:rPr lang="en-GB" sz="1800" dirty="0" smtClean="0"/>
              <a:t>, Newcastle: Red Guide 10/11 University of Northumbria.</a:t>
            </a:r>
            <a:endParaRPr lang="en-US" sz="1800" dirty="0" smtClean="0"/>
          </a:p>
          <a:p>
            <a:pPr eaLnBrk="1" hangingPunct="1">
              <a:buFont typeface="Wingdings" pitchFamily="2" charset="2"/>
              <a:buNone/>
              <a:defRPr/>
            </a:pPr>
            <a:r>
              <a:rPr lang="en-GB" sz="1800" dirty="0" err="1" smtClean="0"/>
              <a:t>Nicol</a:t>
            </a:r>
            <a:r>
              <a:rPr lang="en-GB" sz="1800" dirty="0" smtClean="0"/>
              <a:t>, D. J. and Macfarlane-Dick, D. (2006) Formative assessment and self-regulated learning: A model and seven principles of good feedback practice, </a:t>
            </a:r>
            <a:r>
              <a:rPr lang="en-GB" sz="1800" i="1" dirty="0" smtClean="0"/>
              <a:t>Studies in Higher Education </a:t>
            </a:r>
            <a:r>
              <a:rPr lang="en-GB" sz="1800" i="1" dirty="0" err="1" smtClean="0"/>
              <a:t>Vol</a:t>
            </a:r>
            <a:r>
              <a:rPr lang="en-GB" sz="1800" i="1" dirty="0" smtClean="0"/>
              <a:t> 31(2), 199-218.</a:t>
            </a:r>
          </a:p>
          <a:p>
            <a:pPr>
              <a:buNone/>
            </a:pPr>
            <a:r>
              <a:rPr lang="en-GB" sz="1800" dirty="0" err="1" smtClean="0"/>
              <a:t>Newstead</a:t>
            </a:r>
            <a:r>
              <a:rPr lang="en-GB" sz="1800" dirty="0" smtClean="0"/>
              <a:t>, S. E. and Dennis, I. (1994), ‘Examiners examined: the reality of exam marking in psychology’, </a:t>
            </a:r>
            <a:r>
              <a:rPr lang="en-GB" sz="1800" i="1" dirty="0" smtClean="0"/>
              <a:t>The Psychologist</a:t>
            </a:r>
            <a:r>
              <a:rPr lang="en-GB" sz="1800" dirty="0" smtClean="0"/>
              <a:t>, 7, pp. 216-19.</a:t>
            </a:r>
          </a:p>
          <a:p>
            <a:pPr eaLnBrk="1" hangingPunct="1">
              <a:buNone/>
              <a:defRPr/>
            </a:pPr>
            <a:r>
              <a:rPr lang="en-GB" sz="1800" dirty="0" smtClean="0"/>
              <a:t>O’Donovan, B., Price, M. and Rust, C. (2004), ‘Know what I mean? Enhancing student understanding of assessment standards and criteria’, </a:t>
            </a:r>
            <a:r>
              <a:rPr lang="en-GB" sz="1800" i="1" dirty="0" smtClean="0"/>
              <a:t>Teaching in Higher Education</a:t>
            </a:r>
            <a:r>
              <a:rPr lang="en-GB" sz="1800" dirty="0" smtClean="0"/>
              <a:t>, 9, pp. 325-335.</a:t>
            </a:r>
          </a:p>
          <a:p>
            <a:pPr eaLnBrk="1" hangingPunct="1">
              <a:buNone/>
              <a:defRPr/>
            </a:pPr>
            <a:r>
              <a:rPr lang="en-GB" sz="1800" dirty="0" smtClean="0"/>
              <a:t>PASS project Bradford </a:t>
            </a:r>
            <a:r>
              <a:rPr lang="en-GB" sz="1800" dirty="0" smtClean="0">
                <a:hlinkClick r:id="rId3"/>
              </a:rPr>
              <a:t>http://www.pass.brad.ac.uk/</a:t>
            </a:r>
            <a:r>
              <a:rPr lang="en-GB" sz="1800" dirty="0" smtClean="0"/>
              <a:t> Accessed November 2013</a:t>
            </a:r>
          </a:p>
          <a:p>
            <a:pPr eaLnBrk="1" hangingPunct="1">
              <a:buNone/>
              <a:defRPr/>
            </a:pPr>
            <a:r>
              <a:rPr lang="en-GB" sz="1800" dirty="0" smtClean="0"/>
              <a:t>Pickford, R. and Brown, S. (2006) </a:t>
            </a:r>
            <a:r>
              <a:rPr lang="en-GB" sz="1800" i="1" dirty="0" smtClean="0"/>
              <a:t>Assessing skills and practice,</a:t>
            </a:r>
            <a:r>
              <a:rPr lang="en-GB" sz="1800" dirty="0" smtClean="0"/>
              <a:t> London: Routledge. </a:t>
            </a:r>
          </a:p>
          <a:p>
            <a:pPr eaLnBrk="1" hangingPunct="1">
              <a:buNone/>
              <a:defRPr/>
            </a:pPr>
            <a:endParaRPr lang="en-GB" sz="1800" dirty="0" smtClean="0"/>
          </a:p>
          <a:p>
            <a:pPr eaLnBrk="1" hangingPunct="1">
              <a:lnSpc>
                <a:spcPct val="90000"/>
              </a:lnSpc>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 major current UK initiatives on assessment to consider</a:t>
            </a:r>
            <a:endParaRPr lang="en-GB" dirty="0"/>
          </a:p>
        </p:txBody>
      </p:sp>
      <p:sp>
        <p:nvSpPr>
          <p:cNvPr id="3" name="Content Placeholder 2"/>
          <p:cNvSpPr>
            <a:spLocks noGrp="1"/>
          </p:cNvSpPr>
          <p:nvPr>
            <p:ph idx="1"/>
          </p:nvPr>
        </p:nvSpPr>
        <p:spPr>
          <a:xfrm>
            <a:off x="214282" y="1214422"/>
            <a:ext cx="8715436" cy="4987941"/>
          </a:xfrm>
        </p:spPr>
        <p:txBody>
          <a:bodyPr/>
          <a:lstStyle/>
          <a:p>
            <a:r>
              <a:rPr lang="en-GB" dirty="0" smtClean="0"/>
              <a:t>The UK Quality Assurance Agency (QAA) Code of practice B6 on Assessment and APL.</a:t>
            </a:r>
          </a:p>
          <a:p>
            <a:r>
              <a:rPr lang="en-GB" dirty="0" smtClean="0"/>
              <a:t>The Higher Education Academy ‘A marked improvement’ project on bringing about change to institutional strategies on assessment.</a:t>
            </a:r>
          </a:p>
          <a:p>
            <a:r>
              <a:rPr lang="en-GB" dirty="0" smtClean="0"/>
              <a:t>Both groups have overlapping membership and therefore aligned perspectives.</a:t>
            </a:r>
          </a:p>
          <a:p>
            <a:r>
              <a:rPr lang="en-GB" dirty="0" smtClean="0"/>
              <a:t>Both initiatives draw on the work of previous generations of thinkers on assessment, and particularly the two Centres for Excellence in Teaching and Learning (CETLs) that focused on assessment, Oxford Brookes’ Assessment Knowledge Exchange (ASKe) and Northumbria's Assessment for Learning (A4L).</a:t>
            </a: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dirty="0" smtClean="0"/>
              <a:t>Useful references 4</a:t>
            </a:r>
          </a:p>
        </p:txBody>
      </p:sp>
      <p:sp>
        <p:nvSpPr>
          <p:cNvPr id="48131" name="Content Placeholder 2"/>
          <p:cNvSpPr>
            <a:spLocks noGrp="1"/>
          </p:cNvSpPr>
          <p:nvPr>
            <p:ph idx="1"/>
          </p:nvPr>
        </p:nvSpPr>
        <p:spPr>
          <a:xfrm>
            <a:off x="0" y="980728"/>
            <a:ext cx="9144000" cy="5221635"/>
          </a:xfrm>
        </p:spPr>
        <p:txBody>
          <a:bodyPr/>
          <a:lstStyle/>
          <a:p>
            <a:pPr eaLnBrk="1" hangingPunct="1">
              <a:buFont typeface="Wingdings" pitchFamily="2" charset="2"/>
              <a:buNone/>
            </a:pPr>
            <a:r>
              <a:rPr lang="en-GB" sz="1800" dirty="0" smtClean="0"/>
              <a:t>Race, P. (2001) </a:t>
            </a:r>
            <a:r>
              <a:rPr lang="en-GB" sz="1800" i="1" dirty="0" smtClean="0"/>
              <a:t>A Briefing on Self, Peer &amp; Group Assessment,</a:t>
            </a:r>
            <a:r>
              <a:rPr lang="en-GB" sz="1800" dirty="0" smtClean="0"/>
              <a:t> in LTSN Generic Centre Assessment Series No 9, LTSN York.</a:t>
            </a:r>
          </a:p>
          <a:p>
            <a:pPr eaLnBrk="1" hangingPunct="1">
              <a:buFont typeface="Wingdings" pitchFamily="2" charset="2"/>
              <a:buNone/>
            </a:pPr>
            <a:r>
              <a:rPr lang="en-GB" sz="1800" dirty="0" smtClean="0"/>
              <a:t>Race P. (2007) </a:t>
            </a:r>
            <a:r>
              <a:rPr lang="en-GB" sz="1800" i="1" dirty="0" smtClean="0"/>
              <a:t>The lecturer’s toolkit (3rd edition),</a:t>
            </a:r>
            <a:r>
              <a:rPr lang="en-GB" sz="1800" dirty="0" smtClean="0"/>
              <a:t> London: Routledge.</a:t>
            </a:r>
          </a:p>
          <a:p>
            <a:pPr eaLnBrk="1" hangingPunct="1">
              <a:buFont typeface="Wingdings" pitchFamily="2" charset="2"/>
              <a:buNone/>
            </a:pPr>
            <a:r>
              <a:rPr lang="en-GB" sz="1800" dirty="0" smtClean="0"/>
              <a:t>Rust, C., Price, M. and O’Donovan, B. (2003) Improving students’ learning by developing their understanding of assessment criteria and processes</a:t>
            </a:r>
            <a:r>
              <a:rPr lang="en-GB" sz="1800" i="1" dirty="0" smtClean="0"/>
              <a:t>, Assessment and Evaluation in Higher Education. 28 (2), 147-164.</a:t>
            </a:r>
          </a:p>
          <a:p>
            <a:pPr eaLnBrk="1" hangingPunct="1">
              <a:buFont typeface="Wingdings" pitchFamily="2" charset="2"/>
              <a:buNone/>
            </a:pPr>
            <a:r>
              <a:rPr lang="en-GB" sz="1800" dirty="0" err="1" smtClean="0"/>
              <a:t>Stefani</a:t>
            </a:r>
            <a:r>
              <a:rPr lang="en-GB" sz="1800" dirty="0" smtClean="0"/>
              <a:t>, L. and Carroll, J. (2001) </a:t>
            </a:r>
            <a:r>
              <a:rPr lang="en-GB" sz="1800" i="1" dirty="0" smtClean="0"/>
              <a:t>A Briefing on Plagiarism </a:t>
            </a:r>
            <a:r>
              <a:rPr lang="en-GB" sz="1800" dirty="0" smtClean="0"/>
              <a:t>http://www.ltsn.ac.uk/application.asp?app=resources.asp&amp;process=full_record&amp;section=generic&amp;id=10</a:t>
            </a:r>
          </a:p>
          <a:p>
            <a:pPr>
              <a:buNone/>
            </a:pPr>
            <a:r>
              <a:rPr lang="en-GB" sz="1800" dirty="0" smtClean="0"/>
              <a:t>Sadler, D. R. (1987), ‘Specifying and Promulgating Achievement Standards’, </a:t>
            </a:r>
            <a:r>
              <a:rPr lang="en-GB" sz="1800" i="1" dirty="0" smtClean="0"/>
              <a:t>Oxford Review of Education</a:t>
            </a:r>
            <a:r>
              <a:rPr lang="en-GB" sz="1800" dirty="0" smtClean="0"/>
              <a:t>, 13, pp. 191–209.</a:t>
            </a:r>
          </a:p>
          <a:p>
            <a:pPr>
              <a:buNone/>
            </a:pPr>
            <a:r>
              <a:rPr lang="en-GB" sz="1800" dirty="0" smtClean="0"/>
              <a:t>Sadler, DR 1989, ‘Formative assessment and the design of instructional systems’, </a:t>
            </a:r>
            <a:r>
              <a:rPr lang="en-GB" sz="1800" i="1" dirty="0" smtClean="0"/>
              <a:t>Instructional Science</a:t>
            </a:r>
            <a:r>
              <a:rPr lang="en-GB" sz="1800" dirty="0" smtClean="0"/>
              <a:t>, vol. 18, pp. 119-144.</a:t>
            </a:r>
          </a:p>
          <a:p>
            <a:pPr>
              <a:buNone/>
            </a:pPr>
            <a:r>
              <a:rPr lang="en-GB" sz="1800" dirty="0" smtClean="0"/>
              <a:t>Sadler, R. (2008) </a:t>
            </a:r>
            <a:r>
              <a:rPr lang="en-GB" sz="1800" i="1" dirty="0" smtClean="0"/>
              <a:t>Assessment of Higher Education,</a:t>
            </a:r>
            <a:r>
              <a:rPr lang="en-GB" sz="1800" dirty="0" smtClean="0"/>
              <a:t> in International Encyclopaedia of Education</a:t>
            </a:r>
          </a:p>
          <a:p>
            <a:pPr eaLnBrk="1" hangingPunct="1">
              <a:buNone/>
            </a:pPr>
            <a:r>
              <a:rPr lang="en-GB" sz="1800" dirty="0" smtClean="0"/>
              <a:t>Sadler, D. Royce (2010) Beyond feedback: developing student capability in complex appraisal,</a:t>
            </a:r>
            <a:br>
              <a:rPr lang="en-GB" sz="1800" dirty="0" smtClean="0"/>
            </a:br>
            <a:r>
              <a:rPr lang="en-GB" sz="1800" i="1" dirty="0" smtClean="0"/>
              <a:t>Assessment &amp; Evaluation in Higher Education, 35: 5, 535-550</a:t>
            </a:r>
          </a:p>
          <a:p>
            <a:pPr eaLnBrk="1" hangingPunct="1">
              <a:buNone/>
            </a:pPr>
            <a:r>
              <a:rPr lang="en-GB" sz="1800" dirty="0" smtClean="0"/>
              <a:t>Yorke, M. (1999) </a:t>
            </a:r>
            <a:r>
              <a:rPr lang="en-GB" sz="1800" i="1" dirty="0" smtClean="0"/>
              <a:t>Leaving Early: Undergraduate Non-completion in Higher Education,</a:t>
            </a:r>
            <a:r>
              <a:rPr lang="en-GB" sz="1800" dirty="0" smtClean="0"/>
              <a:t> London: Routledge.</a:t>
            </a:r>
          </a:p>
          <a:p>
            <a:pPr eaLnBrk="1" hangingPunct="1">
              <a:buFont typeface="Wingdings" pitchFamily="2" charset="2"/>
              <a:buNone/>
            </a:pPr>
            <a:endParaRPr lang="en-GB" sz="1800" dirty="0" smtClean="0"/>
          </a:p>
          <a:p>
            <a:endParaRPr lang="en-GB"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stretch>
            <a:fillRect/>
          </a:stretch>
        </p:blipFill>
        <p:spPr>
          <a:xfrm>
            <a:off x="1078690" y="155165"/>
            <a:ext cx="6986621" cy="6547671"/>
          </a:xfrm>
          <a:prstGeom prst="rect">
            <a:avLst/>
          </a:prstGeom>
        </p:spPr>
      </p:pic>
    </p:spTree>
    <p:extLst>
      <p:ext uri="{BB962C8B-B14F-4D97-AF65-F5344CB8AC3E}">
        <p14:creationId xmlns:p14="http://schemas.microsoft.com/office/powerpoint/2010/main" xmlns="" val="8342573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Progress of ARU project so far </a:t>
            </a:r>
            <a:endParaRPr lang="en-GB" dirty="0"/>
          </a:p>
        </p:txBody>
      </p:sp>
      <p:sp>
        <p:nvSpPr>
          <p:cNvPr id="3" name="Content Placeholder 2"/>
          <p:cNvSpPr>
            <a:spLocks noGrp="1"/>
          </p:cNvSpPr>
          <p:nvPr>
            <p:ph idx="1"/>
          </p:nvPr>
        </p:nvSpPr>
        <p:spPr/>
        <p:txBody>
          <a:bodyPr/>
          <a:lstStyle/>
          <a:p>
            <a:pPr marL="0" indent="0">
              <a:buNone/>
            </a:pPr>
            <a:r>
              <a:rPr lang="en-GB" sz="2800" dirty="0" smtClean="0"/>
              <a:t>Events, away days </a:t>
            </a:r>
            <a:r>
              <a:rPr lang="en-GB" sz="2800" dirty="0" smtClean="0"/>
              <a:t>and workshops </a:t>
            </a:r>
            <a:r>
              <a:rPr lang="en-GB" sz="2800" dirty="0" smtClean="0"/>
              <a:t>held involving: </a:t>
            </a:r>
          </a:p>
          <a:p>
            <a:pPr lvl="1"/>
            <a:r>
              <a:rPr lang="en-GB" sz="2400" dirty="0" smtClean="0"/>
              <a:t>Course leaders</a:t>
            </a:r>
          </a:p>
          <a:p>
            <a:pPr lvl="1"/>
            <a:r>
              <a:rPr lang="en-GB" sz="2400" dirty="0" smtClean="0"/>
              <a:t>Academics across all faculties</a:t>
            </a:r>
          </a:p>
          <a:p>
            <a:pPr lvl="1"/>
            <a:r>
              <a:rPr lang="en-GB" sz="2400" dirty="0" smtClean="0"/>
              <a:t>Managers</a:t>
            </a:r>
          </a:p>
          <a:p>
            <a:pPr lvl="1"/>
            <a:r>
              <a:rPr lang="en-GB" sz="2400" dirty="0" smtClean="0"/>
              <a:t>Quality assurance staff</a:t>
            </a:r>
          </a:p>
          <a:p>
            <a:pPr marL="457200" lvl="1" indent="0">
              <a:buNone/>
            </a:pPr>
            <a:endParaRPr lang="en-GB" sz="2400" dirty="0"/>
          </a:p>
          <a:p>
            <a:r>
              <a:rPr lang="en-GB" sz="2800" dirty="0" smtClean="0"/>
              <a:t>Summary of priorities identified</a:t>
            </a:r>
          </a:p>
          <a:p>
            <a:pPr lvl="1"/>
            <a:r>
              <a:rPr lang="en-GB" sz="2400" dirty="0"/>
              <a:t>Developing </a:t>
            </a:r>
            <a:r>
              <a:rPr lang="en-GB" sz="2400" dirty="0">
                <a:solidFill>
                  <a:srgbClr val="7030A0"/>
                </a:solidFill>
              </a:rPr>
              <a:t>programme approaches</a:t>
            </a:r>
            <a:r>
              <a:rPr lang="en-GB" sz="2400" dirty="0"/>
              <a:t> to assessment </a:t>
            </a:r>
          </a:p>
          <a:p>
            <a:pPr lvl="1"/>
            <a:r>
              <a:rPr lang="en-GB" sz="2400" dirty="0"/>
              <a:t>Developing </a:t>
            </a:r>
            <a:r>
              <a:rPr lang="en-GB" sz="2400" dirty="0">
                <a:solidFill>
                  <a:srgbClr val="7030A0"/>
                </a:solidFill>
              </a:rPr>
              <a:t>assessment literacy </a:t>
            </a:r>
          </a:p>
          <a:p>
            <a:pPr lvl="1"/>
            <a:r>
              <a:rPr lang="en-GB" sz="2400" dirty="0">
                <a:solidFill>
                  <a:schemeClr val="accent4">
                    <a:lumMod val="95000"/>
                    <a:lumOff val="5000"/>
                  </a:schemeClr>
                </a:solidFill>
              </a:rPr>
              <a:t>Rebalancing</a:t>
            </a:r>
            <a:r>
              <a:rPr lang="en-GB" sz="2400" dirty="0">
                <a:solidFill>
                  <a:srgbClr val="7030A0"/>
                </a:solidFill>
              </a:rPr>
              <a:t> summative and formative assessment </a:t>
            </a:r>
          </a:p>
          <a:p>
            <a:pPr marL="457200" lvl="1" indent="0">
              <a:buNone/>
            </a:pPr>
            <a:endParaRPr lang="en-GB" sz="2400" dirty="0"/>
          </a:p>
        </p:txBody>
      </p:sp>
    </p:spTree>
    <p:extLst>
      <p:ext uri="{BB962C8B-B14F-4D97-AF65-F5344CB8AC3E}">
        <p14:creationId xmlns:p14="http://schemas.microsoft.com/office/powerpoint/2010/main" xmlns="" val="40147371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features of the project</a:t>
            </a:r>
            <a:endParaRPr lang="en-GB" dirty="0"/>
          </a:p>
        </p:txBody>
      </p:sp>
      <p:sp>
        <p:nvSpPr>
          <p:cNvPr id="3" name="Content Placeholder 2"/>
          <p:cNvSpPr>
            <a:spLocks noGrp="1"/>
          </p:cNvSpPr>
          <p:nvPr>
            <p:ph idx="1"/>
          </p:nvPr>
        </p:nvSpPr>
        <p:spPr/>
        <p:txBody>
          <a:bodyPr/>
          <a:lstStyle/>
          <a:p>
            <a:r>
              <a:rPr lang="en-GB" sz="2800" dirty="0" smtClean="0"/>
              <a:t>Strategic transformation of assessment across the university is the key aim;</a:t>
            </a:r>
          </a:p>
          <a:p>
            <a:r>
              <a:rPr lang="en-GB" sz="2800" dirty="0" smtClean="0"/>
              <a:t>Improved NSS scores is not the specific aim of the project but better scores may well result;</a:t>
            </a:r>
          </a:p>
          <a:p>
            <a:r>
              <a:rPr lang="en-GB" sz="2800" dirty="0" smtClean="0"/>
              <a:t>Sharing expertise between course leaders, including those in the 85+ group is important;</a:t>
            </a:r>
          </a:p>
          <a:p>
            <a:r>
              <a:rPr lang="en-GB" sz="2800" dirty="0" smtClean="0"/>
              <a:t>Activity has been informed by Vision Visits to other universities;</a:t>
            </a:r>
          </a:p>
          <a:p>
            <a:r>
              <a:rPr lang="en-GB" sz="2800" dirty="0" smtClean="0"/>
              <a:t>External expertise from the ‘Marked Improvement’ team is supporting internal expertise.</a:t>
            </a:r>
          </a:p>
          <a:p>
            <a:endParaRPr lang="en-GB"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7030A0"/>
                </a:solidFill>
              </a:rPr>
              <a:t>Why change is needed</a:t>
            </a:r>
            <a:endParaRPr lang="en-US" sz="3200" dirty="0">
              <a:solidFill>
                <a:srgbClr val="7030A0"/>
              </a:solidFill>
            </a:endParaRPr>
          </a:p>
        </p:txBody>
      </p:sp>
      <p:sp>
        <p:nvSpPr>
          <p:cNvPr id="3" name="Content Placeholder 2"/>
          <p:cNvSpPr>
            <a:spLocks noGrp="1"/>
          </p:cNvSpPr>
          <p:nvPr>
            <p:ph idx="1"/>
          </p:nvPr>
        </p:nvSpPr>
        <p:spPr>
          <a:xfrm>
            <a:off x="685800" y="1340768"/>
            <a:ext cx="7721600" cy="4857700"/>
          </a:xfrm>
        </p:spPr>
        <p:txBody>
          <a:bodyPr>
            <a:noAutofit/>
          </a:bodyPr>
          <a:lstStyle/>
          <a:p>
            <a:pPr>
              <a:buClr>
                <a:schemeClr val="tx2">
                  <a:lumMod val="60000"/>
                  <a:lumOff val="40000"/>
                </a:schemeClr>
              </a:buClr>
              <a:buSzPct val="75000"/>
              <a:buFont typeface="Wingdings" charset="2"/>
              <a:buChar char="§"/>
            </a:pPr>
            <a:r>
              <a:rPr lang="en-US" b="1" dirty="0" smtClean="0"/>
              <a:t>QAA subject reviews</a:t>
            </a:r>
          </a:p>
          <a:p>
            <a:pPr>
              <a:buClr>
                <a:schemeClr val="tx2">
                  <a:lumMod val="60000"/>
                  <a:lumOff val="40000"/>
                </a:schemeClr>
              </a:buClr>
              <a:buSzPct val="75000"/>
              <a:buFont typeface="Wingdings" charset="2"/>
              <a:buChar char="§"/>
            </a:pPr>
            <a:r>
              <a:rPr lang="en-GB" b="1" dirty="0" smtClean="0"/>
              <a:t>Burgess Report - “system no longer fit for purpose” (p5)</a:t>
            </a:r>
          </a:p>
          <a:p>
            <a:pPr>
              <a:buClr>
                <a:schemeClr val="tx2">
                  <a:lumMod val="60000"/>
                  <a:lumOff val="40000"/>
                </a:schemeClr>
              </a:buClr>
              <a:buSzPct val="75000"/>
              <a:buFont typeface="Wingdings" charset="2"/>
              <a:buChar char="§"/>
            </a:pPr>
            <a:r>
              <a:rPr lang="en-GB" b="1" dirty="0" smtClean="0"/>
              <a:t>QAA - </a:t>
            </a:r>
            <a:r>
              <a:rPr lang="ja-JP" altLang="en-US" b="1" i="1" dirty="0" smtClean="0"/>
              <a:t>“</a:t>
            </a:r>
            <a:r>
              <a:rPr lang="en-US" b="1" i="1" dirty="0" smtClean="0"/>
              <a:t>…it cannot be assumed students graduating …. will have achieved similar standards</a:t>
            </a:r>
            <a:r>
              <a:rPr lang="ja-JP" altLang="en-US" b="1" i="1" dirty="0" smtClean="0"/>
              <a:t>”</a:t>
            </a:r>
            <a:r>
              <a:rPr lang="en-US" b="1" dirty="0" smtClean="0"/>
              <a:t> (2007)</a:t>
            </a:r>
          </a:p>
          <a:p>
            <a:pPr>
              <a:buClr>
                <a:schemeClr val="tx2">
                  <a:lumMod val="60000"/>
                  <a:lumOff val="40000"/>
                </a:schemeClr>
              </a:buClr>
              <a:buSzPct val="75000"/>
              <a:buFont typeface="Wingdings" charset="2"/>
              <a:buChar char="§"/>
            </a:pPr>
            <a:r>
              <a:rPr lang="en-US" b="1" dirty="0" smtClean="0"/>
              <a:t>Media accusations of dumbing down &amp; grade inflation</a:t>
            </a:r>
          </a:p>
          <a:p>
            <a:pPr>
              <a:buClr>
                <a:schemeClr val="tx2">
                  <a:lumMod val="60000"/>
                  <a:lumOff val="40000"/>
                </a:schemeClr>
              </a:buClr>
              <a:buSzPct val="75000"/>
              <a:buFont typeface="Wingdings" charset="2"/>
              <a:buChar char="§"/>
            </a:pPr>
            <a:r>
              <a:rPr lang="en-US" b="1" dirty="0" smtClean="0"/>
              <a:t>National Student Satisfaction Survey</a:t>
            </a:r>
          </a:p>
          <a:p>
            <a:pPr>
              <a:buClr>
                <a:schemeClr val="tx2">
                  <a:lumMod val="60000"/>
                  <a:lumOff val="40000"/>
                </a:schemeClr>
              </a:buClr>
              <a:buSzPct val="75000"/>
              <a:buFont typeface="Wingdings" charset="2"/>
              <a:buChar char="§"/>
            </a:pPr>
            <a:r>
              <a:rPr lang="ja-JP" altLang="en-US" b="1" i="1" dirty="0" smtClean="0"/>
              <a:t>“</a:t>
            </a:r>
            <a:r>
              <a:rPr lang="en-US" b="1" i="1" dirty="0" smtClean="0"/>
              <a:t>There is considerable scope for professional development in the area of assessment</a:t>
            </a:r>
            <a:r>
              <a:rPr lang="ja-JP" altLang="en-US" b="1" i="1" dirty="0" smtClean="0"/>
              <a:t>”</a:t>
            </a:r>
            <a:r>
              <a:rPr lang="en-US" b="1" dirty="0" smtClean="0"/>
              <a:t> (</a:t>
            </a:r>
            <a:r>
              <a:rPr lang="en-US" b="1" dirty="0" err="1" smtClean="0"/>
              <a:t>Yorke</a:t>
            </a:r>
            <a:r>
              <a:rPr lang="en-US" b="1" dirty="0" smtClean="0"/>
              <a:t> et al, 2000, p7)</a:t>
            </a:r>
          </a:p>
          <a:p>
            <a:pPr>
              <a:buClr>
                <a:schemeClr val="tx2">
                  <a:lumMod val="60000"/>
                  <a:lumOff val="40000"/>
                </a:schemeClr>
              </a:buClr>
              <a:buSzPct val="75000"/>
              <a:buFont typeface="Wingdings" charset="2"/>
              <a:buChar char="§"/>
            </a:pPr>
            <a:r>
              <a:rPr lang="en-US" b="1" dirty="0" smtClean="0"/>
              <a:t>Students become more interested in the mark and less interested in the subject over the course of their studies (</a:t>
            </a:r>
            <a:r>
              <a:rPr lang="en-US" b="1" dirty="0" err="1" smtClean="0"/>
              <a:t>Newstead</a:t>
            </a:r>
            <a:r>
              <a:rPr lang="en-US" b="1" dirty="0" smtClean="0"/>
              <a:t> 2002, p2)</a:t>
            </a:r>
          </a:p>
          <a:p>
            <a:endParaRPr lang="en-US" dirty="0"/>
          </a:p>
        </p:txBody>
      </p:sp>
    </p:spTree>
    <p:extLst>
      <p:ext uri="{BB962C8B-B14F-4D97-AF65-F5344CB8AC3E}">
        <p14:creationId xmlns:p14="http://schemas.microsoft.com/office/powerpoint/2010/main" xmlns="" val="2152810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manifesto for change concentrates on six tenets:</a:t>
            </a:r>
            <a:endParaRPr lang="en-GB" dirty="0"/>
          </a:p>
        </p:txBody>
      </p:sp>
      <p:sp>
        <p:nvSpPr>
          <p:cNvPr id="3" name="Content Placeholder 2"/>
          <p:cNvSpPr>
            <a:spLocks noGrp="1"/>
          </p:cNvSpPr>
          <p:nvPr>
            <p:ph idx="1"/>
          </p:nvPr>
        </p:nvSpPr>
        <p:spPr/>
        <p:txBody>
          <a:bodyPr/>
          <a:lstStyle/>
          <a:p>
            <a:pPr marL="457200" indent="-457200">
              <a:buSzPct val="100000"/>
              <a:buFont typeface="+mj-lt"/>
              <a:buAutoNum type="arabicPeriod"/>
            </a:pPr>
            <a:r>
              <a:rPr lang="en-GB" sz="2800" dirty="0" smtClean="0"/>
              <a:t>Assessment for learning;</a:t>
            </a:r>
          </a:p>
          <a:p>
            <a:pPr marL="457200" indent="-457200">
              <a:buSzPct val="100000"/>
              <a:buFont typeface="+mj-lt"/>
              <a:buAutoNum type="arabicPeriod"/>
            </a:pPr>
            <a:r>
              <a:rPr lang="en-GB" sz="2800" dirty="0" smtClean="0"/>
              <a:t>Ensuring assessment is fit for purpose;</a:t>
            </a:r>
          </a:p>
          <a:p>
            <a:pPr marL="457200" indent="-457200">
              <a:buSzPct val="100000"/>
              <a:buFont typeface="+mj-lt"/>
              <a:buAutoNum type="arabicPeriod"/>
            </a:pPr>
            <a:r>
              <a:rPr lang="en-GB" sz="2800" dirty="0" smtClean="0"/>
              <a:t>Recognition of the imprecision of many assessment practices;</a:t>
            </a:r>
          </a:p>
          <a:p>
            <a:pPr marL="457200" indent="-457200">
              <a:buSzPct val="100000"/>
              <a:buFont typeface="+mj-lt"/>
              <a:buAutoNum type="arabicPeriod"/>
            </a:pPr>
            <a:r>
              <a:rPr lang="en-GB" sz="2800" dirty="0" smtClean="0"/>
              <a:t>Constructing standards in assessment communities;</a:t>
            </a:r>
          </a:p>
          <a:p>
            <a:pPr marL="457200" indent="-457200">
              <a:buSzPct val="100000"/>
              <a:buFont typeface="+mj-lt"/>
              <a:buAutoNum type="arabicPeriod"/>
            </a:pPr>
            <a:r>
              <a:rPr lang="en-GB" sz="2800" dirty="0" smtClean="0"/>
              <a:t>Integrating assessment literacy into course design;</a:t>
            </a:r>
          </a:p>
          <a:p>
            <a:pPr marL="457200" indent="-457200">
              <a:buSzPct val="100000"/>
              <a:buFont typeface="+mj-lt"/>
              <a:buAutoNum type="arabicPeriod"/>
            </a:pPr>
            <a:r>
              <a:rPr lang="en-GB" sz="2800" dirty="0" smtClean="0"/>
              <a:t>Ensuring professional judgments are reliable.</a:t>
            </a:r>
          </a:p>
          <a:p>
            <a:pPr marL="457200" indent="-457200">
              <a:buSzPct val="100000"/>
              <a:buFont typeface="+mj-lt"/>
              <a:buAutoNum type="arabicPeriod"/>
            </a:pPr>
            <a:endParaRPr lang="en-GB"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emergent themes from work to date</a:t>
            </a:r>
            <a:endParaRPr lang="en-GB" dirty="0"/>
          </a:p>
        </p:txBody>
      </p:sp>
      <p:sp>
        <p:nvSpPr>
          <p:cNvPr id="3" name="Content Placeholder 2"/>
          <p:cNvSpPr>
            <a:spLocks noGrp="1"/>
          </p:cNvSpPr>
          <p:nvPr>
            <p:ph idx="1"/>
          </p:nvPr>
        </p:nvSpPr>
        <p:spPr/>
        <p:txBody>
          <a:bodyPr/>
          <a:lstStyle/>
          <a:p>
            <a:pPr lvl="0"/>
            <a:r>
              <a:rPr lang="en-GB" sz="2800" dirty="0" smtClean="0"/>
              <a:t>The importance of balancing formative and summative feedback, and embedding formative feedback, using it for diagnostic purposes</a:t>
            </a:r>
          </a:p>
          <a:p>
            <a:pPr lvl="0"/>
            <a:r>
              <a:rPr lang="en-GB" sz="2800" dirty="0" smtClean="0"/>
              <a:t>Linking assessment to professional practice, and linking this in turn to employability (fit for purpose)</a:t>
            </a:r>
          </a:p>
          <a:p>
            <a:r>
              <a:rPr lang="en-GB" sz="2800" dirty="0" smtClean="0"/>
              <a:t>The importance of assessing group </a:t>
            </a:r>
            <a:r>
              <a:rPr lang="en-GB" sz="2800" dirty="0"/>
              <a:t>work well; </a:t>
            </a:r>
            <a:endParaRPr lang="en-GB" sz="2800" dirty="0" smtClean="0"/>
          </a:p>
          <a:p>
            <a:r>
              <a:rPr lang="en-GB" sz="2800" dirty="0" smtClean="0"/>
              <a:t>Seeking ways to foster </a:t>
            </a:r>
            <a:r>
              <a:rPr lang="en-GB" sz="2800" dirty="0"/>
              <a:t>assessment literacy: familiarising students with the </a:t>
            </a:r>
            <a:r>
              <a:rPr lang="en-GB" sz="2800" dirty="0" smtClean="0"/>
              <a:t>vocabulary and </a:t>
            </a:r>
            <a:r>
              <a:rPr lang="en-GB" sz="2800" dirty="0"/>
              <a:t>practices of assessment;</a:t>
            </a:r>
          </a:p>
          <a:p>
            <a:pPr lvl="0"/>
            <a:endParaRPr lang="en-GB" sz="2800" dirty="0" smtClean="0"/>
          </a:p>
          <a:p>
            <a:pPr lvl="0"/>
            <a:endParaRPr lang="en-GB" sz="2800" dirty="0" smtClean="0"/>
          </a:p>
          <a:p>
            <a:pPr lvl="0"/>
            <a:endParaRPr lang="en-GB" sz="2800" dirty="0" smtClean="0"/>
          </a:p>
          <a:p>
            <a:endParaRPr lang="en-GB"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2943</Words>
  <Application>Microsoft Office PowerPoint</Application>
  <PresentationFormat>On-screen Show (4:3)</PresentationFormat>
  <Paragraphs>224</Paragraphs>
  <Slides>30</Slides>
  <Notes>19</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LeedsMet template</vt:lpstr>
      <vt:lpstr>101_Custom Design</vt:lpstr>
      <vt:lpstr>A marked improvement Anglia Ruskin University LAIBS</vt:lpstr>
      <vt:lpstr>‘A Marked Improvement’ aims to improve assessment practice</vt:lpstr>
      <vt:lpstr>Two major current UK initiatives on assessment to consider</vt:lpstr>
      <vt:lpstr>Slide 4</vt:lpstr>
      <vt:lpstr>Progress of ARU project so far </vt:lpstr>
      <vt:lpstr>Key features of the project</vt:lpstr>
      <vt:lpstr>Why change is needed</vt:lpstr>
      <vt:lpstr>The manifesto for change concentrates on six tenets:</vt:lpstr>
      <vt:lpstr>Some emergent themes from work to date</vt:lpstr>
      <vt:lpstr>More thoughts</vt:lpstr>
      <vt:lpstr>And still more</vt:lpstr>
      <vt:lpstr>The major success factors identified by the 85+ group were:</vt:lpstr>
      <vt:lpstr>More success factors</vt:lpstr>
      <vt:lpstr>Assessment literacy: students do better if they can: </vt:lpstr>
      <vt:lpstr>What does assessment for? What can it do? How much does it matter?</vt:lpstr>
      <vt:lpstr>Assessment for learning</vt:lpstr>
      <vt:lpstr>Assessment for learning</vt:lpstr>
      <vt:lpstr>Assessing students in groups: factors to consider</vt:lpstr>
      <vt:lpstr>Some thoughts on assessment and feedback</vt:lpstr>
      <vt:lpstr>Improving feedback: good practice according to Nicol and Macfarlane-Dick (2006):</vt:lpstr>
      <vt:lpstr>Key issues when giving feedback</vt:lpstr>
      <vt:lpstr>Sadler, the most cited author on formative assessment argues:</vt:lpstr>
      <vt:lpstr>Important aspects of complex, high-level learning outcomes can only be achieved when students are allowed time to ‘come to know’ the standards in use by the community</vt:lpstr>
      <vt:lpstr>Course learning outcomes should reflect what students should achieve </vt:lpstr>
      <vt:lpstr>To what extent, and how do you evidence good assessment practice in LAIBS?</vt:lpstr>
      <vt:lpstr>Conclusions</vt:lpstr>
      <vt:lpstr>Useful references: 1</vt:lpstr>
      <vt:lpstr>Useful references 2</vt:lpstr>
      <vt:lpstr>Useful references 3</vt:lpstr>
      <vt:lpstr>Useful references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2014-11-26T08:23:14Z</dcterms:modified>
</cp:coreProperties>
</file>