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54"/>
  </p:notesMasterIdLst>
  <p:handoutMasterIdLst>
    <p:handoutMasterId r:id="rId55"/>
  </p:handoutMasterIdLst>
  <p:sldIdLst>
    <p:sldId id="420" r:id="rId3"/>
    <p:sldId id="529" r:id="rId4"/>
    <p:sldId id="530" r:id="rId5"/>
    <p:sldId id="452" r:id="rId6"/>
    <p:sldId id="566" r:id="rId7"/>
    <p:sldId id="531" r:id="rId8"/>
    <p:sldId id="532" r:id="rId9"/>
    <p:sldId id="591" r:id="rId10"/>
    <p:sldId id="592" r:id="rId11"/>
    <p:sldId id="535" r:id="rId12"/>
    <p:sldId id="536" r:id="rId13"/>
    <p:sldId id="572" r:id="rId14"/>
    <p:sldId id="537" r:id="rId15"/>
    <p:sldId id="538" r:id="rId16"/>
    <p:sldId id="533" r:id="rId17"/>
    <p:sldId id="555" r:id="rId18"/>
    <p:sldId id="589" r:id="rId19"/>
    <p:sldId id="590" r:id="rId20"/>
    <p:sldId id="557" r:id="rId21"/>
    <p:sldId id="558" r:id="rId22"/>
    <p:sldId id="559" r:id="rId23"/>
    <p:sldId id="560" r:id="rId24"/>
    <p:sldId id="561" r:id="rId25"/>
    <p:sldId id="562" r:id="rId26"/>
    <p:sldId id="563" r:id="rId27"/>
    <p:sldId id="564" r:id="rId28"/>
    <p:sldId id="568" r:id="rId29"/>
    <p:sldId id="569" r:id="rId30"/>
    <p:sldId id="570" r:id="rId31"/>
    <p:sldId id="571" r:id="rId32"/>
    <p:sldId id="573" r:id="rId33"/>
    <p:sldId id="574" r:id="rId34"/>
    <p:sldId id="586" r:id="rId35"/>
    <p:sldId id="575" r:id="rId36"/>
    <p:sldId id="576" r:id="rId37"/>
    <p:sldId id="577" r:id="rId38"/>
    <p:sldId id="578" r:id="rId39"/>
    <p:sldId id="579" r:id="rId40"/>
    <p:sldId id="580" r:id="rId41"/>
    <p:sldId id="581" r:id="rId42"/>
    <p:sldId id="582" r:id="rId43"/>
    <p:sldId id="583" r:id="rId44"/>
    <p:sldId id="584" r:id="rId45"/>
    <p:sldId id="585" r:id="rId46"/>
    <p:sldId id="587" r:id="rId47"/>
    <p:sldId id="550" r:id="rId48"/>
    <p:sldId id="588" r:id="rId49"/>
    <p:sldId id="382" r:id="rId50"/>
    <p:sldId id="270" r:id="rId51"/>
    <p:sldId id="271" r:id="rId52"/>
    <p:sldId id="272" r:id="rId53"/>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00" autoAdjust="0"/>
    <p:restoredTop sz="97458" autoAdjust="0"/>
  </p:normalViewPr>
  <p:slideViewPr>
    <p:cSldViewPr>
      <p:cViewPr>
        <p:scale>
          <a:sx n="80" d="100"/>
          <a:sy n="80" d="100"/>
        </p:scale>
        <p:origin x="-1590" y="-294"/>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p:scale>
        <a:sx n="66" d="100"/>
        <a:sy n="66" d="100"/>
      </p:scale>
      <p:origin x="0" y="3144"/>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commentAuthors" Target="commentAuthor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7625246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34373837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A6BA7A7-1CFB-4BC6-95E0-6F905FF9DE08}" type="slidenum">
              <a:rPr lang="en-US" smtClean="0"/>
              <a:pPr>
                <a:defRPr/>
              </a:pPr>
              <a:t>36</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A6BA7A7-1CFB-4BC6-95E0-6F905FF9DE08}" type="slidenum">
              <a:rPr lang="en-US" smtClean="0"/>
              <a:pPr>
                <a:defRPr/>
              </a:pPr>
              <a:t>37</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A6BA7A7-1CFB-4BC6-95E0-6F905FF9DE08}" type="slidenum">
              <a:rPr lang="en-US" smtClean="0"/>
              <a:pPr>
                <a:defRPr/>
              </a:pPr>
              <a:t>38</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A6BA7A7-1CFB-4BC6-95E0-6F905FF9DE08}" type="slidenum">
              <a:rPr lang="en-US" smtClean="0"/>
              <a:pPr>
                <a:defRPr/>
              </a:pPr>
              <a:t>39</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endParaRPr lang="en-US" smtClean="0"/>
          </a:p>
        </p:txBody>
      </p:sp>
      <p:sp>
        <p:nvSpPr>
          <p:cNvPr id="47108" name="Slide Number Placeholder 3"/>
          <p:cNvSpPr>
            <a:spLocks noGrp="1"/>
          </p:cNvSpPr>
          <p:nvPr>
            <p:ph type="sldNum" sz="quarter" idx="5"/>
          </p:nvPr>
        </p:nvSpPr>
        <p:spPr>
          <a:noFill/>
        </p:spPr>
        <p:txBody>
          <a:bodyPr/>
          <a:lstStyle/>
          <a:p>
            <a:fld id="{EB69E1FC-0949-431B-AF5F-464D48A75839}" type="slidenum">
              <a:rPr lang="en-GB" smtClean="0"/>
              <a:pPr/>
              <a:t>40</a:t>
            </a:fld>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A6BA7A7-1CFB-4BC6-95E0-6F905FF9DE08}" type="slidenum">
              <a:rPr lang="en-US" smtClean="0"/>
              <a:pPr>
                <a:defRPr/>
              </a:pPr>
              <a:t>41</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A6BA7A7-1CFB-4BC6-95E0-6F905FF9DE08}" type="slidenum">
              <a:rPr lang="en-US" smtClean="0"/>
              <a:pPr>
                <a:defRPr/>
              </a:pPr>
              <a:t>42</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A6BA7A7-1CFB-4BC6-95E0-6F905FF9DE08}" type="slidenum">
              <a:rPr lang="en-US" smtClean="0"/>
              <a:pPr>
                <a:defRPr/>
              </a:pPr>
              <a:t>43</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A6BA7A7-1CFB-4BC6-95E0-6F905FF9DE08}" type="slidenum">
              <a:rPr lang="en-US" smtClean="0"/>
              <a:pPr>
                <a:defRPr/>
              </a:pPr>
              <a:t>44</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A6BA7A7-1CFB-4BC6-95E0-6F905FF9DE08}" type="slidenum">
              <a:rPr lang="en-US" smtClean="0"/>
              <a:pPr>
                <a:defRPr/>
              </a:pPr>
              <a:t>45</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pPr eaLnBrk="1" hangingPunct="1">
              <a:spcBef>
                <a:spcPct val="0"/>
              </a:spcBef>
            </a:pPr>
            <a:endParaRPr lang="en-US" dirty="0" smtClean="0"/>
          </a:p>
        </p:txBody>
      </p:sp>
      <p:sp>
        <p:nvSpPr>
          <p:cNvPr id="55300" name="Slide Number Placeholder 3"/>
          <p:cNvSpPr>
            <a:spLocks noGrp="1"/>
          </p:cNvSpPr>
          <p:nvPr>
            <p:ph type="sldNum" sz="quarter" idx="5"/>
          </p:nvPr>
        </p:nvSpPr>
        <p:spPr>
          <a:noFill/>
        </p:spPr>
        <p:txBody>
          <a:bodyPr/>
          <a:lstStyle/>
          <a:p>
            <a:fld id="{BD3FC26A-8C14-4416-8BFA-93D8B3627EC7}" type="slidenum">
              <a:rPr lang="en-US" smtClean="0">
                <a:solidFill>
                  <a:srgbClr val="000000"/>
                </a:solidFill>
              </a:rPr>
              <a:pPr/>
              <a:t>4</a:t>
            </a:fld>
            <a:endParaRPr lang="en-US" dirty="0" smtClean="0">
              <a:solidFill>
                <a:srgbClr val="000000"/>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a:lstStyle/>
          <a:p>
            <a:endParaRPr lang="en-US" altLang="en-US" smtClean="0"/>
          </a:p>
        </p:txBody>
      </p:sp>
      <p:sp>
        <p:nvSpPr>
          <p:cNvPr id="46084" name="Slide Number Placeholder 3"/>
          <p:cNvSpPr>
            <a:spLocks noGrp="1"/>
          </p:cNvSpPr>
          <p:nvPr>
            <p:ph type="sldNum" sz="quarter" idx="5"/>
          </p:nvPr>
        </p:nvSpPr>
        <p:spPr>
          <a:extLst/>
        </p:spPr>
        <p:txBody>
          <a:bodyPr/>
          <a:lstStyle>
            <a:lvl1pPr eaLnBrk="0" hangingPunct="0">
              <a:defRPr sz="3100">
                <a:solidFill>
                  <a:schemeClr val="tx1"/>
                </a:solidFill>
                <a:latin typeface="Arial" charset="0"/>
              </a:defRPr>
            </a:lvl1pPr>
            <a:lvl2pPr marL="742950" indent="-285750" eaLnBrk="0" hangingPunct="0">
              <a:defRPr sz="3100">
                <a:solidFill>
                  <a:schemeClr val="tx1"/>
                </a:solidFill>
                <a:latin typeface="Arial" charset="0"/>
              </a:defRPr>
            </a:lvl2pPr>
            <a:lvl3pPr marL="1143000" indent="-228600" eaLnBrk="0" hangingPunct="0">
              <a:defRPr sz="3100">
                <a:solidFill>
                  <a:schemeClr val="tx1"/>
                </a:solidFill>
                <a:latin typeface="Arial" charset="0"/>
              </a:defRPr>
            </a:lvl3pPr>
            <a:lvl4pPr marL="1600200" indent="-228600" eaLnBrk="0" hangingPunct="0">
              <a:defRPr sz="3100">
                <a:solidFill>
                  <a:schemeClr val="tx1"/>
                </a:solidFill>
                <a:latin typeface="Arial" charset="0"/>
              </a:defRPr>
            </a:lvl4pPr>
            <a:lvl5pPr marL="2057400" indent="-228600" eaLnBrk="0" hangingPunct="0">
              <a:defRPr sz="3100">
                <a:solidFill>
                  <a:schemeClr val="tx1"/>
                </a:solidFill>
                <a:latin typeface="Arial" charset="0"/>
              </a:defRPr>
            </a:lvl5pPr>
            <a:lvl6pPr marL="2514600" indent="-228600" eaLnBrk="0" fontAlgn="base" hangingPunct="0">
              <a:spcBef>
                <a:spcPct val="0"/>
              </a:spcBef>
              <a:spcAft>
                <a:spcPct val="0"/>
              </a:spcAft>
              <a:defRPr sz="3100">
                <a:solidFill>
                  <a:schemeClr val="tx1"/>
                </a:solidFill>
                <a:latin typeface="Arial" charset="0"/>
              </a:defRPr>
            </a:lvl6pPr>
            <a:lvl7pPr marL="2971800" indent="-228600" eaLnBrk="0" fontAlgn="base" hangingPunct="0">
              <a:spcBef>
                <a:spcPct val="0"/>
              </a:spcBef>
              <a:spcAft>
                <a:spcPct val="0"/>
              </a:spcAft>
              <a:defRPr sz="3100">
                <a:solidFill>
                  <a:schemeClr val="tx1"/>
                </a:solidFill>
                <a:latin typeface="Arial" charset="0"/>
              </a:defRPr>
            </a:lvl7pPr>
            <a:lvl8pPr marL="3429000" indent="-228600" eaLnBrk="0" fontAlgn="base" hangingPunct="0">
              <a:spcBef>
                <a:spcPct val="0"/>
              </a:spcBef>
              <a:spcAft>
                <a:spcPct val="0"/>
              </a:spcAft>
              <a:defRPr sz="3100">
                <a:solidFill>
                  <a:schemeClr val="tx1"/>
                </a:solidFill>
                <a:latin typeface="Arial" charset="0"/>
              </a:defRPr>
            </a:lvl8pPr>
            <a:lvl9pPr marL="3886200" indent="-228600" eaLnBrk="0" fontAlgn="base" hangingPunct="0">
              <a:spcBef>
                <a:spcPct val="0"/>
              </a:spcBef>
              <a:spcAft>
                <a:spcPct val="0"/>
              </a:spcAft>
              <a:defRPr sz="3100">
                <a:solidFill>
                  <a:schemeClr val="tx1"/>
                </a:solidFill>
                <a:latin typeface="Arial" charset="0"/>
              </a:defRPr>
            </a:lvl9pPr>
          </a:lstStyle>
          <a:p>
            <a:pPr eaLnBrk="1" hangingPunct="1">
              <a:defRPr/>
            </a:pPr>
            <a:fld id="{1AC28835-DE82-48FD-B3F2-C05D496A2D8A}" type="slidenum">
              <a:rPr lang="en-US" altLang="en-US" sz="1200" smtClean="0"/>
              <a:pPr eaLnBrk="1" hangingPunct="1">
                <a:defRPr/>
              </a:pPr>
              <a:t>46</a:t>
            </a:fld>
            <a:endParaRPr lang="en-US" altLang="en-US" sz="120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48</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49</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50</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bwMode="auto">
          <a:noFill/>
          <a:ln>
            <a:solidFill>
              <a:srgbClr val="000000"/>
            </a:solidFill>
            <a:miter lim="800000"/>
            <a:headEnd/>
            <a:tailEnd/>
          </a:ln>
        </p:spPr>
      </p:sp>
      <p:sp>
        <p:nvSpPr>
          <p:cNvPr id="1075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39F9C6CC-9090-4EDB-A1A8-B1C44373F1C8}" type="slidenum">
              <a:rPr lang="en-GB" smtClean="0">
                <a:solidFill>
                  <a:prstClr val="black"/>
                </a:solidFill>
              </a:rPr>
              <a:pPr>
                <a:defRPr/>
              </a:pPr>
              <a:t>20</a:t>
            </a:fld>
            <a:endParaRPr lang="en-GB">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bwMode="auto">
          <a:noFill/>
          <a:ln>
            <a:solidFill>
              <a:srgbClr val="000000"/>
            </a:solidFill>
            <a:miter lim="800000"/>
            <a:headEnd/>
            <a:tailEnd/>
          </a:ln>
        </p:spPr>
      </p:sp>
      <p:sp>
        <p:nvSpPr>
          <p:cNvPr id="1044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1ECE40D-68FC-4DA9-A828-EE786BE44A0F}" type="slidenum">
              <a:rPr lang="en-GB" smtClean="0">
                <a:solidFill>
                  <a:prstClr val="black"/>
                </a:solidFill>
              </a:rPr>
              <a:pPr>
                <a:defRPr/>
              </a:pPr>
              <a:t>21</a:t>
            </a:fld>
            <a:endParaRPr lang="en-GB">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A6BA7A7-1CFB-4BC6-95E0-6F905FF9DE08}" type="slidenum">
              <a:rPr lang="en-US" smtClean="0"/>
              <a:pPr>
                <a:defRPr/>
              </a:pPr>
              <a:t>31</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p:spPr>
        <p:txBody>
          <a:bodyPr/>
          <a:lstStyle/>
          <a:p>
            <a:endParaRPr lang="en-US" smtClean="0"/>
          </a:p>
        </p:txBody>
      </p:sp>
      <p:sp>
        <p:nvSpPr>
          <p:cNvPr id="45060" name="Slide Number Placeholder 3"/>
          <p:cNvSpPr>
            <a:spLocks noGrp="1"/>
          </p:cNvSpPr>
          <p:nvPr>
            <p:ph type="sldNum" sz="quarter" idx="5"/>
          </p:nvPr>
        </p:nvSpPr>
        <p:spPr>
          <a:noFill/>
        </p:spPr>
        <p:txBody>
          <a:bodyPr/>
          <a:lstStyle/>
          <a:p>
            <a:fld id="{53E00C68-330C-490C-B049-1692C69BDA07}" type="slidenum">
              <a:rPr lang="en-US" smtClean="0"/>
              <a:pPr/>
              <a:t>32</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A6BA7A7-1CFB-4BC6-95E0-6F905FF9DE08}" type="slidenum">
              <a:rPr lang="en-US" smtClean="0"/>
              <a:pPr>
                <a:defRPr/>
              </a:pPr>
              <a:t>33</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A6BA7A7-1CFB-4BC6-95E0-6F905FF9DE08}" type="slidenum">
              <a:rPr lang="en-US" smtClean="0"/>
              <a:pPr>
                <a:defRPr/>
              </a:pPr>
              <a:t>34</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3A6BA7A7-1CFB-4BC6-95E0-6F905FF9DE08}" type="slidenum">
              <a:rPr lang="en-US" smtClean="0"/>
              <a:pPr>
                <a:defRPr/>
              </a:pPr>
              <a:t>35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24/11/2014</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24/11/2014</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24/11/2014</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24/11/2014</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24/11/2014</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24/11/2014</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24/11/2014</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24/11/2014</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24/11/2014</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24/11/2014</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24/11/2014</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24/11/2014</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3" Type="http://schemas.openxmlformats.org/officeDocument/2006/relationships/hyperlink" Target="http://www.bbc.co.uk/news/education-30144416"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www.uws.edu.au/__data/assets/pdf_file/0007/6982/Change_Matters_Keynote.pdf"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bbc.co.uk/news/education-30144416"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en-GB" sz="4400" dirty="0" smtClean="0"/>
              <a:t>Enhancing the student experience: working to improve student satisfaction</a:t>
            </a:r>
            <a:endParaRPr lang="en-GB" sz="4000" b="0" dirty="0" smtClean="0"/>
          </a:p>
        </p:txBody>
      </p:sp>
      <p:sp>
        <p:nvSpPr>
          <p:cNvPr id="3075" name="Rectangle 3"/>
          <p:cNvSpPr>
            <a:spLocks noGrp="1" noChangeArrowheads="1"/>
          </p:cNvSpPr>
          <p:nvPr>
            <p:ph type="subTitle" idx="1"/>
          </p:nvPr>
        </p:nvSpPr>
        <p:spPr>
          <a:xfrm>
            <a:off x="827088" y="2928934"/>
            <a:ext cx="6248400" cy="3429004"/>
          </a:xfrm>
        </p:spPr>
        <p:txBody>
          <a:bodyPr/>
          <a:lstStyle/>
          <a:p>
            <a:pPr algn="ctr" eaLnBrk="1" hangingPunct="1">
              <a:defRPr/>
            </a:pPr>
            <a:r>
              <a:rPr lang="en-GB" dirty="0" smtClean="0">
                <a:solidFill>
                  <a:schemeClr val="tx2">
                    <a:lumMod val="60000"/>
                    <a:lumOff val="40000"/>
                  </a:schemeClr>
                </a:solidFill>
              </a:rPr>
              <a:t>Plymouth University</a:t>
            </a:r>
          </a:p>
          <a:p>
            <a:pPr algn="ctr" eaLnBrk="1" hangingPunct="1">
              <a:defRPr/>
            </a:pPr>
            <a:r>
              <a:rPr lang="en-GB" sz="2400" dirty="0" smtClean="0"/>
              <a:t>25</a:t>
            </a:r>
            <a:r>
              <a:rPr lang="en-GB" sz="2400" baseline="30000" dirty="0" smtClean="0"/>
              <a:t>th</a:t>
            </a:r>
            <a:r>
              <a:rPr lang="en-GB" sz="2400" dirty="0" smtClean="0"/>
              <a:t> November 2014</a:t>
            </a:r>
            <a:endParaRPr lang="en-GB" sz="1400" dirty="0" smtClean="0"/>
          </a:p>
          <a:p>
            <a:pPr algn="ctr" eaLnBrk="1" hangingPunct="1">
              <a:defRPr/>
            </a:pPr>
            <a:r>
              <a:rPr lang="en-GB" sz="2800" b="1" dirty="0" smtClean="0"/>
              <a:t>Sally Brown</a:t>
            </a:r>
          </a:p>
          <a:p>
            <a:pPr algn="ctr" eaLnBrk="1" hangingPunct="1">
              <a:defRPr/>
            </a:pPr>
            <a:r>
              <a:rPr lang="en-GB" sz="2400" dirty="0" smtClean="0"/>
              <a:t>PFHEA, SFSEDA, NTF</a:t>
            </a:r>
            <a:endParaRPr lang="en-GB" sz="2400" b="1" dirty="0" smtClean="0"/>
          </a:p>
          <a:p>
            <a:pPr algn="ctr" eaLnBrk="1" hangingPunct="1">
              <a:defRPr/>
            </a:pPr>
            <a:r>
              <a:rPr lang="en-GB" sz="2000" dirty="0" smtClean="0"/>
              <a:t>Emerita Professor, Leeds Metropolitan University</a:t>
            </a:r>
          </a:p>
          <a:p>
            <a:pPr algn="ctr" eaLnBrk="1" hangingPunct="1">
              <a:defRPr/>
            </a:pPr>
            <a:r>
              <a:rPr lang="en-GB" sz="2000" dirty="0" smtClean="0"/>
              <a:t>Visiting Professor University of Plymouth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3528" y="188640"/>
            <a:ext cx="7543800" cy="1074737"/>
          </a:xfrm>
        </p:spPr>
        <p:txBody>
          <a:bodyPr/>
          <a:lstStyle/>
          <a:p>
            <a:r>
              <a:rPr lang="en-GB" dirty="0" smtClean="0"/>
              <a:t>Things that irritate students about the way the course is designed, organised &amp; managed:</a:t>
            </a:r>
            <a:endParaRPr lang="en-GB" dirty="0"/>
          </a:p>
        </p:txBody>
      </p:sp>
      <p:sp>
        <p:nvSpPr>
          <p:cNvPr id="5" name="Content Placeholder 4"/>
          <p:cNvSpPr>
            <a:spLocks noGrp="1"/>
          </p:cNvSpPr>
          <p:nvPr>
            <p:ph idx="1"/>
          </p:nvPr>
        </p:nvSpPr>
        <p:spPr/>
        <p:txBody>
          <a:bodyPr/>
          <a:lstStyle/>
          <a:p>
            <a:r>
              <a:rPr lang="en-GB" dirty="0" smtClean="0"/>
              <a:t>Very late provision of timetables so they can’t plan their travel, childcare and other arrangements;</a:t>
            </a:r>
          </a:p>
          <a:p>
            <a:r>
              <a:rPr lang="en-GB" dirty="0" smtClean="0"/>
              <a:t>Changes to timetables at short notice;</a:t>
            </a:r>
          </a:p>
          <a:p>
            <a:r>
              <a:rPr lang="en-GB" dirty="0" smtClean="0"/>
              <a:t>Cancellation of classes for no apparent reason;</a:t>
            </a:r>
          </a:p>
          <a:p>
            <a:r>
              <a:rPr lang="en-GB" dirty="0" smtClean="0"/>
              <a:t>Lack of clarity about timing of assignments, and especially changing or inconsistent deadlines for submission of work;</a:t>
            </a:r>
            <a:endParaRPr lang="en-GB" dirty="0"/>
          </a:p>
        </p:txBody>
      </p:sp>
    </p:spTree>
    <p:extLst>
      <p:ext uri="{BB962C8B-B14F-4D97-AF65-F5344CB8AC3E}">
        <p14:creationId xmlns:p14="http://schemas.microsoft.com/office/powerpoint/2010/main" val="15241530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annoys students about the ways in which academics relate to them?</a:t>
            </a:r>
            <a:endParaRPr lang="en-GB" dirty="0"/>
          </a:p>
        </p:txBody>
      </p:sp>
      <p:sp>
        <p:nvSpPr>
          <p:cNvPr id="3" name="Content Placeholder 2"/>
          <p:cNvSpPr>
            <a:spLocks noGrp="1"/>
          </p:cNvSpPr>
          <p:nvPr>
            <p:ph idx="1"/>
          </p:nvPr>
        </p:nvSpPr>
        <p:spPr/>
        <p:txBody>
          <a:bodyPr/>
          <a:lstStyle/>
          <a:p>
            <a:r>
              <a:rPr lang="en-GB" dirty="0" smtClean="0"/>
              <a:t>Lack of flexibility about availability for support, e.g. inflexible ‘office hours’;</a:t>
            </a:r>
          </a:p>
          <a:p>
            <a:r>
              <a:rPr lang="en-GB" dirty="0" smtClean="0"/>
              <a:t>Documentation such as course handbooks written in academic language more suitable for validations than for helping students know what they are supposed to do;</a:t>
            </a:r>
          </a:p>
          <a:p>
            <a:r>
              <a:rPr lang="en-GB" dirty="0" smtClean="0"/>
              <a:t>Feelings that complaints are not taken seriously enough or handled rapidly enough;</a:t>
            </a:r>
          </a:p>
          <a:p>
            <a:r>
              <a:rPr lang="en-GB" dirty="0" smtClean="0"/>
              <a:t>Hostile messages through various forms of communication.</a:t>
            </a:r>
            <a:endParaRPr lang="en-GB" dirty="0"/>
          </a:p>
        </p:txBody>
      </p:sp>
    </p:spTree>
    <p:extLst>
      <p:ext uri="{BB962C8B-B14F-4D97-AF65-F5344CB8AC3E}">
        <p14:creationId xmlns:p14="http://schemas.microsoft.com/office/powerpoint/2010/main" val="7803088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descr="knock on door.JPG"/>
          <p:cNvPicPr>
            <a:picLocks noChangeAspect="1"/>
          </p:cNvPicPr>
          <p:nvPr/>
        </p:nvPicPr>
        <p:blipFill>
          <a:blip r:embed="rId2" cstate="email">
            <a:lum bright="26000" contrast="41000"/>
          </a:blip>
          <a:srcRect/>
          <a:stretch>
            <a:fillRect/>
          </a:stretch>
        </p:blipFill>
        <p:spPr>
          <a:xfrm>
            <a:off x="914400" y="0"/>
            <a:ext cx="7543800" cy="6829778"/>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annoys students about assessment issues?</a:t>
            </a:r>
            <a:endParaRPr lang="en-GB" dirty="0"/>
          </a:p>
        </p:txBody>
      </p:sp>
      <p:sp>
        <p:nvSpPr>
          <p:cNvPr id="3" name="Content Placeholder 2"/>
          <p:cNvSpPr>
            <a:spLocks noGrp="1"/>
          </p:cNvSpPr>
          <p:nvPr>
            <p:ph idx="1"/>
          </p:nvPr>
        </p:nvSpPr>
        <p:spPr/>
        <p:txBody>
          <a:bodyPr/>
          <a:lstStyle/>
          <a:p>
            <a:r>
              <a:rPr lang="en-GB" dirty="0" smtClean="0"/>
              <a:t>Lack of clarity about what they are supposed to do in assignments;</a:t>
            </a:r>
          </a:p>
          <a:p>
            <a:r>
              <a:rPr lang="en-GB" dirty="0" smtClean="0"/>
              <a:t>Assignments that have little relationship with ‘real life’ and the kinds of activities they will be required to do in graduate professions i.e. assignments that are not authentic;</a:t>
            </a:r>
          </a:p>
          <a:p>
            <a:r>
              <a:rPr lang="en-GB" dirty="0" smtClean="0"/>
              <a:t>When they perceive that assessment isn’t being undertaken fairly;</a:t>
            </a:r>
          </a:p>
          <a:p>
            <a:r>
              <a:rPr lang="en-GB" dirty="0" smtClean="0"/>
              <a:t>Students being treated differently, with some being given much more support than others.</a:t>
            </a:r>
            <a:endParaRPr lang="en-GB" dirty="0"/>
          </a:p>
        </p:txBody>
      </p:sp>
    </p:spTree>
    <p:extLst>
      <p:ext uri="{BB962C8B-B14F-4D97-AF65-F5344CB8AC3E}">
        <p14:creationId xmlns:p14="http://schemas.microsoft.com/office/powerpoint/2010/main" val="18494762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likely to annoy students in lectures?</a:t>
            </a:r>
            <a:endParaRPr lang="en-GB" dirty="0"/>
          </a:p>
        </p:txBody>
      </p:sp>
      <p:sp>
        <p:nvSpPr>
          <p:cNvPr id="3" name="Content Placeholder 2"/>
          <p:cNvSpPr>
            <a:spLocks noGrp="1"/>
          </p:cNvSpPr>
          <p:nvPr>
            <p:ph idx="1"/>
          </p:nvPr>
        </p:nvSpPr>
        <p:spPr/>
        <p:txBody>
          <a:bodyPr/>
          <a:lstStyle/>
          <a:p>
            <a:r>
              <a:rPr lang="en-GB" dirty="0" smtClean="0"/>
              <a:t>Staff who don’t appear to have done good preparation of content material;</a:t>
            </a:r>
          </a:p>
          <a:p>
            <a:r>
              <a:rPr lang="en-GB" dirty="0" smtClean="0"/>
              <a:t>Material at the wrong level, that is too easy or goes right over their heads;</a:t>
            </a:r>
          </a:p>
          <a:p>
            <a:r>
              <a:rPr lang="en-GB" dirty="0" smtClean="0"/>
              <a:t>Lecturers who seem jaded, unenthusiastic or uninterested in what they are teaching (or the level of students);</a:t>
            </a:r>
          </a:p>
          <a:p>
            <a:r>
              <a:rPr lang="en-GB" dirty="0" smtClean="0"/>
              <a:t>Lecture formats that never change and over-use Power Point;</a:t>
            </a:r>
          </a:p>
          <a:p>
            <a:r>
              <a:rPr lang="en-GB" dirty="0" smtClean="0"/>
              <a:t>Lack of interaction between the lecturer and students (although they hate to feel picked on and intimidated by questions);</a:t>
            </a:r>
          </a:p>
          <a:p>
            <a:r>
              <a:rPr lang="en-GB" dirty="0" smtClean="0"/>
              <a:t>Issues around timing, particularly over-running and rushing at the end.</a:t>
            </a:r>
          </a:p>
          <a:p>
            <a:endParaRPr lang="en-GB" dirty="0"/>
          </a:p>
        </p:txBody>
      </p:sp>
    </p:spTree>
    <p:extLst>
      <p:ext uri="{BB962C8B-B14F-4D97-AF65-F5344CB8AC3E}">
        <p14:creationId xmlns:p14="http://schemas.microsoft.com/office/powerpoint/2010/main" val="8995323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86482"/>
          </a:xfrm>
        </p:spPr>
        <p:txBody>
          <a:bodyPr/>
          <a:lstStyle/>
          <a:p>
            <a:r>
              <a:rPr lang="en-GB" dirty="0" smtClean="0"/>
              <a:t>What annoys students about feedback?</a:t>
            </a:r>
            <a:endParaRPr lang="en-GB" dirty="0"/>
          </a:p>
        </p:txBody>
      </p:sp>
      <p:sp>
        <p:nvSpPr>
          <p:cNvPr id="3" name="Content Placeholder 2"/>
          <p:cNvSpPr>
            <a:spLocks noGrp="1"/>
          </p:cNvSpPr>
          <p:nvPr>
            <p:ph idx="1"/>
          </p:nvPr>
        </p:nvSpPr>
        <p:spPr>
          <a:xfrm>
            <a:off x="468313" y="908720"/>
            <a:ext cx="8229600" cy="5293643"/>
          </a:xfrm>
        </p:spPr>
        <p:txBody>
          <a:bodyPr/>
          <a:lstStyle/>
          <a:p>
            <a:r>
              <a:rPr lang="en-GB" sz="2100" dirty="0"/>
              <a:t>Poorly written comments that are nigh on impossible to decode, especially when impenetrable acronyms or abbreviations are used, or where handwriting is in an unfamiliar alphabet and is illegible. </a:t>
            </a:r>
          </a:p>
          <a:p>
            <a:r>
              <a:rPr lang="en-GB" sz="2100" dirty="0"/>
              <a:t>Cursory and derogatory remarks that leave them feeling demoralised ‘Weak argument’, ‘Shoddy work’, ‘Hopeless’, ‘Under-developed’, and so on. </a:t>
            </a:r>
          </a:p>
          <a:p>
            <a:r>
              <a:rPr lang="en-GB" sz="2100" dirty="0"/>
              <a:t>Value judgements on them as people rather than on the work in hand. </a:t>
            </a:r>
            <a:endParaRPr lang="en-GB" sz="2100" dirty="0" smtClean="0"/>
          </a:p>
          <a:p>
            <a:r>
              <a:rPr lang="en-GB" sz="2100" dirty="0"/>
              <a:t>Vague comments which give few hints on how to improve or remediate errors: ‘OK as far as it goes’, ‘Needs greater depth of argument’, ‘Inappropriate methodology used’, ‘Not written at the right level’. </a:t>
            </a:r>
          </a:p>
          <a:p>
            <a:r>
              <a:rPr lang="en-GB" sz="2100" dirty="0"/>
              <a:t>Feedback that arrives so late that there are no opportunities to put into practice any guidance suggested in time for the submission of the next assignment.</a:t>
            </a:r>
          </a:p>
          <a:p>
            <a:r>
              <a:rPr lang="en-GB" sz="2100" dirty="0"/>
              <a:t>Some students getting lots of feedback from one assessor on an </a:t>
            </a:r>
            <a:r>
              <a:rPr lang="en-GB" sz="2100" dirty="0" smtClean="0"/>
              <a:t>assessment </a:t>
            </a:r>
            <a:r>
              <a:rPr lang="en-GB" sz="2100" dirty="0"/>
              <a:t>team and others getting very </a:t>
            </a:r>
            <a:r>
              <a:rPr lang="en-GB" sz="2100" dirty="0" smtClean="0"/>
              <a:t>little.</a:t>
            </a:r>
            <a:endParaRPr lang="en-GB" sz="2100" dirty="0"/>
          </a:p>
          <a:p>
            <a:endParaRPr lang="en-GB" sz="2100" dirty="0"/>
          </a:p>
          <a:p>
            <a:endParaRPr lang="en-GB" sz="2100" dirty="0"/>
          </a:p>
          <a:p>
            <a:endParaRPr lang="en-GB" sz="2100" dirty="0"/>
          </a:p>
        </p:txBody>
      </p:sp>
    </p:spTree>
    <p:extLst>
      <p:ext uri="{BB962C8B-B14F-4D97-AF65-F5344CB8AC3E}">
        <p14:creationId xmlns:p14="http://schemas.microsoft.com/office/powerpoint/2010/main" val="29967056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about the relationship between the university and students? They don’t like it when:</a:t>
            </a:r>
            <a:endParaRPr lang="en-GB" dirty="0"/>
          </a:p>
        </p:txBody>
      </p:sp>
      <p:sp>
        <p:nvSpPr>
          <p:cNvPr id="3" name="Content Placeholder 2"/>
          <p:cNvSpPr>
            <a:spLocks noGrp="1"/>
          </p:cNvSpPr>
          <p:nvPr>
            <p:ph idx="1"/>
          </p:nvPr>
        </p:nvSpPr>
        <p:spPr/>
        <p:txBody>
          <a:bodyPr/>
          <a:lstStyle/>
          <a:p>
            <a:r>
              <a:rPr lang="en-GB" dirty="0" smtClean="0"/>
              <a:t>No one seems to know their name, or care if they don’t turn up;</a:t>
            </a:r>
          </a:p>
          <a:p>
            <a:r>
              <a:rPr lang="en-GB" dirty="0" smtClean="0"/>
              <a:t>They are not encouraged to feel part of a community;</a:t>
            </a:r>
          </a:p>
          <a:p>
            <a:r>
              <a:rPr lang="en-GB" dirty="0" smtClean="0"/>
              <a:t>They feel they being treated as ‘units of resource’ rather than people;</a:t>
            </a:r>
          </a:p>
          <a:p>
            <a:r>
              <a:rPr lang="en-GB" dirty="0" smtClean="0"/>
              <a:t>They are treated shoddily by administrators [“Go and read the course handbook and then come back if you still don’t understand!” or “It’s all on the module web page”], car park attendants, finance officers, and the academics who teach them.</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And what about the students?</a:t>
            </a:r>
            <a:endParaRPr lang="en-GB" dirty="0"/>
          </a:p>
        </p:txBody>
      </p:sp>
      <p:sp>
        <p:nvSpPr>
          <p:cNvPr id="3" name="Content Placeholder 2"/>
          <p:cNvSpPr>
            <a:spLocks noGrp="1"/>
          </p:cNvSpPr>
          <p:nvPr>
            <p:ph idx="1"/>
          </p:nvPr>
        </p:nvSpPr>
        <p:spPr/>
        <p:txBody>
          <a:bodyPr/>
          <a:lstStyle/>
          <a:p>
            <a:r>
              <a:rPr lang="en-GB" dirty="0" smtClean="0"/>
              <a:t>There has been a change in the transactional nature between students and universities since substantial fees were introduced, with higher expectations of ‘customer service’ (!);</a:t>
            </a:r>
          </a:p>
          <a:p>
            <a:r>
              <a:rPr lang="en-GB" dirty="0" smtClean="0"/>
              <a:t>This has impacted on behaviours including attitudes to attendance and to course work;</a:t>
            </a:r>
          </a:p>
          <a:p>
            <a:r>
              <a:rPr lang="en-GB" dirty="0" smtClean="0"/>
              <a:t>Where innovative approaches, e.g. ‘flipped classrooms’ are being introduced, this is likely to require negotiation and clarification of expectations.</a:t>
            </a:r>
            <a:endParaRPr lang="en-GB" dirty="0"/>
          </a:p>
        </p:txBody>
      </p:sp>
    </p:spTree>
    <p:extLst>
      <p:ext uri="{BB962C8B-B14F-4D97-AF65-F5344CB8AC3E}">
        <p14:creationId xmlns:p14="http://schemas.microsoft.com/office/powerpoint/2010/main" val="13780348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Attendance</a:t>
            </a:r>
            <a:endParaRPr lang="en-GB" dirty="0"/>
          </a:p>
        </p:txBody>
      </p:sp>
      <p:sp>
        <p:nvSpPr>
          <p:cNvPr id="3" name="Content Placeholder 2"/>
          <p:cNvSpPr>
            <a:spLocks noGrp="1"/>
          </p:cNvSpPr>
          <p:nvPr>
            <p:ph idx="1"/>
          </p:nvPr>
        </p:nvSpPr>
        <p:spPr/>
        <p:txBody>
          <a:bodyPr/>
          <a:lstStyle/>
          <a:p>
            <a:r>
              <a:rPr lang="en-GB" dirty="0" smtClean="0"/>
              <a:t>There are strong correlations between student attrition / failure to achieve potential and student attendance;</a:t>
            </a:r>
          </a:p>
          <a:p>
            <a:r>
              <a:rPr lang="en-GB" dirty="0" smtClean="0"/>
              <a:t>However, just being there isn’t enough: the key is engagement rather than physical presence;</a:t>
            </a:r>
          </a:p>
          <a:p>
            <a:r>
              <a:rPr lang="en-GB" dirty="0" smtClean="0"/>
              <a:t>While some programmes can require or mandate attendance, others can’t;</a:t>
            </a:r>
          </a:p>
          <a:p>
            <a:r>
              <a:rPr lang="en-GB" dirty="0" smtClean="0"/>
              <a:t>We need to think through the rationale for students wanting to be there, and some of the things we do to support students, e.g. providing materials on the VLE may not support attendance;</a:t>
            </a:r>
          </a:p>
          <a:p>
            <a:r>
              <a:rPr lang="en-GB" dirty="0" smtClean="0"/>
              <a:t>It’s not easy, but we have to find ways to engage students while they are in class to make them feel it is worth the effort of turning up.</a:t>
            </a:r>
            <a:endParaRPr lang="en-GB" dirty="0"/>
          </a:p>
        </p:txBody>
      </p:sp>
    </p:spTree>
    <p:extLst>
      <p:ext uri="{BB962C8B-B14F-4D97-AF65-F5344CB8AC3E}">
        <p14:creationId xmlns:p14="http://schemas.microsoft.com/office/powerpoint/2010/main" val="29150819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8"/>
            <a:ext cx="7643192" cy="145157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Enhancing the curriculum: 4 key literacies students need, to succeed in higher education</a:t>
            </a:r>
          </a:p>
        </p:txBody>
      </p:sp>
      <p:sp>
        <p:nvSpPr>
          <p:cNvPr id="3" name="Content Placeholder 2"/>
          <p:cNvSpPr>
            <a:spLocks noGrp="1"/>
          </p:cNvSpPr>
          <p:nvPr>
            <p:ph idx="1"/>
          </p:nvPr>
        </p:nvSpPr>
        <p:spPr>
          <a:xfrm>
            <a:off x="468313" y="2060847"/>
            <a:ext cx="8229600" cy="4268515"/>
          </a:xfrm>
          <a:noFill/>
          <a:ln>
            <a:noFill/>
          </a:ln>
        </p:spPr>
        <p:txBody>
          <a:bodyPr vert="horz" wrap="square" lIns="91440" tIns="45720" rIns="91440" bIns="45720" numCol="1" anchor="t" anchorCtr="0" compatLnSpc="1">
            <a:prstTxWarp prst="textNoShape">
              <a:avLst/>
            </a:prstTxWarp>
          </a:bodyPr>
          <a:lstStyle/>
          <a:p>
            <a:pPr>
              <a:lnSpc>
                <a:spcPct val="100000"/>
              </a:lnSpc>
              <a:buSzPct val="100000"/>
              <a:buFont typeface="+mj-lt"/>
              <a:buAutoNum type="arabicPeriod"/>
            </a:pPr>
            <a:r>
              <a:rPr lang="en-GB" sz="2600" dirty="0" smtClean="0">
                <a:solidFill>
                  <a:srgbClr val="008000"/>
                </a:solidFill>
              </a:rPr>
              <a:t>Academic literacy</a:t>
            </a:r>
            <a:r>
              <a:rPr lang="en-GB" sz="2600" dirty="0" smtClean="0"/>
              <a:t>: getting their heads around how higher education works; </a:t>
            </a:r>
          </a:p>
          <a:p>
            <a:pPr>
              <a:lnSpc>
                <a:spcPct val="100000"/>
              </a:lnSpc>
              <a:buSzPct val="100000"/>
              <a:buFont typeface="+mj-lt"/>
              <a:buAutoNum type="arabicPeriod"/>
            </a:pPr>
            <a:r>
              <a:rPr lang="en-GB" sz="2600" dirty="0" smtClean="0">
                <a:solidFill>
                  <a:srgbClr val="008000"/>
                </a:solidFill>
              </a:rPr>
              <a:t>Information literacy</a:t>
            </a:r>
            <a:r>
              <a:rPr lang="en-GB" sz="2600" dirty="0" smtClean="0"/>
              <a:t>: achieving skills regarding how to </a:t>
            </a:r>
            <a:r>
              <a:rPr lang="en-GB" sz="2600" dirty="0" smtClean="0">
                <a:solidFill>
                  <a:srgbClr val="FF0000"/>
                </a:solidFill>
              </a:rPr>
              <a:t>locate</a:t>
            </a:r>
            <a:r>
              <a:rPr lang="en-GB" sz="2600" dirty="0" smtClean="0"/>
              <a:t> and, most importantly, </a:t>
            </a:r>
            <a:r>
              <a:rPr lang="en-GB" sz="2600" dirty="0" smtClean="0">
                <a:solidFill>
                  <a:srgbClr val="FF0000"/>
                </a:solidFill>
              </a:rPr>
              <a:t>select</a:t>
            </a:r>
            <a:r>
              <a:rPr lang="en-GB" sz="2600" dirty="0" smtClean="0"/>
              <a:t> information, and then make good </a:t>
            </a:r>
            <a:r>
              <a:rPr lang="en-GB" sz="2600" dirty="0" smtClean="0">
                <a:solidFill>
                  <a:srgbClr val="FF0000"/>
                </a:solidFill>
              </a:rPr>
              <a:t>use</a:t>
            </a:r>
            <a:r>
              <a:rPr lang="en-GB" sz="2600" dirty="0" smtClean="0"/>
              <a:t> of it; </a:t>
            </a:r>
          </a:p>
          <a:p>
            <a:pPr>
              <a:lnSpc>
                <a:spcPct val="100000"/>
              </a:lnSpc>
              <a:buSzPct val="100000"/>
              <a:buFont typeface="+mj-lt"/>
              <a:buAutoNum type="arabicPeriod"/>
            </a:pPr>
            <a:r>
              <a:rPr lang="en-GB" sz="2600" dirty="0" smtClean="0">
                <a:solidFill>
                  <a:srgbClr val="008000"/>
                </a:solidFill>
              </a:rPr>
              <a:t>Assessment literacy</a:t>
            </a:r>
            <a:r>
              <a:rPr lang="en-GB" sz="2600" dirty="0" smtClean="0"/>
              <a:t>: becoming able to address how assessment systems work in universities;</a:t>
            </a:r>
          </a:p>
          <a:p>
            <a:pPr>
              <a:lnSpc>
                <a:spcPct val="100000"/>
              </a:lnSpc>
              <a:buSzPct val="100000"/>
              <a:buFont typeface="+mj-lt"/>
              <a:buAutoNum type="arabicPeriod"/>
            </a:pPr>
            <a:r>
              <a:rPr lang="en-GB" sz="2600" dirty="0" smtClean="0">
                <a:solidFill>
                  <a:srgbClr val="008000"/>
                </a:solidFill>
              </a:rPr>
              <a:t>Social literacy</a:t>
            </a:r>
            <a:r>
              <a:rPr lang="en-GB" sz="2600" dirty="0" smtClean="0"/>
              <a:t>: gaining the ability to apply emotional intelligence to work effectively with others. </a:t>
            </a:r>
            <a:endParaRPr lang="en-GB" sz="2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smtClean="0"/>
              <a:t>Rationale for the workshop</a:t>
            </a:r>
            <a:endParaRPr lang="en-GB" sz="3600" dirty="0"/>
          </a:p>
        </p:txBody>
      </p:sp>
      <p:sp>
        <p:nvSpPr>
          <p:cNvPr id="3" name="Content Placeholder 2"/>
          <p:cNvSpPr>
            <a:spLocks noGrp="1"/>
          </p:cNvSpPr>
          <p:nvPr>
            <p:ph idx="1"/>
          </p:nvPr>
        </p:nvSpPr>
        <p:spPr/>
        <p:txBody>
          <a:bodyPr/>
          <a:lstStyle/>
          <a:p>
            <a:pPr>
              <a:buNone/>
            </a:pPr>
            <a:r>
              <a:rPr lang="en-GB" sz="2800" dirty="0" smtClean="0"/>
              <a:t>	Enhancing the student experience is important for all kinds of reasons including helping students engage fully with their programmes, supporting retention, enabling students to achieve their best, helping achieve university goals (including the maintenance of standards) and advancing employability.</a:t>
            </a:r>
          </a:p>
          <a:p>
            <a:pPr>
              <a:buNone/>
            </a:pPr>
            <a:r>
              <a:rPr lang="en-GB" sz="2800" dirty="0" smtClean="0"/>
              <a:t>	It is a complex and demanding task which requires thoughtful enactment according to local contexts and conditions.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Helping students </a:t>
            </a:r>
            <a:r>
              <a:rPr lang="en-GB" dirty="0" smtClean="0"/>
              <a:t>to adopt </a:t>
            </a:r>
            <a:r>
              <a:rPr lang="en-GB" dirty="0"/>
              <a:t>suitable writing conventions</a:t>
            </a:r>
          </a:p>
        </p:txBody>
      </p:sp>
      <p:sp>
        <p:nvSpPr>
          <p:cNvPr id="51203" name="Rectangle 3"/>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pPr eaLnBrk="0" hangingPunct="0">
              <a:lnSpc>
                <a:spcPct val="100000"/>
              </a:lnSpc>
            </a:pPr>
            <a:r>
              <a:rPr lang="en-GB" sz="2600" dirty="0" smtClean="0"/>
              <a:t>Devote energy to helping students see what is required of them in terms of different kinds of writing;</a:t>
            </a:r>
          </a:p>
          <a:p>
            <a:pPr eaLnBrk="0" hangingPunct="0">
              <a:lnSpc>
                <a:spcPct val="100000"/>
              </a:lnSpc>
            </a:pPr>
            <a:r>
              <a:rPr lang="en-GB" sz="2600" dirty="0" smtClean="0"/>
              <a:t>Work with students to illustrate and explain the various academic discourses that are employed within the subject/institution; </a:t>
            </a:r>
          </a:p>
          <a:p>
            <a:pPr eaLnBrk="0" hangingPunct="0">
              <a:lnSpc>
                <a:spcPct val="100000"/>
              </a:lnSpc>
            </a:pPr>
            <a:r>
              <a:rPr lang="en-GB" sz="2600" dirty="0" smtClean="0"/>
              <a:t>Help students to decide when writing needs to be personal and based on individual experience, such as in a reflective log, and when it needs to be formal and using academic conventions like passive voice and third person, as in written reports and essays.</a:t>
            </a:r>
          </a:p>
          <a:p>
            <a:pPr eaLnBrk="0" hangingPunct="0">
              <a:lnSpc>
                <a:spcPct val="100000"/>
              </a:lnSpc>
            </a:pPr>
            <a:endParaRPr lang="en-GB" sz="2600" dirty="0" smtClean="0"/>
          </a:p>
          <a:p>
            <a:pPr eaLnBrk="0" hangingPunct="0">
              <a:lnSpc>
                <a:spcPct val="100000"/>
              </a:lnSpc>
            </a:pPr>
            <a:endParaRPr lang="en-GB" sz="26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Help students to decide what is required with reading</a:t>
            </a:r>
          </a:p>
        </p:txBody>
      </p:sp>
      <p:sp>
        <p:nvSpPr>
          <p:cNvPr id="48131" name="Rectangle 3"/>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pPr eaLnBrk="0" hangingPunct="0">
              <a:lnSpc>
                <a:spcPct val="100000"/>
              </a:lnSpc>
            </a:pPr>
            <a:r>
              <a:rPr lang="en-GB" sz="2600" dirty="0" smtClean="0"/>
              <a:t>Help students also to select different kinds of approaches needed for reading depending on whether they are reading for pleasure, for information, for deep thinking, or reading broadly around a topic;</a:t>
            </a:r>
          </a:p>
          <a:p>
            <a:pPr eaLnBrk="0" hangingPunct="0">
              <a:lnSpc>
                <a:spcPct val="100000"/>
              </a:lnSpc>
            </a:pPr>
            <a:r>
              <a:rPr lang="en-GB" sz="2600" dirty="0" smtClean="0"/>
              <a:t>Help students to become active readers with a pen and Post-its in hand, rather than passive readers, fitting the task in alongside television and other noisy distractions;</a:t>
            </a:r>
          </a:p>
          <a:p>
            <a:pPr eaLnBrk="0" hangingPunct="0">
              <a:lnSpc>
                <a:spcPct val="100000"/>
              </a:lnSpc>
            </a:pPr>
            <a:r>
              <a:rPr lang="en-GB" sz="2600" dirty="0" smtClean="0"/>
              <a:t>Give students clear guidance in the early stages about how much they need to read, how long this may be expected to take them, and what kinds of materials they need to focus on.</a:t>
            </a:r>
          </a:p>
          <a:p>
            <a:pPr eaLnBrk="0" hangingPunct="0">
              <a:lnSpc>
                <a:spcPct val="100000"/>
              </a:lnSpc>
            </a:pPr>
            <a:endParaRPr lang="en-GB" sz="2600" dirty="0" smtClean="0"/>
          </a:p>
          <a:p>
            <a:pPr eaLnBrk="0" hangingPunct="0">
              <a:lnSpc>
                <a:spcPct val="100000"/>
              </a:lnSpc>
            </a:pPr>
            <a:endParaRPr lang="en-GB" sz="26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Information literacy includes the capacity to:</a:t>
            </a:r>
          </a:p>
        </p:txBody>
      </p:sp>
      <p:sp>
        <p:nvSpPr>
          <p:cNvPr id="3" name="Content Placeholder 2"/>
          <p:cNvSpPr>
            <a:spLocks noGrp="1"/>
          </p:cNvSpPr>
          <p:nvPr>
            <p:ph idx="1"/>
          </p:nvPr>
        </p:nvSpPr>
        <p:spPr/>
        <p:txBody>
          <a:bodyPr/>
          <a:lstStyle/>
          <a:p>
            <a:pPr>
              <a:lnSpc>
                <a:spcPct val="100000"/>
              </a:lnSpc>
            </a:pPr>
            <a:r>
              <a:rPr lang="en-GB" sz="2400" dirty="0" smtClean="0"/>
              <a:t>Reference texts and other sources appropriately;</a:t>
            </a:r>
          </a:p>
          <a:p>
            <a:pPr>
              <a:lnSpc>
                <a:spcPct val="100000"/>
              </a:lnSpc>
            </a:pPr>
            <a:r>
              <a:rPr lang="en-GB" sz="2400" dirty="0" smtClean="0"/>
              <a:t>Select from the vast number of sources available;</a:t>
            </a:r>
          </a:p>
          <a:p>
            <a:pPr>
              <a:lnSpc>
                <a:spcPct val="100000"/>
              </a:lnSpc>
            </a:pPr>
            <a:r>
              <a:rPr lang="en-GB" sz="2400" dirty="0" smtClean="0"/>
              <a:t>Take into account how the quality of information can be assured;</a:t>
            </a:r>
          </a:p>
          <a:p>
            <a:pPr>
              <a:lnSpc>
                <a:spcPct val="100000"/>
              </a:lnSpc>
            </a:pPr>
            <a:r>
              <a:rPr lang="en-GB" sz="2400" dirty="0" smtClean="0"/>
              <a:t>Use trusted web systems (e.g. Google Scholar rather than just Google, and question the trustworthiness of Wikipedia, or the value of personal postings on websites);</a:t>
            </a:r>
          </a:p>
          <a:p>
            <a:pPr>
              <a:lnSpc>
                <a:spcPct val="100000"/>
              </a:lnSpc>
            </a:pPr>
            <a:r>
              <a:rPr lang="en-GB" sz="2400" dirty="0" smtClean="0"/>
              <a:t>Take into account the importance of peer review i.e. what differentiates a peer-reviewed journal article from, for example, a vanity publication.</a:t>
            </a:r>
            <a:endParaRPr lang="en-GB"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Assessment literacy: students do better if they can: </a:t>
            </a:r>
          </a:p>
        </p:txBody>
      </p:sp>
      <p:sp>
        <p:nvSpPr>
          <p:cNvPr id="3" name="Content Placeholder 2"/>
          <p:cNvSpPr>
            <a:spLocks noGrp="1"/>
          </p:cNvSpPr>
          <p:nvPr>
            <p:ph idx="1"/>
          </p:nvPr>
        </p:nvSpPr>
        <p:spPr>
          <a:xfrm>
            <a:off x="214282" y="1124744"/>
            <a:ext cx="8483631" cy="5204619"/>
          </a:xfrm>
          <a:noFill/>
          <a:ln>
            <a:noFill/>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Make sense of key terms such as criteria, weightings, and level;</a:t>
            </a:r>
          </a:p>
          <a:p>
            <a:pPr>
              <a:lnSpc>
                <a:spcPct val="100000"/>
              </a:lnSpc>
            </a:pPr>
            <a:r>
              <a:rPr lang="en-GB" sz="2600" dirty="0" smtClean="0"/>
              <a:t>Encounter a variety of assessment methods (e.g. presentations, portfolios, posters, assessed web participation, </a:t>
            </a:r>
            <a:r>
              <a:rPr lang="en-GB" sz="2600" dirty="0" err="1" smtClean="0"/>
              <a:t>practicals</a:t>
            </a:r>
            <a:r>
              <a:rPr lang="en-GB" sz="2600" dirty="0" smtClean="0"/>
              <a:t>, </a:t>
            </a:r>
            <a:r>
              <a:rPr lang="en-GB" sz="2600" dirty="0" err="1" smtClean="0"/>
              <a:t>vivas</a:t>
            </a:r>
            <a:r>
              <a:rPr lang="en-GB" sz="2600" dirty="0" smtClean="0"/>
              <a:t> etc) and get practice in using them;</a:t>
            </a:r>
          </a:p>
          <a:p>
            <a:pPr>
              <a:lnSpc>
                <a:spcPct val="100000"/>
              </a:lnSpc>
            </a:pPr>
            <a:r>
              <a:rPr lang="en-GB" sz="2600" dirty="0" smtClean="0"/>
              <a:t>Be strategic in their behaviours, putting more work into aspects of an assignment with high weightings, interrogating criteria to find out what is really required and so on;</a:t>
            </a:r>
          </a:p>
          <a:p>
            <a:pPr>
              <a:lnSpc>
                <a:spcPct val="100000"/>
              </a:lnSpc>
            </a:pPr>
            <a:r>
              <a:rPr lang="en-GB" sz="2600" dirty="0" smtClean="0"/>
              <a:t>Gain clarity on how the assessment regulations work in their HEI, including issues concerning submission, resubmission, pass marks, </a:t>
            </a:r>
            <a:r>
              <a:rPr lang="en-GB" sz="2600" dirty="0" err="1" smtClean="0"/>
              <a:t>condonement</a:t>
            </a:r>
            <a:r>
              <a:rPr lang="en-GB" sz="2600" dirty="0" smtClean="0"/>
              <a:t> etc.</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Social literacy: students using emotional intelligence can: </a:t>
            </a:r>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sz="2600" dirty="0" smtClean="0"/>
              <a:t>Perceive accurately, appraise and express their own emotions;</a:t>
            </a:r>
          </a:p>
          <a:p>
            <a:r>
              <a:rPr lang="en-GB" sz="2600" dirty="0" smtClean="0"/>
              <a:t>Access and/or generate feelings when they facilitate thought;</a:t>
            </a:r>
          </a:p>
          <a:p>
            <a:r>
              <a:rPr lang="en-GB" sz="2600" dirty="0" smtClean="0"/>
              <a:t>Reflect on their own emotions and emotional thought;</a:t>
            </a:r>
          </a:p>
          <a:p>
            <a:r>
              <a:rPr lang="en-GB" sz="2600" dirty="0" smtClean="0"/>
              <a:t>Regulate emotions to promote emotional and intellectual growth.</a:t>
            </a:r>
          </a:p>
          <a:p>
            <a:pPr>
              <a:buNone/>
            </a:pPr>
            <a:r>
              <a:rPr lang="en-GB" sz="2600" dirty="0" smtClean="0"/>
              <a:t>(after </a:t>
            </a:r>
            <a:r>
              <a:rPr lang="en-GB" sz="2600" dirty="0" err="1" smtClean="0"/>
              <a:t>Salovey</a:t>
            </a:r>
            <a:r>
              <a:rPr lang="en-GB" sz="2600" dirty="0" smtClean="0"/>
              <a:t> and Meyer)</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913"/>
            <a:ext cx="8748464" cy="9350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Emotional intelligence helps students to:</a:t>
            </a:r>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pPr>
              <a:lnSpc>
                <a:spcPct val="100000"/>
              </a:lnSpc>
            </a:pPr>
            <a:r>
              <a:rPr lang="en-GB" sz="2600" dirty="0" smtClean="0"/>
              <a:t>Relate better to each other, and other people in general; </a:t>
            </a:r>
          </a:p>
          <a:p>
            <a:pPr>
              <a:lnSpc>
                <a:spcPct val="100000"/>
              </a:lnSpc>
            </a:pPr>
            <a:r>
              <a:rPr lang="en-GB" sz="2600" dirty="0" smtClean="0"/>
              <a:t>Employ empathy to achieve the ends they are seeking;</a:t>
            </a:r>
          </a:p>
          <a:p>
            <a:pPr>
              <a:lnSpc>
                <a:spcPct val="100000"/>
              </a:lnSpc>
            </a:pPr>
            <a:r>
              <a:rPr lang="en-GB" sz="2600" dirty="0" smtClean="0"/>
              <a:t>Notice and use non-verbal cues from others;</a:t>
            </a:r>
          </a:p>
          <a:p>
            <a:pPr>
              <a:lnSpc>
                <a:spcPct val="100000"/>
              </a:lnSpc>
            </a:pPr>
            <a:r>
              <a:rPr lang="en-GB" sz="2600" dirty="0" smtClean="0"/>
              <a:t>Productively consider how their own non-verbal cues are being perceived; </a:t>
            </a:r>
          </a:p>
          <a:p>
            <a:pPr>
              <a:lnSpc>
                <a:spcPct val="100000"/>
              </a:lnSpc>
            </a:pPr>
            <a:r>
              <a:rPr lang="en-GB" sz="2600" dirty="0" smtClean="0"/>
              <a:t>Accept, express and regulate their own of emotions;</a:t>
            </a:r>
          </a:p>
          <a:p>
            <a:pPr>
              <a:lnSpc>
                <a:spcPct val="100000"/>
              </a:lnSpc>
            </a:pPr>
            <a:r>
              <a:rPr lang="en-GB" sz="2600" dirty="0" smtClean="0"/>
              <a:t>Improve their own capacities for flexible planning and creative thinking.</a:t>
            </a:r>
          </a:p>
          <a:p>
            <a:pPr>
              <a:lnSpc>
                <a:spcPct val="100000"/>
              </a:lnSpc>
            </a:pPr>
            <a:endParaRPr lang="en-GB" sz="26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The first 6 weeks of the first semester of the first year offers an opportunity for us to:</a:t>
            </a:r>
          </a:p>
        </p:txBody>
      </p:sp>
      <p:sp>
        <p:nvSpPr>
          <p:cNvPr id="3" name="Content Placeholder 2"/>
          <p:cNvSpPr>
            <a:spLocks noGrp="1"/>
          </p:cNvSpPr>
          <p:nvPr>
            <p:ph idx="1"/>
          </p:nvPr>
        </p:nvSpPr>
        <p:spPr/>
        <p:txBody>
          <a:bodyPr/>
          <a:lstStyle/>
          <a:p>
            <a:r>
              <a:rPr lang="en-GB" dirty="0" smtClean="0"/>
              <a:t>Engage students and help them to feel excited about the subjects they are studying;</a:t>
            </a:r>
          </a:p>
          <a:p>
            <a:r>
              <a:rPr lang="en-GB" dirty="0" smtClean="0"/>
              <a:t>Get them to establish good patterns of study behaviour;</a:t>
            </a:r>
          </a:p>
          <a:p>
            <a:r>
              <a:rPr lang="en-GB" dirty="0" smtClean="0"/>
              <a:t>Build confidence, while sometimes going beyond their comfort zones;</a:t>
            </a:r>
          </a:p>
          <a:p>
            <a:r>
              <a:rPr lang="en-GB" dirty="0" smtClean="0"/>
              <a:t>Support the development of cohort cohesion</a:t>
            </a:r>
          </a:p>
          <a:p>
            <a:r>
              <a:rPr lang="en-GB" dirty="0" smtClean="0"/>
              <a:t>Help students develop their key literacies to support successful study.</a:t>
            </a:r>
            <a:endParaRPr lang="en-GB"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49238"/>
            <a:ext cx="7670086"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What kind of activities might we want to provide for students in the first 6 weeks? Ones that:</a:t>
            </a:r>
          </a:p>
        </p:txBody>
      </p:sp>
      <p:sp>
        <p:nvSpPr>
          <p:cNvPr id="3" name="Content Placeholder 2"/>
          <p:cNvSpPr>
            <a:spLocks noGrp="1"/>
          </p:cNvSpPr>
          <p:nvPr>
            <p:ph idx="1"/>
          </p:nvPr>
        </p:nvSpPr>
        <p:spPr/>
        <p:txBody>
          <a:bodyPr/>
          <a:lstStyle/>
          <a:p>
            <a:r>
              <a:rPr lang="en-GB" dirty="0" smtClean="0"/>
              <a:t>Enable every student to learn to the highest level, stretched so each achieves their personal best;</a:t>
            </a:r>
          </a:p>
          <a:p>
            <a:r>
              <a:rPr lang="en-GB" dirty="0" smtClean="0"/>
              <a:t>Are inclusive, with equal opportunities for all, whatever their previous backgrounds in learning and life;</a:t>
            </a:r>
          </a:p>
          <a:p>
            <a:r>
              <a:rPr lang="en-GB" dirty="0" smtClean="0"/>
              <a:t>Offer each student the chance to thrive in a context of challenge and support;</a:t>
            </a:r>
          </a:p>
          <a:p>
            <a:r>
              <a:rPr lang="en-GB" dirty="0" smtClean="0"/>
              <a:t>Provide transformative opportunities which encourages students to grow as people;</a:t>
            </a:r>
          </a:p>
          <a:p>
            <a:r>
              <a:rPr lang="en-GB" dirty="0" smtClean="0"/>
              <a:t>Engender a collegiate atmosphere where students make valuable friendships and networks that last throughout their lives.</a:t>
            </a:r>
          </a:p>
          <a:p>
            <a:endParaRPr lang="en-GB"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214290"/>
            <a:ext cx="7643866"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So immersive experiences can really help</a:t>
            </a:r>
          </a:p>
        </p:txBody>
      </p:sp>
      <p:sp>
        <p:nvSpPr>
          <p:cNvPr id="3" name="Content Placeholder 2"/>
          <p:cNvSpPr>
            <a:spLocks noGrp="1"/>
          </p:cNvSpPr>
          <p:nvPr>
            <p:ph idx="1"/>
          </p:nvPr>
        </p:nvSpPr>
        <p:spPr>
          <a:xfrm>
            <a:off x="214282" y="1539875"/>
            <a:ext cx="8715436" cy="4789488"/>
          </a:xfrm>
        </p:spPr>
        <p:txBody>
          <a:bodyPr/>
          <a:lstStyle/>
          <a:p>
            <a:r>
              <a:rPr lang="en-GB" dirty="0" smtClean="0"/>
              <a:t>Where they get a real sense of the subject they are studying, with intense, authentic learning experiences;</a:t>
            </a:r>
          </a:p>
          <a:p>
            <a:r>
              <a:rPr lang="en-GB" dirty="0" smtClean="0"/>
              <a:t>In contexts where they establish sensible patterns of sufficient weekly hours of study to enable them to succeed;</a:t>
            </a:r>
          </a:p>
          <a:p>
            <a:r>
              <a:rPr lang="en-GB" dirty="0" smtClean="0"/>
              <a:t>Where they develop a range of key literacies;</a:t>
            </a:r>
          </a:p>
          <a:p>
            <a:r>
              <a:rPr lang="en-GB" dirty="0" smtClean="0"/>
              <a:t>Working with students engaged together in rotating group tasks so that they mix with lots of different people and get to know some better;</a:t>
            </a:r>
          </a:p>
          <a:p>
            <a:r>
              <a:rPr lang="en-GB" dirty="0" smtClean="0"/>
              <a:t>Being assessed in low-stakes, non-threatening ways, enabling them to get the measure of what they can and cannot do.</a:t>
            </a:r>
          </a:p>
          <a:p>
            <a:endParaRPr lang="en-GB"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Using technologies to promote effective </a:t>
            </a:r>
            <a:r>
              <a:rPr lang="en-GB" dirty="0" smtClean="0"/>
              <a:t>learning: we </a:t>
            </a:r>
            <a:r>
              <a:rPr lang="en-GB" dirty="0"/>
              <a:t>can:</a:t>
            </a:r>
          </a:p>
        </p:txBody>
      </p:sp>
      <p:sp>
        <p:nvSpPr>
          <p:cNvPr id="3" name="Content Placeholder 2"/>
          <p:cNvSpPr>
            <a:spLocks noGrp="1"/>
          </p:cNvSpPr>
          <p:nvPr>
            <p:ph idx="1"/>
          </p:nvPr>
        </p:nvSpPr>
        <p:spPr>
          <a:xfrm>
            <a:off x="214282" y="1285860"/>
            <a:ext cx="8483631" cy="5043503"/>
          </a:xfrm>
          <a:noFill/>
          <a:ln>
            <a:noFill/>
          </a:ln>
        </p:spPr>
        <p:txBody>
          <a:bodyPr vert="horz" wrap="square" lIns="91440" tIns="45720" rIns="91440" bIns="45720" numCol="1" anchor="t" anchorCtr="0" compatLnSpc="1">
            <a:prstTxWarp prst="textNoShape">
              <a:avLst/>
            </a:prstTxWarp>
          </a:bodyPr>
          <a:lstStyle/>
          <a:p>
            <a:r>
              <a:rPr lang="en-GB" dirty="0" smtClean="0"/>
              <a:t>Explore technologies to support administration of programmes, for example, using direct links between assessment activities, </a:t>
            </a:r>
            <a:r>
              <a:rPr lang="en-GB" dirty="0" err="1" smtClean="0"/>
              <a:t>gradebooks</a:t>
            </a:r>
            <a:r>
              <a:rPr lang="en-GB" dirty="0" smtClean="0"/>
              <a:t> and student records;</a:t>
            </a:r>
          </a:p>
          <a:p>
            <a:r>
              <a:rPr lang="en-GB" dirty="0" smtClean="0"/>
              <a:t>Make resources available through the VLE including reference materials and texts, activities, students individual or shared work;</a:t>
            </a:r>
          </a:p>
          <a:p>
            <a:r>
              <a:rPr lang="en-GB" dirty="0" smtClean="0"/>
              <a:t>Provide feedback to students by creating rubrics with marking schemes, including criteria, weighting and other essential elements. Then on screen you can highlight the relevant boxes for each student, add commentaries and feedback (including from a statement bank) as required and click to deliver it directly to students automatically.</a:t>
            </a:r>
          </a:p>
          <a:p>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122238"/>
            <a:ext cx="7858156" cy="136254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In this workshop, participants will have opportunities to:</a:t>
            </a:r>
            <a:endParaRPr lang="en-GB" sz="3200" dirty="0"/>
          </a:p>
        </p:txBody>
      </p:sp>
      <p:sp>
        <p:nvSpPr>
          <p:cNvPr id="3" name="Content Placeholder 2"/>
          <p:cNvSpPr>
            <a:spLocks noGrp="1"/>
          </p:cNvSpPr>
          <p:nvPr>
            <p:ph idx="1"/>
          </p:nvPr>
        </p:nvSpPr>
        <p:spPr>
          <a:xfrm>
            <a:off x="468313" y="1556793"/>
            <a:ext cx="8229600" cy="4645570"/>
          </a:xfrm>
        </p:spPr>
        <p:txBody>
          <a:bodyPr/>
          <a:lstStyle/>
          <a:p>
            <a:pPr lvl="0"/>
            <a:r>
              <a:rPr lang="en-GB" dirty="0" smtClean="0"/>
              <a:t>consider what are the key issues underlying poor student satisfaction as indicated through NSS scores, module evaluations and other means of obtaining student feedback;</a:t>
            </a:r>
          </a:p>
          <a:p>
            <a:pPr lvl="0"/>
            <a:r>
              <a:rPr lang="en-GB" dirty="0" smtClean="0"/>
              <a:t>Discuss what local aspects of course design, delivery and assessment would benefit from enhancement;</a:t>
            </a:r>
          </a:p>
          <a:p>
            <a:pPr lvl="0"/>
            <a:r>
              <a:rPr lang="en-GB" dirty="0" smtClean="0"/>
              <a:t>Review ways of improving attendance in classes and how best to get students engaged with learning;</a:t>
            </a:r>
          </a:p>
          <a:p>
            <a:pPr lvl="0"/>
            <a:r>
              <a:rPr lang="en-GB" dirty="0" smtClean="0"/>
              <a:t>Consider the causes of student complaint and how best to avoid them;</a:t>
            </a:r>
          </a:p>
          <a:p>
            <a:pPr lvl="0"/>
            <a:r>
              <a:rPr lang="en-GB" dirty="0" smtClean="0"/>
              <a:t>Design a local, achievable and useful action plan for enhancement for course teams.</a:t>
            </a:r>
          </a:p>
          <a:p>
            <a:endParaRPr lang="en-GB" sz="32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Seeking to offer personalised learning pathways</a:t>
            </a:r>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dirty="0" smtClean="0"/>
              <a:t>Personalised learning is difficult to achieve in mass higher education (particularly when many are moving to Massive Open Online courses) ;</a:t>
            </a:r>
          </a:p>
          <a:p>
            <a:r>
              <a:rPr lang="en-GB" dirty="0" smtClean="0"/>
              <a:t>We will need to systematise our approaches to achieve this effectively and efficiently, largely by using technologies;</a:t>
            </a:r>
          </a:p>
          <a:p>
            <a:r>
              <a:rPr lang="en-GB" dirty="0" smtClean="0"/>
              <a:t>Conditional activities within a VLE can provide learning pathways which are offered depending on a student’s marks achieved in the last interaction, with successive branching pathways of tasks for each student to complement class activities;</a:t>
            </a:r>
          </a:p>
          <a:p>
            <a:r>
              <a:rPr lang="en-GB" dirty="0" smtClean="0"/>
              <a:t>HEIs worldwide are already achieving this.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Barriers to effective transition into university</a:t>
            </a:r>
          </a:p>
        </p:txBody>
      </p:sp>
      <p:sp>
        <p:nvSpPr>
          <p:cNvPr id="7171" name="Content Placeholder 2"/>
          <p:cNvSpPr>
            <a:spLocks noGrp="1"/>
          </p:cNvSpPr>
          <p:nvPr>
            <p:ph idx="1"/>
          </p:nvPr>
        </p:nvSpPr>
        <p:spPr>
          <a:xfrm>
            <a:off x="468313" y="1484784"/>
            <a:ext cx="8229600" cy="4844579"/>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US" sz="2600" dirty="0" smtClean="0"/>
              <a:t>A ‘cantonised’ curriculum, where modules aren't integrated;</a:t>
            </a:r>
          </a:p>
          <a:p>
            <a:pPr eaLnBrk="1" hangingPunct="1">
              <a:lnSpc>
                <a:spcPct val="100000"/>
              </a:lnSpc>
            </a:pPr>
            <a:r>
              <a:rPr lang="en-US" sz="2600" dirty="0" smtClean="0"/>
              <a:t>Some teachers, module leaders and others don’t necessarily feel responsible for the wider student experience;</a:t>
            </a:r>
          </a:p>
          <a:p>
            <a:pPr eaLnBrk="1" hangingPunct="1">
              <a:lnSpc>
                <a:spcPct val="100000"/>
              </a:lnSpc>
            </a:pPr>
            <a:r>
              <a:rPr lang="en-US" sz="2600" dirty="0" smtClean="0"/>
              <a:t>Difficulties in ensuring constructive alignment (Biggs);</a:t>
            </a:r>
          </a:p>
          <a:p>
            <a:pPr eaLnBrk="1" hangingPunct="1">
              <a:lnSpc>
                <a:spcPct val="100000"/>
              </a:lnSpc>
            </a:pPr>
            <a:r>
              <a:rPr lang="en-US" sz="2600" dirty="0" smtClean="0"/>
              <a:t>A lack of a whole-programme approach to curriculum design, delivery and assessment (see Peter Hartley’s PASS project, Bradford).</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249239"/>
            <a:ext cx="7543800" cy="80349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Mapping the student experience</a:t>
            </a:r>
          </a:p>
        </p:txBody>
      </p:sp>
      <p:sp>
        <p:nvSpPr>
          <p:cNvPr id="8195" name="Content Placeholder 2"/>
          <p:cNvSpPr>
            <a:spLocks noGrp="1"/>
          </p:cNvSpPr>
          <p:nvPr>
            <p:ph idx="1"/>
          </p:nvPr>
        </p:nvSpPr>
        <p:spPr>
          <a:xfrm>
            <a:off x="468313" y="1124744"/>
            <a:ext cx="8229600" cy="5204619"/>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Will students feel from the outset that they are on the programme they signed up to?</a:t>
            </a:r>
          </a:p>
          <a:p>
            <a:pPr eaLnBrk="1" hangingPunct="1">
              <a:lnSpc>
                <a:spcPct val="100000"/>
              </a:lnSpc>
            </a:pPr>
            <a:r>
              <a:rPr lang="en-GB" sz="2600" dirty="0" smtClean="0"/>
              <a:t>Are you ensuring that students are immersed in the subject they have come to study from the outset?</a:t>
            </a:r>
          </a:p>
          <a:p>
            <a:pPr eaLnBrk="1" hangingPunct="1">
              <a:lnSpc>
                <a:spcPct val="100000"/>
              </a:lnSpc>
            </a:pPr>
            <a:r>
              <a:rPr lang="en-GB" sz="2600" dirty="0" smtClean="0"/>
              <a:t>Is induction a valuable and productive introduction to the course (or just the distribution of bags and bags of paper)?</a:t>
            </a:r>
          </a:p>
          <a:p>
            <a:pPr eaLnBrk="1" hangingPunct="1">
              <a:lnSpc>
                <a:spcPct val="100000"/>
              </a:lnSpc>
            </a:pPr>
            <a:r>
              <a:rPr lang="en-GB" sz="2600" dirty="0" smtClean="0"/>
              <a:t>Do students have a positive and balanced experience across the programme?</a:t>
            </a:r>
          </a:p>
          <a:p>
            <a:pPr eaLnBrk="1" hangingPunct="1">
              <a:lnSpc>
                <a:spcPct val="100000"/>
              </a:lnSpc>
            </a:pPr>
            <a:r>
              <a:rPr lang="en-GB" sz="2600" dirty="0" smtClean="0"/>
              <a:t>Are there points in the academic year when there doesn’t seem to be much going on?</a:t>
            </a:r>
          </a:p>
          <a:p>
            <a:pPr eaLnBrk="1" hangingPunct="1">
              <a:lnSpc>
                <a:spcPct val="100000"/>
              </a:lnSpc>
            </a:pPr>
            <a:endParaRPr lang="en-US" sz="2600"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Being strategic about the first six weeks of the first semester</a:t>
            </a:r>
          </a:p>
        </p:txBody>
      </p:sp>
      <p:sp>
        <p:nvSpPr>
          <p:cNvPr id="25603" name="Content Placeholder 2"/>
          <p:cNvSpPr>
            <a:spLocks noGrp="1"/>
          </p:cNvSpPr>
          <p:nvPr>
            <p:ph idx="1"/>
          </p:nvPr>
        </p:nvSpPr>
        <p:spPr>
          <a:xfrm>
            <a:off x="214313" y="1357313"/>
            <a:ext cx="8483600" cy="4972050"/>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Enable students to feel part of a cohort rather than a number on a list;</a:t>
            </a:r>
          </a:p>
          <a:p>
            <a:pPr eaLnBrk="1" hangingPunct="1">
              <a:lnSpc>
                <a:spcPct val="100000"/>
              </a:lnSpc>
            </a:pPr>
            <a:r>
              <a:rPr lang="en-GB" sz="2600" dirty="0" smtClean="0"/>
              <a:t>Help students acclimatise to the new learning context in which they find themselves;</a:t>
            </a:r>
          </a:p>
          <a:p>
            <a:pPr eaLnBrk="1" hangingPunct="1">
              <a:lnSpc>
                <a:spcPct val="100000"/>
              </a:lnSpc>
            </a:pPr>
            <a:r>
              <a:rPr lang="en-GB" sz="2600" dirty="0" smtClean="0"/>
              <a:t>Familiarise them with the language and culture of the subject area they are studying (Northedge, 2003);</a:t>
            </a:r>
          </a:p>
          <a:p>
            <a:pPr eaLnBrk="1" hangingPunct="1">
              <a:lnSpc>
                <a:spcPct val="100000"/>
              </a:lnSpc>
            </a:pPr>
            <a:r>
              <a:rPr lang="en-GB" sz="2600" dirty="0" smtClean="0"/>
              <a:t>Foster the information literacy and other skills that students will need to succeed;</a:t>
            </a:r>
          </a:p>
          <a:p>
            <a:pPr eaLnBrk="1" hangingPunct="1">
              <a:lnSpc>
                <a:spcPct val="100000"/>
              </a:lnSpc>
            </a:pPr>
            <a:r>
              <a:rPr lang="en-GB" sz="2600" dirty="0" smtClean="0"/>
              <a:t>Guide them on where to go for help as necessary.</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249239"/>
            <a:ext cx="7543800" cy="80349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Transition between levels</a:t>
            </a:r>
          </a:p>
        </p:txBody>
      </p:sp>
      <p:sp>
        <p:nvSpPr>
          <p:cNvPr id="10243" name="Content Placeholder 2"/>
          <p:cNvSpPr>
            <a:spLocks noGrp="1"/>
          </p:cNvSpPr>
          <p:nvPr>
            <p:ph idx="1"/>
          </p:nvPr>
        </p:nvSpPr>
        <p:spPr>
          <a:xfrm>
            <a:off x="214313" y="1214438"/>
            <a:ext cx="8715375" cy="5114925"/>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What happens from the time when students do their end-of-first-year assessments until they come back in the Autumn?</a:t>
            </a:r>
          </a:p>
          <a:p>
            <a:pPr eaLnBrk="1" hangingPunct="1">
              <a:lnSpc>
                <a:spcPct val="100000"/>
              </a:lnSpc>
            </a:pPr>
            <a:r>
              <a:rPr lang="en-GB" sz="2600" dirty="0" smtClean="0"/>
              <a:t>Can we give them preparatory tasks for the start of the second year?</a:t>
            </a:r>
          </a:p>
          <a:p>
            <a:pPr eaLnBrk="1" hangingPunct="1">
              <a:lnSpc>
                <a:spcPct val="100000"/>
              </a:lnSpc>
            </a:pPr>
            <a:r>
              <a:rPr lang="en-GB" sz="2600" dirty="0" smtClean="0"/>
              <a:t>Do we give guidance on vacation reading?</a:t>
            </a:r>
          </a:p>
          <a:p>
            <a:pPr eaLnBrk="1" hangingPunct="1">
              <a:lnSpc>
                <a:spcPct val="100000"/>
              </a:lnSpc>
            </a:pPr>
            <a:r>
              <a:rPr lang="en-GB" sz="2600" dirty="0" smtClean="0"/>
              <a:t>Are there ways they can be encouraged to use social networking in course-related contexts?</a:t>
            </a:r>
          </a:p>
          <a:p>
            <a:pPr eaLnBrk="1" hangingPunct="1">
              <a:lnSpc>
                <a:spcPct val="100000"/>
              </a:lnSpc>
            </a:pPr>
            <a:r>
              <a:rPr lang="en-GB" sz="2600" dirty="0" smtClean="0"/>
              <a:t>And what about links from second year to final year?</a:t>
            </a:r>
          </a:p>
          <a:p>
            <a:pPr eaLnBrk="1" hangingPunct="1">
              <a:lnSpc>
                <a:spcPct val="100000"/>
              </a:lnSpc>
            </a:pPr>
            <a:r>
              <a:rPr lang="en-GB" sz="2600" dirty="0" smtClean="0"/>
              <a:t>Do we require preparatory work on final year projects?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Feeling like leaving?</a:t>
            </a:r>
          </a:p>
        </p:txBody>
      </p:sp>
      <p:sp>
        <p:nvSpPr>
          <p:cNvPr id="11267"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I’m homesick;</a:t>
            </a:r>
          </a:p>
          <a:p>
            <a:pPr eaLnBrk="1" hangingPunct="1">
              <a:lnSpc>
                <a:spcPct val="100000"/>
              </a:lnSpc>
            </a:pPr>
            <a:r>
              <a:rPr lang="en-GB" sz="2600" dirty="0" smtClean="0"/>
              <a:t>I can’t sleep in the student residences which are so noisy;</a:t>
            </a:r>
          </a:p>
          <a:p>
            <a:pPr eaLnBrk="1" hangingPunct="1">
              <a:lnSpc>
                <a:spcPct val="100000"/>
              </a:lnSpc>
            </a:pPr>
            <a:r>
              <a:rPr lang="en-GB" sz="2600" dirty="0" smtClean="0"/>
              <a:t>I feel left out by the other people in my flat;</a:t>
            </a:r>
          </a:p>
          <a:p>
            <a:pPr eaLnBrk="1" hangingPunct="1">
              <a:lnSpc>
                <a:spcPct val="100000"/>
              </a:lnSpc>
            </a:pPr>
            <a:r>
              <a:rPr lang="en-GB" sz="2600" dirty="0" smtClean="0"/>
              <a:t>I can’t find food I like to eat here;</a:t>
            </a:r>
          </a:p>
          <a:p>
            <a:pPr eaLnBrk="1" hangingPunct="1">
              <a:lnSpc>
                <a:spcPct val="100000"/>
              </a:lnSpc>
            </a:pPr>
            <a:r>
              <a:rPr lang="en-GB" sz="2600" dirty="0" smtClean="0"/>
              <a:t>I don’t know how I can fit in my religious duties;</a:t>
            </a:r>
          </a:p>
          <a:p>
            <a:pPr eaLnBrk="1" hangingPunct="1">
              <a:lnSpc>
                <a:spcPct val="100000"/>
              </a:lnSpc>
            </a:pPr>
            <a:r>
              <a:rPr lang="en-GB" sz="2600" dirty="0" smtClean="0"/>
              <a:t>I’ve spent all my money;</a:t>
            </a:r>
          </a:p>
          <a:p>
            <a:pPr eaLnBrk="1" hangingPunct="1">
              <a:lnSpc>
                <a:spcPct val="100000"/>
              </a:lnSpc>
            </a:pPr>
            <a:r>
              <a:rPr lang="en-GB" sz="2600" dirty="0" smtClean="0"/>
              <a:t>The tutors all seem so remote;</a:t>
            </a:r>
          </a:p>
          <a:p>
            <a:pPr eaLnBrk="1" hangingPunct="1">
              <a:lnSpc>
                <a:spcPct val="100000"/>
              </a:lnSpc>
            </a:pPr>
            <a:r>
              <a:rPr lang="en-GB" sz="2600" dirty="0" smtClean="0"/>
              <a:t>Nobody here looks like me.</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1"/>
            <a:ext cx="7543800" cy="112474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smtClean="0"/>
              <a:t>Some issues regarding </a:t>
            </a:r>
            <a:r>
              <a:rPr lang="en-GB" dirty="0"/>
              <a:t>l</a:t>
            </a:r>
            <a:r>
              <a:rPr lang="en-GB" dirty="0" smtClean="0"/>
              <a:t>earning approaches:</a:t>
            </a:r>
            <a:endParaRPr lang="en-GB" dirty="0"/>
          </a:p>
        </p:txBody>
      </p:sp>
      <p:sp>
        <p:nvSpPr>
          <p:cNvPr id="12291" name="Content Placeholder 2"/>
          <p:cNvSpPr>
            <a:spLocks noGrp="1"/>
          </p:cNvSpPr>
          <p:nvPr>
            <p:ph idx="1"/>
          </p:nvPr>
        </p:nvSpPr>
        <p:spPr>
          <a:xfrm>
            <a:off x="468313" y="1412776"/>
            <a:ext cx="8229600" cy="4916587"/>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How am I supposed to know what to write down?</a:t>
            </a:r>
          </a:p>
          <a:p>
            <a:pPr eaLnBrk="1" hangingPunct="1">
              <a:lnSpc>
                <a:spcPct val="100000"/>
              </a:lnSpc>
            </a:pPr>
            <a:r>
              <a:rPr lang="en-GB" sz="2600" dirty="0" smtClean="0"/>
              <a:t>The technology here is nothing like what I’m used to;</a:t>
            </a:r>
          </a:p>
          <a:p>
            <a:pPr eaLnBrk="1" hangingPunct="1">
              <a:lnSpc>
                <a:spcPct val="100000"/>
              </a:lnSpc>
            </a:pPr>
            <a:r>
              <a:rPr lang="en-GB" sz="2600" dirty="0" smtClean="0"/>
              <a:t>Which books on the reading list are the really important ones?</a:t>
            </a:r>
          </a:p>
          <a:p>
            <a:pPr eaLnBrk="1" hangingPunct="1">
              <a:lnSpc>
                <a:spcPct val="100000"/>
              </a:lnSpc>
            </a:pPr>
            <a:r>
              <a:rPr lang="en-GB" sz="2600" dirty="0" smtClean="0"/>
              <a:t>The things they are asking me to do are all new to me;</a:t>
            </a:r>
          </a:p>
          <a:p>
            <a:pPr eaLnBrk="1" hangingPunct="1">
              <a:lnSpc>
                <a:spcPct val="100000"/>
              </a:lnSpc>
            </a:pPr>
            <a:r>
              <a:rPr lang="en-GB" sz="2600" dirty="0" smtClean="0"/>
              <a:t>The library is huge!</a:t>
            </a:r>
          </a:p>
          <a:p>
            <a:pPr eaLnBrk="1" hangingPunct="1">
              <a:lnSpc>
                <a:spcPct val="100000"/>
              </a:lnSpc>
            </a:pPr>
            <a:r>
              <a:rPr lang="en-GB" sz="2600" dirty="0" smtClean="0"/>
              <a:t>I’m OK when I’m working on my own but the group work is doing my head in.</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Pressures towards dropping out</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I don’t know anyone</a:t>
            </a:r>
          </a:p>
          <a:p>
            <a:pPr eaLnBrk="1" hangingPunct="1">
              <a:lnSpc>
                <a:spcPct val="100000"/>
              </a:lnSpc>
            </a:pPr>
            <a:r>
              <a:rPr lang="en-GB" sz="2600" dirty="0" smtClean="0"/>
              <a:t>I shouldn’t be here in the first place</a:t>
            </a:r>
          </a:p>
          <a:p>
            <a:pPr eaLnBrk="1" hangingPunct="1">
              <a:lnSpc>
                <a:spcPct val="100000"/>
              </a:lnSpc>
            </a:pPr>
            <a:r>
              <a:rPr lang="en-GB" sz="2600" dirty="0" smtClean="0"/>
              <a:t>It isn’t what I expected</a:t>
            </a:r>
          </a:p>
          <a:p>
            <a:pPr eaLnBrk="1" hangingPunct="1">
              <a:lnSpc>
                <a:spcPct val="100000"/>
              </a:lnSpc>
            </a:pPr>
            <a:r>
              <a:rPr lang="en-GB" sz="2600" dirty="0" smtClean="0"/>
              <a:t>I’ve done all this before</a:t>
            </a:r>
          </a:p>
          <a:p>
            <a:pPr eaLnBrk="1" hangingPunct="1">
              <a:lnSpc>
                <a:spcPct val="100000"/>
              </a:lnSpc>
            </a:pPr>
            <a:r>
              <a:rPr lang="en-GB" sz="2600" dirty="0" smtClean="0"/>
              <a:t>It’s much harder than I thought</a:t>
            </a:r>
          </a:p>
          <a:p>
            <a:pPr eaLnBrk="1" hangingPunct="1">
              <a:lnSpc>
                <a:spcPct val="100000"/>
              </a:lnSpc>
            </a:pPr>
            <a:r>
              <a:rPr lang="en-GB" sz="2600" dirty="0" smtClean="0"/>
              <a:t>I don’t know what I am supposed to be doing</a:t>
            </a:r>
          </a:p>
          <a:p>
            <a:pPr eaLnBrk="1" hangingPunct="1">
              <a:lnSpc>
                <a:spcPct val="100000"/>
              </a:lnSpc>
            </a:pPr>
            <a:r>
              <a:rPr lang="en-GB" sz="2600" dirty="0" smtClean="0"/>
              <a:t>There is much too much to do</a:t>
            </a:r>
          </a:p>
          <a:p>
            <a:pPr eaLnBrk="1" hangingPunct="1">
              <a:lnSpc>
                <a:spcPct val="100000"/>
              </a:lnSpc>
            </a:pPr>
            <a:r>
              <a:rPr lang="en-GB" sz="2600" dirty="0" smtClean="0"/>
              <a:t>There isn’t enough to do</a:t>
            </a:r>
          </a:p>
          <a:p>
            <a:pPr eaLnBrk="1" hangingPunct="1">
              <a:lnSpc>
                <a:spcPct val="100000"/>
              </a:lnSpc>
            </a:pPr>
            <a:r>
              <a:rPr lang="en-GB" sz="2600" dirty="0" smtClean="0"/>
              <a:t>I hate it here</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Yorke identified some reasons for </a:t>
            </a:r>
            <a:r>
              <a:rPr lang="en-GB" dirty="0" smtClean="0"/>
              <a:t>drop-out</a:t>
            </a:r>
            <a:endParaRPr lang="en-GB" dirty="0"/>
          </a:p>
        </p:txBody>
      </p:sp>
      <p:sp>
        <p:nvSpPr>
          <p:cNvPr id="1433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Poor quality of experience</a:t>
            </a:r>
          </a:p>
          <a:p>
            <a:pPr eaLnBrk="1" hangingPunct="1">
              <a:lnSpc>
                <a:spcPct val="100000"/>
              </a:lnSpc>
            </a:pPr>
            <a:r>
              <a:rPr lang="en-GB" sz="2600" dirty="0" smtClean="0"/>
              <a:t>Inability to cope with course demands</a:t>
            </a:r>
          </a:p>
          <a:p>
            <a:pPr eaLnBrk="1" hangingPunct="1">
              <a:lnSpc>
                <a:spcPct val="100000"/>
              </a:lnSpc>
            </a:pPr>
            <a:r>
              <a:rPr lang="en-GB" sz="2600" dirty="0" smtClean="0"/>
              <a:t>Unhappy with social environment</a:t>
            </a:r>
          </a:p>
          <a:p>
            <a:pPr eaLnBrk="1" hangingPunct="1">
              <a:lnSpc>
                <a:spcPct val="100000"/>
              </a:lnSpc>
            </a:pPr>
            <a:r>
              <a:rPr lang="en-GB" sz="2600" dirty="0" smtClean="0"/>
              <a:t>Wrong choice of course</a:t>
            </a:r>
          </a:p>
          <a:p>
            <a:pPr eaLnBrk="1" hangingPunct="1">
              <a:lnSpc>
                <a:spcPct val="100000"/>
              </a:lnSpc>
            </a:pPr>
            <a:r>
              <a:rPr lang="en-GB" sz="2600" dirty="0" smtClean="0"/>
              <a:t>Financial need</a:t>
            </a:r>
          </a:p>
          <a:p>
            <a:pPr eaLnBrk="1" hangingPunct="1">
              <a:lnSpc>
                <a:spcPct val="100000"/>
              </a:lnSpc>
            </a:pPr>
            <a:r>
              <a:rPr lang="en-GB" sz="2600" dirty="0" smtClean="0"/>
              <a:t>Dissatisfaction with some part of university provision.</a:t>
            </a:r>
          </a:p>
          <a:p>
            <a:pPr eaLnBrk="1" hangingPunct="1">
              <a:lnSpc>
                <a:spcPct val="100000"/>
              </a:lnSpc>
            </a:pPr>
            <a:endParaRPr lang="en-GB" sz="2600"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Other views on reasons for attrition</a:t>
            </a:r>
          </a:p>
        </p:txBody>
      </p:sp>
      <p:sp>
        <p:nvSpPr>
          <p:cNvPr id="1536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Students have chosen ‘the wrong programme’;</a:t>
            </a:r>
          </a:p>
          <a:p>
            <a:pPr eaLnBrk="1" hangingPunct="1">
              <a:lnSpc>
                <a:spcPct val="100000"/>
              </a:lnSpc>
            </a:pPr>
            <a:r>
              <a:rPr lang="en-GB" sz="2600" dirty="0" smtClean="0"/>
              <a:t>Students lack commitment and/or interest;</a:t>
            </a:r>
          </a:p>
          <a:p>
            <a:pPr eaLnBrk="1" hangingPunct="1">
              <a:lnSpc>
                <a:spcPct val="100000"/>
              </a:lnSpc>
            </a:pPr>
            <a:r>
              <a:rPr lang="en-GB" sz="2600" dirty="0" smtClean="0"/>
              <a:t>Students’ expectations are not met;</a:t>
            </a:r>
          </a:p>
          <a:p>
            <a:pPr eaLnBrk="1" hangingPunct="1">
              <a:lnSpc>
                <a:spcPct val="100000"/>
              </a:lnSpc>
            </a:pPr>
            <a:r>
              <a:rPr lang="en-GB" sz="2600" dirty="0" smtClean="0"/>
              <a:t>The quality of teaching is poor;</a:t>
            </a:r>
          </a:p>
          <a:p>
            <a:pPr eaLnBrk="1" hangingPunct="1">
              <a:lnSpc>
                <a:spcPct val="100000"/>
              </a:lnSpc>
            </a:pPr>
            <a:r>
              <a:rPr lang="en-GB" sz="2600" dirty="0" smtClean="0"/>
              <a:t>The academic culture is unsupportive (even hostile) to learning;</a:t>
            </a:r>
          </a:p>
          <a:p>
            <a:pPr eaLnBrk="1" hangingPunct="1">
              <a:lnSpc>
                <a:spcPct val="100000"/>
              </a:lnSpc>
            </a:pPr>
            <a:r>
              <a:rPr lang="en-GB" sz="2600" dirty="0" smtClean="0"/>
              <a:t>Students experience financial difficulty; </a:t>
            </a:r>
          </a:p>
          <a:p>
            <a:pPr eaLnBrk="1" hangingPunct="1">
              <a:lnSpc>
                <a:spcPct val="100000"/>
              </a:lnSpc>
            </a:pPr>
            <a:r>
              <a:rPr lang="en-GB" sz="2600" dirty="0" smtClean="0"/>
              <a:t>Demands for other commitments supervene.</a:t>
            </a:r>
          </a:p>
          <a:p>
            <a:pPr eaLnBrk="1" hangingPunct="1">
              <a:lnSpc>
                <a:spcPct val="100000"/>
              </a:lnSpc>
              <a:buFont typeface="Wingdings" pitchFamily="2" charset="2"/>
              <a:buNone/>
            </a:pPr>
            <a:r>
              <a:rPr lang="en-GB" sz="2600" dirty="0" smtClean="0"/>
              <a:t>Peelo and Wareham, p 34-5</a:t>
            </a:r>
          </a:p>
          <a:p>
            <a:pPr eaLnBrk="1" hangingPunct="1">
              <a:lnSpc>
                <a:spcPct val="100000"/>
              </a:lnSpc>
            </a:pPr>
            <a:endParaRPr lang="en-GB" sz="26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 descr="2 RUN Leeds Met Live-74.jpg"/>
          <p:cNvPicPr>
            <a:picLocks noChangeAspect="1"/>
          </p:cNvPicPr>
          <p:nvPr/>
        </p:nvPicPr>
        <p:blipFill>
          <a:blip r:embed="rId3" cstate="email"/>
          <a:srcRect/>
          <a:stretch>
            <a:fillRect/>
          </a:stretch>
        </p:blipFill>
        <p:spPr bwMode="auto">
          <a:xfrm>
            <a:off x="571500" y="762000"/>
            <a:ext cx="8001000" cy="5334000"/>
          </a:xfrm>
          <a:prstGeom prst="rect">
            <a:avLst/>
          </a:prstGeom>
          <a:noFill/>
          <a:ln w="9525">
            <a:noFill/>
            <a:miter lim="800000"/>
            <a:headEnd/>
            <a:tailEnd/>
          </a:ln>
        </p:spPr>
      </p:pic>
      <p:sp>
        <p:nvSpPr>
          <p:cNvPr id="4" name="Title 3"/>
          <p:cNvSpPr txBox="1">
            <a:spLocks/>
          </p:cNvSpPr>
          <p:nvPr/>
        </p:nvSpPr>
        <p:spPr>
          <a:xfrm>
            <a:off x="0" y="0"/>
            <a:ext cx="9144000" cy="914400"/>
          </a:xfrm>
          <a:prstGeom prst="rect">
            <a:avLst/>
          </a:prstGeom>
          <a:solidFill>
            <a:schemeClr val="bg1"/>
          </a:solidFill>
        </p:spPr>
        <p:txBody>
          <a:bodyPr>
            <a:normAutofit/>
          </a:bodyPr>
          <a:lstStyle/>
          <a:p>
            <a:pPr algn="ctr" fontAlgn="auto">
              <a:spcAft>
                <a:spcPts val="0"/>
              </a:spcAft>
              <a:defRPr/>
            </a:pPr>
            <a:r>
              <a:rPr lang="en-GB" sz="3600" b="1" dirty="0">
                <a:solidFill>
                  <a:srgbClr val="002060"/>
                </a:solidFill>
                <a:latin typeface="+mj-lt"/>
                <a:ea typeface="+mj-ea"/>
                <a:cs typeface="+mj-cs"/>
              </a:rPr>
              <a:t>How to engage and motivate students?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323528" y="249238"/>
            <a:ext cx="7632848"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Retention of international students: </a:t>
            </a:r>
            <a:r>
              <a:rPr lang="en-GB" dirty="0" smtClean="0"/>
              <a:t> </a:t>
            </a:r>
            <a:br>
              <a:rPr lang="en-GB" dirty="0" smtClean="0"/>
            </a:br>
            <a:r>
              <a:rPr lang="en-GB" dirty="0" smtClean="0"/>
              <a:t>some </a:t>
            </a:r>
            <a:r>
              <a:rPr lang="en-GB" dirty="0"/>
              <a:t>important considerations</a:t>
            </a:r>
          </a:p>
        </p:txBody>
      </p:sp>
      <p:sp>
        <p:nvSpPr>
          <p:cNvPr id="16387"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Is recruitment undertaken to ensure students have the potential to succeed?</a:t>
            </a:r>
          </a:p>
          <a:p>
            <a:pPr eaLnBrk="1" hangingPunct="1">
              <a:lnSpc>
                <a:spcPct val="100000"/>
              </a:lnSpc>
            </a:pPr>
            <a:r>
              <a:rPr lang="en-GB" sz="2600" dirty="0" smtClean="0"/>
              <a:t>Is induction framed appropriately to welcome international students?</a:t>
            </a:r>
          </a:p>
          <a:p>
            <a:pPr eaLnBrk="1" hangingPunct="1">
              <a:lnSpc>
                <a:spcPct val="100000"/>
              </a:lnSpc>
            </a:pPr>
            <a:r>
              <a:rPr lang="en-GB" sz="2600" dirty="0" smtClean="0"/>
              <a:t>Are steps taken proactively to ensure international students have a good chance of integrating with their study cohorts?</a:t>
            </a:r>
          </a:p>
          <a:p>
            <a:pPr eaLnBrk="1" hangingPunct="1">
              <a:lnSpc>
                <a:spcPct val="100000"/>
              </a:lnSpc>
            </a:pPr>
            <a:r>
              <a:rPr lang="en-GB" sz="2600" dirty="0" smtClean="0"/>
              <a:t>Is guidance provided on diverse approaches to teaching and learning internationally?</a:t>
            </a:r>
          </a:p>
          <a:p>
            <a:pPr eaLnBrk="1" hangingPunct="1">
              <a:lnSpc>
                <a:spcPct val="100000"/>
              </a:lnSpc>
            </a:pPr>
            <a:r>
              <a:rPr lang="en-GB" sz="2600" dirty="0" smtClean="0"/>
              <a:t>Is the right kind of support offered? (language, crisis support, befriending).</a:t>
            </a:r>
          </a:p>
          <a:p>
            <a:pPr eaLnBrk="1" hangingPunct="1">
              <a:lnSpc>
                <a:spcPct val="100000"/>
              </a:lnSpc>
            </a:pPr>
            <a:endParaRPr lang="en-GB" sz="2600"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Assessment, confidence and retention</a:t>
            </a:r>
          </a:p>
        </p:txBody>
      </p:sp>
      <p:sp>
        <p:nvSpPr>
          <p:cNvPr id="17411"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Crudely, student achievement is linked to students own beliefs about their abilities, whether these are fixed or malleable;</a:t>
            </a:r>
          </a:p>
          <a:p>
            <a:pPr eaLnBrk="1" hangingPunct="1">
              <a:lnSpc>
                <a:spcPct val="100000"/>
              </a:lnSpc>
            </a:pPr>
            <a:r>
              <a:rPr lang="en-GB" sz="2600" dirty="0" smtClean="0"/>
              <a:t>Students who subscribe to an entity (fixed) theory of intelligence need ‘a diet of easy successes’ (Dweck, 2000) to confirm their ability and are fearful of learning goals as this involves an element of risk and personal failure. Assessment for these students is an all-encompassing activity that defines them as people. If they fail at the task, they are failures. </a:t>
            </a:r>
          </a:p>
          <a:p>
            <a:pPr eaLnBrk="1" hangingPunct="1">
              <a:lnSpc>
                <a:spcPct val="100000"/>
              </a:lnSpc>
            </a:pPr>
            <a:endParaRPr lang="en-GB" sz="2600"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323528" y="249238"/>
            <a:ext cx="7560840"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Students who believe that intelligence is malleable may be more robust</a:t>
            </a:r>
          </a:p>
        </p:txBody>
      </p:sp>
      <p:sp>
        <p:nvSpPr>
          <p:cNvPr id="1843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eaLnBrk="1" hangingPunct="1">
              <a:lnSpc>
                <a:spcPct val="100000"/>
              </a:lnSpc>
              <a:buFont typeface="Wingdings" pitchFamily="2" charset="2"/>
              <a:buNone/>
            </a:pPr>
            <a:r>
              <a:rPr lang="en-GB" sz="2600" dirty="0" smtClean="0"/>
              <a:t>Students who believe that intelligence is incremental have little or no fear of failure. A typical response from such a student is ‘The harder it gets, the harder I need to try’. These students do not see failure as an indictment of themselves and [can] separate their self-image from their academic achievement. When faced with a challenge, these students are more likely to continue in the face of adversity because they have nothing to prove. (after Clegg in Peelo and Wareham 2002).</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Strategies to ease transition</a:t>
            </a:r>
          </a:p>
        </p:txBody>
      </p:sp>
      <p:sp>
        <p:nvSpPr>
          <p:cNvPr id="1945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Supporting students to be active agents in their own transitions;</a:t>
            </a:r>
          </a:p>
          <a:p>
            <a:pPr eaLnBrk="1" hangingPunct="1">
              <a:lnSpc>
                <a:spcPct val="100000"/>
              </a:lnSpc>
            </a:pPr>
            <a:r>
              <a:rPr lang="en-GB" sz="2600" dirty="0" smtClean="0"/>
              <a:t>Helping students understand the rules of the game;</a:t>
            </a:r>
          </a:p>
          <a:p>
            <a:pPr eaLnBrk="1" hangingPunct="1">
              <a:lnSpc>
                <a:spcPct val="100000"/>
              </a:lnSpc>
            </a:pPr>
            <a:r>
              <a:rPr lang="en-GB" sz="2600" dirty="0" smtClean="0"/>
              <a:t>Focussing on why students should stay;</a:t>
            </a:r>
          </a:p>
          <a:p>
            <a:pPr eaLnBrk="1" hangingPunct="1">
              <a:lnSpc>
                <a:spcPct val="100000"/>
              </a:lnSpc>
            </a:pPr>
            <a:r>
              <a:rPr lang="en-GB" sz="2600" dirty="0" smtClean="0"/>
              <a:t>Being strategic about the first six weeks of the first semester; </a:t>
            </a:r>
          </a:p>
          <a:p>
            <a:pPr eaLnBrk="1" hangingPunct="1">
              <a:lnSpc>
                <a:spcPct val="100000"/>
              </a:lnSpc>
            </a:pPr>
            <a:r>
              <a:rPr lang="en-GB" sz="2600" dirty="0" smtClean="0"/>
              <a:t>Using assessment for learning;</a:t>
            </a:r>
          </a:p>
          <a:p>
            <a:pPr eaLnBrk="1" hangingPunct="1">
              <a:lnSpc>
                <a:spcPct val="100000"/>
              </a:lnSpc>
            </a:pPr>
            <a:r>
              <a:rPr lang="en-GB" sz="2600" dirty="0" smtClean="0"/>
              <a:t>Planning strategically from admissions through induction to graduation and ‘outduction’.</a:t>
            </a:r>
            <a:endParaRPr lang="en-US" sz="2600"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251520" y="249238"/>
            <a:ext cx="8208912"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Focussing on why students should </a:t>
            </a:r>
            <a:r>
              <a:rPr lang="en-GB" dirty="0" smtClean="0"/>
              <a:t>stay: </a:t>
            </a:r>
            <a:br>
              <a:rPr lang="en-GB" dirty="0" smtClean="0"/>
            </a:br>
            <a:r>
              <a:rPr lang="en-GB" dirty="0" smtClean="0"/>
              <a:t>we </a:t>
            </a:r>
            <a:r>
              <a:rPr lang="en-GB" dirty="0"/>
              <a:t>want them to say:</a:t>
            </a:r>
          </a:p>
        </p:txBody>
      </p:sp>
      <p:sp>
        <p:nvSpPr>
          <p:cNvPr id="2457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I’m having a great time;</a:t>
            </a:r>
          </a:p>
          <a:p>
            <a:pPr eaLnBrk="1" hangingPunct="1">
              <a:lnSpc>
                <a:spcPct val="100000"/>
              </a:lnSpc>
            </a:pPr>
            <a:r>
              <a:rPr lang="en-GB" sz="2600" dirty="0" smtClean="0"/>
              <a:t>The stuff I am learning is so interesting;</a:t>
            </a:r>
          </a:p>
          <a:p>
            <a:pPr eaLnBrk="1" hangingPunct="1">
              <a:lnSpc>
                <a:spcPct val="100000"/>
              </a:lnSpc>
            </a:pPr>
            <a:r>
              <a:rPr lang="en-GB" sz="2600" dirty="0" smtClean="0"/>
              <a:t>I’m doing things I’ve never tried before;</a:t>
            </a:r>
          </a:p>
          <a:p>
            <a:pPr eaLnBrk="1" hangingPunct="1">
              <a:lnSpc>
                <a:spcPct val="100000"/>
              </a:lnSpc>
            </a:pPr>
            <a:r>
              <a:rPr lang="en-GB" sz="2600" dirty="0" smtClean="0"/>
              <a:t>I’ve met some really great people on my course;</a:t>
            </a:r>
          </a:p>
          <a:p>
            <a:pPr eaLnBrk="1" hangingPunct="1">
              <a:lnSpc>
                <a:spcPct val="100000"/>
              </a:lnSpc>
            </a:pPr>
            <a:r>
              <a:rPr lang="en-GB" sz="2600" dirty="0" smtClean="0"/>
              <a:t>I’m now starting to see the bigger picture;</a:t>
            </a:r>
          </a:p>
          <a:p>
            <a:pPr eaLnBrk="1" hangingPunct="1">
              <a:lnSpc>
                <a:spcPct val="100000"/>
              </a:lnSpc>
            </a:pPr>
            <a:r>
              <a:rPr lang="en-GB" sz="2600" dirty="0" smtClean="0"/>
              <a:t>It’s challenging, but not in a frightening way;</a:t>
            </a:r>
          </a:p>
          <a:p>
            <a:pPr eaLnBrk="1" hangingPunct="1">
              <a:lnSpc>
                <a:spcPct val="100000"/>
              </a:lnSpc>
            </a:pPr>
            <a:r>
              <a:rPr lang="en-GB" sz="2600" dirty="0" smtClean="0"/>
              <a:t>The lecturers are not like the teachers at school but (and?) it is obvious they really care about us doing well.</a:t>
            </a:r>
          </a:p>
          <a:p>
            <a:pPr eaLnBrk="1" hangingPunct="1">
              <a:lnSpc>
                <a:spcPct val="100000"/>
              </a:lnSpc>
            </a:pPr>
            <a:endParaRPr lang="en-GB" sz="2600"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Using assessment for learning and thereby easing transitions</a:t>
            </a:r>
          </a:p>
        </p:txBody>
      </p:sp>
      <p:sp>
        <p:nvSpPr>
          <p:cNvPr id="26627"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US" sz="2600" dirty="0" smtClean="0"/>
              <a:t>Assessment that is meaningful to students can provide them with a framework for activity;</a:t>
            </a:r>
          </a:p>
          <a:p>
            <a:pPr eaLnBrk="1" hangingPunct="1">
              <a:lnSpc>
                <a:spcPct val="100000"/>
              </a:lnSpc>
            </a:pPr>
            <a:r>
              <a:rPr lang="en-US" sz="2600" dirty="0" smtClean="0"/>
              <a:t>“Students can escape bad teaching but they can’t escape bad assessment” (Boud);</a:t>
            </a:r>
          </a:p>
          <a:p>
            <a:pPr eaLnBrk="1" hangingPunct="1">
              <a:lnSpc>
                <a:spcPct val="100000"/>
              </a:lnSpc>
            </a:pPr>
            <a:r>
              <a:rPr lang="en-US" sz="2600" dirty="0" smtClean="0"/>
              <a:t>Where assessment is fully part of the learning process and integrated within it, the act of being assessed can help students make sense of their learning.</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altLang="en-US"/>
              <a:t>Strategies to encourage teams to enhance students’ learning experiences</a:t>
            </a:r>
          </a:p>
        </p:txBody>
      </p:sp>
      <p:sp>
        <p:nvSpPr>
          <p:cNvPr id="15363" name="Content Placeholder 2"/>
          <p:cNvSpPr>
            <a:spLocks noGrp="1"/>
          </p:cNvSpPr>
          <p:nvPr>
            <p:ph idx="1"/>
          </p:nvPr>
        </p:nvSpPr>
        <p:spPr>
          <a:xfrm>
            <a:off x="214313" y="1357313"/>
            <a:ext cx="8572500" cy="4789487"/>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altLang="en-US" sz="2600" dirty="0"/>
              <a:t>Use internal advocates across the organisation to promulgate institutional aims at a local level.</a:t>
            </a:r>
          </a:p>
          <a:p>
            <a:pPr eaLnBrk="1" hangingPunct="1"/>
            <a:r>
              <a:rPr lang="en-GB" altLang="en-US" sz="2600" dirty="0"/>
              <a:t>Enable them to build on positive outcomes where an innovation or a different approach has been used to good effect by showing others what worked for them.</a:t>
            </a:r>
          </a:p>
          <a:p>
            <a:pPr eaLnBrk="1" hangingPunct="1"/>
            <a:r>
              <a:rPr lang="en-GB" altLang="en-US" sz="2600" dirty="0"/>
              <a:t>Regularly access institutional and course level </a:t>
            </a:r>
            <a:r>
              <a:rPr lang="en-GB" altLang="en-US" sz="2600" dirty="0" smtClean="0"/>
              <a:t>data.</a:t>
            </a:r>
            <a:endParaRPr lang="en-GB" altLang="en-US" sz="2600" dirty="0"/>
          </a:p>
          <a:p>
            <a:pPr eaLnBrk="1" hangingPunct="1"/>
            <a:r>
              <a:rPr lang="en-GB" altLang="en-US" sz="2600" dirty="0"/>
              <a:t>Use the committee structure of an institution to publicise and gain consensus for </a:t>
            </a:r>
            <a:r>
              <a:rPr lang="en-GB" altLang="en-US" sz="2600" dirty="0" smtClean="0"/>
              <a:t>change</a:t>
            </a:r>
            <a:r>
              <a:rPr lang="en-GB" altLang="en-US" sz="2600" dirty="0"/>
              <a:t>.</a:t>
            </a:r>
          </a:p>
          <a:p>
            <a:pPr eaLnBrk="1" hangingPunct="1"/>
            <a:r>
              <a:rPr lang="en-GB" altLang="en-US" sz="2600" dirty="0"/>
              <a:t>Build learning communities across the HEI.</a:t>
            </a:r>
          </a:p>
          <a:p>
            <a:pPr eaLnBrk="1" hangingPunct="1"/>
            <a:endParaRPr lang="en-GB" altLang="en-US" sz="26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So what kinds of action do you plan to take to enhance the student experience?</a:t>
            </a:r>
          </a:p>
        </p:txBody>
      </p:sp>
      <p:sp>
        <p:nvSpPr>
          <p:cNvPr id="3" name="Content Placeholder 2"/>
          <p:cNvSpPr>
            <a:spLocks noGrp="1"/>
          </p:cNvSpPr>
          <p:nvPr>
            <p:ph idx="1"/>
          </p:nvPr>
        </p:nvSpPr>
        <p:spPr/>
        <p:txBody>
          <a:bodyPr/>
          <a:lstStyle/>
          <a:p>
            <a:r>
              <a:rPr lang="en-GB" sz="2800" dirty="0" smtClean="0"/>
              <a:t>At an individual level?</a:t>
            </a:r>
          </a:p>
          <a:p>
            <a:r>
              <a:rPr lang="en-GB" sz="2800" dirty="0" smtClean="0"/>
              <a:t>Within your course team?</a:t>
            </a:r>
          </a:p>
          <a:p>
            <a:r>
              <a:rPr lang="en-GB" sz="2800" dirty="0" smtClean="0"/>
              <a:t>Within your subject team?</a:t>
            </a:r>
          </a:p>
          <a:p>
            <a:endParaRPr lang="en-GB" sz="2800" dirty="0"/>
          </a:p>
          <a:p>
            <a:pPr marL="0" indent="0">
              <a:buNone/>
            </a:pPr>
            <a:r>
              <a:rPr lang="en-GB" sz="2800" dirty="0" smtClean="0"/>
              <a:t>And what needs to happen at an institutional level to help you achieve this?</a:t>
            </a:r>
            <a:endParaRPr lang="en-GB" sz="2800" dirty="0"/>
          </a:p>
        </p:txBody>
      </p:sp>
    </p:spTree>
    <p:extLst>
      <p:ext uri="{BB962C8B-B14F-4D97-AF65-F5344CB8AC3E}">
        <p14:creationId xmlns:p14="http://schemas.microsoft.com/office/powerpoint/2010/main" val="345093063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57045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references: 1</a:t>
            </a:r>
          </a:p>
        </p:txBody>
      </p:sp>
      <p:sp>
        <p:nvSpPr>
          <p:cNvPr id="207875" name="Rectangle 3"/>
          <p:cNvSpPr>
            <a:spLocks noGrp="1" noChangeArrowheads="1"/>
          </p:cNvSpPr>
          <p:nvPr>
            <p:ph type="body" idx="1"/>
          </p:nvPr>
        </p:nvSpPr>
        <p:spPr>
          <a:xfrm>
            <a:off x="250825" y="692696"/>
            <a:ext cx="8713788" cy="5831929"/>
          </a:xfrm>
        </p:spPr>
        <p:txBody>
          <a:bodyPr/>
          <a:lstStyle/>
          <a:p>
            <a:pPr marL="609600" indent="-609600" eaLnBrk="1" hangingPunct="1">
              <a:buFont typeface="Wingdings" pitchFamily="2" charset="2"/>
              <a:buNone/>
              <a:defRPr/>
            </a:pPr>
            <a:r>
              <a:rPr lang="en-GB" sz="2000" dirty="0" smtClean="0">
                <a:cs typeface="Times New Roman" pitchFamily="18" charset="0"/>
              </a:rPr>
              <a:t>Biggs, J. and Tang, C. (2011) </a:t>
            </a:r>
            <a:r>
              <a:rPr lang="en-GB" sz="2000" i="1" dirty="0" smtClean="0">
                <a:cs typeface="Times New Roman" pitchFamily="18" charset="0"/>
              </a:rPr>
              <a:t>Teaching for Quality Learning at University, </a:t>
            </a:r>
            <a:r>
              <a:rPr lang="en-GB" sz="2000" dirty="0" smtClean="0">
                <a:cs typeface="Times New Roman" pitchFamily="18" charset="0"/>
              </a:rPr>
              <a:t>Maidenhead: Open University Press.</a:t>
            </a:r>
          </a:p>
          <a:p>
            <a:pPr marL="609600" indent="-609600" eaLnBrk="1" hangingPunct="1">
              <a:buFont typeface="Wingdings" pitchFamily="2" charset="2"/>
              <a:buNone/>
              <a:defRPr/>
            </a:pPr>
            <a:r>
              <a:rPr lang="en-GB" sz="2000" dirty="0" err="1" smtClean="0"/>
              <a:t>Boud</a:t>
            </a:r>
            <a:r>
              <a:rPr lang="en-GB" sz="2000" dirty="0" smtClean="0"/>
              <a:t>, D. (1995) </a:t>
            </a:r>
            <a:r>
              <a:rPr lang="en-GB" sz="2000" i="1" dirty="0" smtClean="0"/>
              <a:t>Enhancing learning through self-assessment,</a:t>
            </a:r>
            <a:r>
              <a:rPr lang="en-GB" sz="2000" dirty="0" smtClean="0"/>
              <a:t> London: Routledge.</a:t>
            </a:r>
          </a:p>
          <a:p>
            <a:pPr marL="609600" indent="-609600" eaLnBrk="1" hangingPunct="1">
              <a:buNone/>
              <a:defRPr/>
            </a:pPr>
            <a:r>
              <a:rPr lang="en-US" sz="2000" dirty="0" smtClean="0"/>
              <a:t>Brown, S. (2015) Assessment, Learning and Teaching in Higher Education: Global Perspectives, London, Palgrave.</a:t>
            </a:r>
          </a:p>
          <a:p>
            <a:pPr marL="358775" indent="-358775">
              <a:spcBef>
                <a:spcPts val="1200"/>
              </a:spcBef>
              <a:spcAft>
                <a:spcPts val="0"/>
              </a:spcAft>
              <a:buNone/>
              <a:defRPr/>
            </a:pPr>
            <a:r>
              <a:rPr lang="en-GB" sz="2000" dirty="0">
                <a:ea typeface="Calibri"/>
                <a:cs typeface="Times New Roman"/>
              </a:rPr>
              <a:t>Brown, S. (2012) Managing change in universities: a Sisyphean task? </a:t>
            </a:r>
            <a:r>
              <a:rPr lang="en-GB" sz="2000" i="1" dirty="0">
                <a:ea typeface="Calibri"/>
                <a:cs typeface="Times New Roman"/>
              </a:rPr>
              <a:t>Quality in Higher Education, </a:t>
            </a:r>
            <a:r>
              <a:rPr lang="en-GB" sz="2000" i="1" dirty="0" smtClean="0">
                <a:ea typeface="Calibri"/>
                <a:cs typeface="Times New Roman"/>
              </a:rPr>
              <a:t>Vol.18 </a:t>
            </a:r>
            <a:r>
              <a:rPr lang="en-GB" sz="2000" i="1" dirty="0">
                <a:ea typeface="Calibri"/>
                <a:cs typeface="Times New Roman"/>
              </a:rPr>
              <a:t>No 1 pp.139-46</a:t>
            </a:r>
            <a:r>
              <a:rPr lang="en-GB" sz="2000" dirty="0">
                <a:ea typeface="Calibri"/>
                <a:cs typeface="Times New Roman"/>
              </a:rPr>
              <a:t>.</a:t>
            </a:r>
          </a:p>
          <a:p>
            <a:pPr marL="358775" indent="-358775">
              <a:spcBef>
                <a:spcPts val="1200"/>
              </a:spcBef>
              <a:spcAft>
                <a:spcPts val="0"/>
              </a:spcAft>
              <a:buNone/>
              <a:defRPr/>
            </a:pPr>
            <a:r>
              <a:rPr lang="en-GB" sz="2000" dirty="0">
                <a:ea typeface="Calibri"/>
                <a:cs typeface="Times New Roman"/>
              </a:rPr>
              <a:t>Brown, S. (2011) Bringing about positive change in higher education; a case study </a:t>
            </a:r>
            <a:r>
              <a:rPr lang="en-GB" sz="2000" i="1" dirty="0">
                <a:ea typeface="Calibri"/>
                <a:cs typeface="Times New Roman"/>
              </a:rPr>
              <a:t>Quality Assurance in Education</a:t>
            </a:r>
            <a:r>
              <a:rPr lang="en-GB" sz="2000" dirty="0">
                <a:ea typeface="Calibri"/>
                <a:cs typeface="Times New Roman"/>
              </a:rPr>
              <a:t> </a:t>
            </a:r>
            <a:r>
              <a:rPr lang="en-GB" sz="2000" dirty="0" smtClean="0">
                <a:ea typeface="Calibri"/>
                <a:cs typeface="Times New Roman"/>
              </a:rPr>
              <a:t>Vol</a:t>
            </a:r>
            <a:r>
              <a:rPr lang="en-GB" sz="2000" dirty="0">
                <a:ea typeface="Calibri"/>
                <a:cs typeface="Times New Roman"/>
              </a:rPr>
              <a:t>.</a:t>
            </a:r>
            <a:r>
              <a:rPr lang="en-GB" sz="2000" dirty="0" smtClean="0">
                <a:ea typeface="Calibri"/>
                <a:cs typeface="Times New Roman"/>
              </a:rPr>
              <a:t>19 </a:t>
            </a:r>
            <a:r>
              <a:rPr lang="en-GB" sz="2000" dirty="0">
                <a:ea typeface="Calibri"/>
                <a:cs typeface="Times New Roman"/>
              </a:rPr>
              <a:t>No 3 pp.195-207</a:t>
            </a:r>
            <a:r>
              <a:rPr lang="en-GB" sz="2000" dirty="0" smtClean="0">
                <a:ea typeface="Calibri"/>
                <a:cs typeface="Times New Roman"/>
              </a:rPr>
              <a:t>.</a:t>
            </a:r>
          </a:p>
          <a:p>
            <a:pPr marL="358775" indent="-358775">
              <a:spcBef>
                <a:spcPts val="1200"/>
              </a:spcBef>
              <a:spcAft>
                <a:spcPts val="0"/>
              </a:spcAft>
              <a:buNone/>
              <a:defRPr/>
            </a:pPr>
            <a:r>
              <a:rPr lang="en-GB" sz="2000" dirty="0" smtClean="0">
                <a:ea typeface="Calibri"/>
                <a:cs typeface="Times New Roman"/>
              </a:rPr>
              <a:t>Burns, J. (2014) ‘Universities </a:t>
            </a:r>
            <a:r>
              <a:rPr lang="en-GB" sz="2000" dirty="0">
                <a:ea typeface="Calibri"/>
                <a:cs typeface="Times New Roman"/>
              </a:rPr>
              <a:t>that fail should be punished’, says Which?: </a:t>
            </a:r>
            <a:br>
              <a:rPr lang="en-GB" sz="2000" dirty="0">
                <a:ea typeface="Calibri"/>
                <a:cs typeface="Times New Roman"/>
              </a:rPr>
            </a:br>
            <a:r>
              <a:rPr lang="en-GB" sz="2000" dirty="0" smtClean="0">
                <a:ea typeface="Calibri"/>
                <a:cs typeface="Times New Roman"/>
              </a:rPr>
              <a:t>BBC News, </a:t>
            </a:r>
            <a:r>
              <a:rPr lang="en-GB" sz="2000" dirty="0" smtClean="0">
                <a:ea typeface="Calibri"/>
                <a:cs typeface="Times New Roman"/>
                <a:hlinkClick r:id="rId3"/>
              </a:rPr>
              <a:t>http</a:t>
            </a:r>
            <a:r>
              <a:rPr lang="en-GB" sz="2000" dirty="0">
                <a:ea typeface="Calibri"/>
                <a:cs typeface="Times New Roman"/>
                <a:hlinkClick r:id="rId3"/>
              </a:rPr>
              <a:t>://</a:t>
            </a:r>
            <a:r>
              <a:rPr lang="en-GB" sz="2000" dirty="0" smtClean="0">
                <a:ea typeface="Calibri"/>
                <a:cs typeface="Times New Roman"/>
                <a:hlinkClick r:id="rId3"/>
              </a:rPr>
              <a:t>www.bbc.co.uk/news/education-30144416</a:t>
            </a:r>
            <a:r>
              <a:rPr lang="en-GB" sz="2000" dirty="0" smtClean="0">
                <a:ea typeface="Calibri"/>
                <a:cs typeface="Times New Roman"/>
              </a:rPr>
              <a:t>  </a:t>
            </a:r>
            <a:endParaRPr lang="en-GB" sz="2000" dirty="0">
              <a:ea typeface="Calibri"/>
              <a:cs typeface="Times New Roman"/>
            </a:endParaRPr>
          </a:p>
          <a:p>
            <a:pPr eaLnBrk="1" hangingPunct="1">
              <a:buNone/>
              <a:defRPr/>
            </a:pPr>
            <a:r>
              <a:rPr lang="en-GB" sz="2000" dirty="0"/>
              <a:t>Carroll, J. and Ryan, J. (2005) </a:t>
            </a:r>
            <a:r>
              <a:rPr lang="en-GB" sz="2000" i="1" dirty="0"/>
              <a:t>Teaching International students: improving learning for </a:t>
            </a:r>
            <a:r>
              <a:rPr lang="en-GB" sz="2000" i="1" dirty="0" smtClean="0"/>
              <a:t>all, </a:t>
            </a:r>
            <a:r>
              <a:rPr lang="en-GB" sz="2000" dirty="0"/>
              <a:t>London: Routledge SEDA series.</a:t>
            </a:r>
          </a:p>
          <a:p>
            <a:pPr eaLnBrk="1" hangingPunct="1">
              <a:buNone/>
              <a:defRPr/>
            </a:pPr>
            <a:r>
              <a:rPr lang="en-GB" sz="2000" dirty="0" err="1"/>
              <a:t>Crosling</a:t>
            </a:r>
            <a:r>
              <a:rPr lang="en-GB" sz="2000" dirty="0"/>
              <a:t>, G., Thomas, L. and </a:t>
            </a:r>
            <a:r>
              <a:rPr lang="en-GB" sz="2000" dirty="0" err="1"/>
              <a:t>Heagney</a:t>
            </a:r>
            <a:r>
              <a:rPr lang="en-GB" sz="2000" dirty="0"/>
              <a:t>, M. (2008) </a:t>
            </a:r>
            <a:r>
              <a:rPr lang="en-GB" sz="2000" i="1" dirty="0"/>
              <a:t>Improving student retention in Higher Education,</a:t>
            </a:r>
            <a:r>
              <a:rPr lang="en-GB" sz="2000" dirty="0"/>
              <a:t> London and New York: </a:t>
            </a:r>
            <a:r>
              <a:rPr lang="en-GB" sz="2000" dirty="0" smtClean="0"/>
              <a:t>Routledge. </a:t>
            </a:r>
          </a:p>
          <a:p>
            <a:pPr eaLnBrk="1" hangingPunct="1">
              <a:buNone/>
              <a:defRPr/>
            </a:pPr>
            <a:r>
              <a:rPr lang="en-GB" sz="2000" dirty="0" err="1"/>
              <a:t>Dweck</a:t>
            </a:r>
            <a:r>
              <a:rPr lang="en-GB" sz="2000" dirty="0"/>
              <a:t>, C. S. (2000) </a:t>
            </a:r>
            <a:r>
              <a:rPr lang="en-GB" sz="2000" i="1" dirty="0"/>
              <a:t>Self Theories: Their Role in Motivation, Personality and Development, </a:t>
            </a:r>
            <a:r>
              <a:rPr lang="en-GB" sz="2000" dirty="0"/>
              <a:t>Lillington, NC: Taylor &amp; Francis</a:t>
            </a:r>
            <a:r>
              <a:rPr lang="en-GB" sz="2000" dirty="0" smtClean="0"/>
              <a:t>.</a:t>
            </a:r>
          </a:p>
          <a:p>
            <a:pPr eaLnBrk="1" hangingPunct="1">
              <a:lnSpc>
                <a:spcPct val="90000"/>
              </a:lnSpc>
              <a:buNone/>
              <a:defRPr/>
            </a:pPr>
            <a:endParaRPr lang="en-GB" sz="20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200" dirty="0" smtClean="0"/>
              <a:t>Disengaged</a:t>
            </a:r>
            <a:r>
              <a:rPr lang="en-GB" sz="3600" dirty="0" smtClean="0"/>
              <a:t> students</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dirty="0" smtClean="0"/>
              <a:t>Don’t live up to their potential and fail to achieve their very best;</a:t>
            </a:r>
          </a:p>
          <a:p>
            <a:r>
              <a:rPr lang="en-GB" dirty="0" smtClean="0"/>
              <a:t>Make life more difficult for the staff who teach and support them;</a:t>
            </a:r>
          </a:p>
          <a:p>
            <a:r>
              <a:rPr lang="en-GB" dirty="0" smtClean="0"/>
              <a:t>Drop out of higher education, thereby damaging their own prospects and HEIs’ performance indicators;</a:t>
            </a:r>
          </a:p>
          <a:p>
            <a:r>
              <a:rPr lang="en-GB" dirty="0" smtClean="0"/>
              <a:t>HEIs suffer both financially and in terms of their status and reputation from high attrition rates. </a:t>
            </a:r>
            <a:endParaRPr lang="en-GB"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395536" y="116632"/>
            <a:ext cx="7543800" cy="5762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a:t>
            </a:r>
            <a:r>
              <a:rPr lang="en-GB" dirty="0" smtClean="0"/>
              <a:t>references: </a:t>
            </a:r>
            <a:r>
              <a:rPr lang="en-GB" dirty="0"/>
              <a:t>2</a:t>
            </a:r>
          </a:p>
        </p:txBody>
      </p:sp>
      <p:sp>
        <p:nvSpPr>
          <p:cNvPr id="208899" name="Rectangle 3"/>
          <p:cNvSpPr>
            <a:spLocks noGrp="1" noChangeArrowheads="1"/>
          </p:cNvSpPr>
          <p:nvPr>
            <p:ph type="body" idx="1"/>
          </p:nvPr>
        </p:nvSpPr>
        <p:spPr>
          <a:xfrm>
            <a:off x="250825" y="653143"/>
            <a:ext cx="8785671" cy="5549220"/>
          </a:xfrm>
          <a:noFill/>
          <a:ln w="9525">
            <a:noFill/>
            <a:miter lim="800000"/>
            <a:headEnd/>
            <a:tailEnd/>
          </a:ln>
        </p:spPr>
        <p:txBody>
          <a:bodyPr vert="horz" wrap="square" lIns="91440" tIns="45720" rIns="91440" bIns="45720" numCol="1" anchor="t" anchorCtr="0" compatLnSpc="1">
            <a:prstTxWarp prst="textNoShape">
              <a:avLst/>
            </a:prstTxWarp>
          </a:bodyPr>
          <a:lstStyle/>
          <a:p>
            <a:pPr marL="609600" indent="-609600" eaLnBrk="1" hangingPunct="1">
              <a:buNone/>
              <a:defRPr/>
            </a:pPr>
            <a:r>
              <a:rPr lang="en-GB" sz="2000" dirty="0"/>
              <a:t>Hunt, D. and Chalmers, L. (</a:t>
            </a:r>
            <a:r>
              <a:rPr lang="en-GB" sz="2000" dirty="0" err="1"/>
              <a:t>eds</a:t>
            </a:r>
            <a:r>
              <a:rPr lang="en-GB" sz="2000" dirty="0"/>
              <a:t>) (2012) </a:t>
            </a:r>
            <a:r>
              <a:rPr lang="en-GB" sz="2000" i="1" dirty="0"/>
              <a:t>University Teaching in Focus: a learning-centred approach,</a:t>
            </a:r>
            <a:r>
              <a:rPr lang="en-US" sz="2000" dirty="0"/>
              <a:t> Australia: ACER Press, and London: Routledge.</a:t>
            </a:r>
            <a:endParaRPr lang="en-GB" sz="2000" dirty="0"/>
          </a:p>
          <a:p>
            <a:pPr marL="609600" indent="-609600" eaLnBrk="1" hangingPunct="1">
              <a:buFont typeface="Wingdings" pitchFamily="2" charset="2"/>
              <a:buNone/>
              <a:defRPr/>
            </a:pPr>
            <a:r>
              <a:rPr lang="en-GB" sz="2000" dirty="0" err="1" smtClean="0"/>
              <a:t>Falchikov</a:t>
            </a:r>
            <a:r>
              <a:rPr lang="en-GB" sz="2000" dirty="0" smtClean="0"/>
              <a:t>, N. (2004) </a:t>
            </a:r>
            <a:r>
              <a:rPr lang="en-GB" sz="2000" i="1" dirty="0" smtClean="0"/>
              <a:t>Improving Assessment through Student Involvement: Practical Solutions for Aiding Learning in Higher and Further Education,</a:t>
            </a:r>
            <a:r>
              <a:rPr lang="en-GB" sz="2000" dirty="0" smtClean="0"/>
              <a:t> London: Routledge.</a:t>
            </a:r>
          </a:p>
          <a:p>
            <a:pPr marL="609600" indent="-609600" eaLnBrk="1" hangingPunct="1">
              <a:buFont typeface="Wingdings" pitchFamily="2" charset="2"/>
              <a:buNone/>
              <a:defRPr/>
            </a:pPr>
            <a:r>
              <a:rPr lang="en-GB" sz="2000" dirty="0" smtClean="0"/>
              <a:t>Gibbs, G. (1999) </a:t>
            </a:r>
            <a:r>
              <a:rPr lang="en-GB" sz="2000" i="1" dirty="0" smtClean="0"/>
              <a:t>Using assessment strategically to change the way students learn</a:t>
            </a:r>
            <a:r>
              <a:rPr lang="en-GB" sz="2000" dirty="0" smtClean="0"/>
              <a:t>, in Brown S. &amp; </a:t>
            </a:r>
            <a:r>
              <a:rPr lang="en-GB" sz="2000" dirty="0" err="1" smtClean="0"/>
              <a:t>Glasner</a:t>
            </a:r>
            <a:r>
              <a:rPr lang="en-GB" sz="2000" dirty="0" smtClean="0"/>
              <a:t>, A. (eds.), </a:t>
            </a:r>
            <a:r>
              <a:rPr lang="en-GB" sz="2000" i="1" dirty="0" smtClean="0"/>
              <a:t>Assessment Matters in Higher Education: Choosing and Using Diverse Approaches, </a:t>
            </a:r>
            <a:r>
              <a:rPr lang="en-GB" sz="2000" dirty="0" smtClean="0"/>
              <a:t>Maidenhead: SRHE/Open University Press.</a:t>
            </a:r>
          </a:p>
          <a:p>
            <a:pPr marL="609600" indent="-609600" eaLnBrk="1" hangingPunct="1">
              <a:buFont typeface="Wingdings" pitchFamily="2" charset="2"/>
              <a:buNone/>
              <a:defRPr/>
            </a:pPr>
            <a:r>
              <a:rPr lang="en-GB" sz="2000" dirty="0" smtClean="0"/>
              <a:t>Higher Education Academy (2012) </a:t>
            </a:r>
            <a:r>
              <a:rPr lang="en-GB" sz="2000" i="1" dirty="0" smtClean="0"/>
              <a:t>A marked improvement; transforming assessment in higher education</a:t>
            </a:r>
            <a:r>
              <a:rPr lang="en-GB" sz="2000" dirty="0" smtClean="0"/>
              <a:t>, York: HEA.</a:t>
            </a:r>
          </a:p>
          <a:p>
            <a:pPr eaLnBrk="1" hangingPunct="1">
              <a:buNone/>
              <a:defRPr/>
            </a:pPr>
            <a:r>
              <a:rPr lang="en-GB" sz="2000" dirty="0" err="1"/>
              <a:t>Mentkowski</a:t>
            </a:r>
            <a:r>
              <a:rPr lang="en-GB" sz="2000" dirty="0"/>
              <a:t>, M. and associates (2000) </a:t>
            </a:r>
            <a:r>
              <a:rPr lang="en-GB" sz="2000" i="1" dirty="0" smtClean="0"/>
              <a:t>Learning </a:t>
            </a:r>
            <a:r>
              <a:rPr lang="en-GB" sz="2000" i="1" dirty="0"/>
              <a:t>that lasts: integrating learning development and performance in college and beyond,</a:t>
            </a:r>
            <a:r>
              <a:rPr lang="en-GB" sz="2000" dirty="0"/>
              <a:t> San Francisco: </a:t>
            </a:r>
            <a:r>
              <a:rPr lang="en-GB" sz="2000" dirty="0" err="1"/>
              <a:t>Jossey</a:t>
            </a:r>
            <a:r>
              <a:rPr lang="en-GB" sz="2000" dirty="0"/>
              <a:t>-Bass.</a:t>
            </a:r>
          </a:p>
          <a:p>
            <a:pPr eaLnBrk="1" hangingPunct="1">
              <a:buNone/>
              <a:defRPr/>
            </a:pPr>
            <a:r>
              <a:rPr lang="en-GB" sz="2000" dirty="0"/>
              <a:t>PASS project Bradford </a:t>
            </a:r>
            <a:r>
              <a:rPr lang="en-GB" sz="2000" dirty="0">
                <a:hlinkClick r:id="rId3"/>
              </a:rPr>
              <a:t>http://www.pass.brad.ac.uk/</a:t>
            </a:r>
            <a:r>
              <a:rPr lang="en-GB" sz="2000" dirty="0"/>
              <a:t> Accessed November </a:t>
            </a:r>
            <a:r>
              <a:rPr lang="en-GB" sz="2000" dirty="0" smtClean="0"/>
              <a:t>2014.</a:t>
            </a:r>
          </a:p>
          <a:p>
            <a:pPr eaLnBrk="1" hangingPunct="1">
              <a:buNone/>
              <a:defRPr/>
            </a:pPr>
            <a:r>
              <a:rPr lang="en-GB" sz="2000" dirty="0" err="1"/>
              <a:t>Peelo</a:t>
            </a:r>
            <a:r>
              <a:rPr lang="en-GB" sz="2000" dirty="0"/>
              <a:t>, M. and Wareham, T. (eds.) (2002) </a:t>
            </a:r>
            <a:r>
              <a:rPr lang="en-GB" sz="2000" i="1" dirty="0"/>
              <a:t>Failing Students in higher education,</a:t>
            </a:r>
            <a:r>
              <a:rPr lang="en-GB" sz="2000" dirty="0"/>
              <a:t> Maidenhead, UK: SRHE/Open University Press.</a:t>
            </a:r>
          </a:p>
          <a:p>
            <a:pPr eaLnBrk="1" hangingPunct="1">
              <a:buNone/>
              <a:defRPr/>
            </a:pPr>
            <a:endParaRPr lang="en-GB" sz="2000" dirty="0"/>
          </a:p>
          <a:p>
            <a:pPr marL="609600" indent="-609600" eaLnBrk="1" hangingPunct="1">
              <a:buFont typeface="Wingdings" pitchFamily="2" charset="2"/>
              <a:buNone/>
              <a:defRPr/>
            </a:pPr>
            <a:endParaRPr lang="en-GB" sz="2000" dirty="0" smtClean="0"/>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116633"/>
            <a:ext cx="7543800" cy="576063"/>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a:t>
            </a:r>
            <a:r>
              <a:rPr lang="en-GB" dirty="0" smtClean="0"/>
              <a:t>references: </a:t>
            </a:r>
            <a:r>
              <a:rPr lang="en-GB" dirty="0"/>
              <a:t>3</a:t>
            </a:r>
          </a:p>
        </p:txBody>
      </p:sp>
      <p:sp>
        <p:nvSpPr>
          <p:cNvPr id="43011" name="Rectangle 3"/>
          <p:cNvSpPr>
            <a:spLocks noGrp="1" noChangeArrowheads="1"/>
          </p:cNvSpPr>
          <p:nvPr>
            <p:ph type="body" idx="1"/>
          </p:nvPr>
        </p:nvSpPr>
        <p:spPr>
          <a:xfrm>
            <a:off x="142844" y="692696"/>
            <a:ext cx="8750331" cy="5689055"/>
          </a:xfrm>
        </p:spPr>
        <p:txBody>
          <a:bodyPr/>
          <a:lstStyle/>
          <a:p>
            <a:pPr marL="358775" indent="-358775">
              <a:spcBef>
                <a:spcPts val="1200"/>
              </a:spcBef>
              <a:spcAft>
                <a:spcPts val="0"/>
              </a:spcAft>
              <a:buNone/>
              <a:defRPr/>
            </a:pPr>
            <a:r>
              <a:rPr lang="en-GB" sz="2000" dirty="0" smtClean="0"/>
              <a:t>Renfro, W. L. </a:t>
            </a:r>
            <a:r>
              <a:rPr lang="en-GB" sz="2000" dirty="0"/>
              <a:t>and Morrison</a:t>
            </a:r>
            <a:r>
              <a:rPr lang="en-GB" sz="2000" dirty="0" smtClean="0"/>
              <a:t>,  J.  L. </a:t>
            </a:r>
            <a:r>
              <a:rPr lang="en-GB" sz="2000" dirty="0"/>
              <a:t>(1983) </a:t>
            </a:r>
            <a:r>
              <a:rPr lang="en-GB" sz="2000" dirty="0" smtClean="0"/>
              <a:t>Anticipating </a:t>
            </a:r>
            <a:r>
              <a:rPr lang="en-GB" sz="2000" dirty="0"/>
              <a:t>and managing change in educational </a:t>
            </a:r>
            <a:r>
              <a:rPr lang="en-GB" sz="2000" dirty="0" smtClean="0"/>
              <a:t>organisations, </a:t>
            </a:r>
            <a:r>
              <a:rPr lang="en-GB" sz="2000" dirty="0"/>
              <a:t>Educational Leadership</a:t>
            </a:r>
            <a:r>
              <a:rPr lang="en-GB" sz="2000" dirty="0" smtClean="0"/>
              <a:t>, Association </a:t>
            </a:r>
            <a:r>
              <a:rPr lang="en-GB" sz="2000" dirty="0"/>
              <a:t>of Supervision and Curriculum </a:t>
            </a:r>
            <a:r>
              <a:rPr lang="en-GB" sz="2000" dirty="0" smtClean="0"/>
              <a:t>Development, Beaufort, </a:t>
            </a:r>
            <a:r>
              <a:rPr lang="en-GB" sz="2000" dirty="0"/>
              <a:t>Southern </a:t>
            </a:r>
            <a:r>
              <a:rPr lang="en-GB" sz="2000" dirty="0" smtClean="0"/>
              <a:t>Carolina.</a:t>
            </a:r>
            <a:endParaRPr lang="en-GB" sz="2000" dirty="0"/>
          </a:p>
          <a:p>
            <a:pPr eaLnBrk="1" hangingPunct="1">
              <a:buNone/>
            </a:pPr>
            <a:r>
              <a:rPr lang="en-GB" sz="2000" dirty="0" smtClean="0"/>
              <a:t>Race, </a:t>
            </a:r>
            <a:r>
              <a:rPr lang="en-GB" sz="2000" dirty="0"/>
              <a:t>P. (</a:t>
            </a:r>
            <a:r>
              <a:rPr lang="en-GB" sz="2000" dirty="0" smtClean="0"/>
              <a:t>2015) </a:t>
            </a:r>
            <a:r>
              <a:rPr lang="en-GB" sz="2000" i="1" dirty="0"/>
              <a:t>The lecturer’s toolkit </a:t>
            </a:r>
            <a:r>
              <a:rPr lang="en-GB" sz="2000" i="1" dirty="0" smtClean="0"/>
              <a:t>(4</a:t>
            </a:r>
            <a:r>
              <a:rPr lang="en-GB" sz="2000" i="1" baseline="30000" dirty="0" smtClean="0"/>
              <a:t>th</a:t>
            </a:r>
            <a:r>
              <a:rPr lang="en-GB" sz="2000" i="1" dirty="0" smtClean="0"/>
              <a:t> </a:t>
            </a:r>
            <a:r>
              <a:rPr lang="en-GB" sz="2000" i="1" dirty="0"/>
              <a:t>edition),</a:t>
            </a:r>
            <a:r>
              <a:rPr lang="en-GB" sz="2000" dirty="0"/>
              <a:t> London: Routledge.</a:t>
            </a:r>
          </a:p>
          <a:p>
            <a:pPr eaLnBrk="1" hangingPunct="1">
              <a:buNone/>
            </a:pPr>
            <a:r>
              <a:rPr lang="en-GB" sz="2000" dirty="0"/>
              <a:t>Rust, C., Price, M. and O’Donovan, B. (2003) Improving students’ learning by developing their understanding of assessment criteria and processes</a:t>
            </a:r>
            <a:r>
              <a:rPr lang="en-GB" sz="2000" i="1" dirty="0"/>
              <a:t>, Assessment and Evaluation in Higher Education. 28 (2), 147-164.</a:t>
            </a:r>
          </a:p>
          <a:p>
            <a:pPr eaLnBrk="1" hangingPunct="1">
              <a:buNone/>
            </a:pPr>
            <a:r>
              <a:rPr lang="en-GB" sz="2000" dirty="0"/>
              <a:t>Ryan, J. (2000) </a:t>
            </a:r>
            <a:r>
              <a:rPr lang="en-GB" sz="2000" i="1" dirty="0"/>
              <a:t>A Guide to Teaching International Students,</a:t>
            </a:r>
            <a:r>
              <a:rPr lang="en-GB" sz="2000" dirty="0"/>
              <a:t> Oxford Centre for Staff and Learning </a:t>
            </a:r>
            <a:r>
              <a:rPr lang="en-GB" sz="2000" dirty="0" smtClean="0"/>
              <a:t>Development.</a:t>
            </a:r>
          </a:p>
          <a:p>
            <a:pPr eaLnBrk="1" hangingPunct="1">
              <a:buNone/>
            </a:pPr>
            <a:r>
              <a:rPr lang="en-GB" sz="2000" dirty="0" err="1"/>
              <a:t>Salovey</a:t>
            </a:r>
            <a:r>
              <a:rPr lang="en-GB" sz="2000" dirty="0"/>
              <a:t>, P. and Meyer, J. (1990) Emotional </a:t>
            </a:r>
            <a:r>
              <a:rPr lang="en-GB" sz="2000" dirty="0" smtClean="0"/>
              <a:t>Intelligence, </a:t>
            </a:r>
            <a:r>
              <a:rPr lang="en-GB" sz="2000" i="1" dirty="0"/>
              <a:t>Imagination</a:t>
            </a:r>
            <a:r>
              <a:rPr lang="en-GB" sz="2000" dirty="0"/>
              <a:t>, </a:t>
            </a:r>
            <a:r>
              <a:rPr lang="en-GB" sz="2000" i="1" dirty="0"/>
              <a:t>Cognition and Personality </a:t>
            </a:r>
            <a:r>
              <a:rPr lang="en-GB" sz="2000" i="1" dirty="0" err="1"/>
              <a:t>Vol</a:t>
            </a:r>
            <a:r>
              <a:rPr lang="en-GB" sz="2000" i="1" dirty="0"/>
              <a:t> 9 (3) 185-211</a:t>
            </a:r>
            <a:r>
              <a:rPr lang="en-GB" sz="2000" dirty="0"/>
              <a:t>.</a:t>
            </a:r>
            <a:endParaRPr lang="en-GB" sz="2000" dirty="0" smtClean="0"/>
          </a:p>
          <a:p>
            <a:pPr eaLnBrk="1" hangingPunct="1">
              <a:buNone/>
            </a:pPr>
            <a:r>
              <a:rPr lang="en-GB" sz="2000" dirty="0">
                <a:ea typeface="Calibri"/>
                <a:cs typeface="Times New Roman"/>
              </a:rPr>
              <a:t>Scott, G. (2004) </a:t>
            </a:r>
            <a:r>
              <a:rPr lang="en-GB" sz="2000" i="1" dirty="0">
                <a:ea typeface="Calibri"/>
                <a:cs typeface="Times New Roman"/>
              </a:rPr>
              <a:t>Change matters: making a difference in higher education</a:t>
            </a:r>
            <a:r>
              <a:rPr lang="en-GB" sz="2000" dirty="0">
                <a:ea typeface="Calibri"/>
                <a:cs typeface="Times New Roman"/>
              </a:rPr>
              <a:t>, keynote given at the European Universities Association Leadership Forum in Dublin, available at </a:t>
            </a:r>
            <a:r>
              <a:rPr lang="en-GB" sz="2000" dirty="0">
                <a:ea typeface="Calibri"/>
                <a:cs typeface="Times New Roman"/>
                <a:hlinkClick r:id="rId3"/>
              </a:rPr>
              <a:t>http://www.uws.edu.au/__</a:t>
            </a:r>
            <a:r>
              <a:rPr lang="en-GB" sz="2000" dirty="0" smtClean="0">
                <a:ea typeface="Calibri"/>
                <a:cs typeface="Times New Roman"/>
                <a:hlinkClick r:id="rId3"/>
              </a:rPr>
              <a:t>data/assets/pdf_file/0007/6982/Change_Matters_Keynote.pdf</a:t>
            </a:r>
            <a:r>
              <a:rPr lang="en-GB" sz="2000" dirty="0">
                <a:ea typeface="Calibri"/>
                <a:cs typeface="Times New Roman"/>
              </a:rPr>
              <a:t> </a:t>
            </a:r>
            <a:r>
              <a:rPr lang="en-GB" sz="2000" dirty="0" smtClean="0">
                <a:ea typeface="Calibri"/>
                <a:cs typeface="Times New Roman"/>
              </a:rPr>
              <a:t>(accessed 24 November 2014).</a:t>
            </a:r>
            <a:endParaRPr lang="en-GB" sz="2000" dirty="0"/>
          </a:p>
          <a:p>
            <a:pPr eaLnBrk="1" hangingPunct="1">
              <a:buNone/>
            </a:pPr>
            <a:r>
              <a:rPr lang="en-GB" sz="2000" dirty="0" err="1"/>
              <a:t>Yorke</a:t>
            </a:r>
            <a:r>
              <a:rPr lang="en-GB" sz="2000" dirty="0"/>
              <a:t>, M. (1999) </a:t>
            </a:r>
            <a:r>
              <a:rPr lang="en-GB" sz="2000" i="1" dirty="0"/>
              <a:t>Leaving Early: Undergraduate Non-completion in Higher Education,</a:t>
            </a:r>
            <a:r>
              <a:rPr lang="en-GB" sz="2000" dirty="0"/>
              <a:t> London: Routledge.</a:t>
            </a:r>
          </a:p>
          <a:p>
            <a:pPr marL="358775" indent="-358775">
              <a:spcBef>
                <a:spcPts val="1200"/>
              </a:spcBef>
              <a:spcAft>
                <a:spcPts val="0"/>
              </a:spcAft>
              <a:buNone/>
              <a:defRPr/>
            </a:pPr>
            <a:endParaRPr lang="en-GB" sz="2000" dirty="0">
              <a:ea typeface="Calibri"/>
              <a:cs typeface="Times New Roman"/>
            </a:endParaRPr>
          </a:p>
          <a:p>
            <a:pPr eaLnBrk="1" hangingPunct="1">
              <a:buNone/>
              <a:defRPr/>
            </a:pPr>
            <a:endParaRPr lang="en-GB" sz="2000" dirty="0" smtClean="0"/>
          </a:p>
          <a:p>
            <a:pPr eaLnBrk="1" hangingPunct="1">
              <a:buNone/>
              <a:defRPr/>
            </a:pPr>
            <a:endParaRPr lang="en-GB" sz="2000" dirty="0" smtClean="0"/>
          </a:p>
          <a:p>
            <a:pPr eaLnBrk="1" hangingPunct="1">
              <a:lnSpc>
                <a:spcPct val="90000"/>
              </a:lnSpc>
              <a:buFont typeface="Wingdings" pitchFamily="2" charset="2"/>
              <a:buNone/>
              <a:defRPr/>
            </a:pPr>
            <a:endParaRPr lang="en-GB" sz="20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National Student </a:t>
            </a:r>
            <a:r>
              <a:rPr lang="en-GB" dirty="0"/>
              <a:t>S</a:t>
            </a:r>
            <a:r>
              <a:rPr lang="en-GB" dirty="0" smtClean="0"/>
              <a:t>urvey: an imperfect instrument</a:t>
            </a:r>
            <a:endParaRPr lang="en-GB" dirty="0"/>
          </a:p>
        </p:txBody>
      </p:sp>
      <p:sp>
        <p:nvSpPr>
          <p:cNvPr id="3" name="Content Placeholder 2"/>
          <p:cNvSpPr>
            <a:spLocks noGrp="1"/>
          </p:cNvSpPr>
          <p:nvPr>
            <p:ph idx="1"/>
          </p:nvPr>
        </p:nvSpPr>
        <p:spPr/>
        <p:txBody>
          <a:bodyPr/>
          <a:lstStyle/>
          <a:p>
            <a:r>
              <a:rPr lang="en-GB" dirty="0" smtClean="0"/>
              <a:t>Many agree that the questions are insufficiently focused and in some case impede learning enhancement;</a:t>
            </a:r>
          </a:p>
          <a:p>
            <a:r>
              <a:rPr lang="en-GB" dirty="0" smtClean="0"/>
              <a:t>Several questions are vague and subject to interpretation e.g. what is ‘prompt’ feedback?</a:t>
            </a:r>
          </a:p>
          <a:p>
            <a:r>
              <a:rPr lang="en-GB" dirty="0" smtClean="0"/>
              <a:t>It is possible to score highly on NSS questions and without necessarily offer great learning experiences;</a:t>
            </a:r>
          </a:p>
          <a:p>
            <a:r>
              <a:rPr lang="en-GB" dirty="0" smtClean="0"/>
              <a:t>The timing of the survey is not optimised, especially for assessment;</a:t>
            </a:r>
          </a:p>
          <a:p>
            <a:r>
              <a:rPr lang="en-GB" dirty="0" smtClean="0"/>
              <a:t>Students complain of being harassed to fill in the survey.</a:t>
            </a:r>
          </a:p>
          <a:p>
            <a:endParaRPr lang="en-GB" dirty="0"/>
          </a:p>
        </p:txBody>
      </p:sp>
    </p:spTree>
    <p:extLst>
      <p:ext uri="{BB962C8B-B14F-4D97-AF65-F5344CB8AC3E}">
        <p14:creationId xmlns:p14="http://schemas.microsoft.com/office/powerpoint/2010/main" val="9876889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1268760"/>
            <a:ext cx="7772400" cy="4500215"/>
          </a:xfrm>
        </p:spPr>
        <p:txBody>
          <a:bodyPr/>
          <a:lstStyle/>
          <a:p>
            <a:r>
              <a:rPr lang="en-GB" cap="none" dirty="0" smtClean="0"/>
              <a:t>What kinds of things cause student dissatisfaction?</a:t>
            </a:r>
            <a:endParaRPr lang="en-GB" cap="none" dirty="0"/>
          </a:p>
        </p:txBody>
      </p:sp>
    </p:spTree>
    <p:extLst>
      <p:ext uri="{BB962C8B-B14F-4D97-AF65-F5344CB8AC3E}">
        <p14:creationId xmlns:p14="http://schemas.microsoft.com/office/powerpoint/2010/main" val="8227222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Student complaints are:</a:t>
            </a:r>
            <a:endParaRPr lang="en-GB" dirty="0"/>
          </a:p>
        </p:txBody>
      </p:sp>
      <p:sp>
        <p:nvSpPr>
          <p:cNvPr id="5" name="Content Placeholder 4"/>
          <p:cNvSpPr>
            <a:spLocks noGrp="1"/>
          </p:cNvSpPr>
          <p:nvPr>
            <p:ph idx="1"/>
          </p:nvPr>
        </p:nvSpPr>
        <p:spPr/>
        <p:txBody>
          <a:bodyPr/>
          <a:lstStyle/>
          <a:p>
            <a:r>
              <a:rPr lang="en-GB" dirty="0" smtClean="0"/>
              <a:t>Expensive and time consuming for universities to deal with;</a:t>
            </a:r>
          </a:p>
          <a:p>
            <a:r>
              <a:rPr lang="en-GB" smtClean="0"/>
              <a:t>Distressing </a:t>
            </a:r>
            <a:r>
              <a:rPr lang="en-GB" dirty="0" smtClean="0"/>
              <a:t>for the students concerned (and their families);</a:t>
            </a:r>
          </a:p>
          <a:p>
            <a:r>
              <a:rPr lang="en-GB" dirty="0" smtClean="0"/>
              <a:t>Damaging to the reputation of the course and the university, which is particularly important when universities rely on word-of-mouth to support recruitment;</a:t>
            </a:r>
          </a:p>
          <a:p>
            <a:r>
              <a:rPr lang="en-GB" dirty="0" smtClean="0"/>
              <a:t>An opportunity for lawyers to make money;</a:t>
            </a:r>
          </a:p>
          <a:p>
            <a:r>
              <a:rPr lang="en-GB" dirty="0" smtClean="0"/>
              <a:t>Unhelpful to the students concerned as they eat into time that can be used more productively for study or seeking employment;</a:t>
            </a:r>
          </a:p>
          <a:p>
            <a:r>
              <a:rPr lang="en-GB" dirty="0" smtClean="0"/>
              <a:t>Unavoidable in some cases, but not in all.</a:t>
            </a:r>
          </a:p>
          <a:p>
            <a:endParaRPr lang="en-GB" dirty="0"/>
          </a:p>
        </p:txBody>
      </p:sp>
    </p:spTree>
    <p:extLst>
      <p:ext uri="{BB962C8B-B14F-4D97-AF65-F5344CB8AC3E}">
        <p14:creationId xmlns:p14="http://schemas.microsoft.com/office/powerpoint/2010/main" val="38636188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22239"/>
            <a:ext cx="7821488" cy="1218530"/>
          </a:xfrm>
        </p:spPr>
        <p:txBody>
          <a:bodyPr/>
          <a:lstStyle/>
          <a:p>
            <a:r>
              <a:rPr lang="en-GB" sz="2400" dirty="0" smtClean="0"/>
              <a:t>‘Universities </a:t>
            </a:r>
            <a:r>
              <a:rPr lang="en-GB" sz="2400" dirty="0"/>
              <a:t>that fail should be </a:t>
            </a:r>
            <a:r>
              <a:rPr lang="en-GB" sz="2400" dirty="0" smtClean="0"/>
              <a:t>punished’, </a:t>
            </a:r>
            <a:r>
              <a:rPr lang="en-GB" sz="2400" dirty="0"/>
              <a:t>says Which</a:t>
            </a:r>
            <a:r>
              <a:rPr lang="en-GB" sz="2400" dirty="0" smtClean="0"/>
              <a:t>?: </a:t>
            </a:r>
            <a:br>
              <a:rPr lang="en-GB" sz="2400" dirty="0" smtClean="0"/>
            </a:br>
            <a:r>
              <a:rPr lang="en-GB" sz="2000" dirty="0" smtClean="0"/>
              <a:t>see discussion this week by Judith Burns, Education </a:t>
            </a:r>
            <a:r>
              <a:rPr lang="en-GB" sz="2000" dirty="0"/>
              <a:t>reporter, BBC News.</a:t>
            </a:r>
            <a:br>
              <a:rPr lang="en-GB" sz="2000" dirty="0"/>
            </a:br>
            <a:r>
              <a:rPr lang="en-GB" sz="2000" dirty="0">
                <a:hlinkClick r:id="rId2"/>
              </a:rPr>
              <a:t>http://</a:t>
            </a:r>
            <a:r>
              <a:rPr lang="en-GB" sz="2000" dirty="0" smtClean="0">
                <a:hlinkClick r:id="rId2"/>
              </a:rPr>
              <a:t>www.bbc.co.uk/news/education-30144416</a:t>
            </a:r>
            <a:r>
              <a:rPr lang="en-GB" sz="2000" dirty="0" smtClean="0"/>
              <a:t> </a:t>
            </a:r>
            <a:endParaRPr lang="en-GB" sz="2400" dirty="0"/>
          </a:p>
        </p:txBody>
      </p:sp>
      <p:sp>
        <p:nvSpPr>
          <p:cNvPr id="3" name="Content Placeholder 2"/>
          <p:cNvSpPr>
            <a:spLocks noGrp="1"/>
          </p:cNvSpPr>
          <p:nvPr>
            <p:ph idx="1"/>
          </p:nvPr>
        </p:nvSpPr>
        <p:spPr>
          <a:xfrm>
            <a:off x="179512" y="1340768"/>
            <a:ext cx="8784976" cy="4861595"/>
          </a:xfrm>
        </p:spPr>
        <p:txBody>
          <a:bodyPr/>
          <a:lstStyle/>
          <a:p>
            <a:pPr marL="0" indent="0">
              <a:buNone/>
            </a:pPr>
            <a:r>
              <a:rPr lang="en-GB" sz="2200" dirty="0"/>
              <a:t>A </a:t>
            </a:r>
            <a:r>
              <a:rPr lang="en-GB" sz="2200" dirty="0" smtClean="0"/>
              <a:t>poll </a:t>
            </a:r>
            <a:r>
              <a:rPr lang="en-GB" sz="2200" dirty="0"/>
              <a:t>of 4,500 students for the report found 58% of respondents had experienced content changes or fee increases after their course had started.</a:t>
            </a:r>
          </a:p>
          <a:p>
            <a:r>
              <a:rPr lang="en-GB" sz="2200" dirty="0"/>
              <a:t>A fifth found an advertised module was no longer available or the content had significantly changed.</a:t>
            </a:r>
          </a:p>
          <a:p>
            <a:r>
              <a:rPr lang="en-GB" sz="2200" dirty="0"/>
              <a:t>"We're already paying too much but then to put it up £500 each year is something that I feel was sneaky," said one student.</a:t>
            </a:r>
          </a:p>
          <a:p>
            <a:r>
              <a:rPr lang="en-GB" sz="2200" dirty="0"/>
              <a:t>Another complained that a university course had been moved from Newport to Cardiff, which was "very likely to prevent me from being able to progress onto my third year".</a:t>
            </a:r>
          </a:p>
          <a:p>
            <a:r>
              <a:rPr lang="en-GB" sz="2200" dirty="0"/>
              <a:t>The researchers said students were reluctant to complain - 17% experienced a problem in this academic year, but only half of them complained.</a:t>
            </a:r>
          </a:p>
          <a:p>
            <a:r>
              <a:rPr lang="en-GB" sz="2200" dirty="0"/>
              <a:t>Of those who did complain, 58% were dissatisfied with the response and 48% felt ignored.</a:t>
            </a:r>
          </a:p>
          <a:p>
            <a:endParaRPr lang="en-GB" dirty="0"/>
          </a:p>
        </p:txBody>
      </p:sp>
    </p:spTree>
    <p:extLst>
      <p:ext uri="{BB962C8B-B14F-4D97-AF65-F5344CB8AC3E}">
        <p14:creationId xmlns:p14="http://schemas.microsoft.com/office/powerpoint/2010/main" val="4067491956"/>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4233</Words>
  <Application>Microsoft Office PowerPoint</Application>
  <PresentationFormat>On-screen Show (4:3)</PresentationFormat>
  <Paragraphs>317</Paragraphs>
  <Slides>51</Slides>
  <Notes>24</Notes>
  <HiddenSlides>0</HiddenSlides>
  <MMClips>0</MMClips>
  <ScaleCrop>false</ScaleCrop>
  <HeadingPairs>
    <vt:vector size="4" baseType="variant">
      <vt:variant>
        <vt:lpstr>Theme</vt:lpstr>
      </vt:variant>
      <vt:variant>
        <vt:i4>2</vt:i4>
      </vt:variant>
      <vt:variant>
        <vt:lpstr>Slide Titles</vt:lpstr>
      </vt:variant>
      <vt:variant>
        <vt:i4>51</vt:i4>
      </vt:variant>
    </vt:vector>
  </HeadingPairs>
  <TitlesOfParts>
    <vt:vector size="53" baseType="lpstr">
      <vt:lpstr>LeedsMet template</vt:lpstr>
      <vt:lpstr>101_Custom Design</vt:lpstr>
      <vt:lpstr>Enhancing the student experience: working to improve student satisfaction</vt:lpstr>
      <vt:lpstr>Rationale for the workshop</vt:lpstr>
      <vt:lpstr>In this workshop, participants will have opportunities to:</vt:lpstr>
      <vt:lpstr>PowerPoint Presentation</vt:lpstr>
      <vt:lpstr>Disengaged students</vt:lpstr>
      <vt:lpstr>The National Student Survey: an imperfect instrument</vt:lpstr>
      <vt:lpstr>What kinds of things cause student dissatisfaction?</vt:lpstr>
      <vt:lpstr>Student complaints are:</vt:lpstr>
      <vt:lpstr>‘Universities that fail should be punished’, says Which?:  see discussion this week by Judith Burns, Education reporter, BBC News. http://www.bbc.co.uk/news/education-30144416 </vt:lpstr>
      <vt:lpstr>Things that irritate students about the way the course is designed, organised &amp; managed:</vt:lpstr>
      <vt:lpstr>What annoys students about the ways in which academics relate to them?</vt:lpstr>
      <vt:lpstr>PowerPoint Presentation</vt:lpstr>
      <vt:lpstr>What annoys students about assessment issues?</vt:lpstr>
      <vt:lpstr>What is likely to annoy students in lectures?</vt:lpstr>
      <vt:lpstr>What annoys students about feedback?</vt:lpstr>
      <vt:lpstr>What about the relationship between the university and students? They don’t like it when:</vt:lpstr>
      <vt:lpstr>And what about the students?</vt:lpstr>
      <vt:lpstr>Attendance</vt:lpstr>
      <vt:lpstr>Enhancing the curriculum: 4 key literacies students need, to succeed in higher education</vt:lpstr>
      <vt:lpstr>Helping students to adopt suitable writing conventions</vt:lpstr>
      <vt:lpstr>Help students to decide what is required with reading</vt:lpstr>
      <vt:lpstr>Information literacy includes the capacity to:</vt:lpstr>
      <vt:lpstr>Assessment literacy: students do better if they can: </vt:lpstr>
      <vt:lpstr>Social literacy: students using emotional intelligence can: </vt:lpstr>
      <vt:lpstr>Emotional intelligence helps students to:</vt:lpstr>
      <vt:lpstr>The first 6 weeks of the first semester of the first year offers an opportunity for us to:</vt:lpstr>
      <vt:lpstr>What kind of activities might we want to provide for students in the first 6 weeks? Ones that:</vt:lpstr>
      <vt:lpstr>So immersive experiences can really help</vt:lpstr>
      <vt:lpstr>Using technologies to promote effective learning: we can:</vt:lpstr>
      <vt:lpstr>Seeking to offer personalised learning pathways</vt:lpstr>
      <vt:lpstr>Barriers to effective transition into university</vt:lpstr>
      <vt:lpstr>Mapping the student experience</vt:lpstr>
      <vt:lpstr>Being strategic about the first six weeks of the first semester</vt:lpstr>
      <vt:lpstr>Transition between levels</vt:lpstr>
      <vt:lpstr>Feeling like leaving?</vt:lpstr>
      <vt:lpstr>Some issues regarding learning approaches:</vt:lpstr>
      <vt:lpstr>Pressures towards dropping out</vt:lpstr>
      <vt:lpstr>Yorke identified some reasons for drop-out</vt:lpstr>
      <vt:lpstr>Other views on reasons for attrition</vt:lpstr>
      <vt:lpstr>Retention of international students:   some important considerations</vt:lpstr>
      <vt:lpstr>Assessment, confidence and retention</vt:lpstr>
      <vt:lpstr>Students who believe that intelligence is malleable may be more robust</vt:lpstr>
      <vt:lpstr>Strategies to ease transition</vt:lpstr>
      <vt:lpstr>Focussing on why students should stay:  we want them to say:</vt:lpstr>
      <vt:lpstr>Using assessment for learning and thereby easing transitions</vt:lpstr>
      <vt:lpstr>Strategies to encourage teams to enhance students’ learning experiences</vt:lpstr>
      <vt:lpstr>So what kinds of action do you plan to take to enhance the student experience?</vt:lpstr>
      <vt:lpstr>These and other slides will be available on my website at www.sally-brown.net</vt:lpstr>
      <vt:lpstr>Useful references: 1</vt:lpstr>
      <vt:lpstr>Useful references: 2</vt:lpstr>
      <vt:lpstr>Useful references: 3</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2014-11-24T18:22:51Z</dcterms:modified>
</cp:coreProperties>
</file>