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40"/>
  </p:notesMasterIdLst>
  <p:handoutMasterIdLst>
    <p:handoutMasterId r:id="rId41"/>
  </p:handoutMasterIdLst>
  <p:sldIdLst>
    <p:sldId id="420" r:id="rId3"/>
    <p:sldId id="529" r:id="rId4"/>
    <p:sldId id="530" r:id="rId5"/>
    <p:sldId id="533" r:id="rId6"/>
    <p:sldId id="534" r:id="rId7"/>
    <p:sldId id="538" r:id="rId8"/>
    <p:sldId id="539" r:id="rId9"/>
    <p:sldId id="535" r:id="rId10"/>
    <p:sldId id="430" r:id="rId11"/>
    <p:sldId id="536" r:id="rId12"/>
    <p:sldId id="537" r:id="rId13"/>
    <p:sldId id="500" r:id="rId14"/>
    <p:sldId id="441" r:id="rId15"/>
    <p:sldId id="501" r:id="rId16"/>
    <p:sldId id="511" r:id="rId17"/>
    <p:sldId id="512" r:id="rId18"/>
    <p:sldId id="509" r:id="rId19"/>
    <p:sldId id="510" r:id="rId20"/>
    <p:sldId id="505" r:id="rId21"/>
    <p:sldId id="506" r:id="rId22"/>
    <p:sldId id="507" r:id="rId23"/>
    <p:sldId id="508" r:id="rId24"/>
    <p:sldId id="447" r:id="rId25"/>
    <p:sldId id="513" r:id="rId26"/>
    <p:sldId id="514" r:id="rId27"/>
    <p:sldId id="515" r:id="rId28"/>
    <p:sldId id="528" r:id="rId29"/>
    <p:sldId id="517" r:id="rId30"/>
    <p:sldId id="504" r:id="rId31"/>
    <p:sldId id="531" r:id="rId32"/>
    <p:sldId id="532" r:id="rId33"/>
    <p:sldId id="443" r:id="rId34"/>
    <p:sldId id="382" r:id="rId35"/>
    <p:sldId id="270" r:id="rId36"/>
    <p:sldId id="271" r:id="rId37"/>
    <p:sldId id="272" r:id="rId38"/>
    <p:sldId id="317" r:id="rId39"/>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17" autoAdjust="0"/>
    <p:restoredTop sz="97458" autoAdjust="0"/>
  </p:normalViewPr>
  <p:slideViewPr>
    <p:cSldViewPr>
      <p:cViewPr>
        <p:scale>
          <a:sx n="90" d="100"/>
          <a:sy n="90" d="100"/>
        </p:scale>
        <p:origin x="-1314" y="-96"/>
      </p:cViewPr>
      <p:guideLst>
        <p:guide orient="horz" pos="2160"/>
        <p:guide pos="2880"/>
      </p:guideLst>
    </p:cSldViewPr>
  </p:slideViewPr>
  <p:outlineViewPr>
    <p:cViewPr>
      <p:scale>
        <a:sx n="33" d="100"/>
        <a:sy n="33" d="100"/>
      </p:scale>
      <p:origin x="48" y="12630"/>
    </p:cViewPr>
  </p:outlineViewPr>
  <p:notesTextViewPr>
    <p:cViewPr>
      <p:scale>
        <a:sx n="100" d="100"/>
        <a:sy n="100" d="100"/>
      </p:scale>
      <p:origin x="0" y="0"/>
    </p:cViewPr>
  </p:notesTextViewPr>
  <p:sorterViewPr>
    <p:cViewPr>
      <p:scale>
        <a:sx n="140" d="100"/>
        <a:sy n="140" d="100"/>
      </p:scale>
      <p:origin x="0" y="3024"/>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7415933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8632966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smtClean="0"/>
          </a:p>
        </p:txBody>
      </p:sp>
      <p:sp>
        <p:nvSpPr>
          <p:cNvPr id="67588" name="Slide Number Placeholder 3"/>
          <p:cNvSpPr>
            <a:spLocks noGrp="1"/>
          </p:cNvSpPr>
          <p:nvPr>
            <p:ph type="sldNum" sz="quarter" idx="5"/>
          </p:nvPr>
        </p:nvSpPr>
        <p:spPr>
          <a:noFill/>
        </p:spPr>
        <p:txBody>
          <a:bodyPr/>
          <a:lstStyle/>
          <a:p>
            <a:fld id="{679C7F4A-B15A-4BDE-8576-E4B1FC9DEB9F}" type="slidenum">
              <a:rPr lang="en-US" smtClean="0"/>
              <a:pPr/>
              <a:t>16</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56E23A86-C95C-4586-B5CC-14E5E3383775}" type="slidenum">
              <a:rPr lang="en-US" smtClean="0"/>
              <a:pPr/>
              <a:t>17</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F17A75F1-232C-43A3-8AF3-7BE9D1FC4D68}" type="slidenum">
              <a:rPr lang="en-US" smtClean="0"/>
              <a:pPr/>
              <a:t>18</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982AA6D0-6B4C-4A32-92C5-F2962674EDBC}" type="slidenum">
              <a:rPr lang="en-US" smtClean="0"/>
              <a:pPr/>
              <a:t>19</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43030A29-2FF2-4849-BC08-464BB9184BA9}" type="slidenum">
              <a:rPr lang="en-US" smtClean="0"/>
              <a:pPr/>
              <a:t>20</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09EE743B-BCBB-4D5A-9BE7-018FDD5951E3}" type="slidenum">
              <a:rPr lang="en-US" smtClean="0"/>
              <a:pPr/>
              <a:t>21</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F974168B-209A-4CE7-99D1-F6F83119C102}" type="slidenum">
              <a:rPr lang="en-US" smtClean="0"/>
              <a:pPr/>
              <a:t>22</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23</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smtClean="0"/>
          </a:p>
        </p:txBody>
      </p:sp>
      <p:sp>
        <p:nvSpPr>
          <p:cNvPr id="68612" name="Slide Number Placeholder 3"/>
          <p:cNvSpPr>
            <a:spLocks noGrp="1"/>
          </p:cNvSpPr>
          <p:nvPr>
            <p:ph type="sldNum" sz="quarter" idx="5"/>
          </p:nvPr>
        </p:nvSpPr>
        <p:spPr>
          <a:noFill/>
        </p:spPr>
        <p:txBody>
          <a:bodyPr/>
          <a:lstStyle/>
          <a:p>
            <a:fld id="{0EB60148-128B-4993-8FF5-59D31705D307}" type="slidenum">
              <a:rPr lang="en-US" smtClean="0"/>
              <a:pPr/>
              <a:t>24</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16FDC876-E357-472B-9611-7E94F120484E}" type="slidenum">
              <a:rPr lang="en-US" smtClean="0"/>
              <a:pPr/>
              <a:t>25</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8</a:t>
            </a:fld>
            <a:endParaRPr lang="en-US" dirty="0"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smtClean="0"/>
          </a:p>
        </p:txBody>
      </p:sp>
      <p:sp>
        <p:nvSpPr>
          <p:cNvPr id="70660" name="Slide Number Placeholder 3"/>
          <p:cNvSpPr>
            <a:spLocks noGrp="1"/>
          </p:cNvSpPr>
          <p:nvPr>
            <p:ph type="sldNum" sz="quarter" idx="5"/>
          </p:nvPr>
        </p:nvSpPr>
        <p:spPr>
          <a:noFill/>
        </p:spPr>
        <p:txBody>
          <a:bodyPr/>
          <a:lstStyle/>
          <a:p>
            <a:fld id="{D5CD037E-64C4-4B61-8879-39ECC509A407}" type="slidenum">
              <a:rPr lang="en-US" smtClean="0"/>
              <a:pPr/>
              <a:t>26</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365D9500-7478-45C9-B3D3-2927BB55A942}" type="slidenum">
              <a:rPr lang="en-US" smtClean="0"/>
              <a:pPr/>
              <a:t>27</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854DB17F-3A80-4791-BC31-BA1854998452}" type="slidenum">
              <a:rPr lang="en-US" smtClean="0"/>
              <a:pPr/>
              <a:t>28</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29</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32</a:t>
            </a:fld>
            <a:endParaRPr lang="en-US"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33</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34</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35</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36</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9</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10</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11</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smtClean="0"/>
          </a:p>
        </p:txBody>
      </p:sp>
      <p:sp>
        <p:nvSpPr>
          <p:cNvPr id="56324" name="Slide Number Placeholder 3"/>
          <p:cNvSpPr>
            <a:spLocks noGrp="1"/>
          </p:cNvSpPr>
          <p:nvPr>
            <p:ph type="sldNum" sz="quarter" idx="5"/>
          </p:nvPr>
        </p:nvSpPr>
        <p:spPr>
          <a:noFill/>
        </p:spPr>
        <p:txBody>
          <a:bodyPr/>
          <a:lstStyle/>
          <a:p>
            <a:fld id="{612FB99C-F638-443F-A635-6DA97A7256E7}" type="slidenum">
              <a:rPr lang="en-US" smtClean="0"/>
              <a:pPr/>
              <a:t>12</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13</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14</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smtClean="0"/>
          </a:p>
        </p:txBody>
      </p:sp>
      <p:sp>
        <p:nvSpPr>
          <p:cNvPr id="66564" name="Slide Number Placeholder 3"/>
          <p:cNvSpPr>
            <a:spLocks noGrp="1"/>
          </p:cNvSpPr>
          <p:nvPr>
            <p:ph type="sldNum" sz="quarter" idx="5"/>
          </p:nvPr>
        </p:nvSpPr>
        <p:spPr>
          <a:noFill/>
        </p:spPr>
        <p:txBody>
          <a:bodyPr/>
          <a:lstStyle/>
          <a:p>
            <a:fld id="{9FC9312F-456D-49D8-BFEE-3A8DA400570D}" type="slidenum">
              <a:rPr lang="en-US" smtClean="0"/>
              <a:pPr/>
              <a:t>15</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24/11/2014</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24/11/2014</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24/11/2014</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24/11/2014</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24/11/2014</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24/11/2014</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24/11/2014</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24/11/2014</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24/11/2014</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24/11/2014</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24/11/2014</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24/11/2014</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smtClean="0"/>
              <a:t>Streamlining Assessment: giving feedback effectively and efficiently</a:t>
            </a:r>
            <a:endParaRPr lang="en-GB" sz="4000" b="0" dirty="0" smtClean="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smtClean="0">
                <a:solidFill>
                  <a:schemeClr val="tx2">
                    <a:lumMod val="60000"/>
                    <a:lumOff val="40000"/>
                  </a:schemeClr>
                </a:solidFill>
              </a:rPr>
              <a:t>Plymouth University</a:t>
            </a:r>
          </a:p>
          <a:p>
            <a:pPr algn="ctr" eaLnBrk="1" hangingPunct="1">
              <a:defRPr/>
            </a:pPr>
            <a:r>
              <a:rPr lang="en-GB" sz="2400" dirty="0" smtClean="0"/>
              <a:t>November 25</a:t>
            </a:r>
            <a:r>
              <a:rPr lang="en-GB" sz="2400" baseline="30000" dirty="0" smtClean="0"/>
              <a:t>th</a:t>
            </a:r>
            <a:r>
              <a:rPr lang="en-GB" sz="2400" dirty="0" smtClean="0"/>
              <a:t> 2014</a:t>
            </a:r>
            <a:endParaRPr lang="en-GB" sz="1400" dirty="0" smtClean="0"/>
          </a:p>
          <a:p>
            <a:pPr algn="ctr" eaLnBrk="1" hangingPunct="1">
              <a:defRPr/>
            </a:pPr>
            <a:r>
              <a:rPr lang="en-GB" sz="2800" b="1" dirty="0" smtClean="0"/>
              <a:t>Sally Brown</a:t>
            </a:r>
          </a:p>
          <a:p>
            <a:pPr algn="ctr" eaLnBrk="1" hangingPunct="1">
              <a:defRPr/>
            </a:pPr>
            <a:r>
              <a:rPr lang="en-GB" sz="2400" dirty="0" smtClean="0"/>
              <a:t>PFHEA, SFSEDA, NTF</a:t>
            </a:r>
            <a:endParaRPr lang="en-GB" sz="2400" b="1" dirty="0" smtClean="0"/>
          </a:p>
          <a:p>
            <a:pPr algn="ctr" eaLnBrk="1" hangingPunct="1">
              <a:defRPr/>
            </a:pPr>
            <a:r>
              <a:rPr lang="en-GB" sz="2000" dirty="0" smtClean="0"/>
              <a:t>Emerita Professor, Leeds Beckett University</a:t>
            </a:r>
          </a:p>
          <a:p>
            <a:pPr algn="ctr" eaLnBrk="1" hangingPunct="1">
              <a:defRPr/>
            </a:pPr>
            <a:r>
              <a:rPr lang="en-GB" sz="2000" dirty="0" smtClean="0"/>
              <a:t>Visiting </a:t>
            </a:r>
            <a:r>
              <a:rPr lang="en-GB" sz="2000" dirty="0" smtClean="0"/>
              <a:t>Professor: </a:t>
            </a:r>
            <a:r>
              <a:rPr lang="en-GB" sz="2000" dirty="0" smtClean="0"/>
              <a:t>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Sadler, the most cited author on formative assessment argues:</a:t>
            </a:r>
            <a:endParaRPr lang="en-GB" sz="3200"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buNone/>
            </a:pPr>
            <a:r>
              <a:rPr lang="en-GB" sz="2800" dirty="0" smtClean="0"/>
              <a:t>“Students need to be exposed to, and gain experience in making judgements about, a variety of works of different quality... They need planned rather than random exposure to exemplars, and experience in making judgements about quality. They need to create verbalised rationales and accounts of how various works could have been done better. Finally, they need to engage in evaluative conversations with teachers and other students.” </a:t>
            </a:r>
          </a:p>
          <a:p>
            <a:pPr eaLnBrk="1" hangingPunct="1">
              <a:lnSpc>
                <a:spcPct val="100000"/>
              </a:lnSpc>
              <a:buNone/>
            </a:pPr>
            <a:endParaRPr lang="en-GB" sz="2800" dirty="0"/>
          </a:p>
        </p:txBody>
      </p:sp>
    </p:spTree>
    <p:extLst>
      <p:ext uri="{BB962C8B-B14F-4D97-AF65-F5344CB8AC3E}">
        <p14:creationId xmlns:p14="http://schemas.microsoft.com/office/powerpoint/2010/main" val="16750920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Sadler continues…</a:t>
            </a:r>
            <a:endParaRPr lang="en-GB" sz="3200"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eaLnBrk="1" hangingPunct="1">
              <a:buNone/>
            </a:pPr>
            <a:r>
              <a:rPr lang="en-GB" sz="2800" dirty="0" smtClean="0"/>
              <a:t>“Together</a:t>
            </a:r>
            <a:r>
              <a:rPr lang="en-GB" sz="2800" dirty="0" smtClean="0"/>
              <a:t>, these provide the means by which students can develop a concept of quality that is similar in essence to that which the teacher possesses, and in particular to understand what makes for high quality. Although providing these experiences for students may appear to add more layers to the task of teaching, it is possible to organise this approach to peer assessment so that it becomes a powerful strategy for higher education </a:t>
            </a:r>
            <a:r>
              <a:rPr lang="en-GB" sz="2800" dirty="0" smtClean="0"/>
              <a:t>teaching”.</a:t>
            </a:r>
            <a:endParaRPr lang="en-GB" sz="2800" dirty="0" smtClean="0"/>
          </a:p>
          <a:p>
            <a:pPr eaLnBrk="1" hangingPunct="1">
              <a:buNone/>
            </a:pPr>
            <a:r>
              <a:rPr lang="en-GB" sz="2800" dirty="0" smtClean="0"/>
              <a:t>Sadler, (2010)</a:t>
            </a:r>
            <a:endParaRPr lang="en-GB" sz="2800" dirty="0"/>
          </a:p>
        </p:txBody>
      </p:sp>
    </p:spTree>
    <p:extLst>
      <p:ext uri="{BB962C8B-B14F-4D97-AF65-F5344CB8AC3E}">
        <p14:creationId xmlns:p14="http://schemas.microsoft.com/office/powerpoint/2010/main" val="7576910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Streamlining assessment:</a:t>
            </a:r>
            <a:br>
              <a:rPr lang="en-GB" sz="3200" dirty="0"/>
            </a:br>
            <a:r>
              <a:rPr lang="en-GB" sz="3200" dirty="0"/>
              <a:t>why would we wish to do it?</a:t>
            </a:r>
          </a:p>
        </p:txBody>
      </p:sp>
      <p:sp>
        <p:nvSpPr>
          <p:cNvPr id="1433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Huge pressure on resources in higher education;</a:t>
            </a:r>
          </a:p>
          <a:p>
            <a:r>
              <a:rPr lang="en-GB" sz="2600" dirty="0"/>
              <a:t>Larger numbers of students in cohorts;</a:t>
            </a:r>
          </a:p>
          <a:p>
            <a:r>
              <a:rPr lang="en-GB" sz="2600" dirty="0"/>
              <a:t>Ever-increasing demands on staff time;</a:t>
            </a:r>
          </a:p>
          <a:p>
            <a:r>
              <a:rPr lang="en-GB" sz="2600" dirty="0"/>
              <a:t>Staff indicate they spend a disproportionate time on assessment drudgery;</a:t>
            </a:r>
          </a:p>
          <a:p>
            <a:r>
              <a:rPr lang="en-GB" sz="2600" dirty="0"/>
              <a:t>The means exist nowadays to undertake some aspects of assessment more effectively and efficiently.</a:t>
            </a:r>
          </a:p>
          <a:p>
            <a:endParaRPr lang="en-GB" sz="2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Efficient assessment: we need to:</a:t>
            </a:r>
            <a:endParaRPr lang="en-GB" sz="3200"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Stop marking, start assessing! </a:t>
            </a:r>
          </a:p>
          <a:p>
            <a:r>
              <a:rPr lang="en-GB" sz="2600" dirty="0"/>
              <a:t>Explore ways to maximise student ‘time on task’ (Gibbs) and minimise staff drudgery;</a:t>
            </a:r>
          </a:p>
          <a:p>
            <a:r>
              <a:rPr lang="en-GB" sz="2600" dirty="0"/>
              <a:t>Remember that feedback is crucial to student learning but the most time-consuming aspect of assessment: we need to explore ways of giving feedback effectively and efficiently.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To give feedback more effectively </a:t>
            </a:r>
            <a:br>
              <a:rPr lang="en-GB" sz="3200"/>
            </a:br>
            <a:r>
              <a:rPr lang="en-GB" sz="3200"/>
              <a:t>&amp; efficiently, we can:</a:t>
            </a:r>
          </a:p>
        </p:txBody>
      </p:sp>
      <p:sp>
        <p:nvSpPr>
          <p:cNvPr id="18435" name="Rectangle 3"/>
          <p:cNvSpPr>
            <a:spLocks noGrp="1" noChangeArrowheads="1"/>
          </p:cNvSpPr>
          <p:nvPr>
            <p:ph type="body" idx="1"/>
          </p:nvPr>
        </p:nvSpPr>
        <p:spPr>
          <a:xfrm>
            <a:off x="381000" y="1981200"/>
            <a:ext cx="8382000" cy="411480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Feedback orally to groups of students;</a:t>
            </a:r>
          </a:p>
          <a:p>
            <a:r>
              <a:rPr lang="en-GB" sz="2600" dirty="0"/>
              <a:t>Write an assignment report;</a:t>
            </a:r>
          </a:p>
          <a:p>
            <a:r>
              <a:rPr lang="en-GB" sz="2600" dirty="0"/>
              <a:t>Use model answers;</a:t>
            </a:r>
          </a:p>
          <a:p>
            <a:r>
              <a:rPr lang="en-GB" sz="2600" dirty="0"/>
              <a:t>Use assignment return sheets;</a:t>
            </a:r>
          </a:p>
          <a:p>
            <a:r>
              <a:rPr lang="en-GB" sz="2600" dirty="0"/>
              <a:t>Use statement banks;</a:t>
            </a:r>
          </a:p>
          <a:p>
            <a:r>
              <a:rPr lang="en-GB" sz="2600" dirty="0"/>
              <a:t>Involve students in their own assessment;</a:t>
            </a:r>
          </a:p>
          <a:p>
            <a:r>
              <a:rPr lang="en-GB" sz="2600" dirty="0"/>
              <a:t>Use technologies for delivering and managing assessment.</a:t>
            </a:r>
          </a:p>
          <a:p>
            <a:endParaRPr lang="en-GB" sz="2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Feeding back orally to groups of students: why?</a:t>
            </a:r>
          </a:p>
        </p:txBody>
      </p:sp>
      <p:sp>
        <p:nvSpPr>
          <p:cNvPr id="2560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Face-to-face feedback uses tone of voice, emphasis, body language;</a:t>
            </a:r>
          </a:p>
          <a:p>
            <a:r>
              <a:rPr lang="en-GB" sz="2600"/>
              <a:t>Students learn from feedback to each others’ work;</a:t>
            </a:r>
          </a:p>
          <a:p>
            <a:r>
              <a:rPr lang="en-GB" sz="2600"/>
              <a:t>Students can ask questions;</a:t>
            </a:r>
          </a:p>
          <a:p>
            <a:r>
              <a:rPr lang="en-GB" sz="2600"/>
              <a:t>Makes feedback a shared experience.</a:t>
            </a:r>
          </a:p>
          <a:p>
            <a:endParaRPr lang="en-GB" sz="260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Feeding back orally to groups of students: how?</a:t>
            </a:r>
          </a:p>
        </p:txBody>
      </p:sp>
      <p:sp>
        <p:nvSpPr>
          <p:cNvPr id="2662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Staff mark assignments with minimal in-text comment and provide grades/marks as normal;</a:t>
            </a:r>
          </a:p>
          <a:p>
            <a:r>
              <a:rPr lang="en-GB" sz="2600" dirty="0"/>
              <a:t>At the start of a lecture or seminar, the tutor provides an overview of class performance and orally remediates errors, clarifies; misunderstandings, and praises good practice;</a:t>
            </a:r>
          </a:p>
          <a:p>
            <a:r>
              <a:rPr lang="en-GB" sz="2600" dirty="0"/>
              <a:t>Students have a chance to ask and answer questions;</a:t>
            </a:r>
          </a:p>
          <a:p>
            <a:r>
              <a:rPr lang="en-GB" sz="2600" dirty="0"/>
              <a:t>An audio file can be made available on the VLE.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Written assignment reports: why?</a:t>
            </a:r>
          </a:p>
        </p:txBody>
      </p:sp>
      <p:sp>
        <p:nvSpPr>
          <p:cNvPr id="23555" name="Rectangle 3"/>
          <p:cNvSpPr>
            <a:spLocks noGrp="1" noChangeArrowheads="1"/>
          </p:cNvSpPr>
          <p:nvPr>
            <p:ph type="body" idx="1"/>
          </p:nvPr>
        </p:nvSpPr>
        <p:spPr>
          <a:xfrm>
            <a:off x="457200" y="1571625"/>
            <a:ext cx="8305800" cy="45243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Provides feedback to a group as a whole;</a:t>
            </a:r>
          </a:p>
          <a:p>
            <a:r>
              <a:rPr lang="en-GB" sz="2600" dirty="0"/>
              <a:t>Allows students to know how they are doing by comparison with the rest of the course;</a:t>
            </a:r>
          </a:p>
          <a:p>
            <a:r>
              <a:rPr lang="en-GB" sz="2600" dirty="0"/>
              <a:t>Offers a chance to illustrate good practice;</a:t>
            </a:r>
          </a:p>
          <a:p>
            <a:r>
              <a:rPr lang="en-GB" sz="2600" dirty="0"/>
              <a:t>Minimal comments can be put on scripts;</a:t>
            </a:r>
          </a:p>
          <a:p>
            <a:r>
              <a:rPr lang="en-GB" sz="2600" dirty="0"/>
              <a:t>Generic reports can be delivered quickly electronically before moderation.</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457200"/>
            <a:ext cx="7772400" cy="75723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reports: how?</a:t>
            </a:r>
          </a:p>
        </p:txBody>
      </p:sp>
      <p:sp>
        <p:nvSpPr>
          <p:cNvPr id="24579" name="Rectangle 3"/>
          <p:cNvSpPr>
            <a:spLocks noGrp="1" noChangeArrowheads="1"/>
          </p:cNvSpPr>
          <p:nvPr>
            <p:ph type="body" idx="1"/>
          </p:nvPr>
        </p:nvSpPr>
        <p:spPr>
          <a:xfrm>
            <a:off x="609600" y="1285875"/>
            <a:ext cx="7848600" cy="47339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mark assignments with minimal in-text comment and provide grades/marks as normal;</a:t>
            </a:r>
          </a:p>
          <a:p>
            <a:r>
              <a:rPr lang="en-GB" sz="2600"/>
              <a:t>Notes are made of similar points from several students’ work;</a:t>
            </a:r>
          </a:p>
          <a:p>
            <a:r>
              <a:rPr lang="en-GB" sz="2600"/>
              <a:t>A report is compiled which identifies examples of good practice, areas where a number of students made similar errors and additional reading suggestions.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42875"/>
            <a:ext cx="7772400" cy="837853"/>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Using ‘expanded’ model answers: why?</a:t>
            </a:r>
          </a:p>
        </p:txBody>
      </p:sp>
      <p:sp>
        <p:nvSpPr>
          <p:cNvPr id="19459" name="Rectangle 3"/>
          <p:cNvSpPr>
            <a:spLocks noGrp="1" noChangeArrowheads="1"/>
          </p:cNvSpPr>
          <p:nvPr>
            <p:ph type="body" idx="1"/>
          </p:nvPr>
        </p:nvSpPr>
        <p:spPr>
          <a:xfrm>
            <a:off x="685800" y="1268760"/>
            <a:ext cx="7772400"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They give students a good idea of what can be expected of them;</a:t>
            </a:r>
          </a:p>
          <a:p>
            <a:r>
              <a:rPr lang="en-GB" sz="2600" dirty="0"/>
              <a:t>It is sometimes easier to show students than tell them what we are after;</a:t>
            </a:r>
          </a:p>
          <a:p>
            <a:r>
              <a:rPr lang="en-GB" sz="2600" dirty="0"/>
              <a:t>They can be time efficient; </a:t>
            </a:r>
          </a:p>
          <a:p>
            <a:r>
              <a:rPr lang="en-GB" sz="2600" dirty="0"/>
              <a:t>They show how solutions have been reached;</a:t>
            </a:r>
          </a:p>
          <a:p>
            <a:r>
              <a:rPr lang="en-GB" sz="2600" dirty="0"/>
              <a:t>They demonstrate good practice;</a:t>
            </a:r>
          </a:p>
          <a:p>
            <a:r>
              <a:rPr lang="en-GB" sz="2600" dirty="0"/>
              <a:t>The commentary can indicate why an answer is good.</a:t>
            </a:r>
          </a:p>
          <a:p>
            <a:endParaRPr lang="en-GB" sz="2600" dirty="0"/>
          </a:p>
          <a:p>
            <a:endParaRPr lang="en-GB" sz="2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Rationale for the workshop</a:t>
            </a:r>
            <a:endParaRPr lang="en-GB" sz="3600" dirty="0"/>
          </a:p>
        </p:txBody>
      </p:sp>
      <p:sp>
        <p:nvSpPr>
          <p:cNvPr id="3" name="Content Placeholder 2"/>
          <p:cNvSpPr>
            <a:spLocks noGrp="1"/>
          </p:cNvSpPr>
          <p:nvPr>
            <p:ph idx="1"/>
          </p:nvPr>
        </p:nvSpPr>
        <p:spPr/>
        <p:txBody>
          <a:bodyPr/>
          <a:lstStyle/>
          <a:p>
            <a:pPr>
              <a:buNone/>
            </a:pPr>
            <a:r>
              <a:rPr lang="en-GB" sz="2800" dirty="0" smtClean="0"/>
              <a:t>	Assessment impacts highly on student learning, and good assessment and feedback are considered by many to be significant agents in fostering student learning. In NSS, internal surveys, via the NUS and in conversations with staff, students are </a:t>
            </a:r>
            <a:r>
              <a:rPr lang="en-GB" sz="2800" dirty="0" smtClean="0"/>
              <a:t>less </a:t>
            </a:r>
            <a:r>
              <a:rPr lang="en-GB" sz="2800" dirty="0" smtClean="0"/>
              <a:t>happy with the assessment elements of programmes than any other area. However, giving prompt and plentiful developmental feedback as many students expect, can be time consuming for staff, and it can be disheartening when students don’t seem to make good use </a:t>
            </a:r>
            <a:r>
              <a:rPr lang="en-GB" sz="2800" dirty="0" smtClean="0"/>
              <a:t>of </a:t>
            </a:r>
            <a:r>
              <a:rPr lang="en-GB" sz="2800" dirty="0" smtClean="0"/>
              <a:t>the feedback </a:t>
            </a:r>
            <a:r>
              <a:rPr lang="en-GB" sz="2800" dirty="0" smtClean="0"/>
              <a:t>given.</a:t>
            </a:r>
            <a:endParaRPr lang="en-GB" sz="28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Using model answers: how?</a:t>
            </a:r>
          </a:p>
        </p:txBody>
      </p:sp>
      <p:sp>
        <p:nvSpPr>
          <p:cNvPr id="20483" name="Rectangle 3"/>
          <p:cNvSpPr>
            <a:spLocks noGrp="1" noChangeArrowheads="1"/>
          </p:cNvSpPr>
          <p:nvPr>
            <p:ph type="body" idx="1"/>
          </p:nvPr>
        </p:nvSpPr>
        <p:spPr>
          <a:xfrm>
            <a:off x="468313" y="1196975"/>
            <a:ext cx="8280400" cy="48990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preparing an assignment can draft a model answer;</a:t>
            </a:r>
          </a:p>
          <a:p>
            <a:r>
              <a:rPr lang="en-GB" sz="2600"/>
              <a:t>Student work (or extracts from several student’s answers) can be anonymised and (with permission) used as a model;</a:t>
            </a:r>
          </a:p>
          <a:p>
            <a:r>
              <a:rPr lang="en-GB" sz="2600"/>
              <a:t>Text can be placed on page with explanatory comments appended (‘exploded text’);</a:t>
            </a:r>
          </a:p>
          <a:p>
            <a:r>
              <a:rPr lang="en-GB" sz="2600"/>
              <a:t>However, caution should be exercised in order to lead students to think only one approach is acceptable.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800" y="260648"/>
            <a:ext cx="8458200" cy="86409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Assignment return sheets: why?</a:t>
            </a:r>
          </a:p>
        </p:txBody>
      </p:sp>
      <p:sp>
        <p:nvSpPr>
          <p:cNvPr id="21507" name="Rectangle 3"/>
          <p:cNvSpPr>
            <a:spLocks noGrp="1" noChangeArrowheads="1"/>
          </p:cNvSpPr>
          <p:nvPr>
            <p:ph type="body" idx="1"/>
          </p:nvPr>
        </p:nvSpPr>
        <p:spPr>
          <a:xfrm>
            <a:off x="250825" y="1268761"/>
            <a:ext cx="8281615"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err="1"/>
              <a:t>Proformas</a:t>
            </a:r>
            <a:r>
              <a:rPr lang="en-GB" sz="2600" dirty="0"/>
              <a:t> save assessors writing the same thing repeatedly;</a:t>
            </a:r>
          </a:p>
          <a:p>
            <a:r>
              <a:rPr lang="en-GB" sz="2600" dirty="0"/>
              <a:t>Helps to keep assessors’ comments on track;</a:t>
            </a:r>
          </a:p>
          <a:p>
            <a:r>
              <a:rPr lang="en-GB" sz="2600" dirty="0"/>
              <a:t>Shows how criteria match up to performance and how marks are derived;</a:t>
            </a:r>
          </a:p>
          <a:p>
            <a:r>
              <a:rPr lang="en-GB" sz="2600" dirty="0"/>
              <a:t>Helps students to see what is valued;</a:t>
            </a:r>
          </a:p>
          <a:p>
            <a:r>
              <a:rPr lang="en-GB" sz="2600" dirty="0"/>
              <a:t>Provides a useful written record.</a:t>
            </a:r>
          </a:p>
          <a:p>
            <a:endParaRPr lang="en-GB" sz="26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return sheets: how?</a:t>
            </a:r>
          </a:p>
        </p:txBody>
      </p:sp>
      <p:sp>
        <p:nvSpPr>
          <p:cNvPr id="225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Criteria presented in assignment brief can be utilised in a proforma;</a:t>
            </a:r>
          </a:p>
          <a:p>
            <a:r>
              <a:rPr lang="en-GB" sz="2600"/>
              <a:t>Variations in weighting can be clearly identified;</a:t>
            </a:r>
          </a:p>
          <a:p>
            <a:r>
              <a:rPr lang="en-GB" sz="2600"/>
              <a:t>A Likert scale or boxes can be used to speed tutor’s responses;</a:t>
            </a:r>
          </a:p>
          <a:p>
            <a:r>
              <a:rPr lang="en-GB" sz="2600"/>
              <a:t>Space can be provided for individual comments.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gridCol w="1785950"/>
                <a:gridCol w="846710"/>
                <a:gridCol w="3518936"/>
                <a:gridCol w="1539874"/>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Mark</a:t>
                      </a:r>
                    </a:p>
                    <a:p>
                      <a:pPr algn="ctr">
                        <a:lnSpc>
                          <a:spcPct val="115000"/>
                        </a:lnSpc>
                        <a:spcAft>
                          <a:spcPts val="0"/>
                        </a:spcAft>
                      </a:pPr>
                      <a:r>
                        <a:rPr lang="en-GB" sz="1400" b="1" dirty="0" smtClean="0">
                          <a:latin typeface="+mn-lt"/>
                          <a:ea typeface="Calibri"/>
                          <a:cs typeface="Times New Roman"/>
                        </a:rPr>
                        <a:t> (0-5</a:t>
                      </a:r>
                      <a:r>
                        <a:rPr lang="en-GB" sz="1400" b="1" baseline="0" dirty="0" smtClean="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a:t>
                      </a:r>
                      <a:r>
                        <a:rPr lang="en-GB" sz="1400" b="1" baseline="0" dirty="0" smtClean="0">
                          <a:latin typeface="+mn-lt"/>
                          <a:ea typeface="Calibri"/>
                          <a:cs typeface="Times New Roman"/>
                        </a:rPr>
                        <a:t> c</a:t>
                      </a:r>
                      <a:r>
                        <a:rPr lang="en-GB" sz="1400" b="1" dirty="0" smtClean="0">
                          <a:latin typeface="+mn-lt"/>
                          <a:ea typeface="Calibri"/>
                          <a:cs typeface="Times New Roman"/>
                        </a:rPr>
                        <a:t>omments and suggestions for further work</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present information clearly logically, accurately and fluently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This work is written reasonably fluently</a:t>
                      </a:r>
                      <a:r>
                        <a:rPr lang="en-GB" sz="1400" b="1" baseline="0" dirty="0" smtClean="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a:t>
                      </a:r>
                      <a:r>
                        <a:rPr lang="en-GB" sz="1400" b="1" dirty="0" smtClean="0">
                          <a:latin typeface="+mn-lt"/>
                          <a:ea typeface="Calibri"/>
                          <a:cs typeface="Times New Roman"/>
                        </a:rPr>
                        <a:t>choose</a:t>
                      </a:r>
                      <a:r>
                        <a:rPr lang="en-GB" sz="1400" b="1" baseline="0" dirty="0" smtClean="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5</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Made excellent choices and used it well to suit the context of the problem being addressed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5382">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to use a range of reference materials and cite them appropriately </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1</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Cited only one reference and did</a:t>
                      </a:r>
                      <a:r>
                        <a:rPr lang="en-GB" sz="1400" b="1" baseline="0" dirty="0" smtClean="0">
                          <a:latin typeface="+mn-lt"/>
                          <a:ea typeface="Calibri"/>
                          <a:cs typeface="Times New Roman"/>
                        </a:rPr>
                        <a:t> so inaccurately</a:t>
                      </a:r>
                    </a:p>
                    <a:p>
                      <a:pPr>
                        <a:lnSpc>
                          <a:spcPct val="115000"/>
                        </a:lnSpc>
                        <a:spcAft>
                          <a:spcPts val="0"/>
                        </a:spcAft>
                      </a:pPr>
                      <a:r>
                        <a:rPr lang="en-GB" sz="1400" b="1" baseline="0" dirty="0" smtClean="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lackadder ITC" pitchFamily="82" charset="0"/>
                          <a:ea typeface="Batang" pitchFamily="18" charset="-127"/>
                          <a:cs typeface="Times New Roman"/>
                        </a:rPr>
                        <a:t>I've checked it out and see where I was going wrong</a:t>
                      </a:r>
                      <a:endParaRPr lang="en-GB" sz="1800" dirty="0">
                        <a:latin typeface="Blackadder ITC" pitchFamily="82" charset="0"/>
                        <a:ea typeface="Batang" pitchFamily="18" charset="-127"/>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Sample assignment return proforma</a:t>
            </a:r>
            <a:endParaRPr lang="en-GB" sz="32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Statement banks: why?</a:t>
            </a:r>
          </a:p>
        </p:txBody>
      </p:sp>
      <p:sp>
        <p:nvSpPr>
          <p:cNvPr id="2765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Harnesses a resource of comments you already use;</a:t>
            </a:r>
          </a:p>
          <a:p>
            <a:r>
              <a:rPr lang="en-GB" sz="2600"/>
              <a:t>Avoids writing same comments repeatedly;</a:t>
            </a:r>
          </a:p>
          <a:p>
            <a:r>
              <a:rPr lang="en-GB" sz="2600"/>
              <a:t>Allows you to give individual comments additionally to the students who really need them;</a:t>
            </a:r>
          </a:p>
          <a:p>
            <a:r>
              <a:rPr lang="en-GB" sz="2600"/>
              <a:t>Can be automated with use of technology.</a:t>
            </a:r>
          </a:p>
          <a:p>
            <a:endParaRPr lang="en-GB" sz="260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Statement banks: how?</a:t>
            </a:r>
          </a:p>
        </p:txBody>
      </p:sp>
      <p:sp>
        <p:nvSpPr>
          <p:cNvPr id="28675" name="Rectangle 3"/>
          <p:cNvSpPr>
            <a:spLocks noGrp="1" noChangeArrowheads="1"/>
          </p:cNvSpPr>
          <p:nvPr>
            <p:ph type="body" idx="1"/>
          </p:nvPr>
        </p:nvSpPr>
        <p:spPr>
          <a:xfrm>
            <a:off x="468313" y="1052736"/>
            <a:ext cx="8229600" cy="514962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Tutor identifies a range of regularly used comments written on students’ work;</a:t>
            </a:r>
          </a:p>
          <a:p>
            <a:r>
              <a:rPr lang="en-GB" sz="2600" dirty="0"/>
              <a:t>These are collated and numbered;</a:t>
            </a:r>
          </a:p>
          <a:p>
            <a:r>
              <a:rPr lang="en-GB" sz="2600" dirty="0"/>
              <a:t>Tutor marks work and writes numbers on text of assignment where specific comments apply, or provides a written (or emailed) detailed commentary which pulls together the appropriate items into continuous prose;</a:t>
            </a:r>
          </a:p>
          <a:p>
            <a:r>
              <a:rPr lang="en-GB" sz="2600" dirty="0"/>
              <a:t>Moodle and other platforms can do much of the drudgery in terms of collating marks, returning work etc. Assignment handler can return comments and only release marks when students have commented.</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214313"/>
            <a:ext cx="8382000" cy="10715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Computer-assisted assessment: why?</a:t>
            </a:r>
          </a:p>
        </p:txBody>
      </p:sp>
      <p:sp>
        <p:nvSpPr>
          <p:cNvPr id="2969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Enables feedback to be given regularly and incrementally;</a:t>
            </a:r>
          </a:p>
          <a:p>
            <a:r>
              <a:rPr lang="en-GB" sz="2600" dirty="0"/>
              <a:t>Saves tutor time for large cohorts and repeated classes;</a:t>
            </a:r>
          </a:p>
          <a:p>
            <a:r>
              <a:rPr lang="en-GB" sz="2600" dirty="0"/>
              <a:t>Can allow instant (or rapid) on screen feedback to e.g. MCQ options;</a:t>
            </a:r>
          </a:p>
          <a:p>
            <a:r>
              <a:rPr lang="en-GB" sz="2600" dirty="0"/>
              <a:t>Saves drudgery, (but not a quick fix);</a:t>
            </a:r>
          </a:p>
          <a:p>
            <a:r>
              <a:rPr lang="en-GB" sz="2600" dirty="0"/>
              <a:t>Is really worth while for large cohorts and where content doesn’t alter fast.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122239"/>
            <a:ext cx="7543800" cy="93049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Computer-assisted assignments: how?</a:t>
            </a:r>
          </a:p>
        </p:txBody>
      </p:sp>
      <p:sp>
        <p:nvSpPr>
          <p:cNvPr id="30723" name="Rectangle 3"/>
          <p:cNvSpPr>
            <a:spLocks noGrp="1" noChangeArrowheads="1"/>
          </p:cNvSpPr>
          <p:nvPr>
            <p:ph type="body" idx="1"/>
          </p:nvPr>
        </p:nvSpPr>
        <p:spPr>
          <a:xfrm>
            <a:off x="179388" y="1268761"/>
            <a:ext cx="8785225" cy="489709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Designing them should not be a cottage industry!</a:t>
            </a:r>
          </a:p>
          <a:p>
            <a:r>
              <a:rPr lang="en-GB" sz="2600" dirty="0"/>
              <a:t>Training and support both in designing questions and applying the relevant technology are essential;</a:t>
            </a:r>
          </a:p>
          <a:p>
            <a:r>
              <a:rPr lang="en-GB" sz="2600" dirty="0"/>
              <a:t>Testing and piloting of CAA items is also imperative;</a:t>
            </a:r>
          </a:p>
          <a:p>
            <a:r>
              <a:rPr lang="en-GB" sz="2600" dirty="0"/>
              <a:t>We can make use of existing test packages (e.g. from publishers), colleagues with expertise and advice from software companies (e.g. Moodle, </a:t>
            </a:r>
            <a:r>
              <a:rPr lang="en-GB" sz="2600" dirty="0" err="1"/>
              <a:t>Turnitin</a:t>
            </a:r>
            <a:r>
              <a:rPr lang="en-GB" sz="2600" dirty="0"/>
              <a:t>, </a:t>
            </a:r>
            <a:r>
              <a:rPr lang="en-GB" sz="2600" dirty="0" err="1"/>
              <a:t>QuestionMark</a:t>
            </a:r>
            <a:r>
              <a:rPr lang="en-GB" sz="2600" dirty="0"/>
              <a:t>). </a:t>
            </a:r>
          </a:p>
          <a:p>
            <a:endParaRPr lang="en-GB" sz="26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GB" sz="3200" dirty="0" smtClean="0"/>
              <a:t>Use CAA </a:t>
            </a:r>
            <a:r>
              <a:rPr lang="en-GB" sz="3200" i="1" dirty="0" smtClean="0"/>
              <a:t>for</a:t>
            </a:r>
            <a:r>
              <a:rPr lang="en-GB" sz="3200" dirty="0" smtClean="0"/>
              <a:t> rather than </a:t>
            </a:r>
            <a:r>
              <a:rPr lang="en-GB" sz="3200" i="1" dirty="0" smtClean="0"/>
              <a:t>of</a:t>
            </a:r>
            <a:r>
              <a:rPr lang="en-GB" sz="3200" dirty="0" smtClean="0"/>
              <a:t> learning</a:t>
            </a:r>
          </a:p>
        </p:txBody>
      </p:sp>
      <p:sp>
        <p:nvSpPr>
          <p:cNvPr id="3174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We can employ computer-assisted formative assessment with responses to student work automatically generated by email; </a:t>
            </a:r>
          </a:p>
          <a:p>
            <a:r>
              <a:rPr lang="en-GB" dirty="0"/>
              <a:t>Students seem to really like having the chance to find out how they are doing, and attempt tests several times in an environment where no one else is watching how they do; </a:t>
            </a:r>
          </a:p>
          <a:p>
            <a:r>
              <a:rPr lang="en-GB" dirty="0"/>
              <a:t>We can monitor what is going on across a cohort, so we can concentrate our energies either on students who are repeatedly doing badly or those who are not engaging at all in the activity; Note that Computer-supported assessment can include use of audio feedback via digital sound files, video commentaries and other means of using course Virtual Learning Environments.</a:t>
            </a:r>
          </a:p>
          <a:p>
            <a:endParaRPr lang="en-GB"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Making assessment work well</a:t>
            </a:r>
          </a:p>
        </p:txBody>
      </p:sp>
      <p:sp>
        <p:nvSpPr>
          <p:cNvPr id="43011" name="Rectangle 3"/>
          <p:cNvSpPr>
            <a:spLocks noGrp="1" noChangeArrowheads="1"/>
          </p:cNvSpPr>
          <p:nvPr>
            <p:ph type="body" idx="1"/>
          </p:nvPr>
        </p:nvSpPr>
        <p:spPr>
          <a:xfrm>
            <a:off x="228600" y="928688"/>
            <a:ext cx="8686800" cy="51974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Intra-tutor and Inter-tutor reliability need to be assured;</a:t>
            </a:r>
          </a:p>
          <a:p>
            <a:r>
              <a:rPr lang="en-GB" sz="2600" dirty="0"/>
              <a:t>Practices and processes need to be transparently fair to all students;</a:t>
            </a:r>
          </a:p>
          <a:p>
            <a:r>
              <a:rPr lang="en-GB" sz="2600" dirty="0"/>
              <a:t>Cheat and plagiarisers need to be deterred/punished;</a:t>
            </a:r>
          </a:p>
          <a:p>
            <a:r>
              <a:rPr lang="en-GB" sz="2600" dirty="0"/>
              <a:t>Assessment needs to be manageable for both staff and students;</a:t>
            </a:r>
          </a:p>
          <a:p>
            <a:r>
              <a:rPr lang="en-GB" sz="2600" dirty="0"/>
              <a:t>Assignments should assess what has been taught/learned not what it is easy to assess.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7858156" cy="1074514"/>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smtClean="0"/>
              <a:t>This workshop will focus on what kinds of feedback work best for students, enabling participants to:</a:t>
            </a:r>
            <a:endParaRPr lang="en-GB" dirty="0"/>
          </a:p>
        </p:txBody>
      </p:sp>
      <p:sp>
        <p:nvSpPr>
          <p:cNvPr id="3" name="Content Placeholder 2"/>
          <p:cNvSpPr>
            <a:spLocks noGrp="1"/>
          </p:cNvSpPr>
          <p:nvPr>
            <p:ph idx="1"/>
          </p:nvPr>
        </p:nvSpPr>
        <p:spPr>
          <a:xfrm>
            <a:off x="468313" y="1268761"/>
            <a:ext cx="8229600" cy="4933602"/>
          </a:xfrm>
        </p:spPr>
        <p:txBody>
          <a:bodyPr/>
          <a:lstStyle/>
          <a:p>
            <a:pPr lvl="0"/>
            <a:r>
              <a:rPr lang="en-GB" sz="2600" dirty="0" smtClean="0"/>
              <a:t>Reflect on the importance of assessment, and particularly feedback as integral to learning and in helping students take assessment seriously;</a:t>
            </a:r>
          </a:p>
          <a:p>
            <a:pPr lvl="0"/>
            <a:r>
              <a:rPr lang="en-GB" sz="2600" dirty="0" smtClean="0"/>
              <a:t>Consider a range of methods to give students feedback effectively and efficiently which are time efficient for staff and useful to students;</a:t>
            </a:r>
          </a:p>
          <a:p>
            <a:pPr lvl="0"/>
            <a:r>
              <a:rPr lang="en-GB" sz="2600" dirty="0" smtClean="0"/>
              <a:t>Explore approaches that maximise the chances of students actually reading and using the feedback they are given;</a:t>
            </a:r>
          </a:p>
          <a:p>
            <a:pPr lvl="0"/>
            <a:r>
              <a:rPr lang="en-GB" sz="2600" dirty="0" smtClean="0"/>
              <a:t>Plan a series of enhancements at a local level to improve assessment and feedback in the </a:t>
            </a:r>
            <a:r>
              <a:rPr lang="en-GB" sz="2600" dirty="0" smtClean="0"/>
              <a:t>Faculty.</a:t>
            </a:r>
            <a:endParaRPr lang="en-GB" sz="2600" dirty="0" smtClean="0"/>
          </a:p>
          <a:p>
            <a:endParaRPr lang="en-GB" sz="26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a:t>
            </a:r>
            <a:r>
              <a:rPr lang="en-GB" dirty="0"/>
              <a:t>‘Sounds good’).</a:t>
            </a:r>
            <a:endParaRPr lang="en-GB" dirty="0"/>
          </a:p>
          <a:p>
            <a:endParaRPr lang="en-GB" dirty="0"/>
          </a:p>
        </p:txBody>
      </p:sp>
    </p:spTree>
    <p:extLst>
      <p:ext uri="{BB962C8B-B14F-4D97-AF65-F5344CB8AC3E}">
        <p14:creationId xmlns:p14="http://schemas.microsoft.com/office/powerpoint/2010/main" val="20621546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053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Planning to strategically enhance your assessment and </a:t>
            </a:r>
            <a:r>
              <a:rPr lang="en-GB" sz="3200" dirty="0"/>
              <a:t>feedback: </a:t>
            </a:r>
            <a:br>
              <a:rPr lang="en-GB" sz="3200" dirty="0"/>
            </a:br>
            <a:r>
              <a:rPr lang="en-GB" sz="3200" dirty="0"/>
              <a:t>please </a:t>
            </a:r>
            <a:r>
              <a:rPr lang="en-GB" sz="3200" dirty="0"/>
              <a:t>identify some goals and specify: </a:t>
            </a:r>
          </a:p>
        </p:txBody>
      </p:sp>
      <p:sp>
        <p:nvSpPr>
          <p:cNvPr id="3" name="Content Placeholder 2"/>
          <p:cNvSpPr>
            <a:spLocks noGrp="1"/>
          </p:cNvSpPr>
          <p:nvPr>
            <p:ph idx="1"/>
          </p:nvPr>
        </p:nvSpPr>
        <p:spPr>
          <a:xfrm>
            <a:off x="468313" y="1628799"/>
            <a:ext cx="8229600" cy="4573563"/>
          </a:xfrm>
        </p:spPr>
        <p:txBody>
          <a:bodyPr/>
          <a:lstStyle/>
          <a:p>
            <a:r>
              <a:rPr lang="en-GB" dirty="0"/>
              <a:t>Whether these are short medium or long term?</a:t>
            </a:r>
          </a:p>
          <a:p>
            <a:r>
              <a:rPr lang="en-GB" dirty="0"/>
              <a:t>What your timescale/milestones might be?</a:t>
            </a:r>
          </a:p>
          <a:p>
            <a:r>
              <a:rPr lang="en-GB" dirty="0"/>
              <a:t>Who will take a lead on making them happen?</a:t>
            </a:r>
          </a:p>
          <a:p>
            <a:r>
              <a:rPr lang="en-GB" dirty="0"/>
              <a:t>How you might involve students in making these changes?</a:t>
            </a:r>
          </a:p>
          <a:p>
            <a:r>
              <a:rPr lang="en-GB" dirty="0"/>
              <a:t>What resources and support you need to make them happen?</a:t>
            </a:r>
          </a:p>
          <a:p>
            <a:r>
              <a:rPr lang="en-GB" dirty="0"/>
              <a:t>What might get in the way of you achieving this, and what you can do to mitigate these problems?</a:t>
            </a:r>
          </a:p>
          <a:p>
            <a:r>
              <a:rPr lang="en-GB" dirty="0"/>
              <a:t>How you will know when you have achieved them successfully?</a:t>
            </a:r>
          </a:p>
          <a:p>
            <a:endParaRPr lang="en-GB" dirty="0"/>
          </a:p>
        </p:txBody>
      </p:sp>
    </p:spTree>
    <p:extLst>
      <p:ext uri="{BB962C8B-B14F-4D97-AF65-F5344CB8AC3E}">
        <p14:creationId xmlns:p14="http://schemas.microsoft.com/office/powerpoint/2010/main" val="1690374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smtClean="0"/>
              <a:t>Conclusions</a:t>
            </a:r>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dirty="0" smtClean="0"/>
              <a:t>Assessment needs to be manageable for staff and students if it is going to engage students in learning activities;</a:t>
            </a:r>
          </a:p>
          <a:p>
            <a:pPr eaLnBrk="1" hangingPunct="1"/>
            <a:r>
              <a:rPr lang="en-US" dirty="0" smtClean="0"/>
              <a:t>No single method of giving feedback is likely to be ubiquitously successful, so it’s worth ringing the changes;</a:t>
            </a:r>
          </a:p>
          <a:p>
            <a:pPr eaLnBrk="1" hangingPunct="1"/>
            <a:r>
              <a:rPr lang="en-US" dirty="0" smtClean="0"/>
              <a:t>Students in the early stages of their learning journey are likely to need more support and positive feedback than later, when they are more robust and confident;</a:t>
            </a:r>
          </a:p>
          <a:p>
            <a:pPr eaLnBrk="1" hangingPunct="1"/>
            <a:r>
              <a:rPr lang="en-US" dirty="0" smtClean="0"/>
              <a:t>The first six weeks of the first semester are crucial in helping students understand how </a:t>
            </a:r>
            <a:r>
              <a:rPr lang="en-US" dirty="0" smtClean="0"/>
              <a:t>assessment works</a:t>
            </a:r>
            <a:r>
              <a:rPr lang="en-US" dirty="0" smtClean="0"/>
              <a:t>;</a:t>
            </a:r>
          </a:p>
          <a:p>
            <a:pPr eaLnBrk="1" hangingPunct="1"/>
            <a:r>
              <a:rPr lang="en-US" dirty="0" smtClean="0"/>
              <a:t>Where new routes are taken, it helps to provide a rationale via an assessment strategy or other course documentation, for example explaining that you give extensive generic formative feedback early and idiosyncratic feedback later.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2000" dirty="0" smtClean="0"/>
              <a:t>Assessment Reform Group (1999) </a:t>
            </a:r>
            <a:r>
              <a:rPr lang="en-GB" sz="2000" i="1" dirty="0" smtClean="0"/>
              <a:t>Assessment for Learning : Beyond the black box, </a:t>
            </a:r>
            <a:r>
              <a:rPr lang="en-GB" sz="2000" dirty="0" smtClean="0"/>
              <a:t>Cambridge UK, University of Cambridge School of Education.</a:t>
            </a:r>
            <a:r>
              <a:rPr lang="en-GB" sz="2000" dirty="0" smtClean="0">
                <a:cs typeface="Times New Roman" pitchFamily="18" charset="0"/>
              </a:rPr>
              <a:t> </a:t>
            </a:r>
          </a:p>
          <a:p>
            <a:pPr marL="609600" indent="-609600" eaLnBrk="1" hangingPunct="1">
              <a:buFont typeface="Wingdings" pitchFamily="2" charset="2"/>
              <a:buNone/>
              <a:defRPr/>
            </a:pPr>
            <a:r>
              <a:rPr lang="en-GB" sz="2000" dirty="0" smtClean="0">
                <a:cs typeface="Times New Roman" pitchFamily="18" charset="0"/>
              </a:rPr>
              <a:t>Biggs, J. and Tang, C. (2007) </a:t>
            </a:r>
            <a:r>
              <a:rPr lang="en-GB" sz="2000" i="1" dirty="0" smtClean="0">
                <a:cs typeface="Times New Roman" pitchFamily="18" charset="0"/>
              </a:rPr>
              <a:t>Teaching for Quality Learning at University, </a:t>
            </a:r>
            <a:r>
              <a:rPr lang="en-GB" sz="2000" dirty="0" smtClean="0">
                <a:cs typeface="Times New Roman" pitchFamily="18" charset="0"/>
              </a:rPr>
              <a:t>Maidenhead: Open University Press.</a:t>
            </a:r>
          </a:p>
          <a:p>
            <a:pPr marL="609600" indent="-609600" eaLnBrk="1" hangingPunct="1">
              <a:buFont typeface="Wingdings" pitchFamily="2" charset="2"/>
              <a:buNone/>
              <a:defRPr/>
            </a:pPr>
            <a:r>
              <a:rPr lang="en-GB" sz="2000" dirty="0" smtClean="0">
                <a:cs typeface="Times New Roman" pitchFamily="18" charset="0"/>
              </a:rPr>
              <a:t>Bloxham, S. and Boyd, P. (2007) </a:t>
            </a:r>
            <a:r>
              <a:rPr lang="en-GB" sz="2000" i="1" dirty="0" smtClean="0">
                <a:cs typeface="Times New Roman" pitchFamily="18" charset="0"/>
              </a:rPr>
              <a:t>Developing effective assessment in higher education: a practical guide</a:t>
            </a:r>
            <a:r>
              <a:rPr lang="en-GB" sz="2000" dirty="0" smtClean="0">
                <a:cs typeface="Times New Roman" pitchFamily="18" charset="0"/>
              </a:rPr>
              <a:t>, Maidenhead, Open University Press.</a:t>
            </a:r>
          </a:p>
          <a:p>
            <a:pPr marL="609600" indent="-609600" eaLnBrk="1" hangingPunct="1">
              <a:buFont typeface="Wingdings" pitchFamily="2" charset="2"/>
              <a:buNone/>
              <a:defRPr/>
            </a:pPr>
            <a:r>
              <a:rPr lang="en-GB" sz="2000" dirty="0" smtClean="0">
                <a:cs typeface="Times New Roman" pitchFamily="18" charset="0"/>
              </a:rPr>
              <a:t>Brown, S. Rust, C. &amp; Gibbs, G. (1994) </a:t>
            </a:r>
            <a:r>
              <a:rPr lang="en-GB" sz="2000" i="1" dirty="0" smtClean="0">
                <a:cs typeface="Times New Roman" pitchFamily="18" charset="0"/>
              </a:rPr>
              <a:t>Strategies for Diversifying Assessment,</a:t>
            </a:r>
            <a:r>
              <a:rPr lang="en-GB" sz="2000" dirty="0" smtClean="0">
                <a:cs typeface="Times New Roman" pitchFamily="18" charset="0"/>
              </a:rPr>
              <a:t> Oxford: Oxford Centre for Staff Development. </a:t>
            </a:r>
          </a:p>
          <a:p>
            <a:pPr marL="609600" indent="-609600" eaLnBrk="1" hangingPunct="1">
              <a:buFont typeface="Wingdings" pitchFamily="2" charset="2"/>
              <a:buNone/>
              <a:defRPr/>
            </a:pPr>
            <a:r>
              <a:rPr lang="en-GB" sz="2000" dirty="0" smtClean="0"/>
              <a:t>Boud, D. (1995) </a:t>
            </a:r>
            <a:r>
              <a:rPr lang="en-GB" sz="2000" i="1" dirty="0" smtClean="0"/>
              <a:t>Enhancing learning through self-assessment,</a:t>
            </a:r>
            <a:r>
              <a:rPr lang="en-GB" sz="2000" dirty="0" smtClean="0"/>
              <a:t> London: Routledge</a:t>
            </a:r>
            <a:r>
              <a:rPr lang="en-GB" sz="2000" dirty="0" smtClean="0"/>
              <a:t>.</a:t>
            </a:r>
          </a:p>
          <a:p>
            <a:pPr marL="609600" indent="-609600" eaLnBrk="1" hangingPunct="1">
              <a:buNone/>
              <a:defRPr/>
            </a:pPr>
            <a:r>
              <a:rPr lang="en-GB" sz="2000" dirty="0"/>
              <a:t>Brown, S. (2015) </a:t>
            </a:r>
            <a:r>
              <a:rPr lang="en-GB" sz="2000" i="1" dirty="0"/>
              <a:t>Learning, teaching and assessment in higher education: global perspectives, </a:t>
            </a:r>
            <a:r>
              <a:rPr lang="en-GB" sz="2000" dirty="0"/>
              <a:t>London: Palgrave-MacMillan.</a:t>
            </a:r>
            <a:endParaRPr lang="en-GB" sz="2000" dirty="0" smtClean="0"/>
          </a:p>
          <a:p>
            <a:pPr marL="609600" indent="-609600" eaLnBrk="1" hangingPunct="1">
              <a:buFont typeface="Wingdings" pitchFamily="2" charset="2"/>
              <a:buNone/>
              <a:defRPr/>
            </a:pPr>
            <a:r>
              <a:rPr lang="en-GB" sz="2000" dirty="0" smtClean="0"/>
              <a:t>Brown, S. and </a:t>
            </a:r>
            <a:r>
              <a:rPr lang="en-GB" sz="2000" dirty="0" err="1" smtClean="0"/>
              <a:t>Glasner</a:t>
            </a:r>
            <a:r>
              <a:rPr lang="en-GB" sz="2000" dirty="0" smtClean="0"/>
              <a:t>, A. (eds.) (1999) </a:t>
            </a:r>
            <a:r>
              <a:rPr lang="en-GB" sz="2000" i="1" dirty="0" smtClean="0"/>
              <a:t>Assessment Matters in Higher Education, Choosing and Using Diverse Approaches</a:t>
            </a:r>
            <a:r>
              <a:rPr lang="en-GB" sz="2000" dirty="0" smtClean="0"/>
              <a:t>, Maidenhead: Open University Press.</a:t>
            </a:r>
          </a:p>
          <a:p>
            <a:pPr marL="609600" indent="-609600" eaLnBrk="1" hangingPunct="1">
              <a:buFont typeface="Wingdings" pitchFamily="2" charset="2"/>
              <a:buNone/>
              <a:defRPr/>
            </a:pPr>
            <a:r>
              <a:rPr lang="en-GB" sz="2000" dirty="0" smtClean="0"/>
              <a:t>Brown, S. and Knight, P. (1994) </a:t>
            </a:r>
            <a:r>
              <a:rPr lang="en-GB" sz="2000" i="1" dirty="0" smtClean="0"/>
              <a:t>Assessing Learners in Higher Education</a:t>
            </a:r>
            <a:r>
              <a:rPr lang="en-GB" sz="2000" dirty="0" smtClean="0"/>
              <a:t>, London: Kogan Page</a:t>
            </a:r>
            <a:r>
              <a:rPr lang="en-GB" sz="2000" dirty="0" smtClean="0"/>
              <a:t>.</a:t>
            </a:r>
            <a:endParaRPr lang="en-US" sz="2000"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None/>
              <a:defRPr/>
            </a:pPr>
            <a:r>
              <a:rPr lang="en-GB" sz="2000" dirty="0"/>
              <a:t>Brown, S. and Race, P. (2012) </a:t>
            </a:r>
            <a:r>
              <a:rPr lang="en-GB" sz="2000" i="1" dirty="0"/>
              <a:t>Using effective assessment to promote learning,</a:t>
            </a:r>
            <a:r>
              <a:rPr lang="en-GB" sz="2000" dirty="0"/>
              <a:t> in Hunt, L and Chalmers, D. </a:t>
            </a:r>
            <a:r>
              <a:rPr lang="en-GB" sz="2000" i="1" dirty="0"/>
              <a:t>University Teaching in Focus: a learning-centred approach</a:t>
            </a:r>
            <a:r>
              <a:rPr lang="en-GB" sz="2000" dirty="0"/>
              <a:t>, Victoria, Australia, Acer Press, and Abingdon: Routledge.</a:t>
            </a:r>
          </a:p>
          <a:p>
            <a:pPr eaLnBrk="1" hangingPunct="1">
              <a:buFont typeface="Wingdings" pitchFamily="2" charset="2"/>
              <a:buNone/>
              <a:defRPr/>
            </a:pPr>
            <a:r>
              <a:rPr lang="en-US" sz="2000" dirty="0" smtClean="0"/>
              <a:t>Carless</a:t>
            </a:r>
            <a:r>
              <a:rPr lang="en-US" sz="2000" dirty="0" smtClean="0"/>
              <a:t>, D., Joughin, G., </a:t>
            </a:r>
            <a:r>
              <a:rPr lang="en-US" sz="2000" dirty="0" err="1" smtClean="0"/>
              <a:t>Ngar</a:t>
            </a:r>
            <a:r>
              <a:rPr lang="en-US" sz="2000" dirty="0" smtClean="0"/>
              <a:t>-Fun Liu </a:t>
            </a:r>
            <a:r>
              <a:rPr lang="en-US" sz="2000" i="1" dirty="0" smtClean="0"/>
              <a:t>et al</a:t>
            </a:r>
            <a:r>
              <a:rPr lang="en-US" sz="2000" dirty="0" smtClean="0"/>
              <a:t> (2006) </a:t>
            </a:r>
            <a:r>
              <a:rPr lang="en-US" sz="2000" i="1" dirty="0" smtClean="0"/>
              <a:t>How Assessment supports learning: Learning orientated assessment in action </a:t>
            </a:r>
            <a:r>
              <a:rPr lang="en-US" sz="2000" dirty="0" smtClean="0"/>
              <a:t>Hong Kong: Hong Kong University Press.</a:t>
            </a:r>
          </a:p>
          <a:p>
            <a:pPr eaLnBrk="1" hangingPunct="1">
              <a:buFont typeface="Wingdings" pitchFamily="2" charset="2"/>
              <a:buNone/>
              <a:defRPr/>
            </a:pPr>
            <a:r>
              <a:rPr lang="en-GB" sz="2000" dirty="0" smtClean="0"/>
              <a:t>Carroll, J. and Ryan, J. (2005) </a:t>
            </a:r>
            <a:r>
              <a:rPr lang="en-GB" sz="2000" i="1" dirty="0" smtClean="0"/>
              <a:t>Teaching International students: improving learning for all. </a:t>
            </a:r>
            <a:r>
              <a:rPr lang="en-GB" sz="2000" dirty="0" smtClean="0"/>
              <a:t>London: Routledge SEDA series.</a:t>
            </a:r>
          </a:p>
          <a:p>
            <a:pPr eaLnBrk="1" hangingPunct="1">
              <a:buNone/>
              <a:defRPr/>
            </a:pPr>
            <a:r>
              <a:rPr lang="en-GB" sz="2000" dirty="0" err="1" smtClean="0"/>
              <a:t>Crosling</a:t>
            </a:r>
            <a:r>
              <a:rPr lang="en-GB" sz="2000" dirty="0" smtClean="0"/>
              <a:t>, G., Thomas, L. and </a:t>
            </a:r>
            <a:r>
              <a:rPr lang="en-GB" sz="2000" dirty="0" err="1" smtClean="0"/>
              <a:t>Heagney</a:t>
            </a:r>
            <a:r>
              <a:rPr lang="en-GB" sz="2000" dirty="0" smtClean="0"/>
              <a:t>, M. (2008) </a:t>
            </a:r>
            <a:r>
              <a:rPr lang="en-GB" sz="2000" i="1" dirty="0" smtClean="0"/>
              <a:t>Improving student retention in Higher Education,</a:t>
            </a:r>
            <a:r>
              <a:rPr lang="en-GB" sz="2000" dirty="0" smtClean="0"/>
              <a:t> London and New York: Routledge </a:t>
            </a:r>
          </a:p>
          <a:p>
            <a:pPr marL="609600" indent="-609600" eaLnBrk="1" hangingPunct="1">
              <a:buFont typeface="Wingdings" pitchFamily="2" charset="2"/>
              <a:buNone/>
              <a:defRPr/>
            </a:pPr>
            <a:r>
              <a:rPr lang="en-GB" sz="2000" dirty="0" smtClean="0"/>
              <a:t>Crooks, T. (1988) </a:t>
            </a:r>
            <a:r>
              <a:rPr lang="en-GB" sz="2000" i="1" dirty="0" smtClean="0"/>
              <a:t>Assessing student performance, </a:t>
            </a:r>
            <a:r>
              <a:rPr lang="en-GB" sz="2000" dirty="0" smtClean="0"/>
              <a:t>HERDSA Green Guide No 8 HERDSA (reprinted 1994).</a:t>
            </a:r>
          </a:p>
          <a:p>
            <a:pPr marL="609600" indent="-609600" eaLnBrk="1" hangingPunct="1">
              <a:buFont typeface="Wingdings" pitchFamily="2" charset="2"/>
              <a:buNone/>
              <a:defRPr/>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r>
              <a:rPr lang="en-GB" sz="2000" dirty="0" smtClean="0"/>
              <a:t>.</a:t>
            </a:r>
            <a:endParaRPr lang="en-GB" sz="2000"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1"/>
            <a:ext cx="7543800" cy="504354"/>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3</a:t>
            </a:r>
          </a:p>
        </p:txBody>
      </p:sp>
      <p:sp>
        <p:nvSpPr>
          <p:cNvPr id="43011" name="Rectangle 3"/>
          <p:cNvSpPr>
            <a:spLocks noGrp="1" noChangeArrowheads="1"/>
          </p:cNvSpPr>
          <p:nvPr>
            <p:ph type="body" idx="1"/>
          </p:nvPr>
        </p:nvSpPr>
        <p:spPr>
          <a:xfrm>
            <a:off x="142844" y="764704"/>
            <a:ext cx="8750331" cy="5617047"/>
          </a:xfrm>
        </p:spPr>
        <p:txBody>
          <a:bodyPr/>
          <a:lstStyle/>
          <a:p>
            <a:pPr marL="609600" indent="-609600" eaLnBrk="1" hangingPunct="1">
              <a:buNone/>
              <a:defRPr/>
            </a:pPr>
            <a:r>
              <a:rPr lang="en-GB" sz="2000" dirty="0"/>
              <a:t>Gibbs, G. (1999) </a:t>
            </a:r>
            <a:r>
              <a:rPr lang="en-GB" sz="2000" i="1" dirty="0"/>
              <a:t>Using assessment strategically to change the way students learn</a:t>
            </a:r>
            <a:r>
              <a:rPr lang="en-GB" sz="2000" dirty="0"/>
              <a:t>, in Brown S. &amp; </a:t>
            </a:r>
            <a:r>
              <a:rPr lang="en-GB" sz="2000" dirty="0" err="1"/>
              <a:t>Glasner</a:t>
            </a:r>
            <a:r>
              <a:rPr lang="en-GB" sz="2000" dirty="0"/>
              <a:t>, A. (eds.), </a:t>
            </a:r>
            <a:r>
              <a:rPr lang="en-GB" sz="2000" i="1" dirty="0"/>
              <a:t>Assessment Matters in Higher Education: Choosing and Using Diverse Approaches, </a:t>
            </a:r>
            <a:r>
              <a:rPr lang="en-GB" sz="2000" dirty="0"/>
              <a:t>Maidenhead: SRHE/Open University Press.</a:t>
            </a:r>
          </a:p>
          <a:p>
            <a:pPr marL="609600" indent="-609600" eaLnBrk="1" hangingPunct="1">
              <a:buNone/>
              <a:defRPr/>
            </a:pPr>
            <a:r>
              <a:rPr lang="en-GB" sz="2000" dirty="0"/>
              <a:t>Higher Education Academy (2012) </a:t>
            </a:r>
            <a:r>
              <a:rPr lang="en-GB" sz="2000" i="1" dirty="0"/>
              <a:t>A marked improvement; transforming assessment in higher education</a:t>
            </a:r>
            <a:r>
              <a:rPr lang="en-GB" sz="2000" dirty="0"/>
              <a:t>, York: HEA.</a:t>
            </a:r>
          </a:p>
          <a:p>
            <a:pPr marL="609600" indent="-609600" eaLnBrk="1" hangingPunct="1">
              <a:buFont typeface="Wingdings" pitchFamily="2" charset="2"/>
              <a:buNone/>
              <a:defRPr/>
            </a:pPr>
            <a:r>
              <a:rPr lang="en-GB" sz="2000" dirty="0" smtClean="0"/>
              <a:t>Knight</a:t>
            </a:r>
            <a:r>
              <a:rPr lang="en-GB" sz="2000" dirty="0" smtClean="0"/>
              <a:t>, P. and </a:t>
            </a:r>
            <a:r>
              <a:rPr lang="en-GB" sz="2000" dirty="0" err="1" smtClean="0"/>
              <a:t>Yorke</a:t>
            </a:r>
            <a:r>
              <a:rPr lang="en-GB" sz="2000" dirty="0" smtClean="0"/>
              <a:t>, M. (2003) </a:t>
            </a:r>
            <a:r>
              <a:rPr lang="en-GB" sz="2000" i="1" dirty="0" smtClean="0"/>
              <a:t>Assessment, learning and employability</a:t>
            </a:r>
            <a:r>
              <a:rPr lang="en-GB" sz="2000" dirty="0" smtClean="0"/>
              <a:t> Maidenhead, UK: SRHE/Open University Press.</a:t>
            </a:r>
          </a:p>
          <a:p>
            <a:pPr eaLnBrk="1" hangingPunct="1">
              <a:buFont typeface="Wingdings" pitchFamily="2" charset="2"/>
              <a:buNone/>
              <a:defRPr/>
            </a:pPr>
            <a:r>
              <a:rPr lang="en-GB" sz="2000" dirty="0" err="1" smtClean="0"/>
              <a:t>Mentkowski</a:t>
            </a:r>
            <a:r>
              <a:rPr lang="en-GB" sz="2000" dirty="0" smtClean="0"/>
              <a:t>, M. and associates (2000) p.82 </a:t>
            </a:r>
            <a:r>
              <a:rPr lang="en-GB" sz="2000" i="1" dirty="0" smtClean="0"/>
              <a:t>Learning that lasts: integrating learning development and performance in college and beyond,</a:t>
            </a:r>
            <a:r>
              <a:rPr lang="en-GB" sz="2000" dirty="0" smtClean="0"/>
              <a:t> San Francisco: </a:t>
            </a:r>
            <a:r>
              <a:rPr lang="en-GB" sz="2000" dirty="0" err="1" smtClean="0"/>
              <a:t>Jossey</a:t>
            </a:r>
            <a:r>
              <a:rPr lang="en-GB" sz="2000" dirty="0" smtClean="0"/>
              <a:t>-Bass.</a:t>
            </a:r>
          </a:p>
          <a:p>
            <a:pPr eaLnBrk="1" hangingPunct="1">
              <a:buFont typeface="Wingdings" pitchFamily="2" charset="2"/>
              <a:buNone/>
              <a:defRPr/>
            </a:pPr>
            <a:r>
              <a:rPr lang="en-GB" sz="2000" dirty="0" smtClean="0"/>
              <a:t>McDowell, L. and Brown, S. (1998) </a:t>
            </a:r>
            <a:r>
              <a:rPr lang="en-GB" sz="2000" i="1" dirty="0" smtClean="0"/>
              <a:t>Assessing students: cheating and plagiarism</a:t>
            </a:r>
            <a:r>
              <a:rPr lang="en-GB" sz="2000" dirty="0" smtClean="0"/>
              <a:t>, Newcastle: Red Guide 10/11 University of Northumbria.</a:t>
            </a:r>
            <a:endParaRPr lang="en-US" sz="2000" dirty="0" smtClean="0"/>
          </a:p>
          <a:p>
            <a:pPr eaLnBrk="1" hangingPunct="1">
              <a:buFont typeface="Wingdings" pitchFamily="2" charset="2"/>
              <a:buNone/>
              <a:defRPr/>
            </a:pPr>
            <a:r>
              <a:rPr lang="en-GB" sz="2000" dirty="0" err="1" smtClean="0"/>
              <a:t>Nicol</a:t>
            </a:r>
            <a:r>
              <a:rPr lang="en-GB" sz="2000" dirty="0" smtClean="0"/>
              <a:t>, D. J. and Macfarlane-Dick, D. (2006) Formative assessment and self-regulated learning: A model and seven principles of good feedback practice, </a:t>
            </a:r>
            <a:r>
              <a:rPr lang="en-GB" sz="2000" i="1" dirty="0" smtClean="0"/>
              <a:t>Studies in Higher Education </a:t>
            </a:r>
            <a:r>
              <a:rPr lang="en-GB" sz="2000" i="1" dirty="0" err="1" smtClean="0"/>
              <a:t>Vol</a:t>
            </a:r>
            <a:r>
              <a:rPr lang="en-GB" sz="2000" i="1" dirty="0" smtClean="0"/>
              <a:t> 31(2), 199-218.</a:t>
            </a:r>
          </a:p>
          <a:p>
            <a:pPr eaLnBrk="1" hangingPunct="1">
              <a:buNone/>
              <a:defRPr/>
            </a:pPr>
            <a:r>
              <a:rPr lang="en-GB" sz="2000" dirty="0" smtClean="0"/>
              <a:t>PASS project Bradford </a:t>
            </a:r>
            <a:r>
              <a:rPr lang="en-GB" sz="2000" dirty="0" smtClean="0">
                <a:hlinkClick r:id="rId3"/>
              </a:rPr>
              <a:t>http://www.pass.brad.ac.uk/</a:t>
            </a:r>
            <a:r>
              <a:rPr lang="en-GB" sz="2000" dirty="0" smtClean="0"/>
              <a:t> Accessed November </a:t>
            </a:r>
            <a:r>
              <a:rPr lang="en-GB" sz="2000" dirty="0" smtClean="0"/>
              <a:t>2013.</a:t>
            </a:r>
            <a:endParaRPr lang="en-GB" sz="2000"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498449"/>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Useful references 4</a:t>
            </a:r>
          </a:p>
        </p:txBody>
      </p:sp>
      <p:sp>
        <p:nvSpPr>
          <p:cNvPr id="48131" name="Content Placeholder 2"/>
          <p:cNvSpPr>
            <a:spLocks noGrp="1"/>
          </p:cNvSpPr>
          <p:nvPr>
            <p:ph idx="1"/>
          </p:nvPr>
        </p:nvSpPr>
        <p:spPr>
          <a:xfrm>
            <a:off x="468313" y="692696"/>
            <a:ext cx="8229600" cy="5509667"/>
          </a:xfrm>
        </p:spPr>
        <p:txBody>
          <a:bodyPr/>
          <a:lstStyle/>
          <a:p>
            <a:pPr eaLnBrk="1" hangingPunct="1">
              <a:buNone/>
            </a:pPr>
            <a:r>
              <a:rPr lang="en-GB" sz="2000" dirty="0"/>
              <a:t>Pickford, R. and Brown, S. (2006) </a:t>
            </a:r>
            <a:r>
              <a:rPr lang="en-GB" sz="2000" i="1" dirty="0"/>
              <a:t>Assessing skills and practice,</a:t>
            </a:r>
            <a:r>
              <a:rPr lang="en-GB" sz="2000" dirty="0"/>
              <a:t> London: Routledge. </a:t>
            </a:r>
          </a:p>
          <a:p>
            <a:pPr eaLnBrk="1" hangingPunct="1">
              <a:buFont typeface="Wingdings" pitchFamily="2" charset="2"/>
              <a:buNone/>
            </a:pPr>
            <a:r>
              <a:rPr lang="en-GB" sz="2000" dirty="0" smtClean="0"/>
              <a:t>Race</a:t>
            </a:r>
            <a:r>
              <a:rPr lang="en-GB" sz="2000" dirty="0" smtClean="0"/>
              <a:t>, P. (2001) </a:t>
            </a:r>
            <a:r>
              <a:rPr lang="en-GB" sz="2000" i="1" dirty="0" smtClean="0"/>
              <a:t>A Briefing on Self, Peer &amp; Group Assessment,</a:t>
            </a:r>
            <a:r>
              <a:rPr lang="en-GB" sz="2000" dirty="0" smtClean="0"/>
              <a:t> in LTSN Generic Centre Assessment Series No 9, LTSN York.</a:t>
            </a:r>
          </a:p>
          <a:p>
            <a:pPr eaLnBrk="1" hangingPunct="1">
              <a:buFont typeface="Wingdings" pitchFamily="2" charset="2"/>
              <a:buNone/>
            </a:pPr>
            <a:r>
              <a:rPr lang="en-GB" sz="2000" dirty="0" smtClean="0"/>
              <a:t>Race P. (</a:t>
            </a:r>
            <a:r>
              <a:rPr lang="en-GB" sz="2000" dirty="0" smtClean="0"/>
              <a:t>2015) </a:t>
            </a:r>
            <a:r>
              <a:rPr lang="en-GB" sz="2000" i="1" dirty="0" smtClean="0"/>
              <a:t>The lecturer’s toolkit </a:t>
            </a:r>
            <a:r>
              <a:rPr lang="en-GB" sz="2000" i="1" dirty="0" smtClean="0"/>
              <a:t>(</a:t>
            </a:r>
            <a:r>
              <a:rPr lang="en-GB" sz="2000" i="1" dirty="0" smtClean="0"/>
              <a:t>4</a:t>
            </a:r>
            <a:r>
              <a:rPr lang="en-GB" sz="2000" i="1" baseline="30000" dirty="0" smtClean="0"/>
              <a:t>th</a:t>
            </a:r>
            <a:r>
              <a:rPr lang="en-GB" sz="2000" i="1" dirty="0" smtClean="0"/>
              <a:t> </a:t>
            </a:r>
            <a:r>
              <a:rPr lang="en-GB" sz="2000" i="1" dirty="0" smtClean="0"/>
              <a:t>edition),</a:t>
            </a:r>
            <a:r>
              <a:rPr lang="en-GB" sz="2000" dirty="0" smtClean="0"/>
              <a:t> London: Routledge.</a:t>
            </a:r>
          </a:p>
          <a:p>
            <a:pPr eaLnBrk="1" hangingPunct="1">
              <a:buFont typeface="Wingdings" pitchFamily="2" charset="2"/>
              <a:buNone/>
            </a:pPr>
            <a:r>
              <a:rPr lang="en-GB" sz="2000" dirty="0" smtClean="0"/>
              <a:t>Rust, C., Price, M. and O’Donovan, B. (2003) Improving students’ learning by developing their understanding of assessment criteria and processes</a:t>
            </a:r>
            <a:r>
              <a:rPr lang="en-GB" sz="2000" i="1" dirty="0" smtClean="0"/>
              <a:t>, Assessment and Evaluation in Higher Education. 28 (2), 147-164.</a:t>
            </a:r>
          </a:p>
          <a:p>
            <a:pPr eaLnBrk="1" hangingPunct="1">
              <a:buFont typeface="Wingdings" pitchFamily="2" charset="2"/>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Font typeface="Wingdings" pitchFamily="2" charset="2"/>
              <a:buNone/>
            </a:pPr>
            <a:r>
              <a:rPr lang="en-GB" sz="2000" dirty="0" smtClean="0"/>
              <a:t>Stefani, L. and Carroll, J. (2001) </a:t>
            </a:r>
            <a:r>
              <a:rPr lang="en-GB" sz="2000" i="1" dirty="0" smtClean="0"/>
              <a:t>A Briefing on Plagiarism </a:t>
            </a:r>
            <a:r>
              <a:rPr lang="en-GB" sz="2000" dirty="0" smtClean="0"/>
              <a:t>http://www.ltsn.ac.uk/application.asp?app=resources.asp&amp;process=full_record&amp;section=generic&amp;id=10</a:t>
            </a:r>
          </a:p>
          <a:p>
            <a:pPr eaLnBrk="1" hangingPunct="1">
              <a:buNone/>
            </a:pPr>
            <a:r>
              <a:rPr lang="en-GB" sz="2000" dirty="0" smtClean="0"/>
              <a:t>Sadler, D. Royce (2010) Beyond feedback: developing student capability in complex </a:t>
            </a:r>
            <a:r>
              <a:rPr lang="en-GB" sz="2000" dirty="0" smtClean="0"/>
              <a:t>appraisal, </a:t>
            </a:r>
            <a:r>
              <a:rPr lang="en-GB" sz="2000" i="1" dirty="0" smtClean="0"/>
              <a:t>Assessment </a:t>
            </a:r>
            <a:r>
              <a:rPr lang="en-GB" sz="2000" i="1" dirty="0" smtClean="0"/>
              <a:t>&amp; Evaluation in Higher Education, 35: 5, 535-550</a:t>
            </a:r>
          </a:p>
          <a:p>
            <a:pPr eaLnBrk="1" hangingPunct="1">
              <a:buNone/>
            </a:pPr>
            <a:r>
              <a:rPr lang="en-GB" sz="2000" dirty="0" smtClean="0"/>
              <a:t>Yorke, M. (1999) </a:t>
            </a:r>
            <a:r>
              <a:rPr lang="en-GB" sz="2000" i="1" dirty="0" smtClean="0"/>
              <a:t>Leaving Early: Undergraduate Non-completion in Higher Education,</a:t>
            </a:r>
            <a:r>
              <a:rPr lang="en-GB" sz="2000" dirty="0" smtClean="0"/>
              <a:t> London: Routledge.</a:t>
            </a:r>
          </a:p>
          <a:p>
            <a:pPr eaLnBrk="1" hangingPunct="1">
              <a:buFont typeface="Wingdings" pitchFamily="2" charset="2"/>
              <a:buNone/>
            </a:pPr>
            <a:endParaRPr lang="en-GB" sz="2000" dirty="0" smtClean="0"/>
          </a:p>
          <a:p>
            <a:endParaRPr lang="en-GB" sz="20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sz="3200" dirty="0" smtClean="0"/>
              <a:t>Good feedback: </a:t>
            </a:r>
            <a:r>
              <a:rPr lang="en-GB" sz="3200" dirty="0" smtClean="0"/>
              <a:t/>
            </a:r>
            <a:br>
              <a:rPr lang="en-GB" sz="3200" dirty="0" smtClean="0"/>
            </a:br>
            <a:r>
              <a:rPr lang="en-GB" sz="1800" dirty="0" smtClean="0">
                <a:solidFill>
                  <a:schemeClr val="tx1"/>
                </a:solidFill>
              </a:rPr>
              <a:t>(a</a:t>
            </a:r>
            <a:r>
              <a:rPr lang="en-GB" sz="1800" dirty="0" smtClean="0">
                <a:solidFill>
                  <a:schemeClr val="tx1"/>
                </a:solidFill>
              </a:rPr>
              <a:t>fter </a:t>
            </a:r>
            <a:r>
              <a:rPr lang="en-GB" sz="1800" dirty="0">
                <a:solidFill>
                  <a:schemeClr val="tx1"/>
                </a:solidFill>
              </a:rPr>
              <a:t>Brown, S. (2015), </a:t>
            </a:r>
            <a:r>
              <a:rPr lang="en-GB" sz="1800" i="1" dirty="0">
                <a:solidFill>
                  <a:schemeClr val="tx1"/>
                </a:solidFill>
              </a:rPr>
              <a:t>Assessment, learning and teaching in higher education: global perspectives</a:t>
            </a:r>
            <a:r>
              <a:rPr lang="en-GB" sz="1800" dirty="0">
                <a:solidFill>
                  <a:schemeClr val="tx1"/>
                </a:solidFill>
              </a:rPr>
              <a:t>, </a:t>
            </a:r>
            <a:r>
              <a:rPr lang="en-GB" sz="1800" dirty="0" smtClean="0">
                <a:solidFill>
                  <a:schemeClr val="tx1"/>
                </a:solidFill>
              </a:rPr>
              <a:t>London: Palgrave-MacMillan)</a:t>
            </a:r>
            <a:endParaRPr lang="en-GB" sz="1800" dirty="0">
              <a:solidFill>
                <a:schemeClr val="tx1"/>
              </a:solidFill>
            </a:endParaRPr>
          </a:p>
        </p:txBody>
      </p:sp>
      <p:sp>
        <p:nvSpPr>
          <p:cNvPr id="3" name="Content Placeholder 2"/>
          <p:cNvSpPr>
            <a:spLocks noGrp="1"/>
          </p:cNvSpPr>
          <p:nvPr>
            <p:ph idx="1"/>
          </p:nvPr>
        </p:nvSpPr>
        <p:spPr/>
        <p:txBody>
          <a:bodyPr/>
          <a:lstStyle/>
          <a:p>
            <a:pPr lvl="0">
              <a:buSzPct val="100000"/>
              <a:buFont typeface="+mj-lt"/>
              <a:buAutoNum type="arabicPeriod"/>
            </a:pPr>
            <a:r>
              <a:rPr lang="en-GB" sz="2800" dirty="0" smtClean="0"/>
              <a:t>Is dialogic, rather than mono-directional, giving students chances to respond to comments from their markers and seek clarification where necessary. </a:t>
            </a:r>
          </a:p>
          <a:p>
            <a:pPr lvl="0">
              <a:buSzPct val="100000"/>
              <a:buFont typeface="+mj-lt"/>
              <a:buAutoNum type="arabicPeriod"/>
            </a:pPr>
            <a:r>
              <a:rPr lang="en-GB" sz="2800" dirty="0" smtClean="0"/>
              <a:t>Helps clarify what good work looks like, so students are really clear about goals, criteria and expected standards, and provides opportunities to close the gap between current and desired performance</a:t>
            </a:r>
            <a:r>
              <a:rPr lang="en-GB" sz="2800" dirty="0" smtClean="0"/>
              <a:t>.</a:t>
            </a:r>
            <a:endParaRPr lang="en-GB" sz="2800" dirty="0" smtClean="0"/>
          </a:p>
        </p:txBody>
      </p:sp>
    </p:spTree>
    <p:extLst>
      <p:ext uri="{BB962C8B-B14F-4D97-AF65-F5344CB8AC3E}">
        <p14:creationId xmlns:p14="http://schemas.microsoft.com/office/powerpoint/2010/main" val="1337091478"/>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smtClean="0"/>
              <a:t> </a:t>
            </a:r>
            <a:r>
              <a:rPr lang="en-GB" sz="3200" dirty="0"/>
              <a:t>feedback</a:t>
            </a:r>
            <a:r>
              <a:rPr lang="en-GB" dirty="0" smtClean="0"/>
              <a:t>:</a:t>
            </a:r>
            <a:endParaRPr lang="en-GB" dirty="0"/>
          </a:p>
        </p:txBody>
      </p:sp>
      <p:sp>
        <p:nvSpPr>
          <p:cNvPr id="3" name="Content Placeholder 2"/>
          <p:cNvSpPr>
            <a:spLocks noGrp="1"/>
          </p:cNvSpPr>
          <p:nvPr>
            <p:ph idx="1"/>
          </p:nvPr>
        </p:nvSpPr>
        <p:spPr/>
        <p:txBody>
          <a:bodyPr/>
          <a:lstStyle/>
          <a:p>
            <a:pPr lvl="0">
              <a:buSzPct val="100000"/>
              <a:buFont typeface="+mj-lt"/>
              <a:buAutoNum type="arabicPeriod" startAt="3"/>
            </a:pPr>
            <a:r>
              <a:rPr lang="en-GB" sz="2800" dirty="0" smtClean="0"/>
              <a:t>Actively facilitates students reviewing their own work and reflecting on it, so that they become good judges of the quality of their own work. </a:t>
            </a:r>
          </a:p>
          <a:p>
            <a:pPr>
              <a:buSzPct val="100000"/>
              <a:buFont typeface="+mj-lt"/>
              <a:buAutoNum type="arabicPeriod" startAt="3"/>
            </a:pPr>
            <a:r>
              <a:rPr lang="en-GB" sz="2800" dirty="0" smtClean="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800" dirty="0"/>
          </a:p>
        </p:txBody>
      </p:sp>
    </p:spTree>
    <p:extLst>
      <p:ext uri="{BB962C8B-B14F-4D97-AF65-F5344CB8AC3E}">
        <p14:creationId xmlns:p14="http://schemas.microsoft.com/office/powerpoint/2010/main" val="3098068425"/>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smtClean="0"/>
              <a:t> </a:t>
            </a:r>
            <a:r>
              <a:rPr lang="en-GB" sz="3200" dirty="0"/>
              <a:t>feedback</a:t>
            </a:r>
            <a:r>
              <a:rPr lang="en-GB" dirty="0" smtClean="0"/>
              <a:t>:</a:t>
            </a:r>
            <a:endParaRPr lang="en-GB" dirty="0"/>
          </a:p>
        </p:txBody>
      </p:sp>
      <p:sp>
        <p:nvSpPr>
          <p:cNvPr id="3" name="Content Placeholder 2"/>
          <p:cNvSpPr>
            <a:spLocks noGrp="1"/>
          </p:cNvSpPr>
          <p:nvPr>
            <p:ph idx="1"/>
          </p:nvPr>
        </p:nvSpPr>
        <p:spPr/>
        <p:txBody>
          <a:bodyPr/>
          <a:lstStyle/>
          <a:p>
            <a:pPr lvl="0">
              <a:buSzPct val="100000"/>
              <a:buFont typeface="+mj-lt"/>
              <a:buAutoNum type="arabicPeriod" startAt="5"/>
            </a:pPr>
            <a:r>
              <a:rPr lang="en-GB" sz="2800" dirty="0" smtClean="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extLst>
      <p:ext uri="{BB962C8B-B14F-4D97-AF65-F5344CB8AC3E}">
        <p14:creationId xmlns:p14="http://schemas.microsoft.com/office/powerpoint/2010/main" val="1059627588"/>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p:spPr>
        <p:txBody>
          <a:bodyPr/>
          <a:lstStyle/>
          <a:p>
            <a:r>
              <a:rPr lang="en-GB" sz="3200" dirty="0"/>
              <a:t>Good</a:t>
            </a:r>
            <a:r>
              <a:rPr lang="en-GB" dirty="0" smtClean="0"/>
              <a:t> </a:t>
            </a:r>
            <a:r>
              <a:rPr lang="en-GB" sz="3200" dirty="0"/>
              <a:t>feedback</a:t>
            </a:r>
            <a:r>
              <a:rPr lang="en-GB" dirty="0" smtClean="0"/>
              <a:t>:</a:t>
            </a:r>
            <a:endParaRPr lang="en-GB" dirty="0"/>
          </a:p>
        </p:txBody>
      </p:sp>
      <p:sp>
        <p:nvSpPr>
          <p:cNvPr id="3" name="Content Placeholder 2"/>
          <p:cNvSpPr>
            <a:spLocks noGrp="1"/>
          </p:cNvSpPr>
          <p:nvPr>
            <p:ph idx="1"/>
          </p:nvPr>
        </p:nvSpPr>
        <p:spPr>
          <a:xfrm>
            <a:off x="358775" y="1214422"/>
            <a:ext cx="8605838" cy="5166905"/>
          </a:xfrm>
        </p:spPr>
        <p:txBody>
          <a:bodyPr/>
          <a:lstStyle/>
          <a:p>
            <a:pPr>
              <a:buSzPct val="100000"/>
              <a:buFont typeface="+mj-lt"/>
              <a:buAutoNum type="arabicPeriod" startAt="6"/>
            </a:pPr>
            <a:r>
              <a:rPr lang="en-GB" sz="2800" dirty="0" smtClean="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800" dirty="0" err="1" smtClean="0"/>
              <a:t>Hounsell</a:t>
            </a:r>
            <a:r>
              <a:rPr lang="en-GB" sz="2800" dirty="0" smtClean="0"/>
              <a:t>, 2008, </a:t>
            </a:r>
            <a:r>
              <a:rPr lang="en-GB" sz="2800" dirty="0" smtClean="0"/>
              <a:t>p.5</a:t>
            </a:r>
            <a:r>
              <a:rPr lang="en-GB" sz="2800" dirty="0" smtClean="0"/>
              <a:t>).</a:t>
            </a:r>
          </a:p>
          <a:p>
            <a:pPr lvl="0">
              <a:buSzPct val="100000"/>
              <a:buFont typeface="+mj-lt"/>
              <a:buAutoNum type="arabicPeriod" startAt="6"/>
            </a:pPr>
            <a:r>
              <a:rPr lang="en-GB" sz="2800" dirty="0" smtClean="0"/>
              <a:t>Ensures that the mark isn’t the only thing that students take note of when work is returned, but that they are encouraged to read and use the advice given in feedback and apply it to future </a:t>
            </a:r>
            <a:r>
              <a:rPr lang="en-GB" sz="2800" dirty="0" smtClean="0"/>
              <a:t>assignments.</a:t>
            </a:r>
            <a:endParaRPr lang="en-GB" sz="2800" dirty="0" smtClean="0"/>
          </a:p>
        </p:txBody>
      </p:sp>
    </p:spTree>
    <p:extLst>
      <p:ext uri="{BB962C8B-B14F-4D97-AF65-F5344CB8AC3E}">
        <p14:creationId xmlns:p14="http://schemas.microsoft.com/office/powerpoint/2010/main" val="4290607145"/>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smtClean="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smtClean="0"/>
              <a:t>Formative assessment is primarily concerned with feedback aimed at prompting improvement, is often continuous and usually involves words.</a:t>
            </a:r>
          </a:p>
          <a:p>
            <a:r>
              <a:rPr lang="en-US" sz="2800" dirty="0" smtClean="0"/>
              <a:t>Summative assessment is concerned with making evaluative judgments, is often end point and involves numbers.</a:t>
            </a:r>
          </a:p>
          <a:p>
            <a:endParaRPr lang="en-GB" sz="2800" dirty="0" smtClean="0"/>
          </a:p>
        </p:txBody>
      </p:sp>
    </p:spTree>
    <p:extLst>
      <p:ext uri="{BB962C8B-B14F-4D97-AF65-F5344CB8AC3E}">
        <p14:creationId xmlns:p14="http://schemas.microsoft.com/office/powerpoint/2010/main" val="23196770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What really impacts on learning?</a:t>
            </a:r>
            <a:endParaRPr lang="en-US" sz="3200" dirty="0" smtClean="0"/>
          </a:p>
        </p:txBody>
      </p:sp>
      <p:sp>
        <p:nvSpPr>
          <p:cNvPr id="18435" name="Rectangle 3"/>
          <p:cNvSpPr>
            <a:spLocks noGrp="1" noChangeArrowheads="1"/>
          </p:cNvSpPr>
          <p:nvPr>
            <p:ph type="body" idx="1"/>
          </p:nvPr>
        </p:nvSpPr>
        <p:spPr>
          <a:xfrm>
            <a:off x="468313" y="980728"/>
            <a:ext cx="8229600" cy="522163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Concentrating on giving students detailed and developmental formative feedback is the single most useful thing we can do for our students, particularly those from disadvantaged backgrounds. </a:t>
            </a:r>
          </a:p>
          <a:p>
            <a:r>
              <a:rPr lang="en-GB" sz="2600" dirty="0"/>
              <a:t>Summative assessment may have to be rethought to make it fit for purpose;</a:t>
            </a:r>
          </a:p>
          <a:p>
            <a:r>
              <a:rPr lang="en-GB" sz="2600" dirty="0"/>
              <a:t>To do these things may require considerable imagination and re-engineering, not just of our assessment processes but also of curriculum design as a whole if we are to move from considering delivering content the most important thing we do.</a:t>
            </a:r>
          </a:p>
          <a:p>
            <a:endParaRPr lang="en-US" sz="2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3174</Words>
  <Application>Microsoft Office PowerPoint</Application>
  <PresentationFormat>On-screen Show (4:3)</PresentationFormat>
  <Paragraphs>235</Paragraphs>
  <Slides>37</Slides>
  <Notes>29</Notes>
  <HiddenSlides>0</HiddenSlides>
  <MMClips>0</MMClips>
  <ScaleCrop>false</ScaleCrop>
  <HeadingPairs>
    <vt:vector size="4" baseType="variant">
      <vt:variant>
        <vt:lpstr>Theme</vt:lpstr>
      </vt:variant>
      <vt:variant>
        <vt:i4>2</vt:i4>
      </vt:variant>
      <vt:variant>
        <vt:lpstr>Slide Titles</vt:lpstr>
      </vt:variant>
      <vt:variant>
        <vt:i4>37</vt:i4>
      </vt:variant>
    </vt:vector>
  </HeadingPairs>
  <TitlesOfParts>
    <vt:vector size="39" baseType="lpstr">
      <vt:lpstr>LeedsMet template</vt:lpstr>
      <vt:lpstr>101_Custom Design</vt:lpstr>
      <vt:lpstr>Streamlining Assessment: giving feedback effectively and efficiently</vt:lpstr>
      <vt:lpstr>Rationale for the workshop</vt:lpstr>
      <vt:lpstr>This workshop will focus on what kinds of feedback work best for students, enabling participants to:</vt:lpstr>
      <vt:lpstr>Good feedback:  (after Brown, S. (2015), Assessment, learning and teaching in higher education: global perspectives, London: Palgrave-MacMillan)</vt:lpstr>
      <vt:lpstr>Good feedback:</vt:lpstr>
      <vt:lpstr>Good feedback:</vt:lpstr>
      <vt:lpstr>Good feedback:</vt:lpstr>
      <vt:lpstr>Formative and summative assessment</vt:lpstr>
      <vt:lpstr>What really impacts on learning?</vt:lpstr>
      <vt:lpstr>Sadler, the most cited author on formative assessment argues:</vt:lpstr>
      <vt:lpstr>Sadler continues…</vt:lpstr>
      <vt:lpstr>Streamlining assessment: why would we wish to do it?</vt:lpstr>
      <vt:lpstr>Efficient assessment: we need to:</vt:lpstr>
      <vt:lpstr>To give feedback more effectively  &amp; efficiently, we can:</vt:lpstr>
      <vt:lpstr>Feeding back orally to groups of students: why?</vt:lpstr>
      <vt:lpstr>Feeding back orally to groups of students: how?</vt:lpstr>
      <vt:lpstr>Written assignment reports: why?</vt:lpstr>
      <vt:lpstr>Assignment reports: how?</vt:lpstr>
      <vt:lpstr>Using ‘expanded’ model answers: why?</vt:lpstr>
      <vt:lpstr>Using model answers: how?</vt:lpstr>
      <vt:lpstr>Assignment return sheets: why?</vt:lpstr>
      <vt:lpstr>Assignment return sheets: how?</vt:lpstr>
      <vt:lpstr>Sample assignment return proforma</vt:lpstr>
      <vt:lpstr>Statement banks: why?</vt:lpstr>
      <vt:lpstr>Statement banks: how?</vt:lpstr>
      <vt:lpstr>Computer-assisted assessment: why?</vt:lpstr>
      <vt:lpstr>Computer-assisted assignments: how?</vt:lpstr>
      <vt:lpstr>Use CAA for rather than of learning</vt:lpstr>
      <vt:lpstr>Making assessment work well</vt:lpstr>
      <vt:lpstr>Encouraging students to use the feedback we provide for them</vt:lpstr>
      <vt:lpstr>Planning to strategically enhance your assessment and feedback:  please identify some goals and specify: </vt:lpstr>
      <vt:lpstr>Conclusions</vt:lpstr>
      <vt:lpstr>These and other slides will be available on my website at www.sally-brown.net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2014-11-24T18:14:59Z</dcterms:modified>
</cp:coreProperties>
</file>