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0"/>
  </p:notesMasterIdLst>
  <p:handoutMasterIdLst>
    <p:handoutMasterId r:id="rId41"/>
  </p:handoutMasterIdLst>
  <p:sldIdLst>
    <p:sldId id="420" r:id="rId3"/>
    <p:sldId id="529" r:id="rId4"/>
    <p:sldId id="530" r:id="rId5"/>
    <p:sldId id="533" r:id="rId6"/>
    <p:sldId id="534" r:id="rId7"/>
    <p:sldId id="538" r:id="rId8"/>
    <p:sldId id="539" r:id="rId9"/>
    <p:sldId id="535" r:id="rId10"/>
    <p:sldId id="430" r:id="rId11"/>
    <p:sldId id="536" r:id="rId12"/>
    <p:sldId id="537" r:id="rId13"/>
    <p:sldId id="500" r:id="rId14"/>
    <p:sldId id="441" r:id="rId15"/>
    <p:sldId id="501" r:id="rId16"/>
    <p:sldId id="511" r:id="rId17"/>
    <p:sldId id="512" r:id="rId18"/>
    <p:sldId id="509" r:id="rId19"/>
    <p:sldId id="510" r:id="rId20"/>
    <p:sldId id="505" r:id="rId21"/>
    <p:sldId id="506" r:id="rId22"/>
    <p:sldId id="507" r:id="rId23"/>
    <p:sldId id="508" r:id="rId24"/>
    <p:sldId id="447" r:id="rId25"/>
    <p:sldId id="513" r:id="rId26"/>
    <p:sldId id="514" r:id="rId27"/>
    <p:sldId id="515" r:id="rId28"/>
    <p:sldId id="528" r:id="rId29"/>
    <p:sldId id="517" r:id="rId30"/>
    <p:sldId id="504" r:id="rId31"/>
    <p:sldId id="531" r:id="rId32"/>
    <p:sldId id="532" r:id="rId33"/>
    <p:sldId id="443" r:id="rId34"/>
    <p:sldId id="382" r:id="rId35"/>
    <p:sldId id="270" r:id="rId36"/>
    <p:sldId id="271" r:id="rId37"/>
    <p:sldId id="272" r:id="rId38"/>
    <p:sldId id="317" r:id="rId3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p:scale>
          <a:sx n="90" d="100"/>
          <a:sy n="90" d="100"/>
        </p:scale>
        <p:origin x="-1314" y="-9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p:scale>
        <a:sx n="140" d="100"/>
        <a:sy n="140" d="100"/>
      </p:scale>
      <p:origin x="0" y="302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16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17</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18</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19</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20</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21</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22</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23</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24</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25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8</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26</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27</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28</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29</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32</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12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14</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15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24/11/2014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24/11/2014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24/11/2014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24/11/2014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24/11/2014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24/11/2014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24/11/2014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24/11/2014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24/11/2014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24/11/2014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24/11/2014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24/11/2014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Streamlining Assessment: giving feedback effectively and efficiently</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Plymouth University</a:t>
            </a:r>
          </a:p>
          <a:p>
            <a:pPr algn="ctr" eaLnBrk="1" hangingPunct="1">
              <a:defRPr/>
            </a:pPr>
            <a:r>
              <a:rPr lang="en-GB" sz="2400" dirty="0" smtClean="0"/>
              <a:t>November 25</a:t>
            </a:r>
            <a:r>
              <a:rPr lang="en-GB" sz="2400" baseline="30000" dirty="0" smtClean="0"/>
              <a:t>th</a:t>
            </a:r>
            <a:r>
              <a:rPr lang="en-GB" sz="2400" dirty="0" smtClean="0"/>
              <a:t> 2014</a:t>
            </a:r>
            <a:endParaRPr lang="en-GB" sz="1400" dirty="0" smtClean="0"/>
          </a:p>
          <a:p>
            <a:pPr algn="ctr" eaLnBrk="1" hangingPunct="1">
              <a:defRPr/>
            </a:pPr>
            <a:r>
              <a:rPr lang="en-GB" sz="2800" b="1" dirty="0" smtClean="0"/>
              <a:t>Sally Brown</a:t>
            </a:r>
          </a:p>
          <a:p>
            <a:pPr algn="ctr" eaLnBrk="1" hangingPunct="1">
              <a:defRPr/>
            </a:pPr>
            <a:r>
              <a:rPr lang="en-GB" sz="2400" dirty="0" smtClean="0"/>
              <a:t>PFHEA, SFSEDA, NTF</a:t>
            </a:r>
            <a:endParaRPr lang="en-GB" sz="2400" b="1" dirty="0" smtClean="0"/>
          </a:p>
          <a:p>
            <a:pPr algn="ctr" eaLnBrk="1" hangingPunct="1">
              <a:defRPr/>
            </a:pPr>
            <a:r>
              <a:rPr lang="en-GB" sz="2000" dirty="0" smtClean="0"/>
              <a:t>Emerita Professor, Leeds Beckett University</a:t>
            </a:r>
          </a:p>
          <a:p>
            <a:pPr algn="ctr" eaLnBrk="1" hangingPunct="1">
              <a:defRPr/>
            </a:pPr>
            <a:r>
              <a:rPr lang="en-GB" sz="2000" dirty="0" smtClean="0"/>
              <a:t>Visiting </a:t>
            </a:r>
            <a:r>
              <a:rPr lang="en-GB" sz="2000" dirty="0" smtClean="0"/>
              <a:t>Professor: </a:t>
            </a:r>
            <a:r>
              <a:rPr lang="en-GB" sz="2000" dirty="0" smtClean="0"/>
              <a:t>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Sadler, the most cited author on formative assessment argues:</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8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800" dirty="0"/>
          </a:p>
        </p:txBody>
      </p:sp>
    </p:spTree>
    <p:extLst>
      <p:ext uri="{BB962C8B-B14F-4D97-AF65-F5344CB8AC3E}">
        <p14:creationId xmlns:p14="http://schemas.microsoft.com/office/powerpoint/2010/main" val="1675092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Sadler continues…</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buNone/>
            </a:pPr>
            <a:r>
              <a:rPr lang="en-GB" sz="2800" dirty="0" smtClean="0"/>
              <a:t>“Together</a:t>
            </a:r>
            <a:r>
              <a:rPr lang="en-GB" sz="2800" dirty="0" smtClean="0"/>
              <a:t>, these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a:t>
            </a:r>
            <a:r>
              <a:rPr lang="en-GB" sz="2800" dirty="0" smtClean="0"/>
              <a:t>teaching”.</a:t>
            </a:r>
            <a:endParaRPr lang="en-GB" sz="2800" dirty="0" smtClean="0"/>
          </a:p>
          <a:p>
            <a:pPr eaLnBrk="1" hangingPunct="1">
              <a:buNone/>
            </a:pPr>
            <a:r>
              <a:rPr lang="en-GB" sz="2800" dirty="0" smtClean="0"/>
              <a:t>Sadler, (2010)</a:t>
            </a:r>
            <a:endParaRPr lang="en-GB" sz="2800" dirty="0"/>
          </a:p>
        </p:txBody>
      </p:sp>
    </p:spTree>
    <p:extLst>
      <p:ext uri="{BB962C8B-B14F-4D97-AF65-F5344CB8AC3E}">
        <p14:creationId xmlns:p14="http://schemas.microsoft.com/office/powerpoint/2010/main" val="757691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Efficient assessment: we need to:</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Involve students in their own assessment;</a:t>
            </a:r>
          </a:p>
          <a:p>
            <a:r>
              <a:rPr lang="en-GB" sz="2600" dirty="0"/>
              <a:t>Use technologies for delivering and managing assessment.</a:t>
            </a:r>
          </a:p>
          <a:p>
            <a:endParaRPr lang="en-GB" sz="2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Rationale for the workshop</a:t>
            </a:r>
            <a:endParaRPr lang="en-GB" sz="3600" dirty="0"/>
          </a:p>
        </p:txBody>
      </p:sp>
      <p:sp>
        <p:nvSpPr>
          <p:cNvPr id="3" name="Content Placeholder 2"/>
          <p:cNvSpPr>
            <a:spLocks noGrp="1"/>
          </p:cNvSpPr>
          <p:nvPr>
            <p:ph idx="1"/>
          </p:nvPr>
        </p:nvSpPr>
        <p:spPr/>
        <p:txBody>
          <a:bodyPr/>
          <a:lstStyle/>
          <a:p>
            <a:pPr>
              <a:buNone/>
            </a:pPr>
            <a:r>
              <a:rPr lang="en-GB" sz="2800" dirty="0" smtClean="0"/>
              <a:t>	Assessment impacts highly on student learning, and good assessment and feedback are considered by many to be significant agents in fostering student learning. In NSS, internal surveys, via the NUS and in conversations with staff, students are </a:t>
            </a:r>
            <a:r>
              <a:rPr lang="en-GB" sz="2800" dirty="0" smtClean="0"/>
              <a:t>less </a:t>
            </a:r>
            <a:r>
              <a:rPr lang="en-GB" sz="2800" dirty="0" smtClean="0"/>
              <a:t>happy with the assessment elements of programmes than any other area. However, giving prompt and plentiful developmental feedback as many students expect, can be time consuming for staff, and it can be disheartening when students don’t seem to make good use </a:t>
            </a:r>
            <a:r>
              <a:rPr lang="en-GB" sz="2800" dirty="0" smtClean="0"/>
              <a:t>of </a:t>
            </a:r>
            <a:r>
              <a:rPr lang="en-GB" sz="2800" dirty="0" smtClean="0"/>
              <a:t>the feedback </a:t>
            </a:r>
            <a:r>
              <a:rPr lang="en-GB" sz="2800" dirty="0" smtClean="0"/>
              <a:t>given.</a:t>
            </a:r>
            <a:endParaRPr lang="en-GB" sz="2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endParaRPr lang="en-GB"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smtClean="0"/>
              <a:t>Use CAA </a:t>
            </a:r>
            <a:r>
              <a:rPr lang="en-GB" sz="3200" i="1" dirty="0" smtClean="0"/>
              <a:t>for</a:t>
            </a:r>
            <a:r>
              <a:rPr lang="en-GB" sz="3200" dirty="0" smtClean="0"/>
              <a:t> rather than </a:t>
            </a:r>
            <a:r>
              <a:rPr lang="en-GB" sz="3200" i="1" dirty="0" smtClean="0"/>
              <a:t>of</a:t>
            </a:r>
            <a:r>
              <a:rPr lang="en-GB" sz="3200" dirty="0" smtClean="0"/>
              <a:t> learning</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We can employ computer-assisted formative assessment with responses to student work automatically generated by email; </a:t>
            </a:r>
          </a:p>
          <a:p>
            <a:r>
              <a:rPr lang="en-GB" dirty="0"/>
              <a:t>Students seem to really like having the chance to find out how they are doing, and attempt tests several times in an environment where no one else is watching how they do; </a:t>
            </a:r>
          </a:p>
          <a:p>
            <a:r>
              <a:rPr lang="en-GB" dirty="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Making assessment work well</a:t>
            </a:r>
          </a:p>
        </p:txBody>
      </p:sp>
      <p:sp>
        <p:nvSpPr>
          <p:cNvPr id="43011"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07451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smtClean="0"/>
              <a:t>This workshop will focus on what kinds of feedback work best for students, enabling participants to:</a:t>
            </a:r>
            <a:endParaRPr lang="en-GB" dirty="0"/>
          </a:p>
        </p:txBody>
      </p:sp>
      <p:sp>
        <p:nvSpPr>
          <p:cNvPr id="3" name="Content Placeholder 2"/>
          <p:cNvSpPr>
            <a:spLocks noGrp="1"/>
          </p:cNvSpPr>
          <p:nvPr>
            <p:ph idx="1"/>
          </p:nvPr>
        </p:nvSpPr>
        <p:spPr>
          <a:xfrm>
            <a:off x="468313" y="1268761"/>
            <a:ext cx="8229600" cy="4933602"/>
          </a:xfrm>
        </p:spPr>
        <p:txBody>
          <a:bodyPr/>
          <a:lstStyle/>
          <a:p>
            <a:pPr lvl="0"/>
            <a:r>
              <a:rPr lang="en-GB" sz="2600" dirty="0" smtClean="0"/>
              <a:t>Reflect on the importance of assessment, and particularly feedback as integral to learning and in helping students take assessment seriously;</a:t>
            </a:r>
          </a:p>
          <a:p>
            <a:pPr lvl="0"/>
            <a:r>
              <a:rPr lang="en-GB" sz="2600" dirty="0" smtClean="0"/>
              <a:t>Consider a range of methods to give students feedback effectively and efficiently which are time efficient for staff and useful to students;</a:t>
            </a:r>
          </a:p>
          <a:p>
            <a:pPr lvl="0"/>
            <a:r>
              <a:rPr lang="en-GB" sz="2600" dirty="0" smtClean="0"/>
              <a:t>Explore approaches that maximise the chances of students actually reading and using the feedback they are given;</a:t>
            </a:r>
          </a:p>
          <a:p>
            <a:pPr lvl="0"/>
            <a:r>
              <a:rPr lang="en-GB" sz="2600" dirty="0" smtClean="0"/>
              <a:t>Plan a series of enhancements at a local level to improve assessment and feedback in the </a:t>
            </a:r>
            <a:r>
              <a:rPr lang="en-GB" sz="2600" dirty="0" smtClean="0"/>
              <a:t>Faculty.</a:t>
            </a:r>
            <a:endParaRPr lang="en-GB" sz="2600" dirty="0" smtClean="0"/>
          </a:p>
          <a:p>
            <a:endParaRPr lang="en-GB"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a:t>
            </a:r>
            <a:r>
              <a:rPr lang="en-GB" dirty="0"/>
              <a:t>‘Sounds good’).</a:t>
            </a:r>
            <a:endParaRPr lang="en-GB" dirty="0"/>
          </a:p>
          <a:p>
            <a:endParaRPr lang="en-GB" dirty="0"/>
          </a:p>
        </p:txBody>
      </p:sp>
    </p:spTree>
    <p:extLst>
      <p:ext uri="{BB962C8B-B14F-4D97-AF65-F5344CB8AC3E}">
        <p14:creationId xmlns:p14="http://schemas.microsoft.com/office/powerpoint/2010/main" val="2062154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5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Planning to strategically enhance your assessment and </a:t>
            </a:r>
            <a:r>
              <a:rPr lang="en-GB" sz="3200" dirty="0"/>
              <a:t>feedback: </a:t>
            </a:r>
            <a:br>
              <a:rPr lang="en-GB" sz="3200" dirty="0"/>
            </a:br>
            <a:r>
              <a:rPr lang="en-GB" sz="3200" dirty="0"/>
              <a:t>please </a:t>
            </a:r>
            <a:r>
              <a:rPr lang="en-GB" sz="3200" dirty="0"/>
              <a:t>identify some goals and specify: </a:t>
            </a:r>
          </a:p>
        </p:txBody>
      </p:sp>
      <p:sp>
        <p:nvSpPr>
          <p:cNvPr id="3" name="Content Placeholder 2"/>
          <p:cNvSpPr>
            <a:spLocks noGrp="1"/>
          </p:cNvSpPr>
          <p:nvPr>
            <p:ph idx="1"/>
          </p:nvPr>
        </p:nvSpPr>
        <p:spPr>
          <a:xfrm>
            <a:off x="468313" y="1628799"/>
            <a:ext cx="8229600" cy="4573563"/>
          </a:xfrm>
        </p:spPr>
        <p:txBody>
          <a:bodyPr/>
          <a:lstStyle/>
          <a:p>
            <a:r>
              <a:rPr lang="en-GB" dirty="0"/>
              <a:t>Whether these are short medium or long term?</a:t>
            </a:r>
          </a:p>
          <a:p>
            <a:r>
              <a:rPr lang="en-GB" dirty="0"/>
              <a:t>What your timescale/milestones might be?</a:t>
            </a:r>
          </a:p>
          <a:p>
            <a:r>
              <a:rPr lang="en-GB" dirty="0"/>
              <a:t>Who will take a lead on making them happen?</a:t>
            </a:r>
          </a:p>
          <a:p>
            <a:r>
              <a:rPr lang="en-GB" dirty="0"/>
              <a:t>How you might involve students in making these changes?</a:t>
            </a:r>
          </a:p>
          <a:p>
            <a:r>
              <a:rPr lang="en-GB" dirty="0"/>
              <a:t>What resources and support you need to make them happen?</a:t>
            </a:r>
          </a:p>
          <a:p>
            <a:r>
              <a:rPr lang="en-GB" dirty="0"/>
              <a:t>What might get in the way of you achieving this, and what you can do to mitigate these problems?</a:t>
            </a:r>
          </a:p>
          <a:p>
            <a:r>
              <a:rPr lang="en-GB" dirty="0"/>
              <a:t>How you will know when you have achieved them successfully?</a:t>
            </a:r>
          </a:p>
          <a:p>
            <a:endParaRPr lang="en-GB" dirty="0"/>
          </a:p>
        </p:txBody>
      </p:sp>
    </p:spTree>
    <p:extLst>
      <p:ext uri="{BB962C8B-B14F-4D97-AF65-F5344CB8AC3E}">
        <p14:creationId xmlns:p14="http://schemas.microsoft.com/office/powerpoint/2010/main" val="1690374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smtClean="0"/>
              <a:t>Assessment needs to be manageable for staff and students if it is going to engage students in learning activities;</a:t>
            </a:r>
          </a:p>
          <a:p>
            <a:pPr eaLnBrk="1" hangingPunct="1"/>
            <a:r>
              <a:rPr lang="en-US" dirty="0" smtClean="0"/>
              <a:t>No single method of giving feedback is likely to be ubiquitously successful, so it’s worth ringing the changes;</a:t>
            </a:r>
          </a:p>
          <a:p>
            <a:pPr eaLnBrk="1" hangingPunct="1"/>
            <a:r>
              <a:rPr lang="en-US" dirty="0" smtClean="0"/>
              <a:t>Students in the early stages of their learning journey are likely to need more support and positive feedback than later, when they are more robust and confident;</a:t>
            </a:r>
          </a:p>
          <a:p>
            <a:pPr eaLnBrk="1" hangingPunct="1"/>
            <a:r>
              <a:rPr lang="en-US" dirty="0" smtClean="0"/>
              <a:t>The first six weeks of the first semester are crucial in helping students understand how </a:t>
            </a:r>
            <a:r>
              <a:rPr lang="en-US" dirty="0" smtClean="0"/>
              <a:t>assessment works</a:t>
            </a:r>
            <a:r>
              <a:rPr lang="en-US" dirty="0" smtClean="0"/>
              <a:t>;</a:t>
            </a:r>
          </a:p>
          <a:p>
            <a:pPr eaLnBrk="1" hangingPunct="1"/>
            <a:r>
              <a:rPr lang="en-US" dirty="0" smtClean="0"/>
              <a:t>Where new routes are taken, it helps to provide a rationale via an assessment strategy or other course documentation, for example explaining that you give extensive generic formative feedback early and idiosyncratic feedback later.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r>
              <a:rPr lang="en-GB" sz="2000" dirty="0" smtClean="0"/>
              <a:t>.</a:t>
            </a:r>
          </a:p>
          <a:p>
            <a:pPr marL="609600" indent="-609600" eaLnBrk="1" hangingPunct="1">
              <a:buNone/>
              <a:defRPr/>
            </a:pPr>
            <a:r>
              <a:rPr lang="en-GB" sz="2000" dirty="0"/>
              <a:t>Brown, S. (2015) </a:t>
            </a:r>
            <a:r>
              <a:rPr lang="en-GB" sz="2000" i="1" dirty="0"/>
              <a:t>Learning, teaching and assessment in higher education: global perspectives, </a:t>
            </a:r>
            <a:r>
              <a:rPr lang="en-GB" sz="2000" dirty="0"/>
              <a:t>London: Palgrave-MacMillan.</a:t>
            </a:r>
            <a:endParaRPr lang="en-GB" sz="2000" dirty="0" smtClean="0"/>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r>
              <a:rPr lang="en-GB" sz="2000" dirty="0" smtClean="0"/>
              <a:t>.</a:t>
            </a:r>
            <a:endParaRPr lang="en-US" sz="20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GB" sz="2000" dirty="0"/>
              <a:t>Brown, S. and Race, P. (2012) </a:t>
            </a:r>
            <a:r>
              <a:rPr lang="en-GB" sz="2000" i="1" dirty="0"/>
              <a:t>Using effective assessment to promote learning,</a:t>
            </a:r>
            <a:r>
              <a:rPr lang="en-GB" sz="2000" dirty="0"/>
              <a:t> in Hunt, L and Chalmers, D. </a:t>
            </a:r>
            <a:r>
              <a:rPr lang="en-GB" sz="2000" i="1" dirty="0"/>
              <a:t>University Teaching in Focus: a learning-centred approach</a:t>
            </a:r>
            <a:r>
              <a:rPr lang="en-GB" sz="2000" dirty="0"/>
              <a:t>, Victoria, Australia, Acer Press, and Abingdon: Routledge.</a:t>
            </a:r>
          </a:p>
          <a:p>
            <a:pPr eaLnBrk="1" hangingPunct="1">
              <a:buFont typeface="Wingdings" pitchFamily="2" charset="2"/>
              <a:buNone/>
              <a:defRPr/>
            </a:pPr>
            <a:r>
              <a:rPr lang="en-US" sz="2000" dirty="0" smtClean="0"/>
              <a:t>Carless</a:t>
            </a:r>
            <a:r>
              <a:rPr lang="en-US" sz="2000" dirty="0" smtClean="0"/>
              <a:t>, D., Joughin,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r>
              <a:rPr lang="en-GB" sz="2000" dirty="0" smtClean="0"/>
              <a:t>.</a:t>
            </a:r>
            <a:endParaRPr lang="en-GB" sz="20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764704"/>
            <a:ext cx="8750331" cy="5617047"/>
          </a:xfrm>
        </p:spPr>
        <p:txBody>
          <a:bodyPr/>
          <a:lstStyle/>
          <a:p>
            <a:pPr marL="609600" indent="-609600" eaLnBrk="1" hangingPunct="1">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None/>
              <a:defRPr/>
            </a:pPr>
            <a:r>
              <a:rPr lang="en-GB" sz="2000" dirty="0"/>
              <a:t>Higher Education Academy (2012) </a:t>
            </a:r>
            <a:r>
              <a:rPr lang="en-GB" sz="2000" i="1" dirty="0"/>
              <a:t>A marked improvement; transforming assessment in higher education</a:t>
            </a:r>
            <a:r>
              <a:rPr lang="en-GB" sz="2000" dirty="0"/>
              <a:t>, York: HEA.</a:t>
            </a:r>
          </a:p>
          <a:p>
            <a:pPr marL="609600" indent="-609600" eaLnBrk="1" hangingPunct="1">
              <a:buFont typeface="Wingdings" pitchFamily="2" charset="2"/>
              <a:buNone/>
              <a:defRPr/>
            </a:pPr>
            <a:r>
              <a:rPr lang="en-GB" sz="2000" dirty="0" smtClean="0"/>
              <a:t>Knight</a:t>
            </a:r>
            <a:r>
              <a:rPr lang="en-GB" sz="2000" dirty="0" smtClean="0"/>
              <a: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err="1" smtClean="0"/>
              <a:t>Mentkowski</a:t>
            </a:r>
            <a:r>
              <a:rPr lang="en-GB" sz="2000" dirty="0" smtClean="0"/>
              <a:t>,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a:t>
            </a:r>
            <a:r>
              <a:rPr lang="en-GB" sz="2000" dirty="0" smtClean="0"/>
              <a:t>2013.</a:t>
            </a:r>
            <a:endParaRPr lang="en-GB" sz="20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692696"/>
            <a:ext cx="8229600" cy="5509667"/>
          </a:xfrm>
        </p:spPr>
        <p:txBody>
          <a:bodyPr/>
          <a:lstStyle/>
          <a:p>
            <a:pPr eaLnBrk="1" hangingPunct="1">
              <a:buNone/>
            </a:pPr>
            <a:r>
              <a:rPr lang="en-GB" sz="2000" dirty="0"/>
              <a:t>Pickford, R. and Brown, S. (2006) </a:t>
            </a:r>
            <a:r>
              <a:rPr lang="en-GB" sz="2000" i="1" dirty="0"/>
              <a:t>Assessing skills and practice,</a:t>
            </a:r>
            <a:r>
              <a:rPr lang="en-GB" sz="2000" dirty="0"/>
              <a:t> London: Routledge. </a:t>
            </a:r>
          </a:p>
          <a:p>
            <a:pPr eaLnBrk="1" hangingPunct="1">
              <a:buFont typeface="Wingdings" pitchFamily="2" charset="2"/>
              <a:buNone/>
            </a:pPr>
            <a:r>
              <a:rPr lang="en-GB" sz="2000" dirty="0" smtClean="0"/>
              <a:t>Race</a:t>
            </a:r>
            <a:r>
              <a:rPr lang="en-GB" sz="2000" dirty="0" smtClean="0"/>
              <a:t>,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a:t>
            </a:r>
            <a:r>
              <a:rPr lang="en-GB" sz="2000" dirty="0" smtClean="0"/>
              <a:t>2015) </a:t>
            </a:r>
            <a:r>
              <a:rPr lang="en-GB" sz="2000" i="1" dirty="0" smtClean="0"/>
              <a:t>The lecturer’s toolkit </a:t>
            </a:r>
            <a:r>
              <a:rPr lang="en-GB" sz="2000" i="1" dirty="0" smtClean="0"/>
              <a:t>(</a:t>
            </a:r>
            <a:r>
              <a:rPr lang="en-GB" sz="2000" i="1" dirty="0" smtClean="0"/>
              <a:t>4</a:t>
            </a:r>
            <a:r>
              <a:rPr lang="en-GB" sz="2000" i="1" baseline="30000" dirty="0" smtClean="0"/>
              <a:t>th</a:t>
            </a:r>
            <a:r>
              <a:rPr lang="en-GB" sz="2000" i="1" dirty="0" smtClean="0"/>
              <a:t> </a:t>
            </a:r>
            <a:r>
              <a:rPr lang="en-GB" sz="2000" i="1" dirty="0" smtClean="0"/>
              <a:t>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t>
            </a:r>
            <a:r>
              <a:rPr lang="en-GB" sz="2000" dirty="0" smtClean="0"/>
              <a:t>appraisal, </a:t>
            </a:r>
            <a:r>
              <a:rPr lang="en-GB" sz="2000" i="1" dirty="0" smtClean="0"/>
              <a:t>Assessment </a:t>
            </a:r>
            <a:r>
              <a:rPr lang="en-GB" sz="2000" i="1" dirty="0" smtClean="0"/>
              <a:t>&amp;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smtClean="0"/>
              <a:t>Good feedback: </a:t>
            </a:r>
            <a:r>
              <a:rPr lang="en-GB" sz="3200" dirty="0" smtClean="0"/>
              <a:t/>
            </a:r>
            <a:br>
              <a:rPr lang="en-GB" sz="3200" dirty="0" smtClean="0"/>
            </a:br>
            <a:r>
              <a:rPr lang="en-GB" sz="1800" dirty="0" smtClean="0">
                <a:solidFill>
                  <a:schemeClr val="tx1"/>
                </a:solidFill>
              </a:rPr>
              <a:t>(a</a:t>
            </a:r>
            <a:r>
              <a:rPr lang="en-GB" sz="1800" dirty="0" smtClean="0">
                <a:solidFill>
                  <a:schemeClr val="tx1"/>
                </a:solidFill>
              </a:rPr>
              <a:t>fter </a:t>
            </a:r>
            <a:r>
              <a:rPr lang="en-GB" sz="1800" dirty="0">
                <a:solidFill>
                  <a:schemeClr val="tx1"/>
                </a:solidFill>
              </a:rPr>
              <a:t>Brown, S. (2015), </a:t>
            </a:r>
            <a:r>
              <a:rPr lang="en-GB" sz="1800" i="1" dirty="0">
                <a:solidFill>
                  <a:schemeClr val="tx1"/>
                </a:solidFill>
              </a:rPr>
              <a:t>Assessment, learning and teaching in higher education: global perspectives</a:t>
            </a:r>
            <a:r>
              <a:rPr lang="en-GB" sz="1800" dirty="0">
                <a:solidFill>
                  <a:schemeClr val="tx1"/>
                </a:solidFill>
              </a:rPr>
              <a:t>, </a:t>
            </a:r>
            <a:r>
              <a:rPr lang="en-GB" sz="1800" dirty="0" smtClean="0">
                <a:solidFill>
                  <a:schemeClr val="tx1"/>
                </a:solidFill>
              </a:rPr>
              <a:t>London: Palgrave-MacMillan)</a:t>
            </a:r>
            <a:endParaRPr lang="en-GB" sz="1800" dirty="0">
              <a:solidFill>
                <a:schemeClr val="tx1"/>
              </a:solidFill>
            </a:endParaRPr>
          </a:p>
        </p:txBody>
      </p:sp>
      <p:sp>
        <p:nvSpPr>
          <p:cNvPr id="3" name="Content Placeholder 2"/>
          <p:cNvSpPr>
            <a:spLocks noGrp="1"/>
          </p:cNvSpPr>
          <p:nvPr>
            <p:ph idx="1"/>
          </p:nvPr>
        </p:nvSpPr>
        <p:spPr/>
        <p:txBody>
          <a:bodyPr/>
          <a:lstStyle/>
          <a:p>
            <a:pPr lvl="0">
              <a:buSzPct val="100000"/>
              <a:buFont typeface="+mj-lt"/>
              <a:buAutoNum type="arabicPeriod"/>
            </a:pPr>
            <a:r>
              <a:rPr lang="en-GB" sz="2800"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800" dirty="0" smtClean="0"/>
              <a:t>Helps clarify what good work looks like, so students are really clear about goals, criteria and expected standards, and provides opportunities to close the gap between current and desired performance</a:t>
            </a:r>
            <a:r>
              <a:rPr lang="en-GB" sz="2800" dirty="0" smtClean="0"/>
              <a:t>.</a:t>
            </a:r>
            <a:endParaRPr lang="en-GB" sz="2800" dirty="0" smtClean="0"/>
          </a:p>
        </p:txBody>
      </p:sp>
    </p:spTree>
    <p:extLst>
      <p:ext uri="{BB962C8B-B14F-4D97-AF65-F5344CB8AC3E}">
        <p14:creationId xmlns:p14="http://schemas.microsoft.com/office/powerpoint/2010/main" val="133709147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smtClean="0"/>
              <a:t> </a:t>
            </a:r>
            <a:r>
              <a:rPr lang="en-GB" sz="3200" dirty="0"/>
              <a:t>feedback</a:t>
            </a:r>
            <a:r>
              <a:rPr lang="en-GB" dirty="0" smtClean="0"/>
              <a:t>:</a:t>
            </a:r>
            <a:endParaRPr lang="en-GB" dirty="0"/>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800"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309806842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smtClean="0"/>
              <a:t> </a:t>
            </a:r>
            <a:r>
              <a:rPr lang="en-GB" sz="3200" dirty="0"/>
              <a:t>feedback</a:t>
            </a:r>
            <a:r>
              <a:rPr lang="en-GB" dirty="0" smtClean="0"/>
              <a:t>:</a:t>
            </a:r>
            <a:endParaRPr lang="en-GB" dirty="0"/>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05962758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smtClean="0"/>
              <a:t> </a:t>
            </a:r>
            <a:r>
              <a:rPr lang="en-GB" sz="3200" dirty="0"/>
              <a:t>feedback</a:t>
            </a:r>
            <a:r>
              <a:rPr lang="en-GB" dirty="0" smtClean="0"/>
              <a:t>:</a:t>
            </a:r>
            <a:endParaRPr lang="en-GB" dirty="0"/>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smtClean="0"/>
              <a:t>Hounsell</a:t>
            </a:r>
            <a:r>
              <a:rPr lang="en-GB" sz="2800" dirty="0" smtClean="0"/>
              <a:t>, 2008, </a:t>
            </a:r>
            <a:r>
              <a:rPr lang="en-GB" sz="2800" dirty="0" smtClean="0"/>
              <a:t>p.5</a:t>
            </a:r>
            <a:r>
              <a:rPr lang="en-GB" sz="2800" dirty="0" smtClean="0"/>
              <a:t>).</a:t>
            </a:r>
          </a:p>
          <a:p>
            <a:pPr lvl="0">
              <a:buSzPct val="100000"/>
              <a:buFont typeface="+mj-lt"/>
              <a:buAutoNum type="arabicPeriod" startAt="6"/>
            </a:pPr>
            <a:r>
              <a:rPr lang="en-GB" sz="2800" dirty="0" smtClean="0"/>
              <a:t>Ensures that the mark isn’t the only thing that students take note of when work is returned, but that they are encouraged to read and use the advice given in feedback and apply it to future </a:t>
            </a:r>
            <a:r>
              <a:rPr lang="en-GB" sz="2800" dirty="0" smtClean="0"/>
              <a:t>assignments.</a:t>
            </a:r>
            <a:endParaRPr lang="en-GB" sz="2800" dirty="0" smtClean="0"/>
          </a:p>
        </p:txBody>
      </p:sp>
    </p:spTree>
    <p:extLst>
      <p:ext uri="{BB962C8B-B14F-4D97-AF65-F5344CB8AC3E}">
        <p14:creationId xmlns:p14="http://schemas.microsoft.com/office/powerpoint/2010/main" val="429060714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smtClean="0"/>
              <a:t>Formative assessment is primarily concerned with feedback aimed at prompting improvement, is often continuous and usually involves words.</a:t>
            </a:r>
          </a:p>
          <a:p>
            <a:r>
              <a:rPr lang="en-US" sz="2800" dirty="0" smtClean="0"/>
              <a:t>Summative assessment is concerned with making evaluative judgments, is often end point and involves numbers.</a:t>
            </a:r>
          </a:p>
          <a:p>
            <a:endParaRPr lang="en-GB" sz="2800" dirty="0" smtClean="0"/>
          </a:p>
        </p:txBody>
      </p:sp>
    </p:spTree>
    <p:extLst>
      <p:ext uri="{BB962C8B-B14F-4D97-AF65-F5344CB8AC3E}">
        <p14:creationId xmlns:p14="http://schemas.microsoft.com/office/powerpoint/2010/main" val="2319677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What really impacts on learning?</a:t>
            </a:r>
            <a:endParaRPr lang="en-US" sz="3200" dirty="0" smtClean="0"/>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Concentrating on giving students detailed and developmental formative feedback is the single most useful thing we can do for our students, particularly those from disadvantaged backgrounds. </a:t>
            </a:r>
          </a:p>
          <a:p>
            <a:r>
              <a:rPr lang="en-GB" sz="2600" dirty="0"/>
              <a:t>Summative assessment may have to be rethought to make it fit for purpose;</a:t>
            </a:r>
          </a:p>
          <a:p>
            <a:r>
              <a:rPr lang="en-GB" sz="2600" dirty="0"/>
              <a:t>To do these things may require considerable imagination and re-engineering, not just of our assessment processes but also of curriculum design as a whole if we are to move from considering delivering content the most important thing we do.</a:t>
            </a:r>
          </a:p>
          <a:p>
            <a:endParaRPr lang="en-US" sz="2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3174</Words>
  <Application>Microsoft Office PowerPoint</Application>
  <PresentationFormat>On-screen Show (4:3)</PresentationFormat>
  <Paragraphs>235</Paragraphs>
  <Slides>37</Slides>
  <Notes>29</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LeedsMet template</vt:lpstr>
      <vt:lpstr>101_Custom Design</vt:lpstr>
      <vt:lpstr>Streamlining Assessment: giving feedback effectively and efficiently</vt:lpstr>
      <vt:lpstr>Rationale for the workshop</vt:lpstr>
      <vt:lpstr>This workshop will focus on what kinds of feedback work best for students, enabling participants to:</vt:lpstr>
      <vt:lpstr>Good feedback:  (after Brown, S. (2015), Assessment, learning and teaching in higher education: global perspectives, London: Palgrave-MacMillan)</vt:lpstr>
      <vt:lpstr>Good feedback:</vt:lpstr>
      <vt:lpstr>Good feedback:</vt:lpstr>
      <vt:lpstr>Good feedback:</vt:lpstr>
      <vt:lpstr>Formative and summative assessment</vt:lpstr>
      <vt:lpstr>What really impacts on learning?</vt:lpstr>
      <vt:lpstr>Sadler, the most cited author on formative assessment argues:</vt:lpstr>
      <vt:lpstr>Sadler continues…</vt:lpstr>
      <vt:lpstr>Streamlining assessment: why would we wish to do it?</vt:lpstr>
      <vt:lpstr>Efficient assessment: we need to:</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2014-11-24T18:14:59Z</dcterms:modified>
</cp:coreProperties>
</file>