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Lst>
  <p:notesMasterIdLst>
    <p:notesMasterId r:id="rId36"/>
  </p:notesMasterIdLst>
  <p:handoutMasterIdLst>
    <p:handoutMasterId r:id="rId37"/>
  </p:handoutMasterIdLst>
  <p:sldIdLst>
    <p:sldId id="548" r:id="rId3"/>
    <p:sldId id="545" r:id="rId4"/>
    <p:sldId id="546" r:id="rId5"/>
    <p:sldId id="529" r:id="rId6"/>
    <p:sldId id="521" r:id="rId7"/>
    <p:sldId id="502" r:id="rId8"/>
    <p:sldId id="517" r:id="rId9"/>
    <p:sldId id="516" r:id="rId10"/>
    <p:sldId id="514" r:id="rId11"/>
    <p:sldId id="509" r:id="rId12"/>
    <p:sldId id="511" r:id="rId13"/>
    <p:sldId id="510" r:id="rId14"/>
    <p:sldId id="536" r:id="rId15"/>
    <p:sldId id="537" r:id="rId16"/>
    <p:sldId id="538" r:id="rId17"/>
    <p:sldId id="512" r:id="rId18"/>
    <p:sldId id="519" r:id="rId19"/>
    <p:sldId id="530" r:id="rId20"/>
    <p:sldId id="531" r:id="rId21"/>
    <p:sldId id="532" r:id="rId22"/>
    <p:sldId id="504" r:id="rId23"/>
    <p:sldId id="505" r:id="rId24"/>
    <p:sldId id="524" r:id="rId25"/>
    <p:sldId id="523" r:id="rId26"/>
    <p:sldId id="506" r:id="rId27"/>
    <p:sldId id="507" r:id="rId28"/>
    <p:sldId id="508" r:id="rId29"/>
    <p:sldId id="543" r:id="rId30"/>
    <p:sldId id="544" r:id="rId31"/>
    <p:sldId id="527" r:id="rId32"/>
    <p:sldId id="528" r:id="rId33"/>
    <p:sldId id="533" r:id="rId34"/>
    <p:sldId id="430" r:id="rId35"/>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p:scale>
          <a:sx n="50" d="100"/>
          <a:sy n="50" d="100"/>
        </p:scale>
        <p:origin x="-960" y="-1314"/>
      </p:cViewPr>
      <p:guideLst>
        <p:guide orient="horz" pos="2160"/>
        <p:guide pos="2880"/>
      </p:guideLst>
    </p:cSldViewPr>
  </p:slideViewPr>
  <p:outlineViewPr>
    <p:cViewPr>
      <p:scale>
        <a:sx n="33" d="100"/>
        <a:sy n="33" d="100"/>
      </p:scale>
      <p:origin x="48" y="35388"/>
    </p:cViewPr>
  </p:outlin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solidFill>
                  <a:srgbClr val="000000"/>
                </a:solidFill>
              </a:rPr>
              <a:pPr/>
              <a:t>1</a:t>
            </a:fld>
            <a:endParaRPr lang="en-US" sz="1200"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33</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solidFill>
                <a:srgbClr val="000000"/>
              </a:solidFill>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 xmlns:p14="http://schemas.microsoft.com/office/powerpoint/2010/main" val="5076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solidFill>
                  <a:srgbClr val="000000"/>
                </a:solidFill>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solidFill>
                  <a:srgbClr val="000000"/>
                </a:solidFill>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solidFill>
                  <a:srgbClr val="000000"/>
                </a:solidFill>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GB" sz="4000" dirty="0" smtClean="0"/>
              <a:t>Inclusive </a:t>
            </a:r>
            <a:r>
              <a:rPr lang="en-GB" sz="4000" dirty="0" smtClean="0"/>
              <a:t>International </a:t>
            </a:r>
            <a:r>
              <a:rPr lang="en-GB" sz="4000" dirty="0" smtClean="0"/>
              <a:t>A</a:t>
            </a:r>
            <a:r>
              <a:rPr lang="en-GB" sz="4000" dirty="0" smtClean="0"/>
              <a:t>ssessment </a:t>
            </a:r>
            <a:br>
              <a:rPr lang="en-GB" sz="4000" dirty="0" smtClean="0"/>
            </a:br>
            <a:r>
              <a:rPr lang="en-GB" sz="4000" dirty="0" smtClean="0"/>
              <a:t/>
            </a:r>
            <a:br>
              <a:rPr lang="en-GB" sz="4000" dirty="0" smtClean="0"/>
            </a:br>
            <a:r>
              <a:rPr lang="en-GB" sz="2800" dirty="0" smtClean="0"/>
              <a:t>November  2014</a:t>
            </a:r>
            <a:r>
              <a:rPr lang="en-GB" sz="4000" dirty="0" smtClean="0"/>
              <a:t/>
            </a:r>
            <a:br>
              <a:rPr lang="en-GB" sz="4000" dirty="0" smtClean="0"/>
            </a:br>
            <a:r>
              <a:rPr lang="en-GB" sz="2000" dirty="0" smtClean="0"/>
              <a:t> </a:t>
            </a:r>
            <a:r>
              <a:rPr lang="en-GB" sz="2400" dirty="0" smtClean="0"/>
              <a:t>Plymouth University </a:t>
            </a:r>
            <a:r>
              <a:rPr lang="en-GB" sz="2400" dirty="0" smtClean="0"/>
              <a:t/>
            </a:r>
            <a:br>
              <a:rPr lang="en-GB" sz="2400" dirty="0" smtClean="0"/>
            </a:br>
            <a:endParaRPr lang="en-GB" sz="1800" dirty="0" smtClean="0"/>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Twitter @</a:t>
            </a:r>
            <a:r>
              <a:rPr lang="en-GB" sz="1600" dirty="0" err="1" smtClean="0"/>
              <a:t>ProfSallyBrown</a:t>
            </a:r>
            <a:endParaRPr lang="en-GB" sz="1600" dirty="0" smtClean="0"/>
          </a:p>
          <a:p>
            <a:pPr algn="ctr" eaLnBrk="1" hangingPunct="1"/>
            <a:r>
              <a:rPr lang="en-GB" sz="1800" dirty="0" smtClean="0"/>
              <a:t>Emerita Professor, Leeds Metropolitan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What do students say on the authoritative role of the tutor?</a:t>
            </a:r>
            <a:endParaRPr lang="en-US" sz="3600" dirty="0" smtClean="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800" dirty="0" smtClean="0"/>
              <a:t>“It was a shock for me to find that I wasn’t going to be marked by the tutor but by other students. How can they possibly be able to do that? The tutors should be doing this because they have the knowledge that we don’t have”.</a:t>
            </a:r>
          </a:p>
          <a:p>
            <a:pPr eaLnBrk="1" hangingPunct="1"/>
            <a:r>
              <a:rPr lang="en-GB" sz="2800" dirty="0" smtClean="0"/>
              <a:t>“In our OSCEs [Objective Structured Clinical Examinations], we had to examine a patient whose comments on my proficiency formed part of the assessment. How can that be right? They know nothing of clinical matters.”</a:t>
            </a:r>
            <a:endParaRPr lang="en-US" sz="2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i="1" dirty="0" smtClean="0"/>
              <a:t>On ways of relating to others</a:t>
            </a:r>
            <a:endParaRPr lang="en-US" sz="3600" i="1" dirty="0" smtClean="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800" dirty="0" smtClean="0"/>
              <a:t>“Home students are at such a great advantage over us. They seem to laugh and chat with the teachers in a very familiar way. We feel like outsiders and I think we are disadvantaged when it comes to the tests”.</a:t>
            </a:r>
          </a:p>
          <a:p>
            <a:pPr eaLnBrk="1" hangingPunct="1"/>
            <a:r>
              <a:rPr lang="en-GB" sz="2800" dirty="0" smtClean="0"/>
              <a:t>“The tutor went through the criteria for the presentation with us, emphasising things like body language and eye contact but he didn’t understand that that would be a problem for me to look straight at all the male students”.</a:t>
            </a:r>
            <a:endParaRPr lang="en-US"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i="1" dirty="0" smtClean="0"/>
              <a:t>What do students say on religious issues?</a:t>
            </a:r>
            <a:endParaRPr lang="en-US" sz="3600" i="1" dirty="0" smtClean="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800" dirty="0" smtClean="0"/>
              <a:t>“We had two exams in one day, both lasting three hours. I had difficulty concentrating in the second one as I had been fasting since dawn. I didn’t really feel I did my best.”</a:t>
            </a:r>
          </a:p>
          <a:p>
            <a:pPr eaLnBrk="1" hangingPunct="1"/>
            <a:r>
              <a:rPr lang="en-GB" sz="2800" dirty="0" smtClean="0"/>
              <a:t>“It was very uncomfortable for me taking an exam on a Saturday morning as it was our Sabbath”.</a:t>
            </a:r>
            <a:endParaRPr lang="en-US" sz="2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604"/>
            <a:ext cx="8316416" cy="1143008"/>
          </a:xfrm>
          <a:noFill/>
          <a:ln>
            <a:noFill/>
          </a:ln>
        </p:spPr>
        <p:txBody>
          <a:bodyPr vert="horz" wrap="square" lIns="91440" tIns="45720" rIns="91440" bIns="45720" numCol="1" anchor="b" anchorCtr="0" compatLnSpc="1">
            <a:prstTxWarp prst="textNoShape">
              <a:avLst/>
            </a:prstTxWarp>
          </a:bodyPr>
          <a:lstStyle/>
          <a:p>
            <a:r>
              <a:rPr lang="en-GB" sz="3600" dirty="0" smtClean="0"/>
              <a:t>Comparable technological environments? </a:t>
            </a:r>
            <a:br>
              <a:rPr lang="en-GB" sz="3600" dirty="0" smtClean="0"/>
            </a:br>
            <a:r>
              <a:rPr lang="en-GB" sz="3600" dirty="0" smtClean="0"/>
              <a:t>Do you expect your students to:</a:t>
            </a:r>
            <a:endParaRPr lang="en-GB" sz="3600" dirty="0"/>
          </a:p>
        </p:txBody>
      </p:sp>
      <p:sp>
        <p:nvSpPr>
          <p:cNvPr id="3" name="Content Placeholder 2"/>
          <p:cNvSpPr>
            <a:spLocks noGrp="1"/>
          </p:cNvSpPr>
          <p:nvPr>
            <p:ph idx="1"/>
          </p:nvPr>
        </p:nvSpPr>
        <p:spPr>
          <a:xfrm>
            <a:off x="468313" y="1844823"/>
            <a:ext cx="8229600" cy="4484539"/>
          </a:xfrm>
        </p:spPr>
        <p:txBody>
          <a:bodyPr/>
          <a:lstStyle/>
          <a:p>
            <a:r>
              <a:rPr lang="en-GB" sz="2800" dirty="0" smtClean="0"/>
              <a:t>Have ready access to the internet at home so they can undertake assignments using the web? </a:t>
            </a:r>
          </a:p>
          <a:p>
            <a:r>
              <a:rPr lang="en-GB" sz="2800" dirty="0" smtClean="0"/>
              <a:t>Bring their own devices to class (BYOD) and use them in lessons?</a:t>
            </a:r>
          </a:p>
          <a:p>
            <a:r>
              <a:rPr lang="en-GB" sz="2800" dirty="0" smtClean="0"/>
              <a:t>Submit assignments and receive feedback electronically?</a:t>
            </a:r>
          </a:p>
          <a:p>
            <a:r>
              <a:rPr lang="en-GB" sz="2800" dirty="0" smtClean="0"/>
              <a:t>Access core subject content on-line before they come to classes? </a:t>
            </a:r>
            <a:endParaRPr lang="en-GB"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And thinking about your teaching colleagues:</a:t>
            </a:r>
          </a:p>
        </p:txBody>
      </p:sp>
      <p:sp>
        <p:nvSpPr>
          <p:cNvPr id="3" name="Content Placeholder 2"/>
          <p:cNvSpPr>
            <a:spLocks noGrp="1"/>
          </p:cNvSpPr>
          <p:nvPr>
            <p:ph idx="1"/>
          </p:nvPr>
        </p:nvSpPr>
        <p:spPr/>
        <p:txBody>
          <a:bodyPr/>
          <a:lstStyle/>
          <a:p>
            <a:pPr lvl="0"/>
            <a:r>
              <a:rPr lang="en-GB" sz="2600" dirty="0" smtClean="0"/>
              <a:t>Do they embrace innovative assessment approaches?</a:t>
            </a:r>
          </a:p>
          <a:p>
            <a:pPr lvl="0"/>
            <a:r>
              <a:rPr lang="en-GB" sz="2600" dirty="0" smtClean="0"/>
              <a:t>Are they qualified and enthusiastic advocates for using technology to support assessment? Are they techno-</a:t>
            </a:r>
            <a:r>
              <a:rPr lang="en-GB" sz="2600" dirty="0" err="1" smtClean="0"/>
              <a:t>tentatives</a:t>
            </a:r>
            <a:r>
              <a:rPr lang="en-GB" sz="2600" dirty="0" smtClean="0"/>
              <a:t>? </a:t>
            </a:r>
            <a:r>
              <a:rPr lang="en-GB" sz="2600" dirty="0" err="1" smtClean="0"/>
              <a:t>Refuseniks</a:t>
            </a:r>
            <a:r>
              <a:rPr lang="en-GB" sz="2600" dirty="0" smtClean="0"/>
              <a:t>?</a:t>
            </a:r>
          </a:p>
          <a:p>
            <a:pPr lvl="0"/>
            <a:r>
              <a:rPr lang="en-GB" sz="2600" dirty="0" smtClean="0"/>
              <a:t>Do you use an assessment management system across the university for alignment of assignments to learning outcomes, submission and return of work, recording and presentation to exam boards of marks?</a:t>
            </a:r>
          </a:p>
          <a:p>
            <a:pPr lvl="0"/>
            <a:r>
              <a:rPr lang="en-GB" sz="2600" dirty="0" smtClean="0"/>
              <a:t>Do they mainly interact with students electronically or in person on matters of assessment?</a:t>
            </a:r>
          </a:p>
          <a:p>
            <a:pPr lvl="0"/>
            <a:endParaRPr lang="en-GB" sz="2600" dirty="0" smtClean="0"/>
          </a:p>
          <a:p>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Shared concepts of student support. Do you:</a:t>
            </a:r>
          </a:p>
        </p:txBody>
      </p:sp>
      <p:sp>
        <p:nvSpPr>
          <p:cNvPr id="3" name="Content Placeholder 2"/>
          <p:cNvSpPr>
            <a:spLocks noGrp="1"/>
          </p:cNvSpPr>
          <p:nvPr>
            <p:ph idx="1"/>
          </p:nvPr>
        </p:nvSpPr>
        <p:spPr/>
        <p:txBody>
          <a:bodyPr/>
          <a:lstStyle/>
          <a:p>
            <a:r>
              <a:rPr lang="en-GB" sz="2600" dirty="0" smtClean="0"/>
              <a:t>Adopt a close, caring and nurturing approach to students where the teacher's role is akin to that of a parent?</a:t>
            </a:r>
          </a:p>
          <a:p>
            <a:r>
              <a:rPr lang="en-GB" sz="2600" dirty="0" smtClean="0"/>
              <a:t>Regularly stay after lectures for 30-60 minutes to answer questions?</a:t>
            </a:r>
          </a:p>
          <a:p>
            <a:r>
              <a:rPr lang="en-GB" sz="2600" dirty="0" smtClean="0"/>
              <a:t>Regard students as independent, autonomous adults, capable of making their own decisions of how much and how hard to study?</a:t>
            </a:r>
          </a:p>
          <a:p>
            <a:r>
              <a:rPr lang="en-GB" sz="2600" dirty="0" smtClean="0"/>
              <a:t>Principally have contact with students in lecture theatre or is there much contact on an individual level?</a:t>
            </a:r>
          </a:p>
          <a:p>
            <a:r>
              <a:rPr lang="en-GB" sz="2600" dirty="0" smtClean="0"/>
              <a:t>Do parents have a central role in the educational transaction? </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What do students say on expectations of a supportive relationship</a:t>
            </a:r>
            <a:endParaRPr lang="en-US" sz="3600" dirty="0" smtClean="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endParaRPr lang="en-GB" sz="2800" dirty="0" smtClean="0"/>
          </a:p>
          <a:p>
            <a:pPr eaLnBrk="1" hangingPunct="1">
              <a:buNone/>
            </a:pPr>
            <a:r>
              <a:rPr lang="en-GB" sz="2800" dirty="0" smtClean="0"/>
              <a:t>“He told us we could come to his office if there was something we didn’t understand about the assignment, so I went, but after only half an hour, he said he had to go off to meeting, so I didn’t feel he had really helped me much”.</a:t>
            </a:r>
            <a:endParaRPr lang="en-US" sz="28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Comparable assessment contexts?</a:t>
            </a:r>
          </a:p>
        </p:txBody>
      </p:sp>
      <p:sp>
        <p:nvSpPr>
          <p:cNvPr id="3" name="Content Placeholder 2"/>
          <p:cNvSpPr>
            <a:spLocks noGrp="1"/>
          </p:cNvSpPr>
          <p:nvPr>
            <p:ph idx="1"/>
          </p:nvPr>
        </p:nvSpPr>
        <p:spPr/>
        <p:txBody>
          <a:bodyPr/>
          <a:lstStyle/>
          <a:p>
            <a:r>
              <a:rPr lang="en-GB" sz="2800" dirty="0" smtClean="0"/>
              <a:t>There are likely to be differences in emphasis on unseen time-constrained exams, multiple choice questions and oral defences, </a:t>
            </a:r>
            <a:r>
              <a:rPr lang="en-GB" sz="2800" dirty="0" err="1" smtClean="0"/>
              <a:t>vivas</a:t>
            </a:r>
            <a:r>
              <a:rPr lang="en-GB" sz="2800" dirty="0" smtClean="0"/>
              <a:t> and presentations, which are much more common in Northern Europe and Scandinavia than in the UK;</a:t>
            </a:r>
          </a:p>
          <a:p>
            <a:r>
              <a:rPr lang="en-GB" sz="2800" dirty="0" smtClean="0"/>
              <a:t> Group assessment is strongly encouraged in some nations , where problem based learning is commonplace and is frowned on or banned in others (In Denmark for example it was illegal to assess students in groups until very recently).</a:t>
            </a:r>
            <a:endParaRPr lang="en-GB"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Purposes of assessment</a:t>
            </a:r>
          </a:p>
        </p:txBody>
      </p:sp>
      <p:sp>
        <p:nvSpPr>
          <p:cNvPr id="3" name="Content Placeholder 2"/>
          <p:cNvSpPr>
            <a:spLocks noGrp="1"/>
          </p:cNvSpPr>
          <p:nvPr>
            <p:ph idx="1"/>
          </p:nvPr>
        </p:nvSpPr>
        <p:spPr/>
        <p:txBody>
          <a:bodyPr/>
          <a:lstStyle/>
          <a:p>
            <a:pPr>
              <a:buNone/>
            </a:pPr>
            <a:r>
              <a:rPr lang="en-GB" sz="2800" dirty="0" smtClean="0"/>
              <a:t>In some nations and contexts, assessment has a single purpose: it exists primarily to judge the extent of the achievement of the learning outcomes summatively.</a:t>
            </a:r>
          </a:p>
          <a:p>
            <a:pPr>
              <a:buNone/>
            </a:pPr>
            <a:r>
              <a:rPr lang="en-GB" sz="2800" dirty="0" smtClean="0"/>
              <a:t>Where this is the case, the type of assessments in use tend to be restricted to traditional formats, particularly unseen time constrained exams.</a:t>
            </a:r>
          </a:p>
          <a:p>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Other purposes can include:</a:t>
            </a:r>
          </a:p>
        </p:txBody>
      </p:sp>
      <p:sp>
        <p:nvSpPr>
          <p:cNvPr id="3" name="Content Placeholder 2"/>
          <p:cNvSpPr>
            <a:spLocks noGrp="1"/>
          </p:cNvSpPr>
          <p:nvPr>
            <p:ph idx="1"/>
          </p:nvPr>
        </p:nvSpPr>
        <p:spPr/>
        <p:txBody>
          <a:bodyPr/>
          <a:lstStyle/>
          <a:p>
            <a:pPr lvl="0"/>
            <a:r>
              <a:rPr lang="en-US" sz="2600" dirty="0" smtClean="0"/>
              <a:t>Determining readiness to progress to the next level of study;</a:t>
            </a:r>
            <a:endParaRPr lang="en-GB" sz="2600" dirty="0" smtClean="0"/>
          </a:p>
          <a:p>
            <a:pPr lvl="0"/>
            <a:r>
              <a:rPr lang="en-US" sz="2600" dirty="0" smtClean="0"/>
              <a:t>Deciding with what grade or classification students will graduate;</a:t>
            </a:r>
            <a:endParaRPr lang="en-GB" sz="2600" dirty="0" smtClean="0"/>
          </a:p>
          <a:p>
            <a:pPr lvl="0"/>
            <a:r>
              <a:rPr lang="en-US" sz="2600" dirty="0" smtClean="0"/>
              <a:t>Enabling a judgment to be made about whether a student is fit to practice in a clinical or other professional setting;</a:t>
            </a:r>
            <a:endParaRPr lang="en-GB" sz="2600" dirty="0" smtClean="0"/>
          </a:p>
          <a:p>
            <a:pPr lvl="0"/>
            <a:r>
              <a:rPr lang="en-US" sz="2600" dirty="0" smtClean="0"/>
              <a:t>Determining</a:t>
            </a:r>
            <a:r>
              <a:rPr lang="en-GB" sz="2600" dirty="0" smtClean="0"/>
              <a:t>whether professional requirements have been satisfied</a:t>
            </a:r>
            <a:r>
              <a:rPr lang="en-US" sz="2600" dirty="0" smtClean="0"/>
              <a:t> sufficiently to achieve professional accreditation;</a:t>
            </a:r>
            <a:endParaRPr lang="en-GB" sz="2600" dirty="0" smtClean="0"/>
          </a:p>
          <a:p>
            <a:pPr lvl="0"/>
            <a:r>
              <a:rPr lang="en-US" sz="2600" dirty="0" smtClean="0"/>
              <a:t>Providing statistics for internal and external agencies. </a:t>
            </a:r>
            <a:endParaRPr lang="en-GB" sz="2600" dirty="0" smtClean="0"/>
          </a:p>
          <a:p>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515466"/>
          </a:xfrm>
        </p:spPr>
        <p:txBody>
          <a:bodyPr/>
          <a:lstStyle/>
          <a:p>
            <a:r>
              <a:rPr lang="en-GB" sz="3600" dirty="0" smtClean="0"/>
              <a:t>Inclusive international assessment</a:t>
            </a:r>
            <a:endParaRPr lang="en-GB" sz="3600" dirty="0"/>
          </a:p>
        </p:txBody>
      </p:sp>
      <p:sp>
        <p:nvSpPr>
          <p:cNvPr id="3" name="Content Placeholder 2"/>
          <p:cNvSpPr>
            <a:spLocks noGrp="1"/>
          </p:cNvSpPr>
          <p:nvPr>
            <p:ph idx="1"/>
          </p:nvPr>
        </p:nvSpPr>
        <p:spPr>
          <a:xfrm>
            <a:off x="468313" y="908720"/>
            <a:ext cx="8229600" cy="5420643"/>
          </a:xfrm>
        </p:spPr>
        <p:txBody>
          <a:bodyPr/>
          <a:lstStyle/>
          <a:p>
            <a:r>
              <a:rPr lang="en-GB" dirty="0" smtClean="0"/>
              <a:t>Assessment practices and cultures vary widely across nations. </a:t>
            </a:r>
          </a:p>
          <a:p>
            <a:r>
              <a:rPr lang="en-GB" dirty="0" smtClean="0"/>
              <a:t>Both academics and students working and studying away from their home nations can experience some major surprises when they find that the assessment approaches and methods with which they are familiar are not the norm throughout the world. </a:t>
            </a:r>
          </a:p>
          <a:p>
            <a:r>
              <a:rPr lang="en-GB" dirty="0" smtClean="0"/>
              <a:t>The vocabulary in use, the expectations about individual support for students completing assignments, marking conventions in use, including pass marks and other matters can differ greatly from country to country.</a:t>
            </a:r>
          </a:p>
          <a:p>
            <a:r>
              <a:rPr lang="en-GB" dirty="0" smtClean="0"/>
              <a:t>Unfamiliarity with local assessment </a:t>
            </a:r>
            <a:r>
              <a:rPr lang="en-GB" i="1" dirty="0" smtClean="0"/>
              <a:t>mores</a:t>
            </a:r>
            <a:r>
              <a:rPr lang="en-GB" dirty="0" smtClean="0"/>
              <a:t> can be a source of disadvantage, and inclusive assessment practice requires such potential difficulties to be redressed, by helping students and staff better understand the rules of the game.</a:t>
            </a:r>
          </a:p>
          <a:p>
            <a:endParaRPr lang="en-GB"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sz="2600" dirty="0" smtClean="0"/>
              <a:t>In some nations accurately demonstrating the learning of by heart of tutor-delivered content is most highly prized, whereas elsewhere, use of that information in context is the prime expectation. As </a:t>
            </a:r>
            <a:r>
              <a:rPr lang="en-GB" sz="2600" dirty="0" err="1" smtClean="0"/>
              <a:t>Beetham</a:t>
            </a:r>
            <a:r>
              <a:rPr lang="en-GB" sz="2600" dirty="0" smtClean="0"/>
              <a:t> (2010) proposes: </a:t>
            </a:r>
          </a:p>
          <a:p>
            <a:pPr>
              <a:buNone/>
            </a:pPr>
            <a:r>
              <a:rPr lang="en-GB" sz="2600" dirty="0" smtClean="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a:t>
            </a:r>
            <a:r>
              <a:rPr lang="en-GB" sz="2600" dirty="0" err="1" smtClean="0"/>
              <a:t>Beetham</a:t>
            </a:r>
            <a:r>
              <a:rPr lang="en-GB" sz="2600" dirty="0" smtClean="0"/>
              <a:t>, 2010, p33)</a:t>
            </a:r>
          </a:p>
          <a:p>
            <a:endParaRPr lang="en-GB"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What do students say on dealing with unfamiliar assessment formats?</a:t>
            </a:r>
            <a:endParaRPr lang="en-US" sz="3600" dirty="0" smtClean="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More unfamiliar formats</a:t>
            </a:r>
            <a:endParaRPr lang="en-US" sz="3600" dirty="0" smtClean="0"/>
          </a:p>
        </p:txBody>
      </p:sp>
      <p:sp>
        <p:nvSpPr>
          <p:cNvPr id="21507" name="Rectangle 3"/>
          <p:cNvSpPr>
            <a:spLocks noGrp="1" noChangeArrowheads="1"/>
          </p:cNvSpPr>
          <p:nvPr>
            <p:ph type="body" idx="1"/>
          </p:nvPr>
        </p:nvSpPr>
        <p:spPr/>
        <p:txBody>
          <a:bodyPr/>
          <a:lstStyle/>
          <a:p>
            <a:pPr eaLnBrk="1" hangingPunct="1"/>
            <a:r>
              <a:rPr lang="en-GB" sz="2800" smtClean="0"/>
              <a:t>“In my country, you only really get to do a viva for a post-graduate qualification so it was a shock to me to find that I was expected to do them for my course on my year abroad.”</a:t>
            </a:r>
          </a:p>
          <a:p>
            <a:pPr eaLnBrk="1" hangingPunct="1"/>
            <a:r>
              <a:rPr lang="en-GB" sz="2800" smtClean="0"/>
              <a:t>“Back home exams only last a couple of hours, or three at the most. Here they are six hour marathons, sometimes more. It’s really exhausting.”</a:t>
            </a:r>
            <a:endParaRPr lang="en-US"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endParaRPr lang="en-GB" sz="3200"/>
          </a:p>
        </p:txBody>
      </p:sp>
      <p:sp>
        <p:nvSpPr>
          <p:cNvPr id="3" name="Content Placeholder 2"/>
          <p:cNvSpPr>
            <a:spLocks noGrp="1"/>
          </p:cNvSpPr>
          <p:nvPr>
            <p:ph idx="1"/>
          </p:nvPr>
        </p:nvSpPr>
        <p:spPr/>
        <p:txBody>
          <a:bodyPr/>
          <a:lstStyle/>
          <a:p>
            <a:pPr>
              <a:buNone/>
            </a:pPr>
            <a:r>
              <a:rPr lang="en-GB" sz="2800"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Diverse expectations concerning feedback</a:t>
            </a:r>
          </a:p>
        </p:txBody>
      </p:sp>
      <p:sp>
        <p:nvSpPr>
          <p:cNvPr id="3" name="Content Placeholder 2"/>
          <p:cNvSpPr>
            <a:spLocks noGrp="1"/>
          </p:cNvSpPr>
          <p:nvPr>
            <p:ph idx="1"/>
          </p:nvPr>
        </p:nvSpPr>
        <p:spPr/>
        <p:txBody>
          <a:bodyPr/>
          <a:lstStyle/>
          <a:p>
            <a:r>
              <a:rPr lang="en-GB" sz="2600" dirty="0" smtClean="0"/>
              <a:t>There are considerable differences in expectations internationally about the type, timing and purpose of feedback;</a:t>
            </a:r>
          </a:p>
          <a:p>
            <a:r>
              <a:rPr lang="en-GB" sz="2600" dirty="0" smtClean="0"/>
              <a:t>There is diversity in the explicitness of criteria and the amount of support students can expect if they are struggling with work. </a:t>
            </a:r>
          </a:p>
          <a:p>
            <a:r>
              <a:rPr lang="en-GB" sz="2600"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i="1" dirty="0" smtClean="0"/>
              <a:t>Surprises about the assessment context</a:t>
            </a:r>
            <a:endParaRPr lang="en-US" sz="3600" i="1" dirty="0" smtClean="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800" dirty="0" smtClean="0"/>
              <a:t>“I can’t imagine anyone back home bringing their families along to watch them presenting university course work, but here they all come along, aunties and cousins and grannies. I felt rather lonely doing mine all on my own”</a:t>
            </a:r>
            <a:endParaRPr lang="en-US" sz="2800" dirty="0" smtClean="0"/>
          </a:p>
          <a:p>
            <a:pPr eaLnBrk="1" hangingPunct="1"/>
            <a:r>
              <a:rPr lang="en-GB" sz="2800" dirty="0" smtClean="0"/>
              <a:t>“He gave me a B- for my essay. Back home I never got less than an A or maybe an A- so I went to see what the problem was, and he more or less brushed me off, saying it was fine. But it’s not fine! It’ll play hell with my Grade Point Average when I go back home”</a:t>
            </a:r>
            <a:endParaRPr lang="en-US" sz="28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803498"/>
          </a:xfrm>
          <a:noFill/>
          <a:ln>
            <a:noFill/>
          </a:ln>
        </p:spPr>
        <p:txBody>
          <a:bodyPr vert="horz" wrap="square" lIns="91440" tIns="45720" rIns="91440" bIns="45720" numCol="1" anchor="b" anchorCtr="0" compatLnSpc="1">
            <a:prstTxWarp prst="textNoShape">
              <a:avLst/>
            </a:prstTxWarp>
          </a:bodyPr>
          <a:lstStyle/>
          <a:p>
            <a:r>
              <a:rPr lang="en-GB" sz="3600" i="1" dirty="0" smtClean="0"/>
              <a:t>On right answers</a:t>
            </a:r>
            <a:endParaRPr lang="en-US" sz="3600" i="1" dirty="0" smtClean="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i="1" dirty="0" smtClean="0"/>
              <a:t>On language</a:t>
            </a:r>
            <a:endParaRPr lang="en-US" sz="3600" i="1" dirty="0" smtClean="0"/>
          </a:p>
        </p:txBody>
      </p:sp>
      <p:sp>
        <p:nvSpPr>
          <p:cNvPr id="22531" name="Rectangle 3"/>
          <p:cNvSpPr>
            <a:spLocks noGrp="1" noChangeArrowheads="1"/>
          </p:cNvSpPr>
          <p:nvPr>
            <p:ph type="body" idx="1"/>
          </p:nvPr>
        </p:nvSpPr>
        <p:spPr/>
        <p:txBody>
          <a:bodyPr/>
          <a:lstStyle/>
          <a:p>
            <a:pPr eaLnBrk="1" hangingPunct="1"/>
            <a:r>
              <a:rPr lang="en-GB" sz="2800" dirty="0"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r>
              <a:rPr lang="en-GB" sz="2800" dirty="0" smtClean="0"/>
              <a:t>“I went to my tutor and asked him to proof read my dissertation but he refused to help me. I am paying so much money as an overseas student here and I</a:t>
            </a:r>
            <a:r>
              <a:rPr lang="en-GB" sz="2800" i="1" dirty="0" smtClean="0"/>
              <a:t> </a:t>
            </a:r>
            <a:r>
              <a:rPr lang="en-GB" sz="2800" dirty="0" smtClean="0"/>
              <a:t>expected them to be more helpful to me.”</a:t>
            </a:r>
            <a:endParaRPr lang="en-US" sz="28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1500198"/>
          </a:xfrm>
          <a:noFill/>
          <a:ln>
            <a:noFill/>
          </a:ln>
        </p:spPr>
        <p:txBody>
          <a:bodyPr vert="horz" wrap="square" lIns="91440" tIns="45720" rIns="91440" bIns="45720" numCol="1" anchor="b" anchorCtr="0" compatLnSpc="1">
            <a:prstTxWarp prst="textNoShape">
              <a:avLst/>
            </a:prstTxWarp>
          </a:bodyPr>
          <a:lstStyle/>
          <a:p>
            <a:r>
              <a:rPr lang="en-GB" sz="3200" dirty="0" smtClean="0"/>
              <a:t>We need to balance tensions between cost effectiveness of teaching and assessment approaches with pedagogic effectiveness</a:t>
            </a:r>
          </a:p>
        </p:txBody>
      </p:sp>
      <p:sp>
        <p:nvSpPr>
          <p:cNvPr id="3" name="Content Placeholder 2"/>
          <p:cNvSpPr>
            <a:spLocks noGrp="1"/>
          </p:cNvSpPr>
          <p:nvPr>
            <p:ph idx="1"/>
          </p:nvPr>
        </p:nvSpPr>
        <p:spPr>
          <a:xfrm>
            <a:off x="468313" y="1785925"/>
            <a:ext cx="8229600" cy="4543437"/>
          </a:xfrm>
        </p:spPr>
        <p:txBody>
          <a:bodyPr/>
          <a:lstStyle/>
          <a:p>
            <a:r>
              <a:rPr lang="en-GB" sz="2600" dirty="0" smtClean="0"/>
              <a:t>Mass delivery of content e.g. by </a:t>
            </a:r>
            <a:r>
              <a:rPr lang="en-GB" sz="2600" dirty="0" err="1" smtClean="0"/>
              <a:t>MOOCs</a:t>
            </a:r>
            <a:r>
              <a:rPr lang="en-GB" sz="2600" dirty="0" smtClean="0"/>
              <a:t> is cheap but will not be cost effective, if the paradigm in use neglects the importance of academic credit.</a:t>
            </a:r>
          </a:p>
          <a:p>
            <a:r>
              <a:rPr lang="en-GB" sz="2600" dirty="0" smtClean="0"/>
              <a:t>Poor quality computer-based assessment is also cheap, but good CBA requires teamwork, by technically competent systems designers, advanced subject experts and knowledgeable educational developers who understand how question design works well. </a:t>
            </a:r>
          </a:p>
          <a:p>
            <a:r>
              <a:rPr lang="en-GB" sz="2600" dirty="0" smtClean="0"/>
              <a:t>We ignore at our peril five decades of research into what works well in university assessment if we go for quick fixes.</a:t>
            </a:r>
          </a:p>
          <a:p>
            <a:endParaRPr lang="en-GB" sz="2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p>
        </p:txBody>
      </p:sp>
      <p:sp>
        <p:nvSpPr>
          <p:cNvPr id="3" name="Content Placeholder 2"/>
          <p:cNvSpPr>
            <a:spLocks noGrp="1"/>
          </p:cNvSpPr>
          <p:nvPr>
            <p:ph idx="1"/>
          </p:nvPr>
        </p:nvSpPr>
        <p:spPr/>
        <p:txBody>
          <a:bodyPr/>
          <a:lstStyle/>
          <a:p>
            <a:r>
              <a:rPr lang="en-GB" sz="2800" dirty="0" smtClean="0"/>
              <a:t>Getting assessment right can mean the difference between students understanding what is required of them (and striving to achieve it) and failure, drop out and dissatisfaction;</a:t>
            </a:r>
          </a:p>
          <a:p>
            <a:r>
              <a:rPr lang="en-GB" sz="2800" dirty="0" smtClean="0"/>
              <a:t>We can best support students struggling with unfamiliar assessment methods and approaches if we are sensitive to differences in practice between nations;</a:t>
            </a:r>
          </a:p>
          <a:p>
            <a:r>
              <a:rPr lang="en-GB" sz="2800" dirty="0" smtClean="0"/>
              <a:t>Learning how to make our assessment internationally inclusive is a lifelong project. </a:t>
            </a:r>
          </a:p>
          <a:p>
            <a:endParaRPr lang="en-GB"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This workshop will give participants the opportunity to:</a:t>
            </a:r>
            <a:endParaRPr lang="en-GB" sz="3600" dirty="0"/>
          </a:p>
        </p:txBody>
      </p:sp>
      <p:sp>
        <p:nvSpPr>
          <p:cNvPr id="3" name="Content Placeholder 2"/>
          <p:cNvSpPr>
            <a:spLocks noGrp="1"/>
          </p:cNvSpPr>
          <p:nvPr>
            <p:ph idx="1"/>
          </p:nvPr>
        </p:nvSpPr>
        <p:spPr>
          <a:xfrm>
            <a:off x="468312" y="1340768"/>
            <a:ext cx="8675687" cy="4988595"/>
          </a:xfrm>
          <a:noFill/>
          <a:ln>
            <a:noFill/>
          </a:ln>
        </p:spPr>
        <p:txBody>
          <a:bodyPr vert="horz" wrap="square" lIns="91440" tIns="45720" rIns="91440" bIns="45720" numCol="1" anchor="t" anchorCtr="0" compatLnSpc="1">
            <a:prstTxWarp prst="textNoShape">
              <a:avLst/>
            </a:prstTxWarp>
          </a:bodyPr>
          <a:lstStyle/>
          <a:p>
            <a:r>
              <a:rPr lang="en-GB" dirty="0" smtClean="0"/>
              <a:t>Review how examinations and course work assignments are differentially viewed and practiced in different nations;</a:t>
            </a:r>
          </a:p>
          <a:p>
            <a:r>
              <a:rPr lang="en-GB" dirty="0" smtClean="0"/>
              <a:t>Consider the dominant range of assessment methods and approaches used across the globe, with local variations;</a:t>
            </a:r>
          </a:p>
          <a:p>
            <a:r>
              <a:rPr lang="en-GB" dirty="0" smtClean="0"/>
              <a:t>Examine a variety of potential misunderstandings about assessment expectations, including diverse uses of assessment terminology (for example, ‘assessment’, ‘evaluation’, ‘compensation’, ‘rubric’ and so on);</a:t>
            </a:r>
          </a:p>
          <a:p>
            <a:r>
              <a:rPr lang="en-GB" dirty="0" smtClean="0"/>
              <a:t>Think through how best to induct international staff and students on how assessment is undertaken in the nation in which they are currently working and studying;</a:t>
            </a:r>
          </a:p>
          <a:p>
            <a:r>
              <a:rPr lang="en-GB" dirty="0" smtClean="0"/>
              <a:t>Consider how our own assessment practices can be enhanced by drawing on a broader global assessment toolkit.</a:t>
            </a:r>
          </a:p>
          <a:p>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References and further reading</a:t>
            </a:r>
          </a:p>
        </p:txBody>
      </p:sp>
      <p:sp>
        <p:nvSpPr>
          <p:cNvPr id="3" name="Content Placeholder 2"/>
          <p:cNvSpPr>
            <a:spLocks noGrp="1"/>
          </p:cNvSpPr>
          <p:nvPr>
            <p:ph idx="1"/>
          </p:nvPr>
        </p:nvSpPr>
        <p:spPr/>
        <p:txBody>
          <a:bodyPr/>
          <a:lstStyle/>
          <a:p>
            <a:pPr>
              <a:buNone/>
            </a:pPr>
            <a:r>
              <a:rPr lang="en-US" dirty="0" err="1" smtClean="0"/>
              <a:t>Beetham</a:t>
            </a:r>
            <a:r>
              <a:rPr lang="en-US" dirty="0" smtClean="0"/>
              <a:t>, H. (2010) </a:t>
            </a:r>
            <a:r>
              <a:rPr lang="en-US" i="1" dirty="0" smtClean="0"/>
              <a:t>Active learning in Technology-Rich Contexts</a:t>
            </a:r>
            <a:r>
              <a:rPr lang="en-US" dirty="0" smtClean="0"/>
              <a:t>, in </a:t>
            </a:r>
            <a:r>
              <a:rPr lang="en-US" dirty="0" err="1" smtClean="0"/>
              <a:t>Beetham</a:t>
            </a:r>
            <a:r>
              <a:rPr lang="en-US" dirty="0" smtClean="0"/>
              <a:t>, H. and Sharpe, R. </a:t>
            </a:r>
            <a:r>
              <a:rPr lang="en-US" i="1" dirty="0" smtClean="0"/>
              <a:t>Rethinking Pedagogy for a Digital age: designing for 21</a:t>
            </a:r>
            <a:r>
              <a:rPr lang="en-US" i="1" baseline="30000" dirty="0" smtClean="0"/>
              <a:t>st</a:t>
            </a:r>
            <a:r>
              <a:rPr lang="en-US" i="1" dirty="0" smtClean="0"/>
              <a:t> Century learning, </a:t>
            </a:r>
            <a:r>
              <a:rPr lang="en-US" dirty="0" smtClean="0"/>
              <a:t>Abingdon: Routledge.</a:t>
            </a:r>
          </a:p>
          <a:p>
            <a:pPr>
              <a:buNone/>
            </a:pPr>
            <a:r>
              <a:rPr lang="en-US" dirty="0" smtClean="0"/>
              <a:t>Brown, S. (2014) Learning, Teaching and </a:t>
            </a:r>
            <a:r>
              <a:rPr lang="en-US" dirty="0" err="1" smtClean="0"/>
              <a:t>Assesment</a:t>
            </a:r>
            <a:r>
              <a:rPr lang="en-US" dirty="0" smtClean="0"/>
              <a:t> in Higher Education: Global perspectives, Basingstoke Palgrave Macmillan</a:t>
            </a:r>
            <a:endParaRPr lang="en-GB" dirty="0" smtClean="0"/>
          </a:p>
          <a:p>
            <a:pPr>
              <a:buNone/>
            </a:pPr>
            <a:r>
              <a:rPr lang="en-US" dirty="0" smtClean="0"/>
              <a:t>Carless, D., Joughin, G., </a:t>
            </a:r>
            <a:r>
              <a:rPr lang="en-US" dirty="0" err="1" smtClean="0"/>
              <a:t>Ngar</a:t>
            </a:r>
            <a:r>
              <a:rPr lang="en-US" dirty="0" smtClean="0"/>
              <a:t>-Fun, Liu. et al (2006) </a:t>
            </a:r>
            <a:r>
              <a:rPr lang="en-US" i="1" dirty="0" smtClean="0"/>
              <a:t>How Assessment supports learning: Learning orientated assessment in action,</a:t>
            </a:r>
            <a:r>
              <a:rPr lang="en-US" dirty="0" smtClean="0"/>
              <a:t> Hong Kong University Press.</a:t>
            </a:r>
            <a:endParaRPr lang="en-GB" dirty="0" smtClean="0"/>
          </a:p>
          <a:p>
            <a:pPr>
              <a:buNone/>
            </a:pPr>
            <a:r>
              <a:rPr lang="en-GB" dirty="0" smtClean="0"/>
              <a:t>Carroll, J. and Ryan, J. (2005) </a:t>
            </a:r>
            <a:r>
              <a:rPr lang="en-GB" i="1" dirty="0" smtClean="0"/>
              <a:t>Teaching International students: improving learning for all,</a:t>
            </a:r>
            <a:r>
              <a:rPr lang="en-GB" dirty="0" smtClean="0"/>
              <a:t> London: </a:t>
            </a:r>
            <a:r>
              <a:rPr lang="en-GB" dirty="0" err="1" smtClean="0"/>
              <a:t>Routledge</a:t>
            </a:r>
            <a:r>
              <a:rPr lang="en-GB" dirty="0" smtClean="0"/>
              <a:t> SEDA series.</a:t>
            </a:r>
          </a:p>
          <a:p>
            <a:pPr>
              <a:buNone/>
            </a:pPr>
            <a:r>
              <a:rPr lang="en-GB" dirty="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Further references</a:t>
            </a:r>
          </a:p>
        </p:txBody>
      </p:sp>
      <p:sp>
        <p:nvSpPr>
          <p:cNvPr id="3" name="Content Placeholder 2"/>
          <p:cNvSpPr>
            <a:spLocks noGrp="1"/>
          </p:cNvSpPr>
          <p:nvPr>
            <p:ph idx="1"/>
          </p:nvPr>
        </p:nvSpPr>
        <p:spPr/>
        <p:txBody>
          <a:bodyPr/>
          <a:lstStyle/>
          <a:p>
            <a:pPr>
              <a:buNone/>
            </a:pPr>
            <a:r>
              <a:rPr lang="en-GB" dirty="0" smtClean="0"/>
              <a:t>Flint, N. R. and Johnson, B. (2011) </a:t>
            </a:r>
            <a:r>
              <a:rPr lang="en-GB" i="1" dirty="0" smtClean="0"/>
              <a:t>Towards fairer university assessment: addressing the concerns of students, </a:t>
            </a:r>
            <a:r>
              <a:rPr lang="en-GB" dirty="0" smtClean="0"/>
              <a:t>London: Routledge.</a:t>
            </a:r>
          </a:p>
          <a:p>
            <a:pPr>
              <a:buNone/>
            </a:pPr>
            <a:r>
              <a:rPr lang="en-GB" dirty="0" smtClean="0"/>
              <a:t>Grace, S. and </a:t>
            </a:r>
            <a:r>
              <a:rPr lang="en-GB" dirty="0" err="1" smtClean="0"/>
              <a:t>Gravestock</a:t>
            </a:r>
            <a:r>
              <a:rPr lang="en-GB" dirty="0" smtClean="0"/>
              <a:t>, P. (2009) </a:t>
            </a:r>
            <a:r>
              <a:rPr lang="en-GB" i="1" dirty="0" smtClean="0"/>
              <a:t>Inclusion and Diversity: meeting the needs of all students</a:t>
            </a:r>
            <a:r>
              <a:rPr lang="en-GB" dirty="0" smtClean="0"/>
              <a:t>. </a:t>
            </a:r>
            <a:r>
              <a:rPr lang="en-GB" i="1" dirty="0" smtClean="0"/>
              <a:t>Key guides for effective teaching in Higher Education, </a:t>
            </a:r>
            <a:r>
              <a:rPr lang="en-GB" dirty="0" smtClean="0"/>
              <a:t>Abingdon: Routledge.</a:t>
            </a:r>
          </a:p>
          <a:p>
            <a:pPr>
              <a:buNone/>
            </a:pPr>
            <a:r>
              <a:rPr lang="en-GB" dirty="0" err="1" smtClean="0"/>
              <a:t>Humfrey</a:t>
            </a:r>
            <a:r>
              <a:rPr lang="en-GB" dirty="0" smtClean="0"/>
              <a:t> C (1999) </a:t>
            </a:r>
            <a:r>
              <a:rPr lang="en-GB" i="1" dirty="0" smtClean="0"/>
              <a:t>Managing International students</a:t>
            </a:r>
            <a:r>
              <a:rPr lang="en-GB" dirty="0" smtClean="0"/>
              <a:t> Open University Press, Buckingham</a:t>
            </a:r>
          </a:p>
          <a:p>
            <a:pPr>
              <a:buNone/>
            </a:pPr>
            <a:r>
              <a:rPr lang="en-GB" dirty="0" smtClean="0"/>
              <a:t>Jones, E. and Brown, S. (</a:t>
            </a:r>
            <a:r>
              <a:rPr lang="en-GB" dirty="0" err="1" smtClean="0"/>
              <a:t>Eds</a:t>
            </a:r>
            <a:r>
              <a:rPr lang="en-GB" dirty="0" smtClean="0"/>
              <a:t>) (2008) </a:t>
            </a:r>
            <a:r>
              <a:rPr lang="en-GB" i="1" dirty="0" smtClean="0"/>
              <a:t>Internationalising Higher Education</a:t>
            </a:r>
            <a:r>
              <a:rPr lang="en-GB" dirty="0" smtClean="0"/>
              <a:t>, London: </a:t>
            </a:r>
            <a:r>
              <a:rPr lang="en-GB" dirty="0" err="1" smtClean="0"/>
              <a:t>Routledge</a:t>
            </a:r>
            <a:r>
              <a:rPr lang="en-GB" dirty="0" smtClean="0"/>
              <a:t>.</a:t>
            </a:r>
          </a:p>
          <a:p>
            <a:pPr>
              <a:buNone/>
            </a:pPr>
            <a:endParaRPr lang="en-GB" dirty="0" smtClean="0"/>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More references</a:t>
            </a:r>
            <a:endParaRPr lang="en-GB" sz="3200" dirty="0"/>
          </a:p>
        </p:txBody>
      </p:sp>
      <p:sp>
        <p:nvSpPr>
          <p:cNvPr id="3" name="Content Placeholder 2"/>
          <p:cNvSpPr>
            <a:spLocks noGrp="1"/>
          </p:cNvSpPr>
          <p:nvPr>
            <p:ph idx="1"/>
          </p:nvPr>
        </p:nvSpPr>
        <p:spPr/>
        <p:txBody>
          <a:bodyPr/>
          <a:lstStyle/>
          <a:p>
            <a:pPr>
              <a:buNone/>
            </a:pPr>
            <a:r>
              <a:rPr lang="en-GB" dirty="0" smtClean="0"/>
              <a:t>McNamara, D. and Harris, R. (1997</a:t>
            </a:r>
            <a:r>
              <a:rPr lang="en-GB" i="1" dirty="0" smtClean="0"/>
              <a:t>) Overseas students in Higher Education: issues in teaching and learning, </a:t>
            </a:r>
            <a:r>
              <a:rPr lang="en-GB" dirty="0" smtClean="0"/>
              <a:t>London: Routledge </a:t>
            </a:r>
          </a:p>
          <a:p>
            <a:pPr>
              <a:buNone/>
            </a:pPr>
            <a:r>
              <a:rPr lang="en-GB" dirty="0" smtClean="0"/>
              <a:t>Ryan, J. (2000) </a:t>
            </a:r>
            <a:r>
              <a:rPr lang="en-GB" i="1" dirty="0" smtClean="0"/>
              <a:t>A Guide to Teaching International Students,</a:t>
            </a:r>
            <a:r>
              <a:rPr lang="en-GB" dirty="0" smtClean="0"/>
              <a:t> Oxford: Oxford Centre for Staff and Learning Development.</a:t>
            </a:r>
          </a:p>
          <a:p>
            <a:pPr>
              <a:buNone/>
            </a:pPr>
            <a:r>
              <a:rPr lang="en-GB" dirty="0" smtClean="0"/>
              <a:t>Wisker, G. (2001) </a:t>
            </a:r>
            <a:r>
              <a:rPr lang="en-GB" i="1" dirty="0" smtClean="0"/>
              <a:t>Good practice working with international students</a:t>
            </a:r>
            <a:r>
              <a:rPr lang="en-GB" dirty="0" smtClean="0"/>
              <a:t>, Birmingham: SEDA paper 110, the Staff and educational Development Association.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work in a global learning environment</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buNone/>
            </a:pPr>
            <a:r>
              <a:rPr lang="en-GB" dirty="0" smtClean="0"/>
              <a:t>But there are surprisingly varied assumptions made about how learning, teaching and assessment are actually undertaken in universities in different nations.</a:t>
            </a:r>
          </a:p>
          <a:p>
            <a:pPr>
              <a:buNone/>
            </a:pPr>
            <a:r>
              <a:rPr lang="en-GB" dirty="0" smtClean="0"/>
              <a:t>Greater mutual understanding in these of areas can be enormously helpful in supporting student learning, ensuring academics have fulfilling careers and helping to make universities supportive learning communities.</a:t>
            </a:r>
          </a:p>
          <a:p>
            <a:pPr>
              <a:buNone/>
            </a:pPr>
            <a:r>
              <a:rPr lang="en-GB" dirty="0" smtClean="0"/>
              <a:t>Assessment is often the locus of most concern, misunderstandings and dissatisfaction among staff and students.</a:t>
            </a:r>
          </a:p>
          <a:p>
            <a:pPr>
              <a:buNone/>
            </a:pP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Diversity in approaches to supporting learners</a:t>
            </a:r>
            <a:endParaRPr lang="en-GB" sz="3600" dirty="0"/>
          </a:p>
        </p:txBody>
      </p:sp>
      <p:sp>
        <p:nvSpPr>
          <p:cNvPr id="3" name="Content Placeholder 2"/>
          <p:cNvSpPr>
            <a:spLocks noGrp="1"/>
          </p:cNvSpPr>
          <p:nvPr>
            <p:ph idx="1"/>
          </p:nvPr>
        </p:nvSpPr>
        <p:spPr/>
        <p:txBody>
          <a:bodyPr/>
          <a:lstStyle/>
          <a:p>
            <a:r>
              <a:rPr lang="en-GB" sz="2800" dirty="0" smtClean="0"/>
              <a:t>In some nations, the teacher is regarded as being, in effect, </a:t>
            </a:r>
            <a:r>
              <a:rPr lang="en-GB" sz="2800" i="1" dirty="0" smtClean="0"/>
              <a:t>in loco </a:t>
            </a:r>
            <a:r>
              <a:rPr lang="en-GB" sz="2800" i="1" dirty="0" err="1" smtClean="0"/>
              <a:t>parentis</a:t>
            </a:r>
            <a:r>
              <a:rPr lang="en-GB" sz="2800" dirty="0" smtClean="0"/>
              <a:t>;</a:t>
            </a:r>
          </a:p>
          <a:p>
            <a:r>
              <a:rPr lang="en-GB" sz="2800" dirty="0" smtClean="0"/>
              <a:t>Some HEIs in Pacific Rim nations providing substantially more one-to-one support than they might expect in the UK;</a:t>
            </a:r>
          </a:p>
          <a:p>
            <a:r>
              <a:rPr lang="en-GB" sz="2800" dirty="0" smtClean="0"/>
              <a:t>Some nations provide substantially less support than is common in other nations (for example, in some HEIs in Italy is not uncommon for the (very low) fees to cover only mass lectures, with seminars and personal tutoring available as extras.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smtClean="0"/>
              <a:t>Surprises in the international context</a:t>
            </a:r>
          </a:p>
        </p:txBody>
      </p:sp>
      <p:sp>
        <p:nvSpPr>
          <p:cNvPr id="18435" name="Rectangle 3"/>
          <p:cNvSpPr>
            <a:spLocks noGrp="1" noChangeArrowheads="1"/>
          </p:cNvSpPr>
          <p:nvPr>
            <p:ph type="body" idx="1"/>
          </p:nvPr>
        </p:nvSpPr>
        <p:spPr/>
        <p:txBody>
          <a:bodyPr/>
          <a:lstStyle/>
          <a:p>
            <a:pPr eaLnBrk="1" hangingPunct="1"/>
            <a:r>
              <a:rPr lang="en-GB" sz="2800" dirty="0" smtClean="0"/>
              <a:t>Students studying away from home often find approaches, methods, content and context very different from what they are used to, and aspects of assessment often baffle them;</a:t>
            </a:r>
          </a:p>
          <a:p>
            <a:pPr eaLnBrk="1" hangingPunct="1"/>
            <a:r>
              <a:rPr lang="en-GB" sz="2800" dirty="0" smtClean="0"/>
              <a:t>Staff with diverse student cohorts are often surprised by student attributes and behaviours in relation to assessment;</a:t>
            </a:r>
          </a:p>
          <a:p>
            <a:pPr eaLnBrk="1" hangingPunct="1"/>
            <a:r>
              <a:rPr lang="en-GB" sz="2800" dirty="0" smtClean="0"/>
              <a:t>Institutions are not always well set up to support international students and recognise their achievements.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Further cultural issues:</a:t>
            </a:r>
            <a:endParaRPr lang="en-GB" sz="3600" dirty="0"/>
          </a:p>
        </p:txBody>
      </p:sp>
      <p:sp>
        <p:nvSpPr>
          <p:cNvPr id="3" name="Content Placeholder 2"/>
          <p:cNvSpPr>
            <a:spLocks noGrp="1"/>
          </p:cNvSpPr>
          <p:nvPr>
            <p:ph idx="1"/>
          </p:nvPr>
        </p:nvSpPr>
        <p:spPr/>
        <p:txBody>
          <a:bodyPr/>
          <a:lstStyle/>
          <a:p>
            <a:r>
              <a:rPr lang="en-GB" sz="2600" dirty="0" smtClean="0"/>
              <a:t>Students from cultures where the genders are usually strictly segregated may find activities like group work and presentations challenging initially;</a:t>
            </a:r>
          </a:p>
          <a:p>
            <a:r>
              <a:rPr lang="en-GB" sz="2600" dirty="0" smtClean="0"/>
              <a:t>There can be issues around students who are not prepared to ask questions in class or seek support, for fear of ‘losing face’, or causing the teacher to ‘lose face’ ;</a:t>
            </a:r>
          </a:p>
          <a:p>
            <a:r>
              <a:rPr lang="en-GB" sz="2600"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sz="2600" i="1" dirty="0" smtClean="0"/>
              <a:t>op cit</a:t>
            </a:r>
            <a:r>
              <a:rPr lang="en-GB" sz="2600" dirty="0" smtClean="0"/>
              <a:t> 2000).</a:t>
            </a:r>
          </a:p>
          <a:p>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Cultural </a:t>
            </a:r>
            <a:r>
              <a:rPr lang="en-GB" sz="3600" i="1" dirty="0" smtClean="0"/>
              <a:t>mores</a:t>
            </a:r>
            <a:r>
              <a:rPr lang="en-GB" sz="3600" dirty="0" smtClean="0"/>
              <a:t> can impact on expectations</a:t>
            </a:r>
            <a:endParaRPr lang="en-GB" sz="3600" dirty="0"/>
          </a:p>
        </p:txBody>
      </p:sp>
      <p:sp>
        <p:nvSpPr>
          <p:cNvPr id="3" name="Content Placeholder 2"/>
          <p:cNvSpPr>
            <a:spLocks noGrp="1"/>
          </p:cNvSpPr>
          <p:nvPr>
            <p:ph idx="1"/>
          </p:nvPr>
        </p:nvSpPr>
        <p:spPr/>
        <p:txBody>
          <a:bodyPr/>
          <a:lstStyle/>
          <a:p>
            <a:pPr>
              <a:buNone/>
            </a:pPr>
            <a:r>
              <a:rPr lang="en-GB" sz="2800" dirty="0" smtClean="0"/>
              <a:t>“Eastern, Latin American and some </a:t>
            </a:r>
            <a:r>
              <a:rPr lang="en-GB" sz="2800" dirty="0" err="1" smtClean="0"/>
              <a:t>Carribean</a:t>
            </a:r>
            <a:r>
              <a:rPr lang="en-GB" sz="2800" dirty="0" smtClean="0"/>
              <a:t> cultures can, for example, deem it rude to make firm eye contact: while in the UK it is often thought rude not too.” (Grace and </a:t>
            </a:r>
            <a:r>
              <a:rPr lang="en-GB" sz="2800" dirty="0" err="1" smtClean="0"/>
              <a:t>Gravestock</a:t>
            </a:r>
            <a:r>
              <a:rPr lang="en-GB" sz="2800" dirty="0" smtClean="0"/>
              <a:t> 2009 p 61)</a:t>
            </a:r>
          </a:p>
          <a:p>
            <a:pPr>
              <a:buNone/>
            </a:pPr>
            <a:r>
              <a:rPr lang="en-GB" sz="2800" dirty="0" smtClean="0"/>
              <a:t>This can be problematic where the assessment criteria for a presentation specifically mention eye contact, which may be difficult for some female students from the Indian sub-continent and others. </a:t>
            </a:r>
          </a:p>
          <a:p>
            <a:pPr>
              <a:buNone/>
            </a:pPr>
            <a:endParaRPr lang="en-GB"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Variations in approaches based on cultural factors</a:t>
            </a:r>
            <a:endParaRPr lang="en-GB" sz="3600" dirty="0"/>
          </a:p>
        </p:txBody>
      </p:sp>
      <p:sp>
        <p:nvSpPr>
          <p:cNvPr id="3" name="Content Placeholder 2"/>
          <p:cNvSpPr>
            <a:spLocks noGrp="1"/>
          </p:cNvSpPr>
          <p:nvPr>
            <p:ph idx="1"/>
          </p:nvPr>
        </p:nvSpPr>
        <p:spPr/>
        <p:txBody>
          <a:bodyPr/>
          <a:lstStyle/>
          <a:p>
            <a:pPr>
              <a:buNone/>
            </a:pPr>
            <a:r>
              <a:rPr lang="en-GB" sz="2800"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sz="2800" dirty="0" smtClean="0"/>
              <a:t>(Ryan 2000)</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2856</Words>
  <Application>Microsoft Office PowerPoint</Application>
  <PresentationFormat>On-screen Show (4:3)</PresentationFormat>
  <Paragraphs>131</Paragraphs>
  <Slides>33</Slides>
  <Notes>2</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LeedsMet template</vt:lpstr>
      <vt:lpstr>1_LeedsMet template</vt:lpstr>
      <vt:lpstr>Inclusive International Assessment   November  2014  Plymouth University  </vt:lpstr>
      <vt:lpstr>Inclusive international assessment</vt:lpstr>
      <vt:lpstr>This workshop will give participants the opportunity to:</vt:lpstr>
      <vt:lpstr>We work in a global learning environment</vt:lpstr>
      <vt:lpstr>Diversity in approaches to supporting learners</vt:lpstr>
      <vt:lpstr>Surprises in the international context</vt:lpstr>
      <vt:lpstr>Further cultural issues:</vt:lpstr>
      <vt:lpstr>Cultural mores can impact on expectations</vt:lpstr>
      <vt:lpstr>Variations in approaches based on cultural factors</vt:lpstr>
      <vt:lpstr>What do students say on the authoritative role of the tutor?</vt:lpstr>
      <vt:lpstr>On ways of relating to others</vt:lpstr>
      <vt:lpstr>What do students say on religious issues?</vt:lpstr>
      <vt:lpstr>Comparable technological environments?  Do you expect your students to:</vt:lpstr>
      <vt:lpstr>And thinking about your teaching colleagues:</vt:lpstr>
      <vt:lpstr>Shared concepts of student support. Do you:</vt:lpstr>
      <vt:lpstr>What do students say on expectations of a supportive relationship</vt:lpstr>
      <vt:lpstr>Comparable assessment contexts?</vt:lpstr>
      <vt:lpstr>Purposes of assessment</vt:lpstr>
      <vt:lpstr>Other purposes can include:</vt:lpstr>
      <vt:lpstr>What is being assessed?</vt:lpstr>
      <vt:lpstr>What do students say on dealing with unfamiliar assessment formats?</vt:lpstr>
      <vt:lpstr>More unfamiliar formats</vt:lpstr>
      <vt:lpstr>Slide 23</vt:lpstr>
      <vt:lpstr>Diverse expectations concerning feedback</vt:lpstr>
      <vt:lpstr>Surprises about the assessment context</vt:lpstr>
      <vt:lpstr>On right answers</vt:lpstr>
      <vt:lpstr>On language</vt:lpstr>
      <vt:lpstr>We need to balance tensions between cost effectiveness of teaching and assessment approaches with pedagogic effectiveness</vt:lpstr>
      <vt:lpstr>Conclusions</vt:lpstr>
      <vt:lpstr>References and further reading</vt:lpstr>
      <vt:lpstr>Further references</vt:lpstr>
      <vt:lpstr>More references</vt:lpstr>
      <vt:lpstr>These and other slides will be available on my website at www.sally-brown.net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2014-11-24T11:09:35Z</dcterms:modified>
</cp:coreProperties>
</file>