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2"/>
  </p:notesMasterIdLst>
  <p:handoutMasterIdLst>
    <p:handoutMasterId r:id="rId33"/>
  </p:handoutMasterIdLst>
  <p:sldIdLst>
    <p:sldId id="420" r:id="rId3"/>
    <p:sldId id="529" r:id="rId4"/>
    <p:sldId id="530" r:id="rId5"/>
    <p:sldId id="532" r:id="rId6"/>
    <p:sldId id="533" r:id="rId7"/>
    <p:sldId id="429" r:id="rId8"/>
    <p:sldId id="474" r:id="rId9"/>
    <p:sldId id="475" r:id="rId10"/>
    <p:sldId id="535" r:id="rId11"/>
    <p:sldId id="536" r:id="rId12"/>
    <p:sldId id="531" r:id="rId13"/>
    <p:sldId id="539" r:id="rId14"/>
    <p:sldId id="460" r:id="rId15"/>
    <p:sldId id="462" r:id="rId16"/>
    <p:sldId id="464" r:id="rId17"/>
    <p:sldId id="448" r:id="rId18"/>
    <p:sldId id="441" r:id="rId19"/>
    <p:sldId id="501" r:id="rId20"/>
    <p:sldId id="447" r:id="rId21"/>
    <p:sldId id="517" r:id="rId22"/>
    <p:sldId id="504" r:id="rId23"/>
    <p:sldId id="538" r:id="rId24"/>
    <p:sldId id="537" r:id="rId25"/>
    <p:sldId id="443" r:id="rId26"/>
    <p:sldId id="382" r:id="rId27"/>
    <p:sldId id="270" r:id="rId28"/>
    <p:sldId id="271" r:id="rId29"/>
    <p:sldId id="272" r:id="rId30"/>
    <p:sldId id="317" r:id="rId31"/>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030A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p:scale>
          <a:sx n="50" d="100"/>
          <a:sy n="50" d="100"/>
        </p:scale>
        <p:origin x="-1002" y="36"/>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18</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19</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20</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21</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24</a:t>
            </a:fld>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6</a:t>
            </a:fld>
            <a:endParaRPr lang="en-US" dirty="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13</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14</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15</a:t>
            </a:fld>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19/11/2014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19/11/2014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19/11/2014</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19/11/2014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19/11/2014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19/11/2014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19/11/2014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19/11/2014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19/11/2014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19/11/2014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19/11/2014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19/11/2014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tla.ed.ac.uk/interchange"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www.pass.brad.ac.uk/"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smtClean="0"/>
              <a:t>Making assessment count: Giving and using feedback</a:t>
            </a:r>
            <a:br>
              <a:rPr lang="en-GB" sz="4400" dirty="0" smtClean="0"/>
            </a:br>
            <a:r>
              <a:rPr lang="en-GB" sz="4400" dirty="0" smtClean="0"/>
              <a:t>effectively</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Anglia Ruskin University </a:t>
            </a:r>
          </a:p>
          <a:p>
            <a:pPr algn="ctr" eaLnBrk="1" hangingPunct="1">
              <a:defRPr/>
            </a:pPr>
            <a:r>
              <a:rPr lang="en-GB" sz="2000" dirty="0" smtClean="0">
                <a:solidFill>
                  <a:srgbClr val="0070C0"/>
                </a:solidFill>
              </a:rPr>
              <a:t>20 and 21 November 2014</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dirty="0" smtClean="0"/>
              <a:t>Good feedback:</a:t>
            </a:r>
            <a:endParaRPr lang="en-GB" dirty="0"/>
          </a:p>
        </p:txBody>
      </p:sp>
      <p:sp>
        <p:nvSpPr>
          <p:cNvPr id="3" name="Content Placeholder 2"/>
          <p:cNvSpPr>
            <a:spLocks noGrp="1"/>
          </p:cNvSpPr>
          <p:nvPr>
            <p:ph idx="1"/>
          </p:nvPr>
        </p:nvSpPr>
        <p:spPr>
          <a:xfrm>
            <a:off x="358775" y="1214423"/>
            <a:ext cx="8605838" cy="4652978"/>
          </a:xfrm>
        </p:spPr>
        <p:txBody>
          <a:bodyPr/>
          <a:lstStyle/>
          <a:p>
            <a:pPr>
              <a:buSzPct val="100000"/>
              <a:buFont typeface="+mj-lt"/>
              <a:buAutoNum type="arabicPeriod" startAt="6"/>
            </a:pPr>
            <a:r>
              <a:rPr lang="en-GB" sz="2800" dirty="0" smtClean="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smtClean="0"/>
              <a:t>Hounsell</a:t>
            </a:r>
            <a:r>
              <a:rPr lang="en-GB" sz="2800" dirty="0" smtClean="0"/>
              <a:t>, 2008, p. 5).</a:t>
            </a:r>
          </a:p>
          <a:p>
            <a:pPr lvl="0">
              <a:buSzPct val="100000"/>
              <a:buFont typeface="+mj-lt"/>
              <a:buAutoNum type="arabicPeriod" startAt="6"/>
            </a:pPr>
            <a:r>
              <a:rPr lang="en-GB" sz="2800" dirty="0" smtClean="0"/>
              <a:t>Ensures that the mark isn’t the only thing that students take note of when work is returned, but that they are encouraged to read and use the advice given in feedback and apply it to future assignments. </a:t>
            </a:r>
          </a:p>
          <a:p>
            <a:pPr>
              <a:buSzPct val="100000"/>
              <a:buFont typeface="+mj-lt"/>
              <a:buAutoNum type="arabicPeriod" startAt="6"/>
            </a:pPr>
            <a:endParaRPr lang="en-GB" sz="28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Five t</a:t>
            </a:r>
            <a:r>
              <a:rPr lang="en-GB" dirty="0" smtClean="0"/>
              <a:t>hings </a:t>
            </a:r>
            <a:r>
              <a:rPr lang="en-GB" dirty="0" smtClean="0"/>
              <a:t>students really hate about feedback</a:t>
            </a:r>
            <a:endParaRPr lang="en-GB" dirty="0"/>
          </a:p>
        </p:txBody>
      </p:sp>
      <p:sp>
        <p:nvSpPr>
          <p:cNvPr id="3" name="Content Placeholder 2"/>
          <p:cNvSpPr>
            <a:spLocks noGrp="1"/>
          </p:cNvSpPr>
          <p:nvPr>
            <p:ph idx="1"/>
          </p:nvPr>
        </p:nvSpPr>
        <p:spPr/>
        <p:txBody>
          <a:bodyPr/>
          <a:lstStyle/>
          <a:p>
            <a:pPr marL="514350" lvl="0" indent="-514350">
              <a:buSzPct val="100000"/>
              <a:buFont typeface="+mj-lt"/>
              <a:buAutoNum type="arabicPeriod"/>
            </a:pPr>
            <a:r>
              <a:rPr lang="en-GB" sz="2800" dirty="0" smtClean="0"/>
              <a:t>Poorly written comments that are nigh on impossible to decode, especially when impenetrable acronyms or abbreviations are used, or where handwriting is in an unfamiliar alphabet and is illegible. </a:t>
            </a:r>
          </a:p>
          <a:p>
            <a:pPr marL="514350" lvl="0" indent="-514350">
              <a:buSzPct val="100000"/>
              <a:buFont typeface="+mj-lt"/>
              <a:buAutoNum type="arabicPeriod"/>
            </a:pPr>
            <a:r>
              <a:rPr lang="en-GB" sz="2800" dirty="0" smtClean="0"/>
              <a:t>Cursory and derogatory remarks that leave them feeling demoralised ‘Weak argument’, ‘Shoddy work’, ‘Hopeless’, ‘Under-developed’, and so on. </a:t>
            </a:r>
          </a:p>
          <a:p>
            <a:pPr marL="514350" lvl="0" indent="-514350">
              <a:buSzPct val="100000"/>
              <a:buFont typeface="+mj-lt"/>
              <a:buAutoNum type="arabicPeriod"/>
            </a:pPr>
            <a:r>
              <a:rPr lang="en-GB" sz="2800" dirty="0" smtClean="0"/>
              <a:t>Value judgements on them as people rather than on the work in hand.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Five things students really hate about feedback</a:t>
            </a:r>
            <a:endParaRPr lang="en-GB" dirty="0"/>
          </a:p>
        </p:txBody>
      </p:sp>
      <p:sp>
        <p:nvSpPr>
          <p:cNvPr id="3" name="Content Placeholder 2"/>
          <p:cNvSpPr>
            <a:spLocks noGrp="1"/>
          </p:cNvSpPr>
          <p:nvPr>
            <p:ph idx="1"/>
          </p:nvPr>
        </p:nvSpPr>
        <p:spPr/>
        <p:txBody>
          <a:bodyPr/>
          <a:lstStyle/>
          <a:p>
            <a:pPr marL="457200" lvl="0" indent="-457200">
              <a:buSzPct val="100000"/>
              <a:buFont typeface="+mj-lt"/>
              <a:buAutoNum type="arabicPeriod" startAt="4"/>
            </a:pPr>
            <a:r>
              <a:rPr lang="en-GB" sz="2800" dirty="0" smtClean="0"/>
              <a:t>Vague comments which give few hints on how to improve or remediate errors: ‘OK as far as it goes’, ‘Needs greater depth of argument’, ‘Inappropriate methodology used’, ‘Not written at the right level’. </a:t>
            </a:r>
          </a:p>
          <a:p>
            <a:pPr marL="457200" indent="-457200">
              <a:buSzPct val="100000"/>
              <a:buFont typeface="+mj-lt"/>
              <a:buAutoNum type="arabicPeriod" startAt="4"/>
            </a:pPr>
            <a:r>
              <a:rPr lang="en-GB" sz="2800" dirty="0" smtClean="0"/>
              <a:t>Feedback that arrives so late that there are no opportunities to put into practice any guidance suggested in time for the submission of the next assignment.</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472518" cy="620688"/>
          </a:xfrm>
        </p:spPr>
        <p:txBody>
          <a:bodyPr>
            <a:normAutofit fontScale="90000"/>
          </a:bodyPr>
          <a:lstStyle/>
          <a:p>
            <a:r>
              <a:rPr lang="en-GB" sz="3200" kern="1200" dirty="0" smtClean="0">
                <a:solidFill>
                  <a:srgbClr val="0070C0"/>
                </a:solidFill>
                <a:latin typeface="Arial" charset="0"/>
                <a:ea typeface="+mn-ea"/>
                <a:cs typeface="+mn-cs"/>
              </a:rPr>
              <a:t>Excerpts from the QAA Code of Practice B6</a:t>
            </a:r>
            <a:endParaRPr lang="en-GB" sz="3200" kern="1200" dirty="0">
              <a:solidFill>
                <a:srgbClr val="0070C0"/>
              </a:solidFill>
              <a:latin typeface="Arial" charset="0"/>
              <a:ea typeface="+mn-ea"/>
              <a:cs typeface="+mn-cs"/>
            </a:endParaRPr>
          </a:p>
        </p:txBody>
      </p:sp>
      <p:sp>
        <p:nvSpPr>
          <p:cNvPr id="3" name="Content Placeholder 2"/>
          <p:cNvSpPr>
            <a:spLocks noGrp="1"/>
          </p:cNvSpPr>
          <p:nvPr>
            <p:ph idx="1"/>
          </p:nvPr>
        </p:nvSpPr>
        <p:spPr>
          <a:xfrm>
            <a:off x="228600" y="762000"/>
            <a:ext cx="8610600" cy="6096000"/>
          </a:xfrm>
        </p:spPr>
        <p:txBody>
          <a:bodyPr>
            <a:noAutofit/>
          </a:bodyPr>
          <a:lstStyle/>
          <a:p>
            <a:pPr marL="0" indent="0">
              <a:buNone/>
            </a:pPr>
            <a:r>
              <a:rPr lang="en-GB" sz="2800" dirty="0" smtClean="0"/>
              <a:t> Indicator 5 </a:t>
            </a:r>
          </a:p>
          <a:p>
            <a:pPr marL="0" indent="0">
              <a:buNone/>
            </a:pPr>
            <a:r>
              <a:rPr lang="en-GB" sz="2800" dirty="0" smtClean="0"/>
              <a:t>Assessment and feedback practices are </a:t>
            </a:r>
            <a:r>
              <a:rPr lang="en-GB" sz="2800" dirty="0" smtClean="0">
                <a:solidFill>
                  <a:srgbClr val="7030A0"/>
                </a:solidFill>
              </a:rPr>
              <a:t>informed</a:t>
            </a:r>
            <a:r>
              <a:rPr lang="en-GB" sz="2800" dirty="0" smtClean="0"/>
              <a:t> by reflection, consideration of professional practice, and subject-specific and educational scholarship.</a:t>
            </a:r>
          </a:p>
          <a:p>
            <a:pPr marL="0" indent="0">
              <a:buNone/>
            </a:pPr>
            <a:endParaRPr lang="en-GB" sz="2800" dirty="0" smtClean="0"/>
          </a:p>
          <a:p>
            <a:pPr marL="0" indent="0">
              <a:buNone/>
            </a:pPr>
            <a:r>
              <a:rPr lang="en-GB" sz="2800" dirty="0" smtClean="0"/>
              <a:t>Indicator 6 </a:t>
            </a:r>
          </a:p>
          <a:p>
            <a:pPr>
              <a:buNone/>
            </a:pPr>
            <a:r>
              <a:rPr lang="en-GB" sz="2800" dirty="0" smtClean="0"/>
              <a:t>Staff and students engage in </a:t>
            </a:r>
            <a:r>
              <a:rPr lang="en-GB" sz="2800" dirty="0" smtClean="0">
                <a:solidFill>
                  <a:srgbClr val="0070C0"/>
                </a:solidFill>
              </a:rPr>
              <a:t>dialogue</a:t>
            </a:r>
            <a:r>
              <a:rPr lang="en-GB" sz="2800" dirty="0" smtClean="0"/>
              <a:t> to promote a </a:t>
            </a:r>
            <a:r>
              <a:rPr lang="en-GB" sz="2800" dirty="0" smtClean="0">
                <a:solidFill>
                  <a:srgbClr val="7030A0"/>
                </a:solidFill>
              </a:rPr>
              <a:t>shared understanding</a:t>
            </a:r>
            <a:r>
              <a:rPr lang="en-GB" sz="2800" dirty="0" smtClean="0"/>
              <a:t> of the basis on which academic judgements are made.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r>
              <a:rPr lang="en-GB" sz="3200" b="1" dirty="0" smtClean="0">
                <a:solidFill>
                  <a:srgbClr val="0070C0"/>
                </a:solidFill>
              </a:rPr>
              <a:t>Designing</a:t>
            </a:r>
            <a:r>
              <a:rPr lang="en-GB" sz="3200" b="1" dirty="0" smtClean="0"/>
              <a:t> </a:t>
            </a:r>
            <a:r>
              <a:rPr lang="en-GB" sz="3200" b="1" dirty="0" smtClean="0">
                <a:solidFill>
                  <a:srgbClr val="0070C0"/>
                </a:solidFill>
              </a:rPr>
              <a:t>assessment</a:t>
            </a:r>
            <a:r>
              <a:rPr lang="en-GB" sz="3200" b="1" dirty="0" smtClean="0"/>
              <a:t> </a:t>
            </a:r>
            <a:endParaRPr lang="en-GB" sz="3200" dirty="0"/>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800" b="1" dirty="0" smtClean="0">
                <a:latin typeface="+mn-lt"/>
              </a:rPr>
              <a:t>Indicator 8 </a:t>
            </a:r>
          </a:p>
          <a:p>
            <a:r>
              <a:rPr lang="en-GB" sz="2800" b="1" dirty="0" smtClean="0">
                <a:latin typeface="+mn-lt"/>
              </a:rPr>
              <a:t>The </a:t>
            </a:r>
            <a:r>
              <a:rPr lang="en-GB" sz="2800" b="1" dirty="0" smtClean="0">
                <a:solidFill>
                  <a:srgbClr val="7030A0"/>
                </a:solidFill>
                <a:latin typeface="+mn-lt"/>
              </a:rPr>
              <a:t>volum</a:t>
            </a:r>
            <a:r>
              <a:rPr lang="en-GB" sz="2800" b="1" dirty="0" smtClean="0">
                <a:latin typeface="+mn-lt"/>
              </a:rPr>
              <a:t>e, </a:t>
            </a:r>
            <a:r>
              <a:rPr lang="en-GB" sz="2800" b="1" dirty="0" smtClean="0">
                <a:solidFill>
                  <a:srgbClr val="7030A0"/>
                </a:solidFill>
                <a:latin typeface="+mn-lt"/>
              </a:rPr>
              <a:t>timing</a:t>
            </a:r>
            <a:r>
              <a:rPr lang="en-GB" sz="2800" b="1" dirty="0" smtClean="0">
                <a:latin typeface="+mn-lt"/>
              </a:rPr>
              <a:t> and </a:t>
            </a:r>
            <a:r>
              <a:rPr lang="en-GB" sz="2800" b="1" dirty="0" smtClean="0">
                <a:solidFill>
                  <a:srgbClr val="7030A0"/>
                </a:solidFill>
                <a:latin typeface="+mn-lt"/>
              </a:rPr>
              <a:t>nature </a:t>
            </a:r>
            <a:r>
              <a:rPr lang="en-GB" sz="2800" b="1" dirty="0" smtClean="0">
                <a:latin typeface="+mn-lt"/>
              </a:rPr>
              <a:t>of assessment enable students to demonstrate the extent to which they have </a:t>
            </a:r>
            <a:r>
              <a:rPr lang="en-GB" sz="2800" b="1" dirty="0" smtClean="0">
                <a:solidFill>
                  <a:srgbClr val="7030A0"/>
                </a:solidFill>
                <a:latin typeface="+mn-lt"/>
              </a:rPr>
              <a:t>achieved</a:t>
            </a:r>
            <a:r>
              <a:rPr lang="en-GB" sz="2800" b="1" dirty="0" smtClean="0">
                <a:latin typeface="+mn-lt"/>
              </a:rPr>
              <a:t> the intended learning outcomes.</a:t>
            </a:r>
          </a:p>
          <a:p>
            <a:r>
              <a:rPr lang="en-GB" sz="2800" b="1" dirty="0" smtClean="0">
                <a:latin typeface="+mn-lt"/>
              </a:rPr>
              <a:t> </a:t>
            </a:r>
          </a:p>
          <a:p>
            <a:r>
              <a:rPr lang="en-GB" sz="2800" b="1" dirty="0" smtClean="0">
                <a:latin typeface="+mn-lt"/>
              </a:rPr>
              <a:t>Indicator 9 </a:t>
            </a:r>
          </a:p>
          <a:p>
            <a:r>
              <a:rPr lang="en-GB" sz="2800" b="1" dirty="0" smtClean="0">
                <a:latin typeface="+mn-lt"/>
              </a:rPr>
              <a:t>Feedback on assessment is </a:t>
            </a:r>
            <a:r>
              <a:rPr lang="en-GB" sz="2800" b="1" dirty="0" smtClean="0">
                <a:solidFill>
                  <a:srgbClr val="7030A0"/>
                </a:solidFill>
                <a:latin typeface="+mn-lt"/>
              </a:rPr>
              <a:t>timely, constructive and developmental.</a:t>
            </a:r>
          </a:p>
          <a:p>
            <a:r>
              <a:rPr lang="en-GB" sz="2800" b="1" dirty="0" smtClean="0">
                <a:latin typeface="+mn-lt"/>
              </a:rPr>
              <a:t> </a:t>
            </a:r>
          </a:p>
          <a:p>
            <a:r>
              <a:rPr lang="en-GB" sz="2800" b="1" dirty="0" smtClean="0">
                <a:latin typeface="+mn-lt"/>
              </a:rPr>
              <a:t>Indicator 10 </a:t>
            </a:r>
          </a:p>
          <a:p>
            <a:r>
              <a:rPr lang="en-GB" sz="2800" b="1" dirty="0" smtClean="0">
                <a:latin typeface="+mn-lt"/>
              </a:rPr>
              <a:t>Through </a:t>
            </a:r>
            <a:r>
              <a:rPr lang="en-GB" sz="2800" b="1" dirty="0" smtClean="0">
                <a:solidFill>
                  <a:srgbClr val="7030A0"/>
                </a:solidFill>
                <a:latin typeface="+mn-lt"/>
              </a:rPr>
              <a:t>inclusive</a:t>
            </a:r>
            <a:r>
              <a:rPr lang="en-GB" sz="2800" b="1" dirty="0" smtClean="0">
                <a:latin typeface="+mn-lt"/>
              </a:rPr>
              <a:t> design wherever possible, and through individual reasonable adjustments wherever required, assessment tasks provide every student with an </a:t>
            </a:r>
            <a:r>
              <a:rPr lang="en-GB" sz="2800" b="1" dirty="0" smtClean="0">
                <a:solidFill>
                  <a:srgbClr val="7030A0"/>
                </a:solidFill>
                <a:latin typeface="+mn-lt"/>
              </a:rPr>
              <a:t>equal opportunity</a:t>
            </a:r>
            <a:r>
              <a:rPr lang="en-GB" sz="2800" b="1" dirty="0" smtClean="0">
                <a:latin typeface="+mn-lt"/>
              </a:rPr>
              <a:t> to demonstrate their achievement.</a:t>
            </a:r>
            <a:endParaRPr lang="en-GB" sz="2800" b="1" dirty="0">
              <a:latin typeface="+mn-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pPr lvl="0">
              <a:spcBef>
                <a:spcPct val="0"/>
              </a:spcBef>
            </a:pPr>
            <a:r>
              <a:rPr lang="en-GB" sz="3200" b="1" dirty="0" smtClean="0">
                <a:solidFill>
                  <a:srgbClr val="0070C0"/>
                </a:solidFill>
              </a:rPr>
              <a:t>Marking</a:t>
            </a:r>
            <a:r>
              <a:rPr lang="en-GB" sz="3200" b="1" dirty="0" smtClean="0"/>
              <a:t> </a:t>
            </a:r>
            <a:r>
              <a:rPr lang="en-GB" sz="3200" b="1" dirty="0" smtClean="0">
                <a:solidFill>
                  <a:srgbClr val="0070C0"/>
                </a:solidFill>
              </a:rPr>
              <a:t>and</a:t>
            </a:r>
            <a:r>
              <a:rPr lang="en-GB" sz="3200" b="1" dirty="0" smtClean="0"/>
              <a:t> </a:t>
            </a:r>
            <a:r>
              <a:rPr lang="en-GB" sz="3200" b="1" dirty="0" smtClean="0">
                <a:solidFill>
                  <a:srgbClr val="0070C0"/>
                </a:solidFill>
              </a:rPr>
              <a:t>moderation</a:t>
            </a:r>
            <a:r>
              <a:rPr lang="en-GB" sz="3200" b="1" dirty="0" smtClean="0"/>
              <a:t> </a:t>
            </a:r>
            <a:endParaRPr kumimoji="0" lang="en-GB" sz="32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800" b="1" dirty="0" smtClean="0">
                <a:latin typeface="+mn-lt"/>
              </a:rPr>
              <a:t>Indicator 13 </a:t>
            </a:r>
          </a:p>
          <a:p>
            <a:r>
              <a:rPr lang="en-GB" sz="2800" b="1" dirty="0" smtClean="0">
                <a:latin typeface="+mn-lt"/>
              </a:rPr>
              <a:t>Processes for marking assessments and for moderating marks are </a:t>
            </a:r>
            <a:r>
              <a:rPr lang="en-GB" sz="2800" b="1" dirty="0" smtClean="0">
                <a:solidFill>
                  <a:srgbClr val="7030A0"/>
                </a:solidFill>
                <a:latin typeface="+mn-lt"/>
              </a:rPr>
              <a:t>clearly articulated and consistently operated </a:t>
            </a:r>
            <a:r>
              <a:rPr lang="en-GB" sz="2800" b="1" dirty="0" smtClean="0">
                <a:latin typeface="+mn-lt"/>
              </a:rPr>
              <a:t>by those involved in the assessment process.</a:t>
            </a:r>
          </a:p>
          <a:p>
            <a:r>
              <a:rPr lang="en-GB" sz="2800" b="1" dirty="0" smtClean="0">
                <a:latin typeface="+mn-lt"/>
              </a:rPr>
              <a:t> </a:t>
            </a:r>
          </a:p>
          <a:p>
            <a:r>
              <a:rPr lang="en-GB" sz="2800" b="1" dirty="0" smtClean="0">
                <a:latin typeface="+mn-lt"/>
              </a:rPr>
              <a:t>Indicator 14 </a:t>
            </a:r>
          </a:p>
          <a:p>
            <a:r>
              <a:rPr lang="en-GB" sz="2800" b="1" dirty="0" smtClean="0">
                <a:latin typeface="+mn-lt"/>
              </a:rPr>
              <a:t>Higher education providers operate processes for preventing, identifying, investigating and responding to </a:t>
            </a:r>
            <a:r>
              <a:rPr lang="en-GB" sz="2800" b="1" dirty="0" smtClean="0">
                <a:solidFill>
                  <a:srgbClr val="7030A0"/>
                </a:solidFill>
                <a:latin typeface="+mn-lt"/>
              </a:rPr>
              <a:t>unacceptable academic practice</a:t>
            </a:r>
            <a:r>
              <a:rPr lang="en-GB" sz="2800" b="1" dirty="0" smtClean="0">
                <a:latin typeface="+mn-lt"/>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8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Assessment literacy: students do better if they can: </a:t>
            </a:r>
            <a:endParaRPr lang="en-GB"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smtClean="0"/>
              <a:t>Make sense of key terms such as criteria, weightings, and level;</a:t>
            </a:r>
          </a:p>
          <a:p>
            <a:r>
              <a:rPr lang="en-GB" sz="2600" dirty="0" smtClean="0"/>
              <a:t>Encounter a variety of assessment methods (e.g. presentations, portfolios, posters, assessed web participation, practicals, vivas etc) and get practice in using them;</a:t>
            </a:r>
          </a:p>
          <a:p>
            <a:r>
              <a:rPr lang="en-GB" sz="2600" dirty="0" smtClean="0"/>
              <a:t>Be strategic in their behaviours, putting more work into aspects of an assignment with high weightings, interrogating criteria to find out what is really required and so on;</a:t>
            </a:r>
          </a:p>
          <a:p>
            <a:r>
              <a:rPr lang="en-GB" sz="2600" dirty="0" smtClean="0"/>
              <a:t>Gain clarity on how the assessment regulations work in their HEI, including issues concerning submission, resubmission, pass marks, condonement etc.</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Efficient assessment; we need to:</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Stop marking, start assessing! </a:t>
            </a:r>
          </a:p>
          <a:p>
            <a:pPr eaLnBrk="1" hangingPunct="1"/>
            <a:r>
              <a:rPr lang="en-GB" sz="2800" dirty="0" smtClean="0"/>
              <a:t>Explore ways to maximise student ‘time on task’ (Gibbs) and minimise staff drudgery;</a:t>
            </a:r>
          </a:p>
          <a:p>
            <a:pPr eaLnBrk="1" hangingPunct="1"/>
            <a:r>
              <a:rPr lang="en-GB" sz="2800" dirty="0" smtClean="0"/>
              <a:t>Remember that feedback is crucial to student learning but the most time-consuming aspect of assessment: we need to explore ways of giving feedback effectively and efficiently.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p:spPr>
        <p:txBody>
          <a:bodyPr/>
          <a:lstStyle/>
          <a:p>
            <a:pPr eaLnBrk="1" hangingPunct="1"/>
            <a:r>
              <a:rPr lang="en-GB" sz="3600" dirty="0" smtClean="0"/>
              <a:t>Giving feedback more effectively </a:t>
            </a:r>
            <a:br>
              <a:rPr lang="en-GB" sz="3600" dirty="0" smtClean="0"/>
            </a:br>
            <a:r>
              <a:rPr lang="en-GB" sz="3600" dirty="0" smtClean="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Feedback orally to groups of students;</a:t>
            </a:r>
          </a:p>
          <a:p>
            <a:pPr eaLnBrk="1" hangingPunct="1"/>
            <a:r>
              <a:rPr lang="en-GB" sz="2800" dirty="0" smtClean="0"/>
              <a:t>Write an assignment report;</a:t>
            </a:r>
          </a:p>
          <a:p>
            <a:pPr eaLnBrk="1" hangingPunct="1"/>
            <a:r>
              <a:rPr lang="en-GB" sz="2800" dirty="0" smtClean="0"/>
              <a:t>Use model answers;</a:t>
            </a:r>
          </a:p>
          <a:p>
            <a:pPr eaLnBrk="1" hangingPunct="1"/>
            <a:r>
              <a:rPr lang="en-GB" sz="2800" dirty="0" smtClean="0"/>
              <a:t>Use assignment return sheets;</a:t>
            </a:r>
          </a:p>
          <a:p>
            <a:pPr eaLnBrk="1" hangingPunct="1"/>
            <a:r>
              <a:rPr lang="en-GB" sz="2800" dirty="0" smtClean="0"/>
              <a:t>Use statement banks;</a:t>
            </a:r>
          </a:p>
          <a:p>
            <a:pPr eaLnBrk="1" hangingPunct="1"/>
            <a:r>
              <a:rPr lang="en-GB" sz="2800" dirty="0" smtClean="0"/>
              <a:t>Involve students in their own assessment;</a:t>
            </a:r>
          </a:p>
          <a:p>
            <a:pPr eaLnBrk="1" hangingPunct="1"/>
            <a:r>
              <a:rPr lang="en-GB" sz="2800" dirty="0" smtClean="0"/>
              <a:t>Use technologies for delivering and managing assessment.</a:t>
            </a:r>
          </a:p>
          <a:p>
            <a:pPr eaLnBrk="1" hangingPunct="1"/>
            <a:endParaRPr lang="en-GB" sz="28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a:noFill/>
          </a:ln>
        </p:spPr>
        <p:txBody>
          <a:bodyPr vert="horz" wrap="square" lIns="91440" tIns="45720" rIns="91440" bIns="45720" numCol="1" anchor="b" anchorCtr="0" compatLnSpc="1">
            <a:prstTxWarp prst="textNoShape">
              <a:avLst/>
            </a:prstTxWarp>
          </a:bodyPr>
          <a:lstStyle/>
          <a:p>
            <a:r>
              <a:rPr lang="en-GB" sz="3200" dirty="0" smtClean="0"/>
              <a:t>Sample assignment return proforma</a:t>
            </a:r>
            <a:endParaRPr lang="en-GB"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Rationale</a:t>
            </a:r>
            <a:endParaRPr lang="en-GB" dirty="0"/>
          </a:p>
        </p:txBody>
      </p:sp>
      <p:sp>
        <p:nvSpPr>
          <p:cNvPr id="3" name="Content Placeholder 2"/>
          <p:cNvSpPr>
            <a:spLocks noGrp="1"/>
          </p:cNvSpPr>
          <p:nvPr>
            <p:ph idx="1"/>
          </p:nvPr>
        </p:nvSpPr>
        <p:spPr/>
        <p:txBody>
          <a:bodyPr/>
          <a:lstStyle/>
          <a:p>
            <a:pPr>
              <a:buNone/>
            </a:pPr>
            <a:r>
              <a:rPr lang="en-GB" dirty="0" smtClean="0"/>
              <a:t>At Anglia Ruskin University colleagues are fully cognisant of the importance of assessment and feedback as a factor in engaging students fully in their own learning. Recent improvements in NSS scores around assessment bear testament to this, but staff tell us they are keen to find ways not only of giving feedback efficiently and effectively, but also to ensure students do something positive with the feedback made available to them. Too often it is the mark alone that seems to engage their attention. As part of the ARU drive to transform assessment across the university, this workshop is designed to help participants explore how best to improve feedback and thereby enhance students’ likelihood of achievement and retention. </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600" smtClean="0"/>
              <a:t>Use CAA </a:t>
            </a:r>
            <a:r>
              <a:rPr lang="en-GB" sz="3600" i="1" smtClean="0"/>
              <a:t>for</a:t>
            </a:r>
            <a:r>
              <a:rPr lang="en-GB" sz="3600" smtClean="0"/>
              <a:t> rather than </a:t>
            </a:r>
            <a:r>
              <a:rPr lang="en-GB" sz="3600" i="1" smtClean="0"/>
              <a:t>of</a:t>
            </a:r>
            <a:r>
              <a:rPr lang="en-GB" sz="3600" smtClean="0"/>
              <a:t> learning</a:t>
            </a:r>
          </a:p>
        </p:txBody>
      </p:sp>
      <p:sp>
        <p:nvSpPr>
          <p:cNvPr id="31747" name="Rectangle 3"/>
          <p:cNvSpPr>
            <a:spLocks noGrp="1" noChangeArrowheads="1"/>
          </p:cNvSpPr>
          <p:nvPr>
            <p:ph type="body" idx="1"/>
          </p:nvPr>
        </p:nvSpPr>
        <p:spPr/>
        <p:txBody>
          <a:bodyPr/>
          <a:lstStyle/>
          <a:p>
            <a:pPr marL="609600" indent="-609600" eaLnBrk="1" hangingPunct="1"/>
            <a:r>
              <a:rPr lang="en-GB" dirty="0" smtClean="0"/>
              <a:t>We can employ computer-assisted formative assessment with responses to student work automatically generated by email; </a:t>
            </a:r>
          </a:p>
          <a:p>
            <a:pPr marL="609600" indent="-609600" eaLnBrk="1" hangingPunct="1"/>
            <a:r>
              <a:rPr lang="en-GB" dirty="0" smtClean="0"/>
              <a:t>Students seem to really like having the chance to find out how they are doing, and attempt tests several times in an environment where no one else is watching how they do; </a:t>
            </a:r>
          </a:p>
          <a:p>
            <a:pPr marL="609600" indent="-609600" eaLnBrk="1" hangingPunct="1"/>
            <a:r>
              <a:rPr lang="en-GB" dirty="0" smtClean="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pPr marL="609600" indent="-609600" eaLnBrk="1" hangingPunct="1"/>
            <a:endParaRPr lang="en-GB" sz="28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p:spPr>
        <p:txBody>
          <a:bodyPr/>
          <a:lstStyle/>
          <a:p>
            <a:pPr eaLnBrk="1" hangingPunct="1"/>
            <a:r>
              <a:rPr lang="en-GB" smtClean="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smtClean="0"/>
              <a:t>Intra-tutor and Inter-tutor reliability need to be assured;</a:t>
            </a:r>
          </a:p>
          <a:p>
            <a:pPr eaLnBrk="1" hangingPunct="1"/>
            <a:r>
              <a:rPr lang="en-GB" sz="2800" dirty="0" smtClean="0"/>
              <a:t>Practices and processes need to be transparently fair to all students;</a:t>
            </a:r>
          </a:p>
          <a:p>
            <a:pPr eaLnBrk="1" hangingPunct="1"/>
            <a:r>
              <a:rPr lang="en-GB" sz="2800" dirty="0" smtClean="0"/>
              <a:t>Cheat and plagiarisers need to be deterred/punished;</a:t>
            </a:r>
          </a:p>
          <a:p>
            <a:pPr eaLnBrk="1" hangingPunct="1"/>
            <a:r>
              <a:rPr lang="en-GB" sz="2800" dirty="0" smtClean="0"/>
              <a:t>Assessment needs to be manageable for both staff and students;</a:t>
            </a:r>
          </a:p>
          <a:p>
            <a:pPr eaLnBrk="1" hangingPunct="1"/>
            <a:r>
              <a:rPr lang="en-GB" sz="2800" dirty="0" smtClean="0"/>
              <a:t>Assignments should assess what has been taught/learned not what it is easy to assess.</a:t>
            </a:r>
            <a:endParaRPr lang="en-GB"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Encouraging students to use the feedback we provide for them</a:t>
            </a:r>
            <a:endParaRPr lang="en-GB" dirty="0"/>
          </a:p>
        </p:txBody>
      </p:sp>
      <p:sp>
        <p:nvSpPr>
          <p:cNvPr id="3" name="Content Placeholder 2"/>
          <p:cNvSpPr>
            <a:spLocks noGrp="1"/>
          </p:cNvSpPr>
          <p:nvPr>
            <p:ph idx="1"/>
          </p:nvPr>
        </p:nvSpPr>
        <p:spPr/>
        <p:txBody>
          <a:bodyPr/>
          <a:lstStyle/>
          <a:p>
            <a:r>
              <a:rPr lang="en-GB" dirty="0" smtClean="0"/>
              <a:t>Delivery of feedback should not be left to chance, so its best to avoid asking students to pick up marked hard copy assignments from departmental offices;</a:t>
            </a:r>
          </a:p>
          <a:p>
            <a:r>
              <a:rPr lang="en-GB" dirty="0" smtClean="0"/>
              <a:t>Electronic submission of assignments has benefits and disadvantages but on balance the former outweigh the latter;</a:t>
            </a:r>
          </a:p>
          <a:p>
            <a:r>
              <a:rPr lang="en-GB" dirty="0" smtClean="0"/>
              <a:t>Perhaps require students to </a:t>
            </a:r>
            <a:r>
              <a:rPr lang="en-GB" dirty="0" err="1" smtClean="0"/>
              <a:t>guestimate</a:t>
            </a:r>
            <a:r>
              <a:rPr lang="en-GB" dirty="0" smtClean="0"/>
              <a:t> expected marks having read your feedback early in their programmes;</a:t>
            </a:r>
          </a:p>
          <a:p>
            <a:r>
              <a:rPr lang="en-GB" dirty="0" smtClean="0"/>
              <a:t>‘Assignment handler’ can deliver feedback electronically and only release marks once students have responded;</a:t>
            </a:r>
          </a:p>
          <a:p>
            <a:r>
              <a:rPr lang="en-GB" dirty="0" smtClean="0"/>
              <a:t>Audio files of audio feedback can be highly successful in enabling students to capture ‘live’ oral feedback, and can replace written feedback (e.g. JISC project Sounds good).</a:t>
            </a:r>
          </a:p>
          <a:p>
            <a:endParaRPr lang="en-GB" dirty="0" smtClean="0"/>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Planning to strategically enhance your assessment and feedback. Please identify some goals and specify: </a:t>
            </a:r>
            <a:endParaRPr lang="en-GB" sz="2400" dirty="0"/>
          </a:p>
        </p:txBody>
      </p:sp>
      <p:sp>
        <p:nvSpPr>
          <p:cNvPr id="3" name="Content Placeholder 2"/>
          <p:cNvSpPr>
            <a:spLocks noGrp="1"/>
          </p:cNvSpPr>
          <p:nvPr>
            <p:ph idx="1"/>
          </p:nvPr>
        </p:nvSpPr>
        <p:spPr/>
        <p:txBody>
          <a:bodyPr/>
          <a:lstStyle/>
          <a:p>
            <a:r>
              <a:rPr lang="en-GB" sz="2800" dirty="0" smtClean="0"/>
              <a:t>Whether these are short medium or long term?</a:t>
            </a:r>
          </a:p>
          <a:p>
            <a:r>
              <a:rPr lang="en-GB" sz="2800" dirty="0" smtClean="0"/>
              <a:t>What your timescale/milestones might be?</a:t>
            </a:r>
          </a:p>
          <a:p>
            <a:r>
              <a:rPr lang="en-GB" sz="2800" dirty="0" smtClean="0"/>
              <a:t>Who will take a lead on making them happen?</a:t>
            </a:r>
          </a:p>
          <a:p>
            <a:r>
              <a:rPr lang="en-GB" sz="2800" dirty="0" smtClean="0"/>
              <a:t>How you might involve students in making these changes?</a:t>
            </a:r>
          </a:p>
          <a:p>
            <a:r>
              <a:rPr lang="en-GB" sz="2800" dirty="0" smtClean="0"/>
              <a:t>What resources and support you need to make them happen?</a:t>
            </a:r>
          </a:p>
          <a:p>
            <a:r>
              <a:rPr lang="en-GB" sz="2800" dirty="0" smtClean="0"/>
              <a:t>What might get in the way of you achieving this, and what you can do to mitigate these problems?</a:t>
            </a:r>
          </a:p>
          <a:p>
            <a:r>
              <a:rPr lang="en-GB" sz="2800" dirty="0" smtClean="0"/>
              <a:t>How you will know when you have achieved them successfully?</a:t>
            </a:r>
          </a:p>
          <a:p>
            <a:endParaRPr lang="en-GB"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1357298"/>
            <a:ext cx="8458200" cy="4768865"/>
          </a:xfrm>
        </p:spPr>
        <p:txBody>
          <a:bodyPr/>
          <a:lstStyle/>
          <a:p>
            <a:pPr eaLnBrk="1" hangingPunct="1"/>
            <a:r>
              <a:rPr lang="en-US" sz="2800" dirty="0" smtClean="0"/>
              <a:t>To make a marked improvement, we need to focus </a:t>
            </a:r>
            <a:r>
              <a:rPr lang="en-US" sz="2800" dirty="0" smtClean="0"/>
              <a:t>on giving </a:t>
            </a:r>
            <a:r>
              <a:rPr lang="en-US" sz="2800" dirty="0" smtClean="0"/>
              <a:t>feedback that is directed towards fostering productive dialogues and engagement;</a:t>
            </a:r>
          </a:p>
          <a:p>
            <a:pPr eaLnBrk="1" hangingPunct="1"/>
            <a:r>
              <a:rPr lang="en-US" sz="2800" dirty="0" smtClean="0"/>
              <a:t>This is time consuming but incredibly worthwhile, so we need </a:t>
            </a:r>
            <a:r>
              <a:rPr lang="en-US" sz="2800" dirty="0" smtClean="0"/>
              <a:t>to be </a:t>
            </a:r>
            <a:r>
              <a:rPr lang="en-US" sz="2800" dirty="0" smtClean="0"/>
              <a:t>strategic about how we do use feedback;</a:t>
            </a:r>
          </a:p>
          <a:p>
            <a:pPr eaLnBrk="1" hangingPunct="1"/>
            <a:r>
              <a:rPr lang="en-US" sz="2800" dirty="0" smtClean="0"/>
              <a:t>We can make </a:t>
            </a:r>
            <a:r>
              <a:rPr lang="en-US" sz="2800" dirty="0" smtClean="0"/>
              <a:t>assessment really </a:t>
            </a:r>
            <a:r>
              <a:rPr lang="en-US" sz="2800" dirty="0" smtClean="0"/>
              <a:t>count by encouraging students to value it and make the most of the support and guidance on offer.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smtClean="0"/>
              <a:t>Assessment Reform Group (1999) </a:t>
            </a:r>
            <a:r>
              <a:rPr lang="en-GB" sz="2000" i="1" dirty="0" smtClean="0"/>
              <a:t>Assessment for Learning : Beyond the black box, </a:t>
            </a:r>
            <a:r>
              <a:rPr lang="en-GB" sz="2000" dirty="0" smtClean="0"/>
              <a:t>Cambridge UK, University of Cambridge School of Education.</a:t>
            </a:r>
            <a:r>
              <a:rPr lang="en-GB" sz="2000" dirty="0" smtClean="0">
                <a:cs typeface="Times New Roman" pitchFamily="18" charset="0"/>
              </a:rPr>
              <a:t>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endParaRPr lang="en-GB" sz="2000" dirty="0" smtClean="0"/>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None/>
              <a:defRPr/>
            </a:pPr>
            <a:r>
              <a:rPr lang="en-GB" sz="2000" dirty="0" err="1" smtClean="0"/>
              <a:t>Hounsell</a:t>
            </a:r>
            <a:r>
              <a:rPr lang="en-GB" sz="2000" dirty="0" smtClean="0"/>
              <a:t>, D. (2008). The trouble with feedback: New challenges, emerging strategies, </a:t>
            </a:r>
            <a:r>
              <a:rPr lang="en-GB" sz="2000" i="1" dirty="0" smtClean="0"/>
              <a:t>Interchange, Spring</a:t>
            </a:r>
            <a:r>
              <a:rPr lang="en-GB" sz="2000" dirty="0" smtClean="0"/>
              <a:t>, Accessed at </a:t>
            </a:r>
            <a:r>
              <a:rPr lang="en-GB" sz="2000" dirty="0" smtClean="0">
                <a:hlinkClick r:id="rId3"/>
              </a:rPr>
              <a:t>www.tla.ed.ac.uk/interchange</a:t>
            </a:r>
            <a:r>
              <a:rPr lang="en-GB" sz="2000" dirty="0" smtClean="0"/>
              <a:t>.</a:t>
            </a:r>
          </a:p>
          <a:p>
            <a:pPr marL="609600" indent="-609600" eaLnBrk="1" hangingPunct="1">
              <a:buFont typeface="Wingdings" pitchFamily="2" charset="2"/>
              <a:buNone/>
              <a:defRPr/>
            </a:pPr>
            <a:r>
              <a:rPr lang="en-GB" sz="2000" dirty="0" smtClean="0"/>
              <a:t>Knight, P. and </a:t>
            </a:r>
            <a:r>
              <a:rPr lang="en-GB" sz="2000" dirty="0" err="1" smtClean="0"/>
              <a:t>Yorke</a:t>
            </a:r>
            <a:r>
              <a:rPr lang="en-GB" sz="2000" dirty="0" smtClean="0"/>
              <a:t>, M. (2003) </a:t>
            </a:r>
            <a:r>
              <a:rPr lang="en-GB" sz="2000" i="1" dirty="0" smtClean="0"/>
              <a:t>Assessment, learning and employability</a:t>
            </a:r>
            <a:r>
              <a:rPr lang="en-GB" sz="2000" dirty="0" smtClean="0"/>
              <a:t> Maidenhead, UK: SRHE/Open University Press.</a:t>
            </a:r>
          </a:p>
          <a:p>
            <a:pPr eaLnBrk="1" hangingPunct="1">
              <a:buFont typeface="Wingdings" pitchFamily="2" charset="2"/>
              <a:buNone/>
              <a:defRPr/>
            </a:pPr>
            <a:r>
              <a:rPr lang="en-GB" sz="2000" dirty="0" err="1" smtClean="0"/>
              <a:t>Mentkowski</a:t>
            </a:r>
            <a:r>
              <a:rPr lang="en-GB" sz="2000" dirty="0" smtClean="0"/>
              <a:t>, M. and associates (2000) p.82 </a:t>
            </a:r>
            <a:r>
              <a:rPr lang="en-GB" sz="2000" i="1" dirty="0" smtClean="0"/>
              <a:t>Learning that lasts: integrating learning development and performance in college and beyond,</a:t>
            </a:r>
            <a:r>
              <a:rPr lang="en-GB" sz="2000" dirty="0" smtClean="0"/>
              <a:t> San Francisco: </a:t>
            </a:r>
            <a:r>
              <a:rPr lang="en-GB" sz="2000" dirty="0" err="1" smtClean="0"/>
              <a:t>Jossey</a:t>
            </a:r>
            <a:r>
              <a:rPr lang="en-GB" sz="2000" dirty="0" smtClean="0"/>
              <a:t>-Bass.</a:t>
            </a:r>
          </a:p>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4"/>
              </a:rPr>
              <a:t>http://www.pass.brad.ac.uk/</a:t>
            </a:r>
            <a:r>
              <a:rPr lang="en-GB" sz="2000" dirty="0" smtClean="0"/>
              <a:t> Accessed November 2013</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(2007) </a:t>
            </a:r>
            <a:r>
              <a:rPr lang="en-GB" sz="2000" i="1" dirty="0" smtClean="0"/>
              <a:t>The lecturer’s toolkit (3rd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t>http://www.ltsn.ac.uk/application.asp?app=resources.asp&amp;process=full_record&amp;section=generic&amp;id=10</a:t>
            </a:r>
          </a:p>
          <a:p>
            <a:pPr eaLnBrk="1" hangingPunct="1">
              <a:buNone/>
            </a:pPr>
            <a:r>
              <a:rPr lang="en-GB" sz="2000" dirty="0" smtClean="0"/>
              <a:t>Sadler, D. Royce (2010) Beyond feedback: developing student capability in complex appraisal,</a:t>
            </a:r>
            <a:br>
              <a:rPr lang="en-GB" sz="2000" dirty="0" smtClean="0"/>
            </a:br>
            <a:r>
              <a:rPr lang="en-GB" sz="2000" i="1" dirty="0" smtClean="0"/>
              <a:t>Assessment &amp; Evaluation in Higher Education, 35: 5, 535-550</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By the end of the workshop, participants will have had opportunities to:</a:t>
            </a:r>
            <a:endParaRPr lang="en-GB" dirty="0"/>
          </a:p>
        </p:txBody>
      </p:sp>
      <p:sp>
        <p:nvSpPr>
          <p:cNvPr id="3" name="Content Placeholder 2"/>
          <p:cNvSpPr>
            <a:spLocks noGrp="1"/>
          </p:cNvSpPr>
          <p:nvPr>
            <p:ph idx="1"/>
          </p:nvPr>
        </p:nvSpPr>
        <p:spPr/>
        <p:txBody>
          <a:bodyPr/>
          <a:lstStyle/>
          <a:p>
            <a:pPr lvl="0"/>
            <a:r>
              <a:rPr lang="en-GB" sz="2800" dirty="0" smtClean="0"/>
              <a:t>discuss the impact feedback can have on students’ learning and success;</a:t>
            </a:r>
          </a:p>
          <a:p>
            <a:pPr lvl="0"/>
            <a:r>
              <a:rPr lang="en-GB" sz="2800" dirty="0" smtClean="0"/>
              <a:t>consider what some experts have to say about what comprises effective feedback;</a:t>
            </a:r>
          </a:p>
          <a:p>
            <a:pPr lvl="0"/>
            <a:r>
              <a:rPr lang="en-GB" sz="2800" dirty="0" smtClean="0"/>
              <a:t>explore how feedback and ‘feed-forward’ can link to effective learning;</a:t>
            </a:r>
          </a:p>
          <a:p>
            <a:pPr lvl="0"/>
            <a:r>
              <a:rPr lang="en-GB" sz="2800" dirty="0" smtClean="0"/>
              <a:t>review a range of means by which by which feedback can be delivered effectively and efficiently;</a:t>
            </a:r>
          </a:p>
          <a:p>
            <a:pPr lvl="0"/>
            <a:r>
              <a:rPr lang="en-GB" sz="2800" dirty="0" smtClean="0"/>
              <a:t>review techniques to ensure students read and use feedback.</a:t>
            </a:r>
          </a:p>
          <a:p>
            <a:endParaRPr lang="en-GB"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Good feedback: </a:t>
            </a:r>
            <a:endParaRPr lang="en-GB" dirty="0"/>
          </a:p>
        </p:txBody>
      </p:sp>
      <p:sp>
        <p:nvSpPr>
          <p:cNvPr id="3" name="Content Placeholder 2"/>
          <p:cNvSpPr>
            <a:spLocks noGrp="1"/>
          </p:cNvSpPr>
          <p:nvPr>
            <p:ph idx="1"/>
          </p:nvPr>
        </p:nvSpPr>
        <p:spPr/>
        <p:txBody>
          <a:bodyPr/>
          <a:lstStyle/>
          <a:p>
            <a:pPr lvl="0">
              <a:buSzPct val="100000"/>
              <a:buFont typeface="+mj-lt"/>
              <a:buAutoNum type="arabicPeriod"/>
            </a:pPr>
            <a:r>
              <a:rPr lang="en-GB" sz="2800" dirty="0" smtClean="0"/>
              <a:t>Is dialogic, rather than mono-directional, giving students chances to respond to comments from their markers and seek clarification where necessary. </a:t>
            </a:r>
          </a:p>
          <a:p>
            <a:pPr lvl="0">
              <a:buSzPct val="100000"/>
              <a:buFont typeface="+mj-lt"/>
              <a:buAutoNum type="arabicPeriod"/>
            </a:pPr>
            <a:r>
              <a:rPr lang="en-GB" sz="2800" dirty="0" smtClean="0"/>
              <a:t>Helps clarify what good work looks like, so students are really clear about goals, criteria and expected standards, and provides opportunities to close the gap between current and desired performance.</a:t>
            </a:r>
          </a:p>
          <a:p>
            <a:pPr lvl="0">
              <a:buSzPct val="100000"/>
              <a:buNone/>
            </a:pPr>
            <a:endParaRPr lang="en-GB" sz="2800" dirty="0" smtClean="0"/>
          </a:p>
          <a:p>
            <a:pPr lvl="0">
              <a:buSzPct val="100000"/>
              <a:buNone/>
            </a:pPr>
            <a:r>
              <a:rPr lang="en-GB" sz="2000" dirty="0" smtClean="0"/>
              <a:t>after Brown, S. (2015), Assessment, learning and teaching in higher education: global perspectives, Palgrave</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Good feedback:</a:t>
            </a:r>
            <a:endParaRPr lang="en-GB" dirty="0"/>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smtClean="0"/>
              <a:t>Actively facilitates students reviewing their own work and reflecting on it, so that they become good judges of the quality of their own work. </a:t>
            </a:r>
          </a:p>
          <a:p>
            <a:pPr>
              <a:buSzPct val="100000"/>
              <a:buFont typeface="+mj-lt"/>
              <a:buAutoNum type="arabicPeriod" startAt="3"/>
            </a:pPr>
            <a:r>
              <a:rPr lang="en-GB" sz="2800" dirty="0" smtClean="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smtClean="0"/>
              <a:t>Formative assessment is primarily concerned with feedback aimed at prompting improvement, is often continuous and usually involves words.</a:t>
            </a:r>
          </a:p>
          <a:p>
            <a:r>
              <a:rPr lang="en-US" sz="2800" dirty="0" smtClean="0"/>
              <a:t>Summative assessment is concerned with making evaluative judgments, is often end point and involves numbers.</a:t>
            </a:r>
          </a:p>
          <a:p>
            <a:endParaRPr lang="en-GB"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dirty="0" smtClean="0">
                <a:solidFill>
                  <a:schemeClr val="tx1"/>
                </a:solidFill>
              </a:rPr>
              <a:t>Sadler, the most cited author on formative assessment argues:</a:t>
            </a:r>
            <a:endParaRPr lang="en-GB" sz="2800" dirty="0">
              <a:solidFill>
                <a:schemeClr val="tx1"/>
              </a:solidFill>
            </a:endParaRP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800" dirty="0" smtClean="0"/>
              <a:t>“Students need to be exposed to, and gain experience in making judgements about, a variety of works of different quality... They need planned rather than random exposure to exemplars, and experience in making judgements about quality. They need to create verbalised rationales and accounts of how various works could have been done better. Finally, they need to engage in evaluative conversations with teachers and other students.” </a:t>
            </a:r>
          </a:p>
          <a:p>
            <a:pPr eaLnBrk="1" hangingPunct="1">
              <a:lnSpc>
                <a:spcPct val="100000"/>
              </a:lnSpc>
              <a:buNone/>
            </a:pPr>
            <a:endParaRPr lang="en-GB"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Sadler continues…</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Together, these provide the means by which students can develop a concept of quality that is similar in essence to that which the teacher possesses, and in particular to understand what makes for high quality. Although providing these experiences for students may appear to add more layers to the task of teaching, it is possible to organise this approach to peer assessment so that it becomes a powerful strategy for higher education teaching.</a:t>
            </a:r>
          </a:p>
          <a:p>
            <a:pPr eaLnBrk="1" hangingPunct="1">
              <a:buNone/>
            </a:pPr>
            <a:r>
              <a:rPr lang="en-GB" sz="2800" dirty="0" smtClean="0"/>
              <a:t>Sadler, (2010)</a:t>
            </a:r>
            <a:endParaRPr lang="en-GB"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Good feedback:</a:t>
            </a:r>
            <a:endParaRPr lang="en-GB" dirty="0"/>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smtClean="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2652</Words>
  <Application>Microsoft Office PowerPoint</Application>
  <PresentationFormat>On-screen Show (4:3)</PresentationFormat>
  <Paragraphs>186</Paragraphs>
  <Slides>29</Slides>
  <Notes>19</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LeedsMet template</vt:lpstr>
      <vt:lpstr>101_Custom Design</vt:lpstr>
      <vt:lpstr>Making assessment count: Giving and using feedback effectively</vt:lpstr>
      <vt:lpstr>Rationale</vt:lpstr>
      <vt:lpstr>By the end of the workshop, participants will have had opportunities to:</vt:lpstr>
      <vt:lpstr>Good feedback: </vt:lpstr>
      <vt:lpstr>Good feedback:</vt:lpstr>
      <vt:lpstr>Formative and summative assessment</vt:lpstr>
      <vt:lpstr>Sadler, the most cited author on formative assessment argues:</vt:lpstr>
      <vt:lpstr>Sadler continues…</vt:lpstr>
      <vt:lpstr>Good feedback:</vt:lpstr>
      <vt:lpstr>Good feedback:</vt:lpstr>
      <vt:lpstr>Five things students really hate about feedback</vt:lpstr>
      <vt:lpstr>Five things students really hate about feedback</vt:lpstr>
      <vt:lpstr>Excerpts from the QAA Code of Practice B6</vt:lpstr>
      <vt:lpstr>Slide 14</vt:lpstr>
      <vt:lpstr>Slide 15</vt:lpstr>
      <vt:lpstr>Assessment literacy: students do better if they can: </vt:lpstr>
      <vt:lpstr>Efficient assessment; we need to:</vt:lpstr>
      <vt:lpstr>Giving feedback more effectively  &amp; efficiently, we can:</vt:lpstr>
      <vt:lpstr>Sample assignment return proforma</vt:lpstr>
      <vt:lpstr>Use CAA for rather than of learning</vt:lpstr>
      <vt:lpstr>Making assessment work well</vt:lpstr>
      <vt:lpstr>Encouraging students to use the feedback we provide for them</vt:lpstr>
      <vt:lpstr>Planning to strategically enhance your assessment and feedback. Please identify some goals and specify: </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2014-11-19T21:29:47Z</dcterms:modified>
</cp:coreProperties>
</file>