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715" r:id="rId2"/>
  </p:sldMasterIdLst>
  <p:notesMasterIdLst>
    <p:notesMasterId r:id="rId32"/>
  </p:notesMasterIdLst>
  <p:handoutMasterIdLst>
    <p:handoutMasterId r:id="rId33"/>
  </p:handoutMasterIdLst>
  <p:sldIdLst>
    <p:sldId id="345" r:id="rId3"/>
    <p:sldId id="330" r:id="rId4"/>
    <p:sldId id="303" r:id="rId5"/>
    <p:sldId id="306" r:id="rId6"/>
    <p:sldId id="322" r:id="rId7"/>
    <p:sldId id="325" r:id="rId8"/>
    <p:sldId id="308" r:id="rId9"/>
    <p:sldId id="310" r:id="rId10"/>
    <p:sldId id="314" r:id="rId11"/>
    <p:sldId id="307" r:id="rId12"/>
    <p:sldId id="313" r:id="rId13"/>
    <p:sldId id="324" r:id="rId14"/>
    <p:sldId id="328" r:id="rId15"/>
    <p:sldId id="311" r:id="rId16"/>
    <p:sldId id="340" r:id="rId17"/>
    <p:sldId id="344" r:id="rId18"/>
    <p:sldId id="331" r:id="rId19"/>
    <p:sldId id="333" r:id="rId20"/>
    <p:sldId id="334" r:id="rId21"/>
    <p:sldId id="335" r:id="rId22"/>
    <p:sldId id="337" r:id="rId23"/>
    <p:sldId id="343" r:id="rId24"/>
    <p:sldId id="336" r:id="rId25"/>
    <p:sldId id="338" r:id="rId26"/>
    <p:sldId id="339" r:id="rId27"/>
    <p:sldId id="342" r:id="rId28"/>
    <p:sldId id="320" r:id="rId29"/>
    <p:sldId id="332" r:id="rId30"/>
    <p:sldId id="304" r:id="rId31"/>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25" autoAdjust="0"/>
    <p:restoredTop sz="97500" autoAdjust="0"/>
  </p:normalViewPr>
  <p:slideViewPr>
    <p:cSldViewPr>
      <p:cViewPr>
        <p:scale>
          <a:sx n="90" d="100"/>
          <a:sy n="90" d="100"/>
        </p:scale>
        <p:origin x="-7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5243795-B5A9-40B2-8826-144A3A057D4E}" type="slidenum">
              <a:rPr lang="en-GB"/>
              <a:pPr>
                <a:defRPr/>
              </a:pPr>
              <a:t>‹#›</a:t>
            </a:fld>
            <a:endParaRPr lang="en-GB"/>
          </a:p>
        </p:txBody>
      </p:sp>
    </p:spTree>
    <p:extLst>
      <p:ext uri="{BB962C8B-B14F-4D97-AF65-F5344CB8AC3E}">
        <p14:creationId xmlns="" xmlns:p14="http://schemas.microsoft.com/office/powerpoint/2010/main" val="95051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Tree>
    <p:extLst>
      <p:ext uri="{BB962C8B-B14F-4D97-AF65-F5344CB8AC3E}">
        <p14:creationId xmlns="" xmlns:p14="http://schemas.microsoft.com/office/powerpoint/2010/main" val="212987827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8A7EB679-7535-4499-998C-2E4C9FDB76DD}" type="slidenum">
              <a:rPr lang="en-US" smtClean="0">
                <a:solidFill>
                  <a:srgbClr val="000000"/>
                </a:solidFill>
              </a:rPr>
              <a:pPr>
                <a:defRPr/>
              </a:pPr>
              <a:t>1</a:t>
            </a:fld>
            <a:endParaRPr lang="en-US" dirty="0">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1150938" y="692150"/>
            <a:ext cx="4556125" cy="3416300"/>
          </a:xfrm>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xfrm>
            <a:off x="3884613" y="8685213"/>
            <a:ext cx="2971800" cy="457200"/>
          </a:xfrm>
          <a:prstGeom prst="rect">
            <a:avLst/>
          </a:prstGeom>
          <a:noFill/>
        </p:spPr>
        <p:txBody>
          <a:bodyPr/>
          <a:lstStyle/>
          <a:p>
            <a:fld id="{2A1F4496-1979-4505-8CD3-DD7F678310A6}" type="slidenum">
              <a:rPr lang="en-US" smtClean="0">
                <a:solidFill>
                  <a:srgbClr val="000000"/>
                </a:solidFill>
              </a:rPr>
              <a:pPr/>
              <a:t>5</a:t>
            </a:fld>
            <a:endParaRPr lang="en-US"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C53ABEE8-39D5-4412-ABD3-5F4BFEF67CF8}"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E6B04E75-E298-4BE1-9BC3-CCD6BCBE1D7A}"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FA82814A-EC72-4176-9D13-B4FA1C90EFE5}" type="slidenum">
              <a:rPr lang="en-GB" altLang="en-US"/>
              <a:pPr>
                <a:defRPr/>
              </a:pPr>
              <a:t>‹#›</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solidFill>
                <a:srgbClr val="000000"/>
              </a:solidFill>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solidFill>
                  <a:srgbClr val="000000"/>
                </a:solidFill>
              </a:rPr>
              <a:pPr>
                <a:defRPr/>
              </a:pPr>
              <a:t>05/11/2014</a:t>
            </a:fld>
            <a:endParaRPr lang="en-GB" altLang="en-US">
              <a:solidFill>
                <a:srgbClr val="000000"/>
              </a:solidFill>
            </a:endParaRPr>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solidFill>
                <a:srgbClr val="000000"/>
              </a:solidFill>
            </a:endParaRPr>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D953CA21-25CB-4FEA-AC9C-88DEF31CD273}"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5228349A-6890-4133-8D0D-17D434B892D8}"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p:txBody>
          <a:bodyPr/>
          <a:lstStyle>
            <a:lvl1pPr>
              <a:defRPr/>
            </a:lvl1pPr>
          </a:lstStyle>
          <a:p>
            <a:pPr>
              <a:defRPr/>
            </a:pPr>
            <a:fld id="{E02A6DE7-0713-4ECA-A132-893982DAB68E}"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p:txBody>
          <a:bodyPr/>
          <a:lstStyle>
            <a:lvl1pPr>
              <a:defRPr/>
            </a:lvl1pPr>
          </a:lstStyle>
          <a:p>
            <a:pPr>
              <a:defRPr/>
            </a:pPr>
            <a:fld id="{996881C2-9613-4AF9-94CC-07B89705429D}"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p:txBody>
          <a:bodyPr/>
          <a:lstStyle>
            <a:lvl1pPr>
              <a:defRPr/>
            </a:lvl1pPr>
          </a:lstStyle>
          <a:p>
            <a:pPr>
              <a:defRPr/>
            </a:pPr>
            <a:fld id="{573C7446-95F9-4573-8F97-30BF5AF92515}"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FBEAA6CF-F308-4BAC-8273-0E5F19A9404A}"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58016B45-2C87-4777-9DEA-579FE428498F}"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381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165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308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endParaRPr lang="en-GB" altLang="en-US"/>
          </a:p>
        </p:txBody>
      </p:sp>
      <p:grpSp>
        <p:nvGrpSpPr>
          <p:cNvPr id="103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705" r:id="rId1"/>
    <p:sldLayoutId id="2147483704"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solidFill>
                  <a:srgbClr val="000000"/>
                </a:solidFill>
              </a:rPr>
              <a:pPr>
                <a:defRPr/>
              </a:pPr>
              <a:t>05/11/2014</a:t>
            </a:fld>
            <a:endParaRPr lang="en-GB" altLang="en-US">
              <a:solidFill>
                <a:srgbClr val="000000"/>
              </a:solidFill>
            </a:endParaRPr>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716"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vetmed.wsu.edu/courses-jmgay/documents/SynopsisWhatBestCollegeTeachersDo.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escalate.ac.uk/resources/peerobservation"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leedsbeckett.ac.uk/publications/files/090505-36477_PeerObsTeaching_LoR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fr-CH" sz="4400" dirty="0" err="1"/>
              <a:t>Evaluating</a:t>
            </a:r>
            <a:r>
              <a:rPr lang="fr-CH" sz="4400" dirty="0"/>
              <a:t> and </a:t>
            </a:r>
            <a:r>
              <a:rPr lang="fr-CH" sz="4400" dirty="0" err="1"/>
              <a:t>enhancing</a:t>
            </a:r>
            <a:r>
              <a:rPr lang="fr-CH" sz="4400" dirty="0"/>
              <a:t> </a:t>
            </a:r>
            <a:r>
              <a:rPr lang="fr-CH" sz="4400" dirty="0" err="1"/>
              <a:t>your</a:t>
            </a:r>
            <a:r>
              <a:rPr lang="fr-CH" sz="4400" dirty="0"/>
              <a:t> </a:t>
            </a:r>
            <a:r>
              <a:rPr lang="fr-CH" sz="4400" dirty="0" err="1"/>
              <a:t>own</a:t>
            </a:r>
            <a:r>
              <a:rPr lang="fr-CH" sz="4400" dirty="0"/>
              <a:t> </a:t>
            </a:r>
            <a:r>
              <a:rPr lang="fr-CH" sz="4400" dirty="0" err="1"/>
              <a:t>teaching</a:t>
            </a:r>
            <a:endParaRPr lang="en-GB" sz="4000" b="0" dirty="0" smtClean="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smtClean="0">
                <a:solidFill>
                  <a:schemeClr val="tx2">
                    <a:lumMod val="60000"/>
                    <a:lumOff val="40000"/>
                  </a:schemeClr>
                </a:solidFill>
              </a:rPr>
              <a:t>University of Luxembourg</a:t>
            </a:r>
          </a:p>
          <a:p>
            <a:pPr algn="ctr" eaLnBrk="1" hangingPunct="1">
              <a:defRPr/>
            </a:pPr>
            <a:r>
              <a:rPr lang="en-GB" sz="1800" dirty="0"/>
              <a:t>7</a:t>
            </a:r>
            <a:r>
              <a:rPr lang="en-GB" sz="1800" dirty="0" smtClean="0"/>
              <a:t> November 2014</a:t>
            </a:r>
          </a:p>
          <a:p>
            <a:pPr algn="ctr" eaLnBrk="1" hangingPunct="1">
              <a:defRPr/>
            </a:pPr>
            <a:r>
              <a:rPr lang="en-GB" sz="2400" b="1" dirty="0" smtClean="0"/>
              <a:t>Sally Brown</a:t>
            </a:r>
          </a:p>
          <a:p>
            <a:pPr algn="ctr" eaLnBrk="1" hangingPunct="1">
              <a:defRPr/>
            </a:pPr>
            <a:r>
              <a:rPr lang="en-GB" sz="1800" dirty="0" smtClean="0"/>
              <a:t>Emerita Professor, Leeds Metropolitan University</a:t>
            </a:r>
          </a:p>
          <a:p>
            <a:pPr algn="ctr" eaLnBrk="1" hangingPunct="1">
              <a:defRPr/>
            </a:pPr>
            <a:r>
              <a:rPr lang="en-GB" sz="1800" dirty="0" smtClean="0"/>
              <a:t>Adjunct Professor, University of the Sunshine Coast, University of Central Queensland and James Cook University, Queensland</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solidFill>
                <a:srgbClr val="0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 A tall order?</a:t>
            </a:r>
          </a:p>
        </p:txBody>
      </p:sp>
      <p:sp>
        <p:nvSpPr>
          <p:cNvPr id="3" name="Content Placeholder 2"/>
          <p:cNvSpPr>
            <a:spLocks noGrp="1"/>
          </p:cNvSpPr>
          <p:nvPr>
            <p:ph idx="1"/>
          </p:nvPr>
        </p:nvSpPr>
        <p:spPr/>
        <p:txBody>
          <a:bodyPr/>
          <a:lstStyle/>
          <a:p>
            <a:pPr>
              <a:lnSpc>
                <a:spcPct val="100000"/>
              </a:lnSpc>
              <a:buNone/>
            </a:pPr>
            <a:r>
              <a:rPr lang="en-GB" dirty="0" smtClean="0"/>
              <a:t>Effective lecturers combine the talents of a scholar, writer, producer, comedian, showman and teacher in ways that contribute to student learning. Nevertheless it is also true that few college professors combine these talents in optimal ways and that even the best lecturers are not always on top form.</a:t>
            </a:r>
          </a:p>
          <a:p>
            <a:pPr>
              <a:lnSpc>
                <a:spcPct val="100000"/>
              </a:lnSpc>
              <a:buNone/>
            </a:pPr>
            <a:r>
              <a:rPr lang="en-GB" dirty="0" err="1" smtClean="0"/>
              <a:t>McKeachie</a:t>
            </a:r>
            <a:r>
              <a:rPr lang="en-GB" dirty="0" smtClean="0"/>
              <a:t> et al p.53</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High quality teaching…</a:t>
            </a:r>
            <a:endParaRPr lang="en-GB" sz="32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600" dirty="0" smtClean="0"/>
              <a:t>…“implies recognising that students must be engaged with the content of learning tasks in a way that is likely to enable them to reach understanding…Sharp engagement, imaginative inquiry and finding of a suitable level and style are all more likely to occur if teaching methods that necessitate student energy, problem solving and cooperative learning are employed”. (</a:t>
            </a:r>
            <a:r>
              <a:rPr lang="en-GB" sz="2600" dirty="0" err="1" smtClean="0"/>
              <a:t>Ramsden</a:t>
            </a:r>
            <a:r>
              <a:rPr lang="en-GB" sz="2600" dirty="0" smtClean="0"/>
              <a:t>, 2003, p97)</a:t>
            </a:r>
            <a:endParaRPr lang="en-GB" sz="2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2 RUN Leeds Met Live-74.jpg"/>
          <p:cNvPicPr>
            <a:picLocks noChangeAspect="1"/>
          </p:cNvPicPr>
          <p:nvPr/>
        </p:nvPicPr>
        <p:blipFill>
          <a:blip r:embed="rId3" cstate="email"/>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570458"/>
          </a:xfrm>
        </p:spPr>
        <p:txBody>
          <a:bodyPr/>
          <a:lstStyle/>
          <a:p>
            <a:r>
              <a:rPr lang="en-GB" sz="3200" dirty="0" smtClean="0"/>
              <a:t>Ken Bain says great teachers... </a:t>
            </a:r>
            <a:endParaRPr lang="en-GB" sz="3200" dirty="0"/>
          </a:p>
        </p:txBody>
      </p:sp>
      <p:sp>
        <p:nvSpPr>
          <p:cNvPr id="3" name="Content Placeholder 2"/>
          <p:cNvSpPr>
            <a:spLocks noGrp="1"/>
          </p:cNvSpPr>
          <p:nvPr>
            <p:ph idx="1"/>
          </p:nvPr>
        </p:nvSpPr>
        <p:spPr>
          <a:xfrm>
            <a:off x="179512" y="692696"/>
            <a:ext cx="8784976" cy="5509667"/>
          </a:xfrm>
        </p:spPr>
        <p:txBody>
          <a:bodyPr/>
          <a:lstStyle/>
          <a:p>
            <a:pPr marL="627063" indent="-627063">
              <a:buClr>
                <a:srgbClr val="002060"/>
              </a:buClr>
              <a:buSzPct val="100000"/>
              <a:buFont typeface="+mj-lt"/>
              <a:buAutoNum type="arabicPeriod"/>
            </a:pPr>
            <a:r>
              <a:rPr lang="en-GB" sz="2200" dirty="0" smtClean="0"/>
              <a:t>Are willing to spend time with students, to nurture their learning.</a:t>
            </a:r>
          </a:p>
          <a:p>
            <a:pPr marL="627063" indent="-627063">
              <a:buClr>
                <a:srgbClr val="002060"/>
              </a:buClr>
              <a:buSzPct val="100000"/>
              <a:buFont typeface="+mj-lt"/>
              <a:buAutoNum type="arabicPeriod"/>
            </a:pPr>
            <a:r>
              <a:rPr lang="en-GB" sz="2200" dirty="0" smtClean="0"/>
              <a:t>Don’t foster a feeling of power over, but investment in, students.</a:t>
            </a:r>
          </a:p>
          <a:p>
            <a:pPr marL="627063" indent="-627063">
              <a:buClr>
                <a:srgbClr val="002060"/>
              </a:buClr>
              <a:buSzPct val="100000"/>
              <a:buFont typeface="+mj-lt"/>
              <a:buAutoNum type="arabicPeriod"/>
            </a:pPr>
            <a:r>
              <a:rPr lang="en-GB" sz="2200" dirty="0" smtClean="0"/>
              <a:t>Ensure their practices stem from a concern for learning.</a:t>
            </a:r>
          </a:p>
          <a:p>
            <a:pPr marL="627063" indent="-627063">
              <a:buClr>
                <a:srgbClr val="002060"/>
              </a:buClr>
              <a:buSzPct val="100000"/>
              <a:buFont typeface="+mj-lt"/>
              <a:buAutoNum type="arabicPeriod"/>
            </a:pPr>
            <a:r>
              <a:rPr lang="en-GB" sz="2200" dirty="0" smtClean="0"/>
              <a:t>Make the class user-friendly by fostering trust.</a:t>
            </a:r>
          </a:p>
          <a:p>
            <a:pPr marL="627063" indent="-627063">
              <a:buClr>
                <a:srgbClr val="002060"/>
              </a:buClr>
              <a:buSzPct val="100000"/>
              <a:buFont typeface="+mj-lt"/>
              <a:buAutoNum type="arabicPeriod"/>
            </a:pPr>
            <a:r>
              <a:rPr lang="en-GB" sz="2200" dirty="0" smtClean="0"/>
              <a:t>Employ various pedagogical tools in a search for the best way to help each student.</a:t>
            </a:r>
          </a:p>
          <a:p>
            <a:pPr marL="627063" indent="-627063">
              <a:buClr>
                <a:srgbClr val="002060"/>
              </a:buClr>
              <a:buSzPct val="100000"/>
              <a:buFont typeface="+mj-lt"/>
              <a:buAutoNum type="arabicPeriod"/>
            </a:pPr>
            <a:r>
              <a:rPr lang="en-GB" sz="2200" dirty="0" smtClean="0"/>
              <a:t>Have the attitude that “There is no such thing as a stupid question.”</a:t>
            </a:r>
          </a:p>
          <a:p>
            <a:pPr marL="627063" indent="-627063">
              <a:buClr>
                <a:srgbClr val="002060"/>
              </a:buClr>
              <a:buSzPct val="100000"/>
              <a:buFont typeface="+mj-lt"/>
              <a:buAutoNum type="arabicPeriod"/>
            </a:pPr>
            <a:r>
              <a:rPr lang="en-GB" sz="2200" dirty="0" smtClean="0"/>
              <a:t>Ensure that everyone can contribute and each contribution is unique.</a:t>
            </a:r>
          </a:p>
          <a:p>
            <a:pPr marL="627063" indent="-627063">
              <a:buClr>
                <a:srgbClr val="002060"/>
              </a:buClr>
              <a:buNone/>
            </a:pPr>
            <a:r>
              <a:rPr lang="en-GB" sz="2200" dirty="0" smtClean="0"/>
              <a:t>8. 	Do not behave as a “high priest of arcane mysteries”.</a:t>
            </a:r>
          </a:p>
          <a:p>
            <a:pPr marL="627063" indent="-627063">
              <a:buClr>
                <a:srgbClr val="002060"/>
              </a:buClr>
              <a:buNone/>
            </a:pPr>
            <a:r>
              <a:rPr lang="en-GB" sz="2200" dirty="0" smtClean="0"/>
              <a:t>9. 	Do not make the classroom an “an arena for expertise, a ledger book for the ego”.</a:t>
            </a:r>
          </a:p>
          <a:p>
            <a:pPr marL="627063" indent="-627063">
              <a:buClr>
                <a:srgbClr val="002060"/>
              </a:buClr>
              <a:buNone/>
            </a:pPr>
            <a:r>
              <a:rPr lang="en-GB" sz="2200" dirty="0" smtClean="0"/>
              <a:t>10. 	Don’t expect students to see science as a “frozen body of dogma” that must be memorized and regurgitated.</a:t>
            </a:r>
          </a:p>
          <a:p>
            <a:pPr marL="627063" indent="-627063">
              <a:buClr>
                <a:srgbClr val="002060"/>
              </a:buClr>
              <a:buNone/>
            </a:pPr>
            <a:r>
              <a:rPr lang="en-GB" sz="2200" dirty="0" smtClean="0"/>
              <a:t>11. 	Foster the feeling that teachers are fellow students/ human beings struggling with mysteries of the universe. </a:t>
            </a:r>
            <a:endParaRPr lang="en-GB" sz="2200" i="1" dirty="0" smtClean="0"/>
          </a:p>
          <a:p>
            <a:pPr marL="534988" indent="-534988">
              <a:buClr>
                <a:srgbClr val="002060"/>
              </a:buClr>
              <a:buSzPct val="100000"/>
              <a:buFont typeface="+mj-lt"/>
              <a:buAutoNum type="arabicPeriod"/>
            </a:pPr>
            <a:endParaRPr lang="en-GB" sz="2200" dirty="0" smtClean="0"/>
          </a:p>
          <a:p>
            <a:pPr>
              <a:buClr>
                <a:srgbClr val="002060"/>
              </a:buClr>
              <a:buNone/>
            </a:pPr>
            <a:endParaRPr lang="en-GB" sz="2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Ken Bain says excellent teachers ask these questions as they prepare to teach:</a:t>
            </a:r>
          </a:p>
        </p:txBody>
      </p:sp>
      <p:sp>
        <p:nvSpPr>
          <p:cNvPr id="3" name="Content Placeholder 2"/>
          <p:cNvSpPr>
            <a:spLocks noGrp="1"/>
          </p:cNvSpPr>
          <p:nvPr>
            <p:ph idx="1"/>
          </p:nvPr>
        </p:nvSpPr>
        <p:spPr/>
        <p:txBody>
          <a:bodyPr/>
          <a:lstStyle/>
          <a:p>
            <a:pPr marL="514350" indent="-514350">
              <a:lnSpc>
                <a:spcPct val="100000"/>
              </a:lnSpc>
              <a:buSzPct val="100000"/>
              <a:buFont typeface="+mj-lt"/>
              <a:buAutoNum type="arabicPeriod"/>
            </a:pPr>
            <a:r>
              <a:rPr lang="en-GB" sz="2600" dirty="0" smtClean="0"/>
              <a:t>What should my students be able to do intellectually, physically, or emotionally as a result of their learning?</a:t>
            </a:r>
          </a:p>
          <a:p>
            <a:pPr marL="514350" indent="-514350">
              <a:lnSpc>
                <a:spcPct val="100000"/>
              </a:lnSpc>
              <a:buSzPct val="100000"/>
              <a:buFont typeface="+mj-lt"/>
              <a:buAutoNum type="arabicPeriod"/>
            </a:pPr>
            <a:r>
              <a:rPr lang="en-GB" sz="2600" dirty="0" smtClean="0"/>
              <a:t>How can I best help and encourage them to develop those abilities and habits of the heart and to use them?</a:t>
            </a:r>
          </a:p>
          <a:p>
            <a:pPr marL="514350" indent="-514350">
              <a:lnSpc>
                <a:spcPct val="100000"/>
              </a:lnSpc>
              <a:buSzPct val="100000"/>
              <a:buFont typeface="+mj-lt"/>
              <a:buAutoNum type="arabicPeriod"/>
            </a:pPr>
            <a:r>
              <a:rPr lang="en-GB" sz="2600" dirty="0" smtClean="0"/>
              <a:t>How can my students and I best understand the nature, quality, and progress of their learning?</a:t>
            </a:r>
          </a:p>
          <a:p>
            <a:pPr marL="514350" indent="-514350">
              <a:lnSpc>
                <a:spcPct val="100000"/>
              </a:lnSpc>
              <a:buSzPct val="100000"/>
              <a:buFont typeface="+mj-lt"/>
              <a:buAutoNum type="arabicPeriod"/>
            </a:pPr>
            <a:r>
              <a:rPr lang="en-GB" sz="2600" dirty="0" smtClean="0"/>
              <a:t>How can I evaluate my efforts to foster that learning? (Bain, 2004 p. 49)</a:t>
            </a:r>
            <a:endParaRPr lang="en-GB" sz="2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Some conclusions on inspiring teachers</a:t>
            </a:r>
          </a:p>
        </p:txBody>
      </p:sp>
      <p:sp>
        <p:nvSpPr>
          <p:cNvPr id="3" name="Content Placeholder 2"/>
          <p:cNvSpPr>
            <a:spLocks noGrp="1"/>
          </p:cNvSpPr>
          <p:nvPr>
            <p:ph idx="1"/>
          </p:nvPr>
        </p:nvSpPr>
        <p:spPr/>
        <p:txBody>
          <a:bodyPr/>
          <a:lstStyle/>
          <a:p>
            <a:pPr eaLnBrk="1" hangingPunct="1">
              <a:lnSpc>
                <a:spcPct val="100000"/>
              </a:lnSpc>
            </a:pPr>
            <a:r>
              <a:rPr lang="en-GB" sz="2600" dirty="0" smtClean="0"/>
              <a:t>Inspiring teachers tend to be systematic, consistent, well-prepared and compelling: they can usually work well at different levels and in diverse contexts;</a:t>
            </a:r>
          </a:p>
          <a:p>
            <a:pPr eaLnBrk="1" hangingPunct="1">
              <a:lnSpc>
                <a:spcPct val="100000"/>
              </a:lnSpc>
            </a:pPr>
            <a:r>
              <a:rPr lang="en-GB" sz="2600" dirty="0" smtClean="0"/>
              <a:t>There are no standard recipes by which we can cook up inspiring teaching, but there are some features we can combine in imaginative ways to create tasty and satisfying outcomes;</a:t>
            </a:r>
          </a:p>
          <a:p>
            <a:pPr eaLnBrk="1" hangingPunct="1">
              <a:lnSpc>
                <a:spcPct val="100000"/>
              </a:lnSpc>
            </a:pPr>
            <a:r>
              <a:rPr lang="en-GB" sz="2600" dirty="0" smtClean="0"/>
              <a:t>Inspiring teaching comes in many different forms, and inspiring teachers develop their own styles and approaches that suit them (and their learners) well.</a:t>
            </a:r>
          </a:p>
          <a:p>
            <a:endParaRPr lang="en-GB" sz="2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Reflection on my teaching</a:t>
            </a:r>
          </a:p>
        </p:txBody>
      </p:sp>
      <p:sp>
        <p:nvSpPr>
          <p:cNvPr id="3" name="Content Placeholder 2"/>
          <p:cNvSpPr>
            <a:spLocks noGrp="1"/>
          </p:cNvSpPr>
          <p:nvPr>
            <p:ph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a:t>What areas of my teaching practice do I want to develop?</a:t>
            </a:r>
          </a:p>
          <a:p>
            <a:pPr eaLnBrk="1" hangingPunct="1">
              <a:lnSpc>
                <a:spcPct val="100000"/>
              </a:lnSpc>
            </a:pPr>
            <a:r>
              <a:rPr lang="en-GB" sz="2600" dirty="0"/>
              <a:t>What new technologies would I like to incorporate in my teaching?</a:t>
            </a:r>
          </a:p>
          <a:p>
            <a:pPr eaLnBrk="1" hangingPunct="1">
              <a:lnSpc>
                <a:spcPct val="100000"/>
              </a:lnSpc>
            </a:pPr>
            <a:r>
              <a:rPr lang="en-GB" sz="2600" dirty="0"/>
              <a:t>How much do I need to update the subject content of my teaching?</a:t>
            </a:r>
          </a:p>
          <a:p>
            <a:pPr eaLnBrk="1" hangingPunct="1">
              <a:lnSpc>
                <a:spcPct val="100000"/>
              </a:lnSpc>
            </a:pPr>
            <a:r>
              <a:rPr lang="en-GB" sz="2600" dirty="0"/>
              <a:t>Who could I usefully learn from about inspiring teaching? </a:t>
            </a:r>
          </a:p>
          <a:p>
            <a:pPr eaLnBrk="1" hangingPunct="1">
              <a:lnSpc>
                <a:spcPct val="100000"/>
              </a:lnSpc>
            </a:pPr>
            <a:r>
              <a:rPr lang="en-GB" sz="2600" dirty="0"/>
              <a:t>Who can I help to be a good teacher by mentoring them?</a:t>
            </a:r>
          </a:p>
          <a:p>
            <a:pPr eaLnBrk="1" hangingPunct="1">
              <a:lnSpc>
                <a:spcPct val="100000"/>
              </a:lnSpc>
            </a:pPr>
            <a:r>
              <a:rPr lang="en-GB" sz="2600" dirty="0"/>
              <a:t>What reading and further study about pedagogy might benefit my teaching?</a:t>
            </a:r>
          </a:p>
          <a:p>
            <a:pPr eaLnBrk="1" hangingPunct="1">
              <a:lnSpc>
                <a:spcPct val="100000"/>
              </a:lnSpc>
            </a:pPr>
            <a:endParaRPr lang="en-GB" sz="2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Why is peer review so beneficial? The purposes of peer review include:</a:t>
            </a:r>
          </a:p>
        </p:txBody>
      </p:sp>
      <p:sp>
        <p:nvSpPr>
          <p:cNvPr id="3" name="Content Placeholder 2"/>
          <p:cNvSpPr>
            <a:spLocks noGrp="1"/>
          </p:cNvSpPr>
          <p:nvPr>
            <p:ph idx="1"/>
          </p:nvPr>
        </p:nvSpPr>
        <p:spPr>
          <a:xfrm>
            <a:off x="251520" y="1196752"/>
            <a:ext cx="8784976" cy="5005611"/>
          </a:xfrm>
        </p:spPr>
        <p:txBody>
          <a:bodyPr/>
          <a:lstStyle/>
          <a:p>
            <a:pPr>
              <a:lnSpc>
                <a:spcPct val="100000"/>
              </a:lnSpc>
            </a:pPr>
            <a:r>
              <a:rPr lang="en-GB" sz="2000" dirty="0" smtClean="0"/>
              <a:t>providing us with opportunities, both through observing and being observed in teaching sessions, to reflect on and review our teaching skills with the assistance of our colleagues</a:t>
            </a:r>
          </a:p>
          <a:p>
            <a:pPr>
              <a:lnSpc>
                <a:spcPct val="100000"/>
              </a:lnSpc>
            </a:pPr>
            <a:r>
              <a:rPr lang="en-GB" sz="2000" dirty="0" smtClean="0"/>
              <a:t>identifying good practice, and needs which we can address, to ensure our ongoing personal and professional development</a:t>
            </a:r>
          </a:p>
          <a:p>
            <a:pPr>
              <a:lnSpc>
                <a:spcPct val="100000"/>
              </a:lnSpc>
            </a:pPr>
            <a:r>
              <a:rPr lang="en-GB" sz="2000" dirty="0" smtClean="0"/>
              <a:t>helping us to continue to learn from each other, towards developing shared understandings of best practices in assessment, learning and teaching</a:t>
            </a:r>
          </a:p>
          <a:p>
            <a:pPr>
              <a:lnSpc>
                <a:spcPct val="100000"/>
              </a:lnSpc>
            </a:pPr>
            <a:r>
              <a:rPr lang="en-GB" sz="2000" dirty="0" smtClean="0"/>
              <a:t>giving us continuing opportunities to observe students as they learn in colleagues’ teaching sessions, and reflect on how we can enhance their learning in our own sessions</a:t>
            </a:r>
          </a:p>
          <a:p>
            <a:pPr>
              <a:lnSpc>
                <a:spcPct val="100000"/>
              </a:lnSpc>
            </a:pPr>
            <a:r>
              <a:rPr lang="en-GB" sz="2000" dirty="0" smtClean="0"/>
              <a:t>allowing us to gain from mutually beneficial learning experiences through the processes of observing colleagues and being observed ourselves</a:t>
            </a:r>
          </a:p>
          <a:p>
            <a:pPr>
              <a:lnSpc>
                <a:spcPct val="100000"/>
              </a:lnSpc>
            </a:pPr>
            <a:r>
              <a:rPr lang="en-GB" sz="2000" dirty="0" smtClean="0"/>
              <a:t>helping us to learn new tricks from one another (old colleagues learn much from new staff and they in turn can teach new colleagues old tricks!)</a:t>
            </a:r>
          </a:p>
          <a:p>
            <a:pPr>
              <a:lnSpc>
                <a:spcPct val="100000"/>
              </a:lnSpc>
            </a:pPr>
            <a:r>
              <a:rPr lang="en-GB" sz="2000" dirty="0" smtClean="0"/>
              <a:t>identifying generic development needs, to feed into ongoing and future staff development activities.</a:t>
            </a:r>
            <a:endParaRPr lang="en-GB"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Several useful things emerge from peer review, including the following:</a:t>
            </a:r>
          </a:p>
        </p:txBody>
      </p:sp>
      <p:sp>
        <p:nvSpPr>
          <p:cNvPr id="3" name="Content Placeholder 2"/>
          <p:cNvSpPr>
            <a:spLocks noGrp="1"/>
          </p:cNvSpPr>
          <p:nvPr>
            <p:ph idx="1"/>
          </p:nvPr>
        </p:nvSpPr>
        <p:spPr>
          <a:xfrm>
            <a:off x="468313" y="1268760"/>
            <a:ext cx="8229600" cy="493360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a:t>increased confidence of all involved, derived from feedback on being observed and good ideas picked up while observing others’ teaching;</a:t>
            </a:r>
          </a:p>
          <a:p>
            <a:pPr eaLnBrk="1" hangingPunct="1">
              <a:lnSpc>
                <a:spcPct val="100000"/>
              </a:lnSpc>
            </a:pPr>
            <a:r>
              <a:rPr lang="en-GB" sz="2600" dirty="0"/>
              <a:t>identification of good practice, so that it is more easily shared and built upon;</a:t>
            </a:r>
          </a:p>
          <a:p>
            <a:pPr eaLnBrk="1" hangingPunct="1">
              <a:lnSpc>
                <a:spcPct val="100000"/>
              </a:lnSpc>
            </a:pPr>
            <a:r>
              <a:rPr lang="en-GB" sz="2600" dirty="0"/>
              <a:t>identification of commonly experienced problems and needs, so that these can be made the basis of staff development opportunities; </a:t>
            </a:r>
          </a:p>
          <a:p>
            <a:pPr eaLnBrk="1" hangingPunct="1">
              <a:lnSpc>
                <a:spcPct val="100000"/>
              </a:lnSpc>
            </a:pPr>
            <a:r>
              <a:rPr lang="en-GB" sz="2600" dirty="0"/>
              <a:t>Opportunities for focused ‘learning conversations’ between observed and observers, mutually helping both parties to continue to develop professional skills relating to teaching and learning.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642466"/>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Why undertake peer observation?</a:t>
            </a:r>
          </a:p>
        </p:txBody>
      </p:sp>
      <p:sp>
        <p:nvSpPr>
          <p:cNvPr id="3" name="Content Placeholder 2"/>
          <p:cNvSpPr>
            <a:spLocks noGrp="1"/>
          </p:cNvSpPr>
          <p:nvPr>
            <p:ph idx="1"/>
          </p:nvPr>
        </p:nvSpPr>
        <p:spPr>
          <a:xfrm>
            <a:off x="468313" y="836712"/>
            <a:ext cx="8229600" cy="5365651"/>
          </a:xfrm>
        </p:spPr>
        <p:txBody>
          <a:bodyPr/>
          <a:lstStyle/>
          <a:p>
            <a:pPr>
              <a:lnSpc>
                <a:spcPct val="100000"/>
              </a:lnSpc>
              <a:buNone/>
            </a:pPr>
            <a:r>
              <a:rPr lang="en-GB" sz="2000" dirty="0" smtClean="0"/>
              <a:t>“I have always found peer observation of teaching invaluable. I have learned a lot from watching other colleagues teaching. Consequently, I am able to be a better teacher with improved style of teaching and classroom practice. Likewise, others who had observed my teaching had commented how this experience had helped them. I have been teaching for 28 years and I find each peer observation adding to my teaching skills.” Dr Aru </a:t>
            </a:r>
            <a:r>
              <a:rPr lang="en-GB" sz="2000" dirty="0" err="1" smtClean="0"/>
              <a:t>Narayanasamy</a:t>
            </a:r>
            <a:r>
              <a:rPr lang="en-GB" sz="2000" dirty="0" smtClean="0"/>
              <a:t>, National Teaching Fellow (NTF), Associate Professor, University of Nottingham.</a:t>
            </a:r>
          </a:p>
          <a:p>
            <a:pPr>
              <a:lnSpc>
                <a:spcPct val="100000"/>
              </a:lnSpc>
              <a:buNone/>
            </a:pPr>
            <a:r>
              <a:rPr lang="en-GB" sz="2000" dirty="0" smtClean="0"/>
              <a:t>“The reward for me is the discovery of new approaches and constructive feedback on what I think I am doing. We think we are self aware but you can’t replace the reality of other people’s observation. What a learning experience.” David Gibson, NTF, Enterprise Education, Queen’s University Belfast.</a:t>
            </a:r>
          </a:p>
          <a:p>
            <a:pPr>
              <a:lnSpc>
                <a:spcPct val="100000"/>
              </a:lnSpc>
              <a:buNone/>
            </a:pPr>
            <a:r>
              <a:rPr lang="en-GB" sz="2000" dirty="0" smtClean="0"/>
              <a:t>“I enjoy receiving valuable feedback as it is in a supportive and constructive manner. It's great to see my teaching from another peer's perspective, linking this with student feedback makes it a much more robust review of my own teaching.” </a:t>
            </a:r>
            <a:r>
              <a:rPr lang="en-GB" sz="2000" dirty="0" err="1" smtClean="0"/>
              <a:t>Sunita</a:t>
            </a:r>
            <a:r>
              <a:rPr lang="en-GB" sz="2000" dirty="0" smtClean="0"/>
              <a:t> Morris, Leeds Met Teacher Fellow.</a:t>
            </a:r>
            <a:endParaRPr lang="en-GB"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Workshop rationale</a:t>
            </a:r>
          </a:p>
        </p:txBody>
      </p:sp>
      <p:sp>
        <p:nvSpPr>
          <p:cNvPr id="3" name="Content Placeholder 2"/>
          <p:cNvSpPr>
            <a:spLocks noGrp="1"/>
          </p:cNvSpPr>
          <p:nvPr>
            <p:ph idx="1"/>
          </p:nvPr>
        </p:nvSpPr>
        <p:spPr>
          <a:xfrm>
            <a:off x="467544" y="1124744"/>
            <a:ext cx="8229600" cy="4789488"/>
          </a:xfrm>
        </p:spPr>
        <p:txBody>
          <a:bodyPr/>
          <a:lstStyle/>
          <a:p>
            <a:pPr>
              <a:lnSpc>
                <a:spcPct val="100000"/>
              </a:lnSpc>
              <a:buNone/>
            </a:pPr>
            <a:r>
              <a:rPr lang="en-US" sz="2400" dirty="0" smtClean="0">
                <a:ea typeface="ＭＳ Ｐゴシック" panose="020B0600070205080204" pitchFamily="34" charset="-128"/>
              </a:rPr>
              <a:t>If we are to be effective university teachers, we need to review our own practices regularly and reflectively. This can ensure we not only keep ourselves up to date with curriculum content but also with relevant and current approaches to teaching. </a:t>
            </a:r>
          </a:p>
          <a:p>
            <a:pPr>
              <a:lnSpc>
                <a:spcPct val="100000"/>
              </a:lnSpc>
              <a:buNone/>
            </a:pPr>
            <a:r>
              <a:rPr lang="en-US" sz="2400" dirty="0" smtClean="0">
                <a:ea typeface="ＭＳ Ｐゴシック" panose="020B0600070205080204" pitchFamily="34" charset="-128"/>
              </a:rPr>
              <a:t>Reflection on practice, when practiced regularly, can have a positive impact on teachers’ effectiveness as teachers and can enhance their engagement and enjoyment. </a:t>
            </a:r>
          </a:p>
          <a:p>
            <a:pPr>
              <a:lnSpc>
                <a:spcPct val="100000"/>
              </a:lnSpc>
              <a:buNone/>
            </a:pPr>
            <a:r>
              <a:rPr lang="en-US" sz="2400" dirty="0" smtClean="0">
                <a:ea typeface="ＭＳ Ｐゴシック" panose="020B0600070205080204" pitchFamily="34" charset="-128"/>
              </a:rPr>
              <a:t>Research indicates that those engaged in peer review of teaching not only benefit from opportunities to discuss their own practices, but also significantly learn a great deal from watching others teach and discussing alternative approaches.</a:t>
            </a:r>
          </a:p>
          <a:p>
            <a:pPr>
              <a:lnSpc>
                <a:spcPct val="100000"/>
              </a:lnSpc>
            </a:pP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What can you gain from being an observer?</a:t>
            </a:r>
          </a:p>
        </p:txBody>
      </p:sp>
      <p:sp>
        <p:nvSpPr>
          <p:cNvPr id="3" name="Content Placeholder 2"/>
          <p:cNvSpPr>
            <a:spLocks noGrp="1"/>
          </p:cNvSpPr>
          <p:nvPr>
            <p:ph idx="1"/>
          </p:nvPr>
        </p:nvSpPr>
        <p:spPr>
          <a:xfrm>
            <a:off x="468313" y="1285860"/>
            <a:ext cx="8229600" cy="4916503"/>
          </a:xfrm>
        </p:spPr>
        <p:txBody>
          <a:bodyPr/>
          <a:lstStyle/>
          <a:p>
            <a:pPr>
              <a:lnSpc>
                <a:spcPct val="100000"/>
              </a:lnSpc>
            </a:pPr>
            <a:r>
              <a:rPr lang="en-GB" sz="2000" dirty="0" smtClean="0"/>
              <a:t>You see colleagues doing things that you can emulate;</a:t>
            </a:r>
          </a:p>
          <a:p>
            <a:pPr>
              <a:lnSpc>
                <a:spcPct val="100000"/>
              </a:lnSpc>
            </a:pPr>
            <a:r>
              <a:rPr lang="en-GB" sz="2000" dirty="0" smtClean="0"/>
              <a:t>You may learn much from watching others use learning technologies, conferencing software or equipment unfamiliar to you;</a:t>
            </a:r>
          </a:p>
          <a:p>
            <a:pPr>
              <a:lnSpc>
                <a:spcPct val="100000"/>
              </a:lnSpc>
            </a:pPr>
            <a:r>
              <a:rPr lang="en-GB" sz="2000" dirty="0" smtClean="0"/>
              <a:t>You see other ways of going about teaching;</a:t>
            </a:r>
          </a:p>
          <a:p>
            <a:pPr>
              <a:lnSpc>
                <a:spcPct val="100000"/>
              </a:lnSpc>
            </a:pPr>
            <a:r>
              <a:rPr lang="en-GB" sz="2000" dirty="0" smtClean="0"/>
              <a:t>You can feel you are supporting new colleagues by watching</a:t>
            </a:r>
          </a:p>
          <a:p>
            <a:pPr>
              <a:lnSpc>
                <a:spcPct val="100000"/>
              </a:lnSpc>
              <a:buNone/>
            </a:pPr>
            <a:r>
              <a:rPr lang="en-GB" sz="2000" dirty="0" smtClean="0"/>
              <a:t>	them teach;</a:t>
            </a:r>
          </a:p>
          <a:p>
            <a:pPr>
              <a:lnSpc>
                <a:spcPct val="100000"/>
              </a:lnSpc>
            </a:pPr>
            <a:r>
              <a:rPr lang="en-GB" sz="2000" dirty="0" smtClean="0"/>
              <a:t>You get time out to watch and reflect;</a:t>
            </a:r>
          </a:p>
          <a:p>
            <a:pPr>
              <a:lnSpc>
                <a:spcPct val="100000"/>
              </a:lnSpc>
            </a:pPr>
            <a:r>
              <a:rPr lang="en-GB" sz="2000" dirty="0" smtClean="0"/>
              <a:t>You can learn from how people do things in completely different disciplines;</a:t>
            </a:r>
          </a:p>
          <a:p>
            <a:pPr>
              <a:lnSpc>
                <a:spcPct val="100000"/>
              </a:lnSpc>
            </a:pPr>
            <a:r>
              <a:rPr lang="en-GB" sz="2000" dirty="0" smtClean="0"/>
              <a:t>You may see things to avoid doing yourself! </a:t>
            </a:r>
          </a:p>
          <a:p>
            <a:pPr>
              <a:lnSpc>
                <a:spcPct val="100000"/>
              </a:lnSpc>
            </a:pPr>
            <a:r>
              <a:rPr lang="en-GB" sz="2000" dirty="0" smtClean="0"/>
              <a:t>You get the luxury of holding a ‘learning conversation’ with your colleague about teaching and learning.</a:t>
            </a:r>
          </a:p>
          <a:p>
            <a:pPr>
              <a:lnSpc>
                <a:spcPct val="100000"/>
              </a:lnSpc>
            </a:pPr>
            <a:r>
              <a:rPr lang="en-GB" sz="2000" dirty="0" smtClean="0"/>
              <a:t>The process of giving feedback to colleagues on their teaching helps you become more receptive to feedback on your own teaching.</a:t>
            </a:r>
            <a:endParaRPr lang="en-GB"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Eight stages of dialogic peer observation</a:t>
            </a:r>
          </a:p>
        </p:txBody>
      </p:sp>
      <p:sp>
        <p:nvSpPr>
          <p:cNvPr id="3" name="Content Placeholder 2"/>
          <p:cNvSpPr>
            <a:spLocks noGrp="1"/>
          </p:cNvSpPr>
          <p:nvPr>
            <p:ph idx="1"/>
          </p:nvPr>
        </p:nvSpPr>
        <p:spPr>
          <a:xfrm>
            <a:off x="468313" y="1268760"/>
            <a:ext cx="8229600" cy="4933603"/>
          </a:xfrm>
        </p:spPr>
        <p:txBody>
          <a:bodyPr/>
          <a:lstStyle/>
          <a:p>
            <a:pPr marL="514350" indent="-514350">
              <a:lnSpc>
                <a:spcPct val="100000"/>
              </a:lnSpc>
              <a:buSzPct val="100000"/>
              <a:buFont typeface="+mj-lt"/>
              <a:buAutoNum type="arabicPeriod"/>
            </a:pPr>
            <a:r>
              <a:rPr lang="en-GB" sz="2000" dirty="0" smtClean="0"/>
              <a:t>Seek out partners for observation who, like you are interested in trying it out;</a:t>
            </a:r>
          </a:p>
          <a:p>
            <a:pPr marL="514350" indent="-514350">
              <a:lnSpc>
                <a:spcPct val="100000"/>
              </a:lnSpc>
              <a:buSzPct val="100000"/>
              <a:buFont typeface="+mj-lt"/>
              <a:buAutoNum type="arabicPeriod"/>
            </a:pPr>
            <a:r>
              <a:rPr lang="en-GB" sz="2000" dirty="0" smtClean="0"/>
              <a:t>Discuss the kind of approach you wish to take and the extent to which your aim is to be developmental:</a:t>
            </a:r>
          </a:p>
          <a:p>
            <a:pPr marL="514350" indent="-514350">
              <a:lnSpc>
                <a:spcPct val="100000"/>
              </a:lnSpc>
              <a:buSzPct val="100000"/>
              <a:buFont typeface="+mj-lt"/>
              <a:buAutoNum type="arabicPeriod"/>
            </a:pPr>
            <a:r>
              <a:rPr lang="en-GB" sz="2000" dirty="0" smtClean="0"/>
              <a:t>Discuss the ground rules for your observation and agree what kind of records you will keep;</a:t>
            </a:r>
          </a:p>
          <a:p>
            <a:pPr marL="514350" indent="-514350">
              <a:lnSpc>
                <a:spcPct val="100000"/>
              </a:lnSpc>
              <a:buSzPct val="100000"/>
              <a:buFont typeface="+mj-lt"/>
              <a:buAutoNum type="arabicPeriod"/>
            </a:pPr>
            <a:r>
              <a:rPr lang="en-GB" sz="2000" dirty="0" smtClean="0"/>
              <a:t>Make up a schedule for who will observe whom when;</a:t>
            </a:r>
          </a:p>
          <a:p>
            <a:pPr marL="514350" indent="-514350">
              <a:lnSpc>
                <a:spcPct val="100000"/>
              </a:lnSpc>
              <a:buSzPct val="100000"/>
              <a:buFont typeface="+mj-lt"/>
              <a:buAutoNum type="arabicPeriod"/>
            </a:pPr>
            <a:r>
              <a:rPr lang="en-GB" sz="2000" dirty="0" smtClean="0"/>
              <a:t>Hold paired pre-observation meetings where you clarify particular objectives</a:t>
            </a:r>
          </a:p>
          <a:p>
            <a:pPr marL="514350" indent="-514350">
              <a:lnSpc>
                <a:spcPct val="100000"/>
              </a:lnSpc>
              <a:buSzPct val="100000"/>
              <a:buFont typeface="+mj-lt"/>
              <a:buAutoNum type="arabicPeriod"/>
            </a:pPr>
            <a:r>
              <a:rPr lang="en-GB" sz="2000" dirty="0" smtClean="0"/>
              <a:t>Undertake the peer observations;</a:t>
            </a:r>
          </a:p>
          <a:p>
            <a:pPr marL="514350" indent="-514350">
              <a:lnSpc>
                <a:spcPct val="100000"/>
              </a:lnSpc>
              <a:buSzPct val="100000"/>
              <a:buFont typeface="+mj-lt"/>
              <a:buAutoNum type="arabicPeriod"/>
            </a:pPr>
            <a:r>
              <a:rPr lang="en-GB" sz="2000" dirty="0" smtClean="0"/>
              <a:t>Hold paired debriefing discussion sessions;</a:t>
            </a:r>
          </a:p>
          <a:p>
            <a:pPr marL="514350" indent="-514350">
              <a:lnSpc>
                <a:spcPct val="100000"/>
              </a:lnSpc>
              <a:buSzPct val="100000"/>
              <a:buFont typeface="+mj-lt"/>
              <a:buAutoNum type="arabicPeriod"/>
            </a:pPr>
            <a:r>
              <a:rPr lang="en-GB" sz="2000" dirty="0" smtClean="0"/>
              <a:t>Convene a meeting after all the observations have been undertaken at which you collectively discuss arising issues</a:t>
            </a:r>
          </a:p>
          <a:p>
            <a:pPr marL="514350" indent="-514350">
              <a:lnSpc>
                <a:spcPct val="100000"/>
              </a:lnSpc>
              <a:buSzPct val="100000"/>
              <a:buFont typeface="+mj-lt"/>
              <a:buAutoNum type="arabicPeriod"/>
            </a:pPr>
            <a:endParaRPr lang="en-GB"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What kinds of ground rules might you adopt?</a:t>
            </a:r>
          </a:p>
        </p:txBody>
      </p:sp>
      <p:sp>
        <p:nvSpPr>
          <p:cNvPr id="3" name="Content Placeholder 2"/>
          <p:cNvSpPr>
            <a:spLocks noGrp="1"/>
          </p:cNvSpPr>
          <p:nvPr>
            <p:ph idx="1"/>
          </p:nvPr>
        </p:nvSpPr>
        <p:spPr>
          <a:xfrm>
            <a:off x="468313" y="1196752"/>
            <a:ext cx="8229600" cy="5005611"/>
          </a:xfrm>
        </p:spPr>
        <p:txBody>
          <a:bodyPr/>
          <a:lstStyle/>
          <a:p>
            <a:pPr>
              <a:lnSpc>
                <a:spcPct val="100000"/>
              </a:lnSpc>
            </a:pPr>
            <a:r>
              <a:rPr lang="en-GB" sz="2200" dirty="0" smtClean="0">
                <a:solidFill>
                  <a:schemeClr val="tx2">
                    <a:lumMod val="60000"/>
                    <a:lumOff val="40000"/>
                  </a:schemeClr>
                </a:solidFill>
              </a:rPr>
              <a:t>Purpose:</a:t>
            </a:r>
            <a:r>
              <a:rPr lang="en-GB" sz="2200" dirty="0" smtClean="0"/>
              <a:t> “Let’s agree that we will focus on the students’ behaviour” or “I would really like you to observe how I interact with students” or “I would like you to comment on how I ask and answer questions”</a:t>
            </a:r>
          </a:p>
          <a:p>
            <a:pPr>
              <a:lnSpc>
                <a:spcPct val="100000"/>
              </a:lnSpc>
            </a:pPr>
            <a:r>
              <a:rPr lang="en-GB" sz="2200" dirty="0" smtClean="0">
                <a:solidFill>
                  <a:schemeClr val="tx2">
                    <a:lumMod val="60000"/>
                    <a:lumOff val="40000"/>
                  </a:schemeClr>
                </a:solidFill>
              </a:rPr>
              <a:t>Confidentiality:</a:t>
            </a:r>
            <a:r>
              <a:rPr lang="en-GB" sz="2200" dirty="0" smtClean="0"/>
              <a:t> “The outcomes of our triad are confidential to the three of us” or “We are happy to share our experiences with our wider group of colleagues”</a:t>
            </a:r>
          </a:p>
          <a:p>
            <a:pPr>
              <a:lnSpc>
                <a:spcPct val="100000"/>
              </a:lnSpc>
            </a:pPr>
            <a:r>
              <a:rPr lang="en-GB" sz="2200" dirty="0" smtClean="0">
                <a:solidFill>
                  <a:schemeClr val="tx2">
                    <a:lumMod val="60000"/>
                    <a:lumOff val="40000"/>
                  </a:schemeClr>
                </a:solidFill>
              </a:rPr>
              <a:t>Record keeping: </a:t>
            </a:r>
            <a:r>
              <a:rPr lang="en-GB" sz="2200" dirty="0" smtClean="0"/>
              <a:t>“Let’s keep detailed notes to which we can refer back next year” or “Let’s keep on record only the summaries of outcomes”</a:t>
            </a:r>
          </a:p>
          <a:p>
            <a:pPr>
              <a:lnSpc>
                <a:spcPct val="100000"/>
              </a:lnSpc>
            </a:pPr>
            <a:r>
              <a:rPr lang="en-GB" sz="2200" dirty="0" smtClean="0">
                <a:solidFill>
                  <a:schemeClr val="tx2">
                    <a:lumMod val="60000"/>
                    <a:lumOff val="40000"/>
                  </a:schemeClr>
                </a:solidFill>
              </a:rPr>
              <a:t>Nature of feedback</a:t>
            </a:r>
            <a:r>
              <a:rPr lang="en-GB" sz="2200" dirty="0" smtClean="0"/>
              <a:t>: “I’m new to teaching so would welcome gentle feedback about what I could do better” or “I’ve taught for years and would welcome robust comments”</a:t>
            </a:r>
          </a:p>
          <a:p>
            <a:pPr>
              <a:lnSpc>
                <a:spcPct val="100000"/>
              </a:lnSpc>
            </a:pPr>
            <a:r>
              <a:rPr lang="en-GB" sz="2200" dirty="0" smtClean="0">
                <a:solidFill>
                  <a:schemeClr val="tx2">
                    <a:lumMod val="60000"/>
                    <a:lumOff val="40000"/>
                  </a:schemeClr>
                </a:solidFill>
              </a:rPr>
              <a:t>Mutuality</a:t>
            </a:r>
            <a:r>
              <a:rPr lang="en-GB" sz="2200" dirty="0" smtClean="0"/>
              <a:t>: “Let’s only undertake observations with people who are prepared both to observe and be observed”</a:t>
            </a:r>
          </a:p>
          <a:p>
            <a:pPr>
              <a:lnSpc>
                <a:spcPct val="100000"/>
              </a:lnSpc>
            </a:pPr>
            <a:endParaRPr lang="en-GB" sz="2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What kinds of prompts can you use during </a:t>
            </a:r>
            <a:r>
              <a:rPr lang="en-GB" sz="3200" dirty="0" smtClean="0"/>
              <a:t>observations?</a:t>
            </a:r>
            <a:endParaRPr lang="en-GB" sz="3200" dirty="0"/>
          </a:p>
        </p:txBody>
      </p:sp>
      <p:sp>
        <p:nvSpPr>
          <p:cNvPr id="3" name="Content Placeholder 2"/>
          <p:cNvSpPr>
            <a:spLocks noGrp="1"/>
          </p:cNvSpPr>
          <p:nvPr>
            <p:ph idx="1"/>
          </p:nvPr>
        </p:nvSpPr>
        <p:spPr/>
        <p:txBody>
          <a:bodyPr/>
          <a:lstStyle/>
          <a:p>
            <a:pPr>
              <a:lnSpc>
                <a:spcPct val="100000"/>
              </a:lnSpc>
            </a:pPr>
            <a:r>
              <a:rPr lang="en-GB" sz="2400" dirty="0" smtClean="0"/>
              <a:t>Strengths </a:t>
            </a:r>
          </a:p>
          <a:p>
            <a:pPr>
              <a:lnSpc>
                <a:spcPct val="100000"/>
              </a:lnSpc>
            </a:pPr>
            <a:r>
              <a:rPr lang="en-GB" sz="2400" dirty="0" smtClean="0"/>
              <a:t>Areas for development</a:t>
            </a:r>
          </a:p>
          <a:p>
            <a:pPr>
              <a:lnSpc>
                <a:spcPct val="100000"/>
              </a:lnSpc>
            </a:pPr>
            <a:r>
              <a:rPr lang="en-GB" sz="2400" dirty="0" smtClean="0"/>
              <a:t>Clarity of objectives/intended learning outcomes</a:t>
            </a:r>
          </a:p>
          <a:p>
            <a:pPr>
              <a:lnSpc>
                <a:spcPct val="100000"/>
              </a:lnSpc>
            </a:pPr>
            <a:r>
              <a:rPr lang="en-GB" sz="2400" dirty="0" smtClean="0"/>
              <a:t>Planning and organisation</a:t>
            </a:r>
          </a:p>
          <a:p>
            <a:pPr>
              <a:lnSpc>
                <a:spcPct val="100000"/>
              </a:lnSpc>
            </a:pPr>
            <a:r>
              <a:rPr lang="en-GB" sz="2400" dirty="0" smtClean="0"/>
              <a:t>Methods/approach</a:t>
            </a:r>
          </a:p>
          <a:p>
            <a:pPr>
              <a:lnSpc>
                <a:spcPct val="100000"/>
              </a:lnSpc>
            </a:pPr>
            <a:r>
              <a:rPr lang="en-GB" sz="2400" dirty="0" smtClean="0"/>
              <a:t>Delivery and pace</a:t>
            </a:r>
          </a:p>
          <a:p>
            <a:pPr>
              <a:lnSpc>
                <a:spcPct val="100000"/>
              </a:lnSpc>
            </a:pPr>
            <a:r>
              <a:rPr lang="en-GB" sz="2400" dirty="0" smtClean="0"/>
              <a:t>Content (currency, accuracy, relevance, use of examples, level, match to student needs)</a:t>
            </a:r>
          </a:p>
          <a:p>
            <a:pPr>
              <a:lnSpc>
                <a:spcPct val="100000"/>
              </a:lnSpc>
            </a:pPr>
            <a:r>
              <a:rPr lang="en-GB" sz="2400" dirty="0" smtClean="0"/>
              <a:t>Student participation</a:t>
            </a:r>
          </a:p>
          <a:p>
            <a:pPr>
              <a:lnSpc>
                <a:spcPct val="100000"/>
              </a:lnSpc>
            </a:pPr>
            <a:r>
              <a:rPr lang="en-GB" sz="2400" dirty="0" smtClean="0"/>
              <a:t>Use of the learning environment and learning resources</a:t>
            </a:r>
            <a:endParaRPr lang="en-GB"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Explain to your students what is going on during observations. Tell them:</a:t>
            </a:r>
          </a:p>
        </p:txBody>
      </p:sp>
      <p:sp>
        <p:nvSpPr>
          <p:cNvPr id="3" name="Content Placeholder 2"/>
          <p:cNvSpPr>
            <a:spLocks noGrp="1"/>
          </p:cNvSpPr>
          <p:nvPr>
            <p:ph idx="1"/>
          </p:nvPr>
        </p:nvSpPr>
        <p:spPr/>
        <p:txBody>
          <a:bodyPr/>
          <a:lstStyle/>
          <a:p>
            <a:pPr>
              <a:lnSpc>
                <a:spcPct val="100000"/>
              </a:lnSpc>
            </a:pPr>
            <a:r>
              <a:rPr lang="en-GB" sz="2600" dirty="0" smtClean="0"/>
              <a:t>that you have indeed got a colleague observing your session;</a:t>
            </a:r>
          </a:p>
          <a:p>
            <a:pPr>
              <a:lnSpc>
                <a:spcPct val="100000"/>
              </a:lnSpc>
            </a:pPr>
            <a:r>
              <a:rPr lang="en-GB" sz="2600" dirty="0" smtClean="0"/>
              <a:t>that it is a regular occurrence and that it is good practice for teaching staff to do this from time to time;</a:t>
            </a:r>
          </a:p>
          <a:p>
            <a:pPr>
              <a:lnSpc>
                <a:spcPct val="100000"/>
              </a:lnSpc>
            </a:pPr>
            <a:r>
              <a:rPr lang="en-GB" sz="2600" dirty="0" smtClean="0"/>
              <a:t>who the observer is and what the observer will be trying to do;</a:t>
            </a:r>
          </a:p>
          <a:p>
            <a:pPr>
              <a:lnSpc>
                <a:spcPct val="100000"/>
              </a:lnSpc>
            </a:pPr>
            <a:r>
              <a:rPr lang="en-GB" sz="2600" dirty="0" smtClean="0"/>
              <a:t>that the observer will primarily be watching what you do – or watching what the students are doing as well, but not in any way judging them.</a:t>
            </a:r>
            <a:endParaRPr lang="en-GB" sz="2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The purpose of the meeting held after the observation</a:t>
            </a:r>
          </a:p>
        </p:txBody>
      </p:sp>
      <p:sp>
        <p:nvSpPr>
          <p:cNvPr id="3" name="Content Placeholder 2"/>
          <p:cNvSpPr>
            <a:spLocks noGrp="1"/>
          </p:cNvSpPr>
          <p:nvPr>
            <p:ph idx="1"/>
          </p:nvPr>
        </p:nvSpPr>
        <p:spPr>
          <a:xfrm>
            <a:off x="468313" y="1196752"/>
            <a:ext cx="8229600" cy="5005611"/>
          </a:xfrm>
        </p:spPr>
        <p:txBody>
          <a:bodyPr/>
          <a:lstStyle/>
          <a:p>
            <a:pPr>
              <a:lnSpc>
                <a:spcPct val="100000"/>
              </a:lnSpc>
              <a:buSzPct val="100000"/>
              <a:buFont typeface="+mj-lt"/>
              <a:buAutoNum type="arabicPeriod"/>
            </a:pPr>
            <a:r>
              <a:rPr lang="en-GB" sz="2400" dirty="0" smtClean="0"/>
              <a:t>To allow you to gain feedback from your observer;</a:t>
            </a:r>
          </a:p>
          <a:p>
            <a:pPr>
              <a:lnSpc>
                <a:spcPct val="100000"/>
              </a:lnSpc>
              <a:buSzPct val="100000"/>
              <a:buFont typeface="+mj-lt"/>
              <a:buAutoNum type="arabicPeriod"/>
            </a:pPr>
            <a:r>
              <a:rPr lang="en-GB" sz="2400" dirty="0" smtClean="0"/>
              <a:t>To allow you to receive your observer’s notes, and store them or your own information and use;</a:t>
            </a:r>
          </a:p>
          <a:p>
            <a:pPr>
              <a:lnSpc>
                <a:spcPct val="100000"/>
              </a:lnSpc>
              <a:buSzPct val="100000"/>
              <a:buFont typeface="+mj-lt"/>
              <a:buAutoNum type="arabicPeriod"/>
            </a:pPr>
            <a:r>
              <a:rPr lang="en-GB" sz="2400" dirty="0" smtClean="0"/>
              <a:t>To allow your observer to explain things included in these notes;</a:t>
            </a:r>
          </a:p>
          <a:p>
            <a:pPr>
              <a:lnSpc>
                <a:spcPct val="100000"/>
              </a:lnSpc>
              <a:buSzPct val="100000"/>
              <a:buFont typeface="+mj-lt"/>
              <a:buAutoNum type="arabicPeriod"/>
            </a:pPr>
            <a:r>
              <a:rPr lang="en-GB" sz="2400" dirty="0" smtClean="0"/>
              <a:t>To allow you to explain to your observer any things that need elaboration;</a:t>
            </a:r>
          </a:p>
          <a:p>
            <a:pPr>
              <a:lnSpc>
                <a:spcPct val="100000"/>
              </a:lnSpc>
              <a:buSzPct val="100000"/>
              <a:buFont typeface="+mj-lt"/>
              <a:buAutoNum type="arabicPeriod"/>
            </a:pPr>
            <a:r>
              <a:rPr lang="en-GB" sz="2400" dirty="0" smtClean="0"/>
              <a:t>To discuss any action points you may wish to take.</a:t>
            </a:r>
          </a:p>
          <a:p>
            <a:pPr>
              <a:lnSpc>
                <a:spcPct val="100000"/>
              </a:lnSpc>
              <a:buSzPct val="100000"/>
              <a:buFont typeface="+mj-lt"/>
              <a:buAutoNum type="arabicPeriod"/>
            </a:pPr>
            <a:endParaRPr lang="en-GB" sz="1200" dirty="0" smtClean="0"/>
          </a:p>
          <a:p>
            <a:pPr marL="0" indent="0">
              <a:lnSpc>
                <a:spcPct val="100000"/>
              </a:lnSpc>
              <a:buSzPct val="100000"/>
              <a:buNone/>
            </a:pPr>
            <a:r>
              <a:rPr lang="en-GB" sz="2000" dirty="0" smtClean="0"/>
              <a:t>“Make sure you have a debrief as soon as possible after the session and get the observed colleague to do most of the talking. If they wait for you to give them a ‘ruling’ on how ‘good’ the session was, take the initiative and say ‘How did you think that went? What were the best bits about it?’” Sue Smith, Leeds Met Teacher Fellow.</a:t>
            </a:r>
            <a:endParaRPr lang="en-GB"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Peer observation can be problematic if:</a:t>
            </a:r>
          </a:p>
        </p:txBody>
      </p:sp>
      <p:sp>
        <p:nvSpPr>
          <p:cNvPr id="3" name="Content Placeholder 2"/>
          <p:cNvSpPr>
            <a:spLocks noGrp="1"/>
          </p:cNvSpPr>
          <p:nvPr>
            <p:ph idx="1"/>
          </p:nvPr>
        </p:nvSpPr>
        <p:spPr/>
        <p:txBody>
          <a:bodyPr/>
          <a:lstStyle/>
          <a:p>
            <a:pPr>
              <a:lnSpc>
                <a:spcPct val="100000"/>
              </a:lnSpc>
            </a:pPr>
            <a:r>
              <a:rPr lang="en-GB" dirty="0" smtClean="0"/>
              <a:t>The process is undertaken in ways that make observer and </a:t>
            </a:r>
            <a:r>
              <a:rPr lang="en-GB" dirty="0" err="1" smtClean="0"/>
              <a:t>observee</a:t>
            </a:r>
            <a:r>
              <a:rPr lang="en-GB" dirty="0" smtClean="0"/>
              <a:t> uncomfortable or nervous;</a:t>
            </a:r>
          </a:p>
          <a:p>
            <a:pPr>
              <a:lnSpc>
                <a:spcPct val="100000"/>
              </a:lnSpc>
            </a:pPr>
            <a:r>
              <a:rPr lang="en-GB" dirty="0" smtClean="0"/>
              <a:t>Ground rules are not clarified in advance and expectations are mismatched;</a:t>
            </a:r>
          </a:p>
          <a:p>
            <a:pPr>
              <a:lnSpc>
                <a:spcPct val="100000"/>
              </a:lnSpc>
            </a:pPr>
            <a:r>
              <a:rPr lang="en-GB" dirty="0" smtClean="0"/>
              <a:t>Hierarchical differences lead to an inspectorial model being adopted; </a:t>
            </a:r>
          </a:p>
          <a:p>
            <a:pPr>
              <a:lnSpc>
                <a:spcPct val="100000"/>
              </a:lnSpc>
            </a:pPr>
            <a:r>
              <a:rPr lang="en-GB" dirty="0" smtClean="0"/>
              <a:t>Feedback is not given positively and supportively;</a:t>
            </a:r>
          </a:p>
          <a:p>
            <a:pPr>
              <a:lnSpc>
                <a:spcPct val="100000"/>
              </a:lnSpc>
            </a:pPr>
            <a:r>
              <a:rPr lang="en-GB" dirty="0" smtClean="0"/>
              <a:t>Colleagues undertake peer observations under duress and then self-sabotage.</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So what are you going to do?</a:t>
            </a:r>
          </a:p>
        </p:txBody>
      </p:sp>
      <p:sp>
        <p:nvSpPr>
          <p:cNvPr id="3" name="Content Placeholder 2"/>
          <p:cNvSpPr>
            <a:spLocks noGrp="1"/>
          </p:cNvSpPr>
          <p:nvPr>
            <p:ph idx="1"/>
          </p:nvPr>
        </p:nvSpPr>
        <p:spPr/>
        <p:txBody>
          <a:bodyPr/>
          <a:lstStyle/>
          <a:p>
            <a:pPr>
              <a:lnSpc>
                <a:spcPct val="100000"/>
              </a:lnSpc>
            </a:pPr>
            <a:r>
              <a:rPr lang="en-GB" dirty="0" smtClean="0"/>
              <a:t>To refresh your own practice?</a:t>
            </a:r>
          </a:p>
          <a:p>
            <a:pPr>
              <a:lnSpc>
                <a:spcPct val="100000"/>
              </a:lnSpc>
            </a:pPr>
            <a:r>
              <a:rPr lang="en-GB" dirty="0" smtClean="0"/>
              <a:t>To gain more satisfaction from teaching?</a:t>
            </a:r>
          </a:p>
          <a:p>
            <a:pPr>
              <a:lnSpc>
                <a:spcPct val="100000"/>
              </a:lnSpc>
            </a:pPr>
            <a:r>
              <a:rPr lang="en-GB" dirty="0" smtClean="0"/>
              <a:t>To improve your teaching techniques and practices?</a:t>
            </a:r>
          </a:p>
          <a:p>
            <a:pPr>
              <a:lnSpc>
                <a:spcPct val="100000"/>
              </a:lnSpc>
            </a:pPr>
            <a:r>
              <a:rPr lang="en-GB" dirty="0" smtClean="0"/>
              <a:t>To mentor and support new colleagues?</a:t>
            </a:r>
          </a:p>
          <a:p>
            <a:pPr>
              <a:lnSpc>
                <a:spcPct val="100000"/>
              </a:lnSpc>
            </a:pPr>
            <a:r>
              <a:rPr lang="en-GB" dirty="0" smtClean="0"/>
              <a:t>To learn from the long-serving members of staff who may be about to leave?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References and further reading</a:t>
            </a:r>
          </a:p>
        </p:txBody>
      </p:sp>
      <p:sp>
        <p:nvSpPr>
          <p:cNvPr id="3" name="Content Placeholder 2"/>
          <p:cNvSpPr>
            <a:spLocks noGrp="1"/>
          </p:cNvSpPr>
          <p:nvPr>
            <p:ph idx="1"/>
          </p:nvPr>
        </p:nvSpPr>
        <p:spPr>
          <a:xfrm>
            <a:off x="323528" y="908720"/>
            <a:ext cx="8229600" cy="4789488"/>
          </a:xfrm>
        </p:spPr>
        <p:txBody>
          <a:bodyPr/>
          <a:lstStyle/>
          <a:p>
            <a:pPr>
              <a:buNone/>
            </a:pPr>
            <a:r>
              <a:rPr lang="en-GB" sz="1800" dirty="0" smtClean="0">
                <a:cs typeface="Times New Roman" pitchFamily="18" charset="0"/>
              </a:rPr>
              <a:t>Bain, K.(2004) </a:t>
            </a:r>
            <a:r>
              <a:rPr lang="en-GB" sz="1800" i="1" dirty="0" smtClean="0"/>
              <a:t>What the Best College Teachers Do, </a:t>
            </a:r>
            <a:r>
              <a:rPr lang="en-GB" sz="1800" dirty="0" smtClean="0"/>
              <a:t>Cambridge Massachusetts</a:t>
            </a:r>
            <a:r>
              <a:rPr lang="en-GB" sz="1800" i="1" dirty="0" smtClean="0"/>
              <a:t>, </a:t>
            </a:r>
            <a:r>
              <a:rPr lang="en-GB" sz="1800" dirty="0" smtClean="0"/>
              <a:t>Harvard University Press, </a:t>
            </a:r>
            <a:r>
              <a:rPr lang="en-GB" sz="1800" dirty="0" smtClean="0">
                <a:hlinkClick r:id="rId2"/>
              </a:rPr>
              <a:t>http://www.vetmed.wsu.edu/courses-jmgay/documents/SynopsisWhatBestCollegeTeachersDo.pdf</a:t>
            </a:r>
            <a:r>
              <a:rPr lang="en-GB" sz="1800" dirty="0" smtClean="0"/>
              <a:t> </a:t>
            </a:r>
          </a:p>
          <a:p>
            <a:pPr>
              <a:buNone/>
            </a:pPr>
            <a:r>
              <a:rPr lang="en-GB" sz="1800" dirty="0" smtClean="0"/>
              <a:t>Blackwell, R. and McLean, M. (1996) Peer Observation of Teaching and Staff Development. Higher Education Quarterly 50(2).</a:t>
            </a:r>
          </a:p>
          <a:p>
            <a:pPr>
              <a:buNone/>
            </a:pPr>
            <a:r>
              <a:rPr lang="en-GB" sz="1800" dirty="0" smtClean="0"/>
              <a:t>Brown, S., Jones, G. and </a:t>
            </a:r>
            <a:r>
              <a:rPr lang="en-GB" sz="1800" dirty="0" err="1" smtClean="0"/>
              <a:t>Rawnsley</a:t>
            </a:r>
            <a:r>
              <a:rPr lang="en-GB" sz="1800" dirty="0" smtClean="0"/>
              <a:t>, S. (</a:t>
            </a:r>
            <a:r>
              <a:rPr lang="en-GB" sz="1800" dirty="0" err="1" smtClean="0"/>
              <a:t>eds</a:t>
            </a:r>
            <a:r>
              <a:rPr lang="en-GB" sz="1800" dirty="0" smtClean="0"/>
              <a:t>) (1993) Observing teaching. SEDA Paper 79. London: Staff and Educational Development Association. [A collection of articles on good practice, with example forms.]</a:t>
            </a:r>
          </a:p>
          <a:p>
            <a:pPr marL="352425" indent="-352425">
              <a:lnSpc>
                <a:spcPct val="100000"/>
              </a:lnSpc>
              <a:buNone/>
            </a:pPr>
            <a:r>
              <a:rPr lang="en-GB" sz="1800" dirty="0" smtClean="0"/>
              <a:t>Brown, S. (2011) Bringing about positive change in higher education; a case study </a:t>
            </a:r>
            <a:r>
              <a:rPr lang="en-GB" sz="1800" i="1" dirty="0" smtClean="0"/>
              <a:t>Quality Assurance in Education</a:t>
            </a:r>
            <a:r>
              <a:rPr lang="en-GB" sz="1800" dirty="0" smtClean="0"/>
              <a:t> </a:t>
            </a:r>
            <a:r>
              <a:rPr lang="en-GB" sz="1800" i="1" dirty="0" err="1" smtClean="0"/>
              <a:t>Vol</a:t>
            </a:r>
            <a:r>
              <a:rPr lang="en-GB" sz="1800" i="1" dirty="0" smtClean="0"/>
              <a:t> 19 No 3 pp.195-207</a:t>
            </a:r>
            <a:r>
              <a:rPr lang="en-GB" sz="1800" dirty="0" smtClean="0"/>
              <a:t>.</a:t>
            </a:r>
          </a:p>
          <a:p>
            <a:pPr marL="352425" indent="-352425">
              <a:lnSpc>
                <a:spcPct val="100000"/>
              </a:lnSpc>
              <a:buNone/>
            </a:pPr>
            <a:r>
              <a:rPr lang="en-GB" sz="1800" dirty="0" smtClean="0"/>
              <a:t>Brown, S. and Race, P. (2002) </a:t>
            </a:r>
            <a:r>
              <a:rPr lang="en-GB" sz="1800" i="1" dirty="0" smtClean="0"/>
              <a:t>Lecturing – a practical guide</a:t>
            </a:r>
            <a:r>
              <a:rPr lang="en-GB" sz="1800" dirty="0" smtClean="0"/>
              <a:t>, London: Kogan Page</a:t>
            </a:r>
          </a:p>
          <a:p>
            <a:pPr marL="352425" indent="-352425">
              <a:lnSpc>
                <a:spcPct val="100000"/>
              </a:lnSpc>
              <a:buNone/>
            </a:pPr>
            <a:r>
              <a:rPr lang="en-GB" sz="1800" dirty="0" smtClean="0"/>
              <a:t>Colin Bryson &amp; Len Hand (2007): The role of engagement in inspiring teaching and learning, </a:t>
            </a:r>
            <a:r>
              <a:rPr lang="en-GB" sz="1800" i="1" dirty="0" smtClean="0"/>
              <a:t>Innovations in Education and Teaching International, 44:4, 349-362</a:t>
            </a:r>
          </a:p>
          <a:p>
            <a:pPr marL="352425" indent="-352425">
              <a:lnSpc>
                <a:spcPct val="100000"/>
              </a:lnSpc>
              <a:buNone/>
              <a:defRPr/>
            </a:pPr>
            <a:r>
              <a:rPr lang="en-GB" sz="1800" dirty="0" smtClean="0"/>
              <a:t>Boyer, E.L. (1990, reprinted 1997) </a:t>
            </a:r>
            <a:r>
              <a:rPr lang="en-GB" sz="1800" i="1" dirty="0" smtClean="0"/>
              <a:t>Scholarship reconsidered: priorities of the professoriate</a:t>
            </a:r>
            <a:r>
              <a:rPr lang="en-GB" sz="1800" dirty="0" smtClean="0"/>
              <a:t>, San Francisco: Jossey Bass, The Carnegie Foundation for the Advancement of Teaching.</a:t>
            </a:r>
          </a:p>
          <a:p>
            <a:pPr>
              <a:buNone/>
            </a:pPr>
            <a:r>
              <a:rPr lang="en-GB" sz="1800" dirty="0" err="1" smtClean="0"/>
              <a:t>Debowski</a:t>
            </a:r>
            <a:r>
              <a:rPr lang="en-GB" sz="1800" dirty="0" smtClean="0"/>
              <a:t>, S., </a:t>
            </a:r>
            <a:r>
              <a:rPr lang="en-GB" sz="1800" dirty="0" err="1" smtClean="0"/>
              <a:t>Stefani</a:t>
            </a:r>
            <a:r>
              <a:rPr lang="en-GB" sz="1800" dirty="0" smtClean="0"/>
              <a:t>, L., Cohen, M. and Ho, A (2011) </a:t>
            </a:r>
            <a:r>
              <a:rPr lang="en-GB" sz="1800" i="1" dirty="0" smtClean="0"/>
              <a:t>Sustaining and championing teaching and learning in good times or bad</a:t>
            </a:r>
            <a:r>
              <a:rPr lang="en-GB" sz="1800" dirty="0" smtClean="0"/>
              <a:t> in </a:t>
            </a:r>
            <a:r>
              <a:rPr lang="en-GB" sz="1800" dirty="0" err="1" smtClean="0"/>
              <a:t>Groccia</a:t>
            </a:r>
            <a:r>
              <a:rPr lang="en-GB" sz="1800" dirty="0" smtClean="0"/>
              <a:t>, J., </a:t>
            </a:r>
            <a:r>
              <a:rPr lang="en-GB" sz="1800" dirty="0" err="1" smtClean="0"/>
              <a:t>Alsudairi</a:t>
            </a:r>
            <a:r>
              <a:rPr lang="en-GB" sz="1800" dirty="0" smtClean="0"/>
              <a:t>, M. and </a:t>
            </a:r>
            <a:r>
              <a:rPr lang="en-GB" sz="1800" dirty="0" err="1" smtClean="0"/>
              <a:t>Bukist</a:t>
            </a:r>
            <a:r>
              <a:rPr lang="en-GB" sz="1800" dirty="0" smtClean="0"/>
              <a:t>, B., (eds.) </a:t>
            </a:r>
            <a:r>
              <a:rPr lang="en-GB" sz="1800" i="1" dirty="0" smtClean="0"/>
              <a:t>A handbook of College and University Teaching: global perspectives, </a:t>
            </a:r>
            <a:r>
              <a:rPr lang="en-GB" sz="1800" dirty="0" smtClean="0"/>
              <a:t>London: Sage Publications.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References and further reading (2)</a:t>
            </a:r>
          </a:p>
        </p:txBody>
      </p:sp>
      <p:sp>
        <p:nvSpPr>
          <p:cNvPr id="3" name="Content Placeholder 2"/>
          <p:cNvSpPr>
            <a:spLocks noGrp="1"/>
          </p:cNvSpPr>
          <p:nvPr>
            <p:ph idx="1"/>
          </p:nvPr>
        </p:nvSpPr>
        <p:spPr>
          <a:xfrm>
            <a:off x="468313" y="980728"/>
            <a:ext cx="8229600" cy="5221635"/>
          </a:xfrm>
        </p:spPr>
        <p:txBody>
          <a:bodyPr/>
          <a:lstStyle/>
          <a:p>
            <a:pPr>
              <a:buNone/>
            </a:pPr>
            <a:r>
              <a:rPr lang="en-GB" sz="1800" dirty="0" smtClean="0"/>
              <a:t>Gosling, D. (2000) Guidelines for Peer Observation of Learning </a:t>
            </a:r>
            <a:r>
              <a:rPr lang="en-GB" sz="1800" dirty="0" err="1" smtClean="0"/>
              <a:t>andTeaching</a:t>
            </a:r>
            <a:r>
              <a:rPr lang="en-GB" sz="1800" dirty="0" smtClean="0"/>
              <a:t>. </a:t>
            </a:r>
            <a:r>
              <a:rPr lang="en-GB" sz="1800" dirty="0" err="1" smtClean="0"/>
              <a:t>ESCalate</a:t>
            </a:r>
            <a:r>
              <a:rPr lang="en-GB" sz="1800" dirty="0" smtClean="0"/>
              <a:t> Regional Networking Seminars. Bristol: </a:t>
            </a:r>
            <a:r>
              <a:rPr lang="en-GB" sz="1800" dirty="0" err="1" smtClean="0"/>
              <a:t>ESCalate</a:t>
            </a:r>
            <a:r>
              <a:rPr lang="en-GB" sz="1800" dirty="0" smtClean="0"/>
              <a:t>. Available at: </a:t>
            </a:r>
            <a:r>
              <a:rPr lang="en-GB" sz="1800" dirty="0" smtClean="0">
                <a:hlinkClick r:id="rId3"/>
              </a:rPr>
              <a:t>http://www.escalate.ac.uk/resources/peerobservation</a:t>
            </a:r>
            <a:endParaRPr lang="en-GB" sz="1800" dirty="0" smtClean="0"/>
          </a:p>
          <a:p>
            <a:pPr>
              <a:buNone/>
            </a:pPr>
            <a:r>
              <a:rPr lang="en-GB" sz="1800" dirty="0" err="1" smtClean="0"/>
              <a:t>Hammersley</a:t>
            </a:r>
            <a:r>
              <a:rPr lang="en-GB" sz="1800" dirty="0" smtClean="0"/>
              <a:t>-Fletcher, L. and </a:t>
            </a:r>
            <a:r>
              <a:rPr lang="en-GB" sz="1800" dirty="0" err="1" smtClean="0"/>
              <a:t>Orsmond</a:t>
            </a:r>
            <a:r>
              <a:rPr lang="en-GB" sz="1800" dirty="0" smtClean="0"/>
              <a:t>, P. (2004) Evaluating our peers: is peer observation a meaningful process? Studies in Higher Education 29(4), 489-503.</a:t>
            </a:r>
          </a:p>
          <a:p>
            <a:pPr>
              <a:buNone/>
            </a:pPr>
            <a:r>
              <a:rPr lang="en-GB" sz="1800" dirty="0" err="1" smtClean="0"/>
              <a:t>Hodgkinson</a:t>
            </a:r>
            <a:r>
              <a:rPr lang="en-GB" sz="1800" dirty="0" smtClean="0"/>
              <a:t>, M. (1994) Peer Observation of Teaching Performance by Action Enquiry. Quality Assurance in Education 2(2), 26-31.</a:t>
            </a:r>
          </a:p>
          <a:p>
            <a:pPr>
              <a:buNone/>
            </a:pPr>
            <a:r>
              <a:rPr lang="en-GB" sz="1800" dirty="0" err="1" smtClean="0"/>
              <a:t>McKeachie</a:t>
            </a:r>
            <a:r>
              <a:rPr lang="en-GB" sz="1800" dirty="0" smtClean="0"/>
              <a:t>, W. J. (1951) </a:t>
            </a:r>
            <a:r>
              <a:rPr lang="en-GB" sz="1800" i="1" dirty="0" smtClean="0"/>
              <a:t>Teaching Tips: Strategies, Research and Theory for College and University Teachers,</a:t>
            </a:r>
            <a:r>
              <a:rPr lang="en-GB" sz="1800" dirty="0" smtClean="0"/>
              <a:t> Lexington MA: D. C. Heath and Company. </a:t>
            </a:r>
          </a:p>
          <a:p>
            <a:pPr>
              <a:buNone/>
            </a:pPr>
            <a:r>
              <a:rPr lang="en-GB" sz="1800" dirty="0" smtClean="0"/>
              <a:t>Race, P. Using peer observation to enhance teaching Leeds Met press (see </a:t>
            </a:r>
            <a:r>
              <a:rPr lang="en-GB" sz="1800" dirty="0" smtClean="0">
                <a:hlinkClick r:id="rId4"/>
              </a:rPr>
              <a:t>http://www.leedsbeckett.ac.uk/publications/files/090505-36477_PeerObsTeaching_LoRes.pdf</a:t>
            </a:r>
            <a:r>
              <a:rPr lang="en-GB" sz="1800" dirty="0" smtClean="0"/>
              <a:t> accessed November 2014)</a:t>
            </a:r>
          </a:p>
          <a:p>
            <a:pPr marL="534988" indent="-534988" eaLnBrk="1" hangingPunct="1">
              <a:lnSpc>
                <a:spcPct val="100000"/>
              </a:lnSpc>
              <a:buNone/>
            </a:pPr>
            <a:r>
              <a:rPr lang="en-GB" sz="1800" dirty="0" smtClean="0"/>
              <a:t>Race, P. (2006) </a:t>
            </a:r>
            <a:r>
              <a:rPr lang="en-GB" sz="1800" i="1" dirty="0" smtClean="0"/>
              <a:t>The lecturer’s toolkit (3rd edition)</a:t>
            </a:r>
            <a:r>
              <a:rPr lang="en-GB" sz="1800" dirty="0" smtClean="0"/>
              <a:t> London: Routledge.</a:t>
            </a:r>
          </a:p>
          <a:p>
            <a:pPr marL="534988" indent="-534988" eaLnBrk="1" hangingPunct="1">
              <a:lnSpc>
                <a:spcPct val="100000"/>
              </a:lnSpc>
              <a:buNone/>
            </a:pPr>
            <a:r>
              <a:rPr lang="en-GB" sz="1800" dirty="0" err="1" smtClean="0"/>
              <a:t>Ramsden</a:t>
            </a:r>
            <a:r>
              <a:rPr lang="en-GB" sz="1800" dirty="0" smtClean="0"/>
              <a:t> , P.(2003) </a:t>
            </a:r>
            <a:r>
              <a:rPr lang="en-GB" sz="1800" i="1" dirty="0" smtClean="0"/>
              <a:t>Learning to teach in higher education </a:t>
            </a:r>
            <a:r>
              <a:rPr lang="en-GB" sz="1800" dirty="0" smtClean="0"/>
              <a:t>(2</a:t>
            </a:r>
            <a:r>
              <a:rPr lang="en-GB" sz="1800" baseline="30000" dirty="0" smtClean="0"/>
              <a:t>nd</a:t>
            </a:r>
            <a:r>
              <a:rPr lang="en-GB" sz="1800" dirty="0" smtClean="0"/>
              <a:t> edition) London, Routledge </a:t>
            </a:r>
            <a:r>
              <a:rPr lang="en-GB" sz="1800" dirty="0" err="1" smtClean="0"/>
              <a:t>Falmer</a:t>
            </a:r>
            <a:r>
              <a:rPr lang="en-GB" sz="1800" dirty="0" smtClean="0"/>
              <a:t>.</a:t>
            </a:r>
          </a:p>
          <a:p>
            <a:pPr>
              <a:lnSpc>
                <a:spcPct val="100000"/>
              </a:lnSpc>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By the end of this workshop, you will have had opportunities to:</a:t>
            </a:r>
          </a:p>
        </p:txBody>
      </p:sp>
      <p:sp>
        <p:nvSpPr>
          <p:cNvPr id="13315" name="Content Placeholder 2"/>
          <p:cNvSpPr>
            <a:spLocks noGrp="1"/>
          </p:cNvSpPr>
          <p:nvPr>
            <p:ph idx="1"/>
          </p:nvPr>
        </p:nvSpPr>
        <p:spPr/>
        <p:txBody>
          <a:bodyPr/>
          <a:lstStyle/>
          <a:p>
            <a:pPr marL="361950" indent="-361950">
              <a:lnSpc>
                <a:spcPct val="100000"/>
              </a:lnSpc>
              <a:spcBef>
                <a:spcPts val="0"/>
              </a:spcBef>
              <a:spcAft>
                <a:spcPts val="600"/>
              </a:spcAft>
            </a:pPr>
            <a:r>
              <a:rPr lang="en-US" sz="2400" kern="1200" dirty="0" smtClean="0">
                <a:latin typeface="Calibri" panose="020F0502020204030204" pitchFamily="34" charset="0"/>
                <a:ea typeface="ＭＳ Ｐゴシック" panose="020B0600070205080204" pitchFamily="34" charset="-128"/>
              </a:rPr>
              <a:t>Comment on a range of approaches to evaluating and enhancing their own teaching in a variety of contexts using a range of reflective instruments for personal and collective use; </a:t>
            </a:r>
          </a:p>
          <a:p>
            <a:pPr>
              <a:lnSpc>
                <a:spcPct val="100000"/>
              </a:lnSpc>
              <a:spcBef>
                <a:spcPts val="0"/>
              </a:spcBef>
              <a:spcAft>
                <a:spcPts val="600"/>
              </a:spcAft>
            </a:pPr>
            <a:r>
              <a:rPr lang="en-US" sz="2400" kern="1200" dirty="0" smtClean="0">
                <a:latin typeface="Calibri" panose="020F0502020204030204" pitchFamily="34" charset="0"/>
                <a:ea typeface="ＭＳ Ｐゴシック" panose="020B0600070205080204" pitchFamily="34" charset="-128"/>
              </a:rPr>
              <a:t>Consider how best to engage with self-managed peer observation as a means of focusing on ways of improving teaching and engaging with students; </a:t>
            </a:r>
          </a:p>
          <a:p>
            <a:pPr>
              <a:lnSpc>
                <a:spcPct val="100000"/>
              </a:lnSpc>
              <a:spcBef>
                <a:spcPts val="0"/>
              </a:spcBef>
              <a:spcAft>
                <a:spcPts val="600"/>
              </a:spcAft>
            </a:pPr>
            <a:r>
              <a:rPr lang="en-US" sz="2400" kern="1200" dirty="0" smtClean="0">
                <a:latin typeface="Calibri" panose="020F0502020204030204" pitchFamily="34" charset="0"/>
                <a:ea typeface="ＭＳ Ｐゴシック" panose="020B0600070205080204" pitchFamily="34" charset="-128"/>
              </a:rPr>
              <a:t>Devise a personal programme of reflection suitable for individual contexts, subjects, students ‘level of study and their own levels of experience as teachers.</a:t>
            </a:r>
          </a:p>
          <a:p>
            <a:pPr defTabSz="820007" eaLnBrk="1" fontAlgn="auto" hangingPunct="1">
              <a:lnSpc>
                <a:spcPct val="100000"/>
              </a:lnSpc>
              <a:spcBef>
                <a:spcPts val="0"/>
              </a:spcBef>
              <a:spcAft>
                <a:spcPts val="600"/>
              </a:spcAft>
              <a:buClrTx/>
              <a:buSzTx/>
              <a:defRPr/>
            </a:pPr>
            <a:endParaRPr lang="en-US" sz="2400" b="0" kern="1200" dirty="0" smtClean="0">
              <a:latin typeface="Calibri" panose="020F0502020204030204" pitchFamily="34" charset="0"/>
              <a:ea typeface="ＭＳ Ｐゴシック" panose="020B0600070205080204" pitchFamily="34" charset="-128"/>
            </a:endParaRPr>
          </a:p>
          <a:p>
            <a:pPr defTabSz="820007" eaLnBrk="1" fontAlgn="auto" hangingPunct="1">
              <a:lnSpc>
                <a:spcPct val="100000"/>
              </a:lnSpc>
              <a:spcBef>
                <a:spcPts val="0"/>
              </a:spcBef>
              <a:spcAft>
                <a:spcPts val="600"/>
              </a:spcAft>
              <a:buClrTx/>
              <a:buSzTx/>
              <a:defRPr/>
            </a:pPr>
            <a:endParaRPr lang="en-US" sz="2400" b="0" kern="1200" dirty="0" smtClean="0">
              <a:latin typeface="Calibri" panose="020F0502020204030204" pitchFamily="34" charset="0"/>
              <a:ea typeface="ＭＳ Ｐゴシック" panose="020B0600070205080204" pitchFamily="34" charset="-128"/>
            </a:endParaRPr>
          </a:p>
          <a:p>
            <a:pPr>
              <a:lnSpc>
                <a:spcPct val="100000"/>
              </a:lnSpc>
              <a:spcBef>
                <a:spcPts val="0"/>
              </a:spcBef>
              <a:spcAft>
                <a:spcPts val="600"/>
              </a:spcAft>
            </a:pPr>
            <a:endParaRPr lang="en-GB" sz="2600"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Task: are you an excellent teacher? </a:t>
            </a:r>
          </a:p>
        </p:txBody>
      </p:sp>
      <p:sp>
        <p:nvSpPr>
          <p:cNvPr id="3" name="Content Placeholder 2"/>
          <p:cNvSpPr>
            <a:spLocks noGrp="1"/>
          </p:cNvSpPr>
          <p:nvPr>
            <p:ph idx="1"/>
          </p:nvPr>
        </p:nvSpPr>
        <p:spPr/>
        <p:txBody>
          <a:bodyPr/>
          <a:lstStyle/>
          <a:p>
            <a:pPr>
              <a:lnSpc>
                <a:spcPct val="100000"/>
              </a:lnSpc>
            </a:pPr>
            <a:r>
              <a:rPr lang="en-GB" sz="2600" dirty="0" smtClean="0"/>
              <a:t>Think of an inspiring educator you’ve learned from (this could be a teacher, a peer or someone whose work you admire on television or elsewhere);</a:t>
            </a:r>
          </a:p>
          <a:p>
            <a:pPr>
              <a:lnSpc>
                <a:spcPct val="100000"/>
              </a:lnSpc>
            </a:pPr>
            <a:r>
              <a:rPr lang="en-GB" sz="2600" dirty="0" smtClean="0"/>
              <a:t>Identify up to five characteristics of an inspiring teacher using this role model as a case in point;</a:t>
            </a:r>
          </a:p>
          <a:p>
            <a:pPr>
              <a:lnSpc>
                <a:spcPct val="100000"/>
              </a:lnSpc>
            </a:pPr>
            <a:r>
              <a:rPr lang="en-GB" sz="2600" dirty="0" smtClean="0"/>
              <a:t>Now identify up to five characteristics of a disappointing or uninspiring teacher of your acquaintance;</a:t>
            </a:r>
          </a:p>
          <a:p>
            <a:pPr>
              <a:lnSpc>
                <a:spcPct val="100000"/>
              </a:lnSpc>
            </a:pPr>
            <a:r>
              <a:rPr lang="en-GB" sz="2600" dirty="0" smtClean="0"/>
              <a:t>Reflect on your own characteristics and identify a couple of areas for improvement.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 descr="assessment conf-29.jpg"/>
          <p:cNvPicPr>
            <a:picLocks noChangeAspect="1"/>
          </p:cNvPicPr>
          <p:nvPr/>
        </p:nvPicPr>
        <p:blipFill>
          <a:blip r:embed="rId3" cstate="email"/>
          <a:srcRect/>
          <a:stretch>
            <a:fillRect/>
          </a:stretch>
        </p:blipFill>
        <p:spPr bwMode="auto">
          <a:xfrm>
            <a:off x="2286000" y="0"/>
            <a:ext cx="4572000" cy="6858000"/>
          </a:xfrm>
          <a:prstGeom prst="rect">
            <a:avLst/>
          </a:prstGeom>
          <a:noFill/>
          <a:ln w="9525">
            <a:noFill/>
            <a:miter lim="800000"/>
            <a:headEnd/>
            <a:tailEnd/>
          </a:ln>
        </p:spPr>
      </p:pic>
      <p:sp>
        <p:nvSpPr>
          <p:cNvPr id="4" name="Title 3"/>
          <p:cNvSpPr txBox="1">
            <a:spLocks/>
          </p:cNvSpPr>
          <p:nvPr/>
        </p:nvSpPr>
        <p:spPr>
          <a:xfrm>
            <a:off x="2286000" y="0"/>
            <a:ext cx="4572016"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en-GB"/>
            </a:defPPr>
            <a:lvl1pPr marL="0" marR="0" lvl="0" indent="0" defTabSz="914400" eaLnBrk="1" latinLnBrk="0" hangingPunct="1">
              <a:lnSpc>
                <a:spcPct val="100000"/>
              </a:lnSpc>
              <a:buClrTx/>
              <a:buSzTx/>
              <a:buFontTx/>
              <a:buNone/>
              <a:tabLst/>
              <a:defRPr kumimoji="0" sz="3200" b="1" i="0" u="none" strike="noStrike" kern="0" cap="none" spc="0" normalizeH="0" baseline="0">
                <a:ln>
                  <a:noFill/>
                </a:ln>
                <a:solidFill>
                  <a:schemeClr val="tx2"/>
                </a:solidFill>
                <a:effectLst/>
                <a:uLnTx/>
                <a:uFillTx/>
                <a:latin typeface="+mj-lt"/>
                <a:ea typeface="+mj-ea"/>
                <a:cs typeface="+mj-cs"/>
              </a:defRPr>
            </a:lvl1pPr>
          </a:lstStyle>
          <a:p>
            <a:r>
              <a:rPr lang="en-GB" dirty="0"/>
              <a:t>Here’s one! Ruth Pickford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Why is she a great teacher?</a:t>
            </a:r>
          </a:p>
        </p:txBody>
      </p:sp>
      <p:sp>
        <p:nvSpPr>
          <p:cNvPr id="3" name="Content Placeholder 2"/>
          <p:cNvSpPr>
            <a:spLocks noGrp="1"/>
          </p:cNvSpPr>
          <p:nvPr>
            <p:ph idx="1"/>
          </p:nvPr>
        </p:nvSpPr>
        <p:spPr>
          <a:xfrm>
            <a:off x="395536" y="1052736"/>
            <a:ext cx="8229600" cy="4789488"/>
          </a:xfrm>
        </p:spPr>
        <p:txBody>
          <a:bodyPr/>
          <a:lstStyle/>
          <a:p>
            <a:pPr>
              <a:lnSpc>
                <a:spcPct val="100000"/>
              </a:lnSpc>
            </a:pPr>
            <a:r>
              <a:rPr lang="en-GB" sz="2600" dirty="0" smtClean="0"/>
              <a:t>Unafraid to take risks but leaves nothing to chance;</a:t>
            </a:r>
          </a:p>
          <a:p>
            <a:pPr>
              <a:lnSpc>
                <a:spcPct val="100000"/>
              </a:lnSpc>
            </a:pPr>
            <a:r>
              <a:rPr lang="en-GB" sz="2600" dirty="0" smtClean="0"/>
              <a:t>Articulates a clear rationale of what she is trying to achieve in her teaching and makes detailed plans on how to achieve it;</a:t>
            </a:r>
          </a:p>
          <a:p>
            <a:pPr>
              <a:lnSpc>
                <a:spcPct val="100000"/>
              </a:lnSpc>
            </a:pPr>
            <a:r>
              <a:rPr lang="en-GB" sz="2600" dirty="0" smtClean="0"/>
              <a:t>Worries less about what students think about her than how much they are learning;</a:t>
            </a:r>
          </a:p>
          <a:p>
            <a:pPr>
              <a:lnSpc>
                <a:spcPct val="100000"/>
              </a:lnSpc>
            </a:pPr>
            <a:r>
              <a:rPr lang="en-GB" sz="2600" dirty="0" smtClean="0"/>
              <a:t>Capable of being seriously quirky without being ‘up herself’;</a:t>
            </a:r>
          </a:p>
          <a:p>
            <a:pPr>
              <a:lnSpc>
                <a:spcPct val="100000"/>
              </a:lnSpc>
            </a:pPr>
            <a:r>
              <a:rPr lang="en-GB" sz="2600" dirty="0" smtClean="0"/>
              <a:t>Continuously challenges students out of their comfort zones.</a:t>
            </a:r>
          </a:p>
          <a:p>
            <a:pPr>
              <a:lnSpc>
                <a:spcPct val="100000"/>
              </a:lnSpc>
            </a:pPr>
            <a:endParaRPr lang="en-GB" sz="2600" dirty="0" smtClean="0"/>
          </a:p>
          <a:p>
            <a:pPr>
              <a:lnSpc>
                <a:spcPct val="100000"/>
              </a:lnSpc>
              <a:buNone/>
            </a:pPr>
            <a:endParaRPr lang="en-GB" sz="2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How do we know if we are offering excellent teaching?</a:t>
            </a:r>
          </a:p>
        </p:txBody>
      </p:sp>
      <p:sp>
        <p:nvSpPr>
          <p:cNvPr id="8195" name="Content Placeholder 2"/>
          <p:cNvSpPr>
            <a:spLocks noGrp="1"/>
          </p:cNvSpPr>
          <p:nvPr>
            <p:ph idx="1"/>
          </p:nvPr>
        </p:nvSpPr>
        <p:spPr/>
        <p:txBody>
          <a:bodyPr/>
          <a:lstStyle/>
          <a:p>
            <a:pPr>
              <a:lnSpc>
                <a:spcPct val="100000"/>
              </a:lnSpc>
            </a:pPr>
            <a:r>
              <a:rPr lang="en-GB" sz="2600" dirty="0" smtClean="0"/>
              <a:t>Students are satisfied, learn well, achieve highly and have fulfilling learning experiences;</a:t>
            </a:r>
          </a:p>
          <a:p>
            <a:pPr>
              <a:lnSpc>
                <a:spcPct val="100000"/>
              </a:lnSpc>
            </a:pPr>
            <a:r>
              <a:rPr lang="en-GB" sz="2600" dirty="0" smtClean="0"/>
              <a:t>We as teachers are satisfied, motivated and find their workloads manageable;</a:t>
            </a:r>
          </a:p>
          <a:p>
            <a:pPr>
              <a:lnSpc>
                <a:spcPct val="100000"/>
              </a:lnSpc>
            </a:pPr>
            <a:r>
              <a:rPr lang="en-GB" sz="2600" dirty="0" smtClean="0"/>
              <a:t>Quality assurers and Professional and Subject bodies like what we do and have no complaints about systems and processes;</a:t>
            </a:r>
          </a:p>
          <a:p>
            <a:pPr>
              <a:lnSpc>
                <a:spcPct val="100000"/>
              </a:lnSpc>
            </a:pPr>
            <a:r>
              <a:rPr lang="en-GB" sz="2600" dirty="0" smtClean="0"/>
              <a:t>University managers are confident that the student experience offered is of high quality (and deal with few complaints).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Some characteristics of excellent university teachers:</a:t>
            </a:r>
          </a:p>
        </p:txBody>
      </p:sp>
      <p:sp>
        <p:nvSpPr>
          <p:cNvPr id="10243" name="Content Placeholder 2"/>
          <p:cNvSpPr>
            <a:spLocks noGrp="1"/>
          </p:cNvSpPr>
          <p:nvPr>
            <p:ph idx="1"/>
          </p:nvPr>
        </p:nvSpPr>
        <p:spPr>
          <a:xfrm>
            <a:off x="285750" y="1412875"/>
            <a:ext cx="8643938" cy="4789488"/>
          </a:xfrm>
        </p:spPr>
        <p:txBody>
          <a:bodyPr/>
          <a:lstStyle/>
          <a:p>
            <a:pPr marL="514350" indent="-514350">
              <a:buSzPct val="100000"/>
              <a:buFont typeface="Arial" charset="0"/>
              <a:buAutoNum type="arabicPeriod"/>
            </a:pPr>
            <a:r>
              <a:rPr lang="en-GB" sz="2400" dirty="0" smtClean="0"/>
              <a:t>Knows subject material thoroughly</a:t>
            </a:r>
          </a:p>
          <a:p>
            <a:pPr marL="514350" indent="-514350">
              <a:buSzPct val="100000"/>
              <a:buFont typeface="Arial" charset="0"/>
              <a:buAutoNum type="arabicPeriod"/>
            </a:pPr>
            <a:r>
              <a:rPr lang="en-GB" sz="2400" dirty="0" smtClean="0"/>
              <a:t>Adopts a scholarly approach to the practice of teaching</a:t>
            </a:r>
          </a:p>
          <a:p>
            <a:pPr marL="514350" indent="-514350">
              <a:buSzPct val="100000"/>
              <a:buFont typeface="Arial" charset="0"/>
              <a:buAutoNum type="arabicPeriod"/>
            </a:pPr>
            <a:r>
              <a:rPr lang="en-GB" sz="2400" dirty="0" smtClean="0"/>
              <a:t>Is reflective and regularly reviews own practice</a:t>
            </a:r>
          </a:p>
          <a:p>
            <a:pPr marL="514350" indent="-514350">
              <a:buSzPct val="100000"/>
              <a:buFont typeface="Arial" charset="0"/>
              <a:buAutoNum type="arabicPeriod"/>
            </a:pPr>
            <a:r>
              <a:rPr lang="en-GB" sz="2400" dirty="0" smtClean="0"/>
              <a:t>Is well organised and plans curriculum effectively</a:t>
            </a:r>
          </a:p>
          <a:p>
            <a:pPr marL="514350" indent="-514350">
              <a:buSzPct val="100000"/>
              <a:buFont typeface="Arial" charset="0"/>
              <a:buAutoNum type="arabicPeriod"/>
            </a:pPr>
            <a:r>
              <a:rPr lang="en-GB" sz="2400" dirty="0" smtClean="0"/>
              <a:t>Is passionate about teaching</a:t>
            </a:r>
          </a:p>
          <a:p>
            <a:pPr marL="514350" indent="-514350">
              <a:buSzPct val="100000"/>
              <a:buFont typeface="Arial" charset="0"/>
              <a:buAutoNum type="arabicPeriod"/>
            </a:pPr>
            <a:r>
              <a:rPr lang="en-GB" sz="2400" dirty="0" smtClean="0"/>
              <a:t>Has a student-centred orientation to teaching</a:t>
            </a:r>
          </a:p>
          <a:p>
            <a:pPr marL="514350" indent="-514350">
              <a:buSzPct val="100000"/>
              <a:buFont typeface="Arial" charset="0"/>
              <a:buAutoNum type="arabicPeriod"/>
            </a:pPr>
            <a:r>
              <a:rPr lang="en-GB" sz="2400" dirty="0" smtClean="0"/>
              <a:t>Regularly reviews innovations in learning and teaching and tries out ones relevant to own context</a:t>
            </a:r>
          </a:p>
          <a:p>
            <a:pPr marL="514350" indent="-514350">
              <a:buSzPct val="100000"/>
              <a:buFont typeface="Arial" charset="0"/>
              <a:buAutoNum type="arabicPeriod"/>
            </a:pPr>
            <a:r>
              <a:rPr lang="en-GB" sz="2400" dirty="0" smtClean="0"/>
              <a:t>Ensures that assessment practices are fit for purpose and contribute to learning</a:t>
            </a:r>
          </a:p>
          <a:p>
            <a:pPr marL="514350" indent="-514350">
              <a:buSzPct val="100000"/>
              <a:buFont typeface="Arial" charset="0"/>
              <a:buAutoNum type="arabicPeriod"/>
            </a:pPr>
            <a:r>
              <a:rPr lang="en-GB" sz="2400" dirty="0" smtClean="0"/>
              <a:t>Demonstrates empathy and emotional intelligence</a:t>
            </a:r>
          </a:p>
          <a:p>
            <a:pPr marL="514350" indent="-514350">
              <a:buSzPct val="100000"/>
              <a:buFont typeface="Arial" charset="0"/>
              <a:buAutoNum type="arabicPeriod"/>
            </a:pPr>
            <a:endParaRPr lang="en-GB" sz="2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3587750" y="19875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1</a:t>
            </a:r>
          </a:p>
        </p:txBody>
      </p:sp>
      <p:sp>
        <p:nvSpPr>
          <p:cNvPr id="6" name="Rectangle 4"/>
          <p:cNvSpPr>
            <a:spLocks noChangeArrowheads="1"/>
          </p:cNvSpPr>
          <p:nvPr/>
        </p:nvSpPr>
        <p:spPr bwMode="auto">
          <a:xfrm>
            <a:off x="1758950" y="26733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2</a:t>
            </a:r>
          </a:p>
        </p:txBody>
      </p:sp>
      <p:sp>
        <p:nvSpPr>
          <p:cNvPr id="7" name="Rectangle 5"/>
          <p:cNvSpPr>
            <a:spLocks noChangeArrowheads="1"/>
          </p:cNvSpPr>
          <p:nvPr/>
        </p:nvSpPr>
        <p:spPr bwMode="auto">
          <a:xfrm>
            <a:off x="5264150" y="27495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3</a:t>
            </a:r>
          </a:p>
        </p:txBody>
      </p:sp>
      <p:sp>
        <p:nvSpPr>
          <p:cNvPr id="8" name="Rectangle 6"/>
          <p:cNvSpPr>
            <a:spLocks noChangeArrowheads="1"/>
          </p:cNvSpPr>
          <p:nvPr/>
        </p:nvSpPr>
        <p:spPr bwMode="auto">
          <a:xfrm>
            <a:off x="3663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5</a:t>
            </a:r>
          </a:p>
        </p:txBody>
      </p:sp>
      <p:sp>
        <p:nvSpPr>
          <p:cNvPr id="9" name="Rectangle 7"/>
          <p:cNvSpPr>
            <a:spLocks noChangeArrowheads="1"/>
          </p:cNvSpPr>
          <p:nvPr/>
        </p:nvSpPr>
        <p:spPr bwMode="auto">
          <a:xfrm>
            <a:off x="6330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6</a:t>
            </a:r>
          </a:p>
        </p:txBody>
      </p:sp>
      <p:sp>
        <p:nvSpPr>
          <p:cNvPr id="10" name="Rectangle 8"/>
          <p:cNvSpPr>
            <a:spLocks noChangeArrowheads="1"/>
          </p:cNvSpPr>
          <p:nvPr/>
        </p:nvSpPr>
        <p:spPr bwMode="auto">
          <a:xfrm>
            <a:off x="10731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4</a:t>
            </a:r>
          </a:p>
        </p:txBody>
      </p:sp>
      <p:sp>
        <p:nvSpPr>
          <p:cNvPr id="11" name="Rectangle 9"/>
          <p:cNvSpPr>
            <a:spLocks noChangeArrowheads="1"/>
          </p:cNvSpPr>
          <p:nvPr/>
        </p:nvSpPr>
        <p:spPr bwMode="auto">
          <a:xfrm>
            <a:off x="52641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8</a:t>
            </a:r>
          </a:p>
        </p:txBody>
      </p:sp>
      <p:sp>
        <p:nvSpPr>
          <p:cNvPr id="12" name="Rectangle 10"/>
          <p:cNvSpPr>
            <a:spLocks noChangeArrowheads="1"/>
          </p:cNvSpPr>
          <p:nvPr/>
        </p:nvSpPr>
        <p:spPr bwMode="auto">
          <a:xfrm>
            <a:off x="21399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7</a:t>
            </a:r>
          </a:p>
        </p:txBody>
      </p:sp>
      <p:sp>
        <p:nvSpPr>
          <p:cNvPr id="13" name="Rectangle 11"/>
          <p:cNvSpPr>
            <a:spLocks noChangeArrowheads="1"/>
          </p:cNvSpPr>
          <p:nvPr/>
        </p:nvSpPr>
        <p:spPr bwMode="auto">
          <a:xfrm>
            <a:off x="3816350" y="51879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9</a:t>
            </a:r>
          </a:p>
        </p:txBody>
      </p:sp>
      <p:sp>
        <p:nvSpPr>
          <p:cNvPr id="14" name="Title 1"/>
          <p:cNvSpPr txBox="1">
            <a:spLocks/>
          </p:cNvSpPr>
          <p:nvPr/>
        </p:nvSpPr>
        <p:spPr>
          <a:xfrm>
            <a:off x="457200" y="122238"/>
            <a:ext cx="7543800" cy="10747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dirty="0" smtClean="0">
                <a:ln>
                  <a:noFill/>
                </a:ln>
                <a:solidFill>
                  <a:schemeClr val="tx2"/>
                </a:solidFill>
                <a:effectLst/>
                <a:uLnTx/>
                <a:uFillTx/>
                <a:latin typeface="+mj-lt"/>
                <a:ea typeface="+mj-ea"/>
                <a:cs typeface="+mj-cs"/>
              </a:rPr>
              <a:t>Characteristics of excellent university teachers: diamond-9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2771</Words>
  <Application>Microsoft Office PowerPoint</Application>
  <PresentationFormat>On-screen Show (4:3)</PresentationFormat>
  <Paragraphs>183</Paragraphs>
  <Slides>29</Slides>
  <Notes>15</Notes>
  <HiddenSlides>0</HiddenSlides>
  <MMClips>0</MMClips>
  <ScaleCrop>false</ScaleCrop>
  <HeadingPairs>
    <vt:vector size="4" baseType="variant">
      <vt:variant>
        <vt:lpstr>Theme</vt:lpstr>
      </vt:variant>
      <vt:variant>
        <vt:i4>2</vt:i4>
      </vt:variant>
      <vt:variant>
        <vt:lpstr>Slide Titles</vt:lpstr>
      </vt:variant>
      <vt:variant>
        <vt:i4>29</vt:i4>
      </vt:variant>
    </vt:vector>
  </HeadingPairs>
  <TitlesOfParts>
    <vt:vector size="31" baseType="lpstr">
      <vt:lpstr>LeedsMet template</vt:lpstr>
      <vt:lpstr>1_LeedsMet template</vt:lpstr>
      <vt:lpstr>Evaluating and enhancing your own teaching</vt:lpstr>
      <vt:lpstr>Workshop rationale</vt:lpstr>
      <vt:lpstr>By the end of this workshop, you will have had opportunities to:</vt:lpstr>
      <vt:lpstr>Task: are you an excellent teacher? </vt:lpstr>
      <vt:lpstr>Slide 5</vt:lpstr>
      <vt:lpstr>Why is she a great teacher?</vt:lpstr>
      <vt:lpstr>How do we know if we are offering excellent teaching?</vt:lpstr>
      <vt:lpstr>Some characteristics of excellent university teachers:</vt:lpstr>
      <vt:lpstr>Slide 9</vt:lpstr>
      <vt:lpstr> A tall order?</vt:lpstr>
      <vt:lpstr>High quality teaching…</vt:lpstr>
      <vt:lpstr>Slide 12</vt:lpstr>
      <vt:lpstr>Ken Bain says great teachers... </vt:lpstr>
      <vt:lpstr>Ken Bain says excellent teachers ask these questions as they prepare to teach:</vt:lpstr>
      <vt:lpstr>Some conclusions on inspiring teachers</vt:lpstr>
      <vt:lpstr>Reflection on my teaching</vt:lpstr>
      <vt:lpstr>Why is peer review so beneficial? The purposes of peer review include:</vt:lpstr>
      <vt:lpstr>Several useful things emerge from peer review, including the following:</vt:lpstr>
      <vt:lpstr>Why undertake peer observation?</vt:lpstr>
      <vt:lpstr>What can you gain from being an observer?</vt:lpstr>
      <vt:lpstr>Eight stages of dialogic peer observation</vt:lpstr>
      <vt:lpstr>What kinds of ground rules might you adopt?</vt:lpstr>
      <vt:lpstr>What kinds of prompts can you use during observations?</vt:lpstr>
      <vt:lpstr>Explain to your students what is going on during observations. Tell them:</vt:lpstr>
      <vt:lpstr>The purpose of the meeting held after the observation</vt:lpstr>
      <vt:lpstr>Peer observation can be problematic if:</vt:lpstr>
      <vt:lpstr>So what are you going to do?</vt:lpstr>
      <vt:lpstr>References and further reading</vt:lpstr>
      <vt:lpstr>References and further reading (2)</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126</cp:revision>
  <dcterms:created xsi:type="dcterms:W3CDTF">2007-03-06T12:05:28Z</dcterms:created>
  <dcterms:modified xsi:type="dcterms:W3CDTF">2014-11-05T10:32:33Z</dcterms:modified>
</cp:coreProperties>
</file>