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8"/>
  </p:notesMasterIdLst>
  <p:handoutMasterIdLst>
    <p:handoutMasterId r:id="rId79"/>
  </p:handoutMasterIdLst>
  <p:sldIdLst>
    <p:sldId id="420" r:id="rId3"/>
    <p:sldId id="529" r:id="rId4"/>
    <p:sldId id="530" r:id="rId5"/>
    <p:sldId id="471" r:id="rId6"/>
    <p:sldId id="523" r:id="rId7"/>
    <p:sldId id="524" r:id="rId8"/>
    <p:sldId id="468" r:id="rId9"/>
    <p:sldId id="537" r:id="rId10"/>
    <p:sldId id="546" r:id="rId11"/>
    <p:sldId id="538" r:id="rId12"/>
    <p:sldId id="545" r:id="rId13"/>
    <p:sldId id="520" r:id="rId14"/>
    <p:sldId id="525" r:id="rId15"/>
    <p:sldId id="539" r:id="rId16"/>
    <p:sldId id="429" r:id="rId17"/>
    <p:sldId id="427" r:id="rId18"/>
    <p:sldId id="527" r:id="rId19"/>
    <p:sldId id="483" r:id="rId20"/>
    <p:sldId id="484" r:id="rId21"/>
    <p:sldId id="485" r:id="rId22"/>
    <p:sldId id="486" r:id="rId23"/>
    <p:sldId id="487" r:id="rId24"/>
    <p:sldId id="488" r:id="rId25"/>
    <p:sldId id="489" r:id="rId26"/>
    <p:sldId id="490" r:id="rId27"/>
    <p:sldId id="492" r:id="rId28"/>
    <p:sldId id="531" r:id="rId29"/>
    <p:sldId id="540" r:id="rId30"/>
    <p:sldId id="541" r:id="rId31"/>
    <p:sldId id="542" r:id="rId32"/>
    <p:sldId id="543" r:id="rId33"/>
    <p:sldId id="544" r:id="rId34"/>
    <p:sldId id="443" r:id="rId35"/>
    <p:sldId id="533" r:id="rId36"/>
    <p:sldId id="532" r:id="rId37"/>
    <p:sldId id="534" r:id="rId38"/>
    <p:sldId id="448" r:id="rId39"/>
    <p:sldId id="547" r:id="rId40"/>
    <p:sldId id="526" r:id="rId41"/>
    <p:sldId id="367" r:id="rId42"/>
    <p:sldId id="416" r:id="rId43"/>
    <p:sldId id="424" r:id="rId44"/>
    <p:sldId id="425" r:id="rId45"/>
    <p:sldId id="428" r:id="rId46"/>
    <p:sldId id="476" r:id="rId47"/>
    <p:sldId id="480" r:id="rId48"/>
    <p:sldId id="535" r:id="rId49"/>
    <p:sldId id="536" r:id="rId50"/>
    <p:sldId id="430" r:id="rId51"/>
    <p:sldId id="441" r:id="rId52"/>
    <p:sldId id="500" r:id="rId53"/>
    <p:sldId id="501" r:id="rId54"/>
    <p:sldId id="511" r:id="rId55"/>
    <p:sldId id="512" r:id="rId56"/>
    <p:sldId id="509" r:id="rId57"/>
    <p:sldId id="510" r:id="rId58"/>
    <p:sldId id="505" r:id="rId59"/>
    <p:sldId id="506" r:id="rId60"/>
    <p:sldId id="507" r:id="rId61"/>
    <p:sldId id="508" r:id="rId62"/>
    <p:sldId id="447" r:id="rId63"/>
    <p:sldId id="513" r:id="rId64"/>
    <p:sldId id="514" r:id="rId65"/>
    <p:sldId id="502" r:id="rId66"/>
    <p:sldId id="515" r:id="rId67"/>
    <p:sldId id="528" r:id="rId68"/>
    <p:sldId id="517" r:id="rId69"/>
    <p:sldId id="504" r:id="rId70"/>
    <p:sldId id="450" r:id="rId71"/>
    <p:sldId id="481" r:id="rId72"/>
    <p:sldId id="382" r:id="rId73"/>
    <p:sldId id="270" r:id="rId74"/>
    <p:sldId id="271" r:id="rId75"/>
    <p:sldId id="272" r:id="rId76"/>
    <p:sldId id="317" r:id="rId7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p:scale>
          <a:sx n="60" d="100"/>
          <a:sy n="60" d="100"/>
        </p:scale>
        <p:origin x="-702" y="23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10" d="100"/>
        <a:sy n="110" d="100"/>
      </p:scale>
      <p:origin x="0" y="10728"/>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commentAuthors" Target="commentAuthor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67017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333721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18</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18</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19</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19</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20</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20</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21</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21</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22</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22</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23</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23</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24</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24</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25</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25</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26</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4</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33</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dirty="0"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40</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41</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42</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43</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44</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45</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51</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52</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53</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54</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55</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56</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57</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58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59</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60</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61</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62</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63</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64</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65</a:t>
            </a:fld>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66</a:t>
            </a:fld>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67</a:t>
            </a:fld>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74</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13</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dirty="0" smtClean="0"/>
              <a:t>La </a:t>
            </a:r>
            <a:r>
              <a:rPr lang="en-GB" dirty="0" err="1" smtClean="0"/>
              <a:t>evaluación</a:t>
            </a:r>
            <a:r>
              <a:rPr lang="en-GB" dirty="0" smtClean="0"/>
              <a:t> </a:t>
            </a:r>
            <a:r>
              <a:rPr lang="en-GB" dirty="0" err="1" smtClean="0"/>
              <a:t>dbe</a:t>
            </a:r>
            <a:r>
              <a:rPr lang="en-GB" dirty="0" smtClean="0"/>
              <a:t> ser </a:t>
            </a:r>
            <a:r>
              <a:rPr lang="en-GB" dirty="0" err="1" smtClean="0"/>
              <a:t>parte</a:t>
            </a:r>
            <a:r>
              <a:rPr lang="en-GB" dirty="0" smtClean="0"/>
              <a:t> </a:t>
            </a:r>
            <a:r>
              <a:rPr lang="en-GB" dirty="0" err="1" smtClean="0"/>
              <a:t>íntegra</a:t>
            </a:r>
            <a:r>
              <a:rPr lang="en-GB" dirty="0" smtClean="0"/>
              <a:t> del </a:t>
            </a:r>
            <a:r>
              <a:rPr lang="en-GB" dirty="0" err="1" smtClean="0"/>
              <a:t>aprendizaje</a:t>
            </a:r>
            <a:r>
              <a:rPr lang="en-GB" dirty="0" smtClean="0"/>
              <a:t>.</a:t>
            </a:r>
          </a:p>
          <a:p>
            <a:r>
              <a:rPr lang="en-GB" dirty="0" smtClean="0"/>
              <a:t>“</a:t>
            </a:r>
            <a:r>
              <a:rPr lang="en-GB" dirty="0" err="1" smtClean="0"/>
              <a:t>Alineamiento</a:t>
            </a:r>
            <a:r>
              <a:rPr lang="en-GB" dirty="0" smtClean="0"/>
              <a:t> </a:t>
            </a:r>
            <a:r>
              <a:rPr lang="en-GB" dirty="0" err="1" smtClean="0"/>
              <a:t>constructivo</a:t>
            </a:r>
            <a:r>
              <a:rPr lang="en-GB" dirty="0" smtClean="0"/>
              <a:t>” </a:t>
            </a:r>
            <a:r>
              <a:rPr lang="en-GB" dirty="0" err="1" smtClean="0"/>
              <a:t>según</a:t>
            </a:r>
            <a:r>
              <a:rPr lang="en-GB" dirty="0" smtClean="0"/>
              <a:t> Biggs</a:t>
            </a:r>
          </a:p>
          <a:p>
            <a:r>
              <a:rPr lang="en-GB" dirty="0" smtClean="0"/>
              <a:t>Los </a:t>
            </a:r>
            <a:r>
              <a:rPr lang="en-GB" dirty="0" err="1" smtClean="0"/>
              <a:t>estudiantes</a:t>
            </a:r>
            <a:r>
              <a:rPr lang="en-GB" dirty="0" smtClean="0"/>
              <a:t> </a:t>
            </a:r>
            <a:r>
              <a:rPr lang="en-GB" dirty="0" err="1" smtClean="0"/>
              <a:t>prefieren</a:t>
            </a:r>
            <a:r>
              <a:rPr lang="en-GB" dirty="0" smtClean="0"/>
              <a:t> </a:t>
            </a:r>
            <a:r>
              <a:rPr lang="en-GB" dirty="0" err="1" smtClean="0"/>
              <a:t>tareas</a:t>
            </a:r>
            <a:r>
              <a:rPr lang="en-GB" dirty="0" smtClean="0"/>
              <a:t> </a:t>
            </a:r>
            <a:r>
              <a:rPr lang="en-GB" dirty="0" err="1" smtClean="0"/>
              <a:t>auténticas</a:t>
            </a:r>
            <a:r>
              <a:rPr lang="en-GB" dirty="0" smtClean="0"/>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15</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05/11/2014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05/11/2014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05/11/2014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05/11/2014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05/11/2014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05/11/2014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05/11/2014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05/11/2014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05/11/2014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05/11/2014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05/11/2014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05/11/2014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nusconnect.org.uk/resources/open/highereducation/Feedback-and-Assessment-Benchmarking-Tool/"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Improving student assessment: part one</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Luxembourg</a:t>
            </a:r>
          </a:p>
          <a:p>
            <a:pPr algn="ctr" eaLnBrk="1" hangingPunct="1">
              <a:defRPr/>
            </a:pPr>
            <a:r>
              <a:rPr lang="en-GB" sz="1800" dirty="0" smtClean="0"/>
              <a:t>6 November 2014</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authentic assessment tasks</a:t>
            </a:r>
            <a:endParaRPr lang="en-GB" dirty="0"/>
          </a:p>
        </p:txBody>
      </p:sp>
      <p:sp>
        <p:nvSpPr>
          <p:cNvPr id="3" name="Content Placeholder 2"/>
          <p:cNvSpPr>
            <a:spLocks noGrp="1"/>
          </p:cNvSpPr>
          <p:nvPr>
            <p:ph idx="1"/>
          </p:nvPr>
        </p:nvSpPr>
        <p:spPr/>
        <p:txBody>
          <a:bodyPr/>
          <a:lstStyle/>
          <a:p>
            <a:r>
              <a:rPr lang="en-GB" dirty="0" smtClean="0"/>
              <a:t>Asking students to curate an exhibition on a key public health topic which explains complex issues to non-specialists;</a:t>
            </a:r>
          </a:p>
          <a:p>
            <a:r>
              <a:rPr lang="en-GB" dirty="0" smtClean="0"/>
              <a:t>Involving undergraduate students in live research tasks linked to lab work being undertaken by their lecturing staff;</a:t>
            </a:r>
          </a:p>
          <a:p>
            <a:r>
              <a:rPr lang="en-GB" dirty="0" smtClean="0"/>
              <a:t>Requiring them to write articles suitable for publication in real journals;</a:t>
            </a:r>
          </a:p>
          <a:p>
            <a:r>
              <a:rPr lang="en-GB" dirty="0" smtClean="0"/>
              <a:t>Requiring them to create and deliver performances that bring texts to life;</a:t>
            </a:r>
          </a:p>
          <a:p>
            <a:r>
              <a:rPr lang="en-GB" dirty="0" smtClean="0"/>
              <a:t>Objective Structured Clinical Examinations, where students undertake multiple live and realistic tasks;</a:t>
            </a:r>
          </a:p>
          <a:p>
            <a:r>
              <a:rPr lang="en-GB" dirty="0" smtClean="0"/>
              <a:t>Solving live business problems in partnership with local industries.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Dialogic assessment</a:t>
            </a:r>
            <a:endParaRPr lang="en-GB" dirty="0"/>
          </a:p>
        </p:txBody>
      </p:sp>
      <p:sp>
        <p:nvSpPr>
          <p:cNvPr id="3" name="Content Placeholder 2"/>
          <p:cNvSpPr>
            <a:spLocks noGrp="1"/>
          </p:cNvSpPr>
          <p:nvPr>
            <p:ph idx="1"/>
          </p:nvPr>
        </p:nvSpPr>
        <p:spPr/>
        <p:txBody>
          <a:bodyPr/>
          <a:lstStyle/>
          <a:p>
            <a:pPr>
              <a:buNone/>
            </a:pPr>
            <a:r>
              <a:rPr lang="en-GB" dirty="0" smtClean="0">
                <a:solidFill>
                  <a:schemeClr val="tx1">
                    <a:lumMod val="95000"/>
                    <a:lumOff val="5000"/>
                  </a:schemeClr>
                </a:solidFill>
              </a:rPr>
              <a:t>“There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a:t>
            </a:r>
          </a:p>
          <a:p>
            <a:pPr>
              <a:buNone/>
            </a:pPr>
            <a:r>
              <a:rPr lang="en-GB" dirty="0" smtClean="0">
                <a:solidFill>
                  <a:schemeClr val="tx1">
                    <a:lumMod val="95000"/>
                    <a:lumOff val="5000"/>
                  </a:schemeClr>
                </a:solidFill>
              </a:rPr>
              <a:t>(HEA, A marked improvement, 2012)</a:t>
            </a:r>
            <a:endParaRPr lang="en-GB" dirty="0">
              <a:solidFill>
                <a:schemeClr val="tx1">
                  <a:lumMod val="95000"/>
                  <a:lumOff val="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Fit for purpose assessment</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dirty="0" smtClean="0"/>
              <a:t>Exploring ways in which assessment can engage students and be integral to learning;</a:t>
            </a:r>
          </a:p>
          <a:p>
            <a:r>
              <a:rPr lang="en-GB" dirty="0" smtClean="0"/>
              <a:t>Constructively aligning (Biggs and Tan 2007) assignments with planned learning outcomes and the curriculum taught;</a:t>
            </a:r>
          </a:p>
          <a:p>
            <a:r>
              <a:rPr lang="en-GB" dirty="0" smtClean="0"/>
              <a:t>Providing realistic tasks: students are likely to put more energy into assignments they see as authentic and worth bothering with;</a:t>
            </a:r>
          </a:p>
          <a:p>
            <a:r>
              <a:rPr lang="en-GB" dirty="0" smtClean="0"/>
              <a:t>Maximise the dialogic opportunities of student feedback.</a:t>
            </a:r>
          </a:p>
          <a:p>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thoughts on assessment and feedback</a:t>
            </a:r>
          </a:p>
        </p:txBody>
      </p:sp>
      <p:sp>
        <p:nvSpPr>
          <p:cNvPr id="3" name="Content Placeholder 2"/>
          <p:cNvSpPr>
            <a:spLocks noGrp="1"/>
          </p:cNvSpPr>
          <p:nvPr>
            <p:ph idx="1"/>
          </p:nvPr>
        </p:nvSpPr>
        <p:spPr/>
        <p:txBody>
          <a:bodyPr/>
          <a:lstStyle/>
          <a:p>
            <a:r>
              <a:rPr lang="en-US" dirty="0"/>
              <a:t>Academic staff frequently use a fairly limited range of assessment and feedback methods for individuals and groups, but international pedagogic research suggests that diversity benefits students greatly. </a:t>
            </a:r>
          </a:p>
          <a:p>
            <a:pPr marL="360000" eaLnBrk="1" fontAlgn="auto" hangingPunct="1"/>
            <a:r>
              <a:rPr lang="en-US" dirty="0"/>
              <a:t>To </a:t>
            </a:r>
            <a:r>
              <a:rPr lang="en-US" dirty="0" err="1"/>
              <a:t>maximise</a:t>
            </a:r>
            <a:r>
              <a:rPr lang="en-US" dirty="0"/>
              <a:t> the benefits of formative feedback, a range of streamlined approaches including statement banks and computer based assessments can supplement traditional forms.</a:t>
            </a:r>
          </a:p>
          <a:p>
            <a:pPr marL="360000" eaLnBrk="1" fontAlgn="auto" hangingPunct="1"/>
            <a:r>
              <a:rPr lang="en-US" dirty="0"/>
              <a:t>Students do not always recognize or use feedback well, but assessment dialogues can enhance learning</a:t>
            </a:r>
            <a:r>
              <a:rPr lang="en-US" b="0" dirty="0" smtClean="0"/>
              <a:t>.</a:t>
            </a:r>
            <a:endParaRPr lang="en-GB" b="0" dirty="0"/>
          </a:p>
        </p:txBody>
      </p:sp>
    </p:spTree>
    <p:extLst>
      <p:ext uri="{BB962C8B-B14F-4D97-AF65-F5344CB8AC3E}">
        <p14:creationId xmlns="" xmlns:p14="http://schemas.microsoft.com/office/powerpoint/2010/main" val="2628710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The importance of dialogic assessment (Sadler)</a:t>
            </a:r>
          </a:p>
        </p:txBody>
      </p:sp>
      <p:sp>
        <p:nvSpPr>
          <p:cNvPr id="3" name="Content Placeholder 2"/>
          <p:cNvSpPr>
            <a:spLocks noGrp="1"/>
          </p:cNvSpPr>
          <p:nvPr>
            <p:ph idx="1"/>
          </p:nvPr>
        </p:nvSpPr>
        <p:spPr/>
        <p:txBody>
          <a:bodyPr/>
          <a:lstStyle/>
          <a:p>
            <a:pPr marL="0">
              <a:lnSpc>
                <a:spcPct val="100000"/>
              </a:lnSpc>
              <a:spcBef>
                <a:spcPts val="0"/>
              </a:spcBef>
              <a:buNone/>
            </a:pPr>
            <a:r>
              <a:rPr lang="en-GB" dirty="0" smtClean="0"/>
              <a:t>Students need to be exposed to, and gain experience in making judgements about, </a:t>
            </a:r>
            <a:r>
              <a:rPr lang="en-GB" dirty="0" smtClean="0">
                <a:solidFill>
                  <a:srgbClr val="7030A0"/>
                </a:solidFill>
              </a:rPr>
              <a:t>a variety of works of different quality</a:t>
            </a:r>
            <a:r>
              <a:rPr lang="en-GB" dirty="0" smtClean="0"/>
              <a:t>... They need planned rather than random exposure to exemplars, and experience in </a:t>
            </a:r>
            <a:r>
              <a:rPr lang="en-GB" dirty="0" smtClean="0">
                <a:solidFill>
                  <a:srgbClr val="7030A0"/>
                </a:solidFill>
              </a:rPr>
              <a:t>making judgements </a:t>
            </a:r>
            <a:r>
              <a:rPr lang="en-GB" dirty="0" smtClean="0"/>
              <a:t>about quality. They need to create </a:t>
            </a:r>
            <a:r>
              <a:rPr lang="en-GB" dirty="0" smtClean="0">
                <a:solidFill>
                  <a:srgbClr val="7030A0"/>
                </a:solidFill>
              </a:rPr>
              <a:t>verbalised </a:t>
            </a:r>
            <a:r>
              <a:rPr lang="en-GB" dirty="0" smtClean="0"/>
              <a:t>rationales and accounts of how various works could have been done better. Finally, they need to engage in evaluative </a:t>
            </a:r>
            <a:r>
              <a:rPr lang="en-GB" dirty="0" smtClean="0">
                <a:solidFill>
                  <a:srgbClr val="7030A0"/>
                </a:solidFill>
              </a:rPr>
              <a:t>conversations</a:t>
            </a:r>
            <a:r>
              <a:rPr lang="en-GB" dirty="0" smtClean="0"/>
              <a:t> with teachers and other students. </a:t>
            </a:r>
          </a:p>
          <a:p>
            <a:pPr marL="0">
              <a:lnSpc>
                <a:spcPct val="100000"/>
              </a:lnSpc>
              <a:spcBef>
                <a:spcPts val="0"/>
              </a:spcBef>
              <a:buNone/>
            </a:pPr>
            <a:endParaRPr lang="en-GB"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Sadler continued</a:t>
            </a:r>
            <a:endParaRPr lang="en-GB" dirty="0"/>
          </a:p>
        </p:txBody>
      </p:sp>
      <p:sp>
        <p:nvSpPr>
          <p:cNvPr id="3" name="Content Placeholder 2"/>
          <p:cNvSpPr>
            <a:spLocks noGrp="1"/>
          </p:cNvSpPr>
          <p:nvPr>
            <p:ph idx="1"/>
          </p:nvPr>
        </p:nvSpPr>
        <p:spPr/>
        <p:txBody>
          <a:bodyPr/>
          <a:lstStyle/>
          <a:p>
            <a:pPr>
              <a:buNone/>
            </a:pPr>
            <a:r>
              <a:rPr lang="en-GB" dirty="0" smtClean="0"/>
              <a:t>Together, these three provide the means by which students can develop a </a:t>
            </a:r>
            <a:r>
              <a:rPr lang="en-GB" dirty="0" smtClean="0">
                <a:solidFill>
                  <a:srgbClr val="7030A0"/>
                </a:solidFill>
              </a:rPr>
              <a:t>concept of quality </a:t>
            </a:r>
            <a:r>
              <a:rPr lang="en-GB"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smtClean="0">
                <a:solidFill>
                  <a:srgbClr val="7030A0"/>
                </a:solidFill>
              </a:rPr>
              <a:t>peer assessment </a:t>
            </a:r>
            <a:r>
              <a:rPr lang="en-GB" dirty="0" smtClean="0"/>
              <a:t>so that it becomes a powerful strategy for higher education teaching. (Sadler 2010)</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My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dirty="0"/>
              <a:t>Purposes: the reasons for assessment: </a:t>
            </a:r>
            <a:br>
              <a:rPr lang="en-US" dirty="0"/>
            </a:br>
            <a:r>
              <a:rPr lang="en-US" dirty="0"/>
              <a:t>may include</a:t>
            </a:r>
            <a:r>
              <a:rPr lang="en-US" dirty="0" smtClean="0"/>
              <a:t>:</a:t>
            </a:r>
            <a:endParaRPr lang="en-US" dirty="0"/>
          </a:p>
        </p:txBody>
      </p:sp>
      <p:sp>
        <p:nvSpPr>
          <p:cNvPr id="20483" name="Rectangle 3"/>
          <p:cNvSpPr>
            <a:spLocks noGrp="1" noChangeArrowheads="1"/>
          </p:cNvSpPr>
          <p:nvPr>
            <p:ph type="body" idx="4294967295"/>
          </p:nvPr>
        </p:nvSpPr>
        <p:spPr>
          <a:xfrm>
            <a:off x="914400" y="1484784"/>
            <a:ext cx="7239000" cy="4992216"/>
          </a:xfrm>
          <a:noFill/>
        </p:spPr>
        <p:txBody>
          <a:bodyPr lIns="92075" tIns="46038" rIns="92075" bIns="46038"/>
          <a:lstStyle/>
          <a:p>
            <a:pPr eaLnBrk="1" hangingPunct="1"/>
            <a:r>
              <a:rPr lang="en-US" sz="2600" dirty="0" smtClean="0"/>
              <a:t>Enabling students to get the measure of their achievement; </a:t>
            </a:r>
          </a:p>
          <a:p>
            <a:pPr eaLnBrk="1" hangingPunct="1"/>
            <a:r>
              <a:rPr lang="en-US" sz="2600" dirty="0" smtClean="0"/>
              <a:t>Helping them consolidate their learning;</a:t>
            </a:r>
          </a:p>
          <a:p>
            <a:pPr eaLnBrk="1" hangingPunct="1"/>
            <a:r>
              <a:rPr lang="en-US" sz="2600" dirty="0" smtClean="0"/>
              <a:t>Providing feedback so they can improve and remedy any deficiencies;</a:t>
            </a:r>
          </a:p>
          <a:p>
            <a:pPr eaLnBrk="1" hangingPunct="1"/>
            <a:r>
              <a:rPr lang="en-US" sz="2600" dirty="0" smtClean="0"/>
              <a:t>Motivating students to engage in their learning;</a:t>
            </a:r>
          </a:p>
          <a:p>
            <a:pPr eaLnBrk="1" hangingPunct="1"/>
            <a:r>
              <a:rPr lang="en-US" sz="2600" dirty="0" smtClean="0"/>
              <a:t>Providing them with opportunities to relate theory and practice, especially in HE and FE.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workshop rationale</a:t>
            </a:r>
            <a:endParaRPr lang="en-GB" dirty="0"/>
          </a:p>
        </p:txBody>
      </p:sp>
      <p:sp>
        <p:nvSpPr>
          <p:cNvPr id="5" name="Content Placeholder 4"/>
          <p:cNvSpPr>
            <a:spLocks noGrp="1"/>
          </p:cNvSpPr>
          <p:nvPr>
            <p:ph idx="1"/>
          </p:nvPr>
        </p:nvSpPr>
        <p:spPr>
          <a:xfrm>
            <a:off x="285720" y="1214422"/>
            <a:ext cx="8572560" cy="4987941"/>
          </a:xfrm>
        </p:spPr>
        <p:txBody>
          <a:bodyPr/>
          <a:lstStyle/>
          <a:p>
            <a:pPr>
              <a:buNone/>
            </a:pPr>
            <a:r>
              <a:rPr lang="en-US" dirty="0" smtClean="0">
                <a:ea typeface="ＭＳ Ｐゴシック" panose="020B0600070205080204" pitchFamily="34" charset="-128"/>
              </a:rPr>
              <a:t>Assessment methods and approaches impact highly on student learning and achievement. Constructive feedback and targeted assessment are necessary to enable students to achieve high quality work, remain engaged and to achieve their best. </a:t>
            </a:r>
          </a:p>
          <a:p>
            <a:pPr>
              <a:buNone/>
            </a:pPr>
            <a:r>
              <a:rPr lang="en-US" dirty="0" smtClean="0">
                <a:ea typeface="ＭＳ Ｐゴシック" panose="020B0600070205080204" pitchFamily="34" charset="-128"/>
              </a:rPr>
              <a:t>This workshop will address how assessment may be made integral to the learning process and will explore the ways in which teaching staff can use diverse assessment techniques (which go beyond time constrained unseen exams and traditional written assignments) to enhance learning. </a:t>
            </a:r>
          </a:p>
          <a:p>
            <a:pPr>
              <a:buNone/>
            </a:pPr>
            <a:r>
              <a:rPr lang="en-GB" dirty="0" smtClean="0">
                <a:ea typeface="ＭＳ Ｐゴシック" panose="020B0600070205080204" pitchFamily="34" charset="-128"/>
              </a:rPr>
              <a:t>The session will cover issues including purposes of assessment, agency, diverse methods, and timing to promote effective learning and will provide an introduction to contemporary global assessment issues. </a:t>
            </a:r>
            <a:endParaRPr lang="en-US" cap="all" dirty="0" smtClean="0">
              <a:solidFill>
                <a:srgbClr val="FF0000"/>
              </a:solidFill>
              <a:ea typeface="ＭＳ Ｐゴシック" panose="020B0600070205080204" pitchFamily="34" charset="-128"/>
            </a:endParaRPr>
          </a:p>
          <a:p>
            <a:pPr>
              <a:buNone/>
            </a:pP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p:spPr>
        <p:txBody>
          <a:bodyPr lIns="92075" tIns="46038" rIns="92075" bIns="46038"/>
          <a:lstStyle/>
          <a:p>
            <a:pPr eaLnBrk="1" hangingPunct="1"/>
            <a:r>
              <a:rPr lang="en-US" sz="2800" dirty="0" smtClean="0"/>
              <a:t>more purposes...</a:t>
            </a:r>
          </a:p>
        </p:txBody>
      </p:sp>
      <p:sp>
        <p:nvSpPr>
          <p:cNvPr id="21507" name="Rectangle 3"/>
          <p:cNvSpPr>
            <a:spLocks noGrp="1" noChangeArrowheads="1"/>
          </p:cNvSpPr>
          <p:nvPr>
            <p:ph type="body" idx="4294967295"/>
          </p:nvPr>
        </p:nvSpPr>
        <p:spPr>
          <a:xfrm>
            <a:off x="642938" y="1285875"/>
            <a:ext cx="8001000" cy="4217988"/>
          </a:xfrm>
          <a:noFill/>
        </p:spPr>
        <p:txBody>
          <a:bodyPr lIns="92075" tIns="46038" rIns="92075" bIns="46038"/>
          <a:lstStyle/>
          <a:p>
            <a:pPr eaLnBrk="1" hangingPunct="1"/>
            <a:r>
              <a:rPr lang="en-US" sz="2600" dirty="0" smtClean="0"/>
              <a:t>Helping students make sensible choices about option alternatives and directions for further study;</a:t>
            </a:r>
          </a:p>
          <a:p>
            <a:pPr eaLnBrk="1" hangingPunct="1"/>
            <a:r>
              <a:rPr lang="en-US" sz="2600" dirty="0" smtClean="0"/>
              <a:t>demonstrating student employability;</a:t>
            </a:r>
          </a:p>
          <a:p>
            <a:pPr eaLnBrk="1" hangingPunct="1"/>
            <a:r>
              <a:rPr lang="en-US" sz="2600" dirty="0" smtClean="0"/>
              <a:t>providing assurance of fitness to practice (in HE);</a:t>
            </a:r>
          </a:p>
          <a:p>
            <a:pPr eaLnBrk="1" hangingPunct="1"/>
            <a:r>
              <a:rPr lang="en-US" sz="2600" dirty="0" smtClean="0"/>
              <a:t>giving feedback to teachers on effectiveness;</a:t>
            </a:r>
          </a:p>
          <a:p>
            <a:pPr eaLnBrk="1" hangingPunct="1"/>
            <a:r>
              <a:rPr lang="en-US" sz="2600" dirty="0" smtClean="0"/>
              <a:t>providing statistics for internal and external agencies.</a:t>
            </a:r>
          </a:p>
          <a:p>
            <a:pPr eaLnBrk="1" hangingPunct="1"/>
            <a:endParaRPr lang="en-US"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dirty="0" smtClean="0"/>
              <a:t>Orientation: choosing what we assess</a:t>
            </a:r>
          </a:p>
        </p:txBody>
      </p:sp>
      <p:sp>
        <p:nvSpPr>
          <p:cNvPr id="22531" name="Rectangle 3"/>
          <p:cNvSpPr>
            <a:spLocks noGrp="1" noChangeArrowheads="1"/>
          </p:cNvSpPr>
          <p:nvPr>
            <p:ph type="body" idx="4294967295"/>
          </p:nvPr>
        </p:nvSpPr>
        <p:spPr/>
        <p:txBody>
          <a:bodyPr/>
          <a:lstStyle/>
          <a:p>
            <a:pPr eaLnBrk="1" hangingPunct="1"/>
            <a:r>
              <a:rPr lang="en-US" dirty="0" smtClean="0"/>
              <a:t>product or process?</a:t>
            </a:r>
          </a:p>
          <a:p>
            <a:pPr eaLnBrk="1" hangingPunct="1"/>
            <a:r>
              <a:rPr lang="en-US" dirty="0" smtClean="0"/>
              <a:t>theory or practice (HE particularly); </a:t>
            </a:r>
          </a:p>
          <a:p>
            <a:pPr eaLnBrk="1" hangingPunct="1"/>
            <a:r>
              <a:rPr lang="en-US" dirty="0" smtClean="0"/>
              <a:t>knowledge, skills and attitude (all sectors)?</a:t>
            </a:r>
          </a:p>
          <a:p>
            <a:pPr eaLnBrk="1" hangingPunct="1"/>
            <a:r>
              <a:rPr lang="en-US" dirty="0" smtClean="0"/>
              <a:t>subject knowledge or application?</a:t>
            </a:r>
          </a:p>
          <a:p>
            <a:pPr eaLnBrk="1" hangingPunct="1"/>
            <a:r>
              <a:rPr lang="en-US" dirty="0" smtClean="0"/>
              <a:t>what we’ve always assessed?</a:t>
            </a:r>
          </a:p>
          <a:p>
            <a:pPr eaLnBrk="1" hangingPunct="1"/>
            <a:r>
              <a:rPr lang="en-US" dirty="0" smtClean="0"/>
              <a:t>what it’s easy to assess?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US" sz="28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the Final show, portfolios, projects, vivas, assessed seminars, poster presentations, annotated bibliographies, blogs, diaries, reflective journals, critical incident accounts, productions, case studies, field studies, theses…….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p:spPr>
        <p:txBody>
          <a:bodyPr lIns="92075" tIns="46038" rIns="92075" bIns="46038"/>
          <a:lstStyle/>
          <a:p>
            <a:pPr eaLnBrk="1" hangingPunct="1"/>
            <a:r>
              <a:rPr lang="en-US" dirty="0" smtClean="0"/>
              <a:t>Agency: choosing who is best placed to assess</a:t>
            </a:r>
          </a:p>
        </p:txBody>
      </p:sp>
      <p:sp>
        <p:nvSpPr>
          <p:cNvPr id="27651" name="Rectangle 3"/>
          <p:cNvSpPr>
            <a:spLocks noGrp="1" noChangeArrowheads="1"/>
          </p:cNvSpPr>
          <p:nvPr>
            <p:ph type="body" idx="4294967295"/>
          </p:nvPr>
        </p:nvSpPr>
        <p:spPr>
          <a:noFill/>
        </p:spPr>
        <p:txBody>
          <a:bodyPr lIns="92075" tIns="46038" rIns="92075" bIns="46038"/>
          <a:lstStyle/>
          <a:p>
            <a:pPr eaLnBrk="1" hangingPunct="1"/>
            <a:r>
              <a:rPr lang="en-US" dirty="0" smtClean="0"/>
              <a:t>tutor assessment</a:t>
            </a:r>
          </a:p>
          <a:p>
            <a:pPr eaLnBrk="1" hangingPunct="1"/>
            <a:r>
              <a:rPr lang="en-US" dirty="0" smtClean="0"/>
              <a:t>self-assessment</a:t>
            </a:r>
          </a:p>
          <a:p>
            <a:pPr eaLnBrk="1" hangingPunct="1"/>
            <a:r>
              <a:rPr lang="en-US" dirty="0" smtClean="0"/>
              <a:t>peer assessment, (either inter or intra peer)</a:t>
            </a:r>
          </a:p>
          <a:p>
            <a:pPr eaLnBrk="1" hangingPunct="1"/>
            <a:r>
              <a:rPr lang="en-US" dirty="0" smtClean="0"/>
              <a:t>employers, practice tutors and line managers</a:t>
            </a:r>
          </a:p>
          <a:p>
            <a:pPr eaLnBrk="1" hangingPunct="1"/>
            <a:r>
              <a:rPr lang="en-US" dirty="0" smtClean="0"/>
              <a:t>client assessment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p:spPr>
        <p:txBody>
          <a:bodyPr lIns="92075" tIns="46038" rIns="92075" bIns="46038"/>
          <a:lstStyle/>
          <a:p>
            <a:pPr eaLnBrk="1" hangingPunct="1"/>
            <a:r>
              <a:rPr lang="en-US"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kinds of assessment tasks work best for different purposes and in different contexts?</a:t>
            </a:r>
            <a:endParaRPr lang="en-GB" dirty="0"/>
          </a:p>
        </p:txBody>
      </p:sp>
      <p:sp>
        <p:nvSpPr>
          <p:cNvPr id="3" name="Content Placeholder 2"/>
          <p:cNvSpPr>
            <a:spLocks noGrp="1"/>
          </p:cNvSpPr>
          <p:nvPr>
            <p:ph idx="1"/>
          </p:nvPr>
        </p:nvSpPr>
        <p:spPr/>
        <p:txBody>
          <a:bodyPr/>
          <a:lstStyle/>
          <a:p>
            <a:r>
              <a:rPr lang="en-GB" dirty="0" smtClean="0"/>
              <a:t>Time constrained unseen exams;</a:t>
            </a:r>
          </a:p>
          <a:p>
            <a:r>
              <a:rPr lang="en-GB" dirty="0" smtClean="0"/>
              <a:t>Multiple choice questions delivered through a Virtual Learning Environment;</a:t>
            </a:r>
          </a:p>
          <a:p>
            <a:r>
              <a:rPr lang="en-GB" dirty="0" smtClean="0"/>
              <a:t>Long (5,000+ words) written reports;</a:t>
            </a:r>
          </a:p>
          <a:p>
            <a:r>
              <a:rPr lang="en-GB" dirty="0" smtClean="0"/>
              <a:t>Portfolios;</a:t>
            </a:r>
          </a:p>
          <a:p>
            <a:r>
              <a:rPr lang="en-GB" dirty="0" smtClean="0"/>
              <a:t>Short answer tests;</a:t>
            </a:r>
          </a:p>
          <a:p>
            <a:r>
              <a:rPr lang="en-GB" dirty="0" smtClean="0"/>
              <a:t>Reflective accounts;</a:t>
            </a:r>
          </a:p>
          <a:p>
            <a:r>
              <a:rPr lang="en-GB" dirty="0" smtClean="0"/>
              <a:t>Posters;</a:t>
            </a:r>
          </a:p>
          <a:p>
            <a:r>
              <a:rPr lang="en-GB" dirty="0" smtClean="0"/>
              <a:t>Oral presentations;</a:t>
            </a:r>
          </a:p>
          <a:p>
            <a:r>
              <a:rPr lang="en-GB" dirty="0" smtClean="0"/>
              <a:t>Position papers.</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Ten useful questions on assessment</a:t>
            </a:r>
            <a:endParaRPr lang="en-GB" dirty="0"/>
          </a:p>
        </p:txBody>
      </p:sp>
      <p:sp>
        <p:nvSpPr>
          <p:cNvPr id="3" name="Subtitle 2"/>
          <p:cNvSpPr>
            <a:spLocks noGrp="1"/>
          </p:cNvSpPr>
          <p:nvPr>
            <p:ph type="subTitle" idx="1"/>
          </p:nvPr>
        </p:nvSpPr>
        <p:spPr/>
        <p:txBody>
          <a:bodyPr/>
          <a:lstStyle/>
          <a:p>
            <a:endParaRPr lang="en-GB" b="1"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this workshop, participants will be better able to:</a:t>
            </a:r>
            <a:endParaRPr lang="en-GB" dirty="0"/>
          </a:p>
        </p:txBody>
      </p:sp>
      <p:sp>
        <p:nvSpPr>
          <p:cNvPr id="3" name="Content Placeholder 2"/>
          <p:cNvSpPr>
            <a:spLocks noGrp="1"/>
          </p:cNvSpPr>
          <p:nvPr>
            <p:ph idx="1"/>
          </p:nvPr>
        </p:nvSpPr>
        <p:spPr/>
        <p:txBody>
          <a:bodyPr/>
          <a:lstStyle/>
          <a:p>
            <a:pPr eaLnBrk="1" fontAlgn="t" hangingPunct="1"/>
            <a:r>
              <a:rPr lang="en-US" dirty="0" smtClean="0"/>
              <a:t>Review current learning outcomes in their courses and consider how they link to programme level learning outcomes;</a:t>
            </a:r>
          </a:p>
          <a:p>
            <a:pPr eaLnBrk="1" fontAlgn="t" hangingPunct="1"/>
            <a:r>
              <a:rPr lang="en-US" kern="1200" dirty="0" smtClean="0"/>
              <a:t>Design constructively-aligned assessment tasks for learning outcomes which are fit-for-purpose and satisfy not only quality assurance requirements, but also promote more effective learning;</a:t>
            </a:r>
          </a:p>
          <a:p>
            <a:pPr lvl="0" eaLnBrk="1" fontAlgn="t" hangingPunct="1"/>
            <a:r>
              <a:rPr lang="en-US" dirty="0" smtClean="0">
                <a:ea typeface="ＭＳ Ｐゴシック" panose="020B0600070205080204" pitchFamily="34" charset="-128"/>
              </a:rPr>
              <a:t>Use a variety of forms of assessment for different purposes and in different contexts which are relevant for the subject, the student level and the context in which learning is taking place.</a:t>
            </a:r>
          </a:p>
          <a:p>
            <a:pPr eaLnBrk="1" fontAlgn="t" hangingPunct="1"/>
            <a:endParaRPr lang="en-US" kern="1200" dirty="0" smtClean="0"/>
          </a:p>
          <a:p>
            <a:pPr eaLnBrk="1" fontAlgn="t" hangingPunct="1"/>
            <a:endParaRPr lang="en-US" b="0" dirty="0" smtClean="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lvl="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lvl="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lvl="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contribute to improving student learning, thereby making a marked improvement.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Improving student assessment: part two</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workshop rationale</a:t>
            </a:r>
            <a:endParaRPr lang="en-GB" dirty="0"/>
          </a:p>
        </p:txBody>
      </p:sp>
      <p:sp>
        <p:nvSpPr>
          <p:cNvPr id="3" name="Content Placeholder 2"/>
          <p:cNvSpPr>
            <a:spLocks noGrp="1"/>
          </p:cNvSpPr>
          <p:nvPr>
            <p:ph idx="1"/>
          </p:nvPr>
        </p:nvSpPr>
        <p:spPr/>
        <p:txBody>
          <a:bodyPr/>
          <a:lstStyle/>
          <a:p>
            <a:pPr>
              <a:buNone/>
            </a:pPr>
            <a:r>
              <a:rPr lang="en-US" dirty="0" smtClean="0">
                <a:ea typeface="ＭＳ Ｐゴシック" panose="020B0600070205080204" pitchFamily="34" charset="-128"/>
              </a:rPr>
              <a:t>Good assessment practice can be a powerful tool in ensuring student learning, (and conversely poor assessment can have a high negative impact). Significant international research demonstrates how well-designed assessment can be a powerful driver for learning and can result in a marked improvement. </a:t>
            </a:r>
            <a:r>
              <a:rPr lang="en-GB" dirty="0" smtClean="0">
                <a:ea typeface="ＭＳ Ｐゴシック" panose="020B0600070205080204" pitchFamily="34" charset="-128"/>
              </a:rPr>
              <a:t>The session will focus particularly on ensuring assessment is integral to learning and thereby can enhance student motivation and achievement.</a:t>
            </a:r>
            <a:endParaRPr lang="en-US" sz="3200" cap="all" dirty="0" smtClean="0">
              <a:solidFill>
                <a:srgbClr val="FF0000"/>
              </a:solidFill>
              <a:latin typeface="Arial" panose="020B0604020202020204" pitchFamily="34" charset="0"/>
              <a:ea typeface="ＭＳ Ｐゴシック" panose="020B0600070205080204" pitchFamily="34" charset="-128"/>
            </a:endParaRP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By the end of this workshop, participants will be better able to:</a:t>
            </a:r>
            <a:endParaRPr lang="en-GB" dirty="0"/>
          </a:p>
        </p:txBody>
      </p:sp>
      <p:sp>
        <p:nvSpPr>
          <p:cNvPr id="3" name="Content Placeholder 2"/>
          <p:cNvSpPr>
            <a:spLocks noGrp="1"/>
          </p:cNvSpPr>
          <p:nvPr>
            <p:ph idx="1"/>
          </p:nvPr>
        </p:nvSpPr>
        <p:spPr/>
        <p:txBody>
          <a:bodyPr/>
          <a:lstStyle/>
          <a:p>
            <a:pPr eaLnBrk="1" fontAlgn="t" hangingPunct="1"/>
            <a:r>
              <a:rPr lang="en-US" dirty="0" smtClean="0">
                <a:latin typeface="+mj-lt"/>
              </a:rPr>
              <a:t>Ensure that assessment approaches become part of the student learning experience and hence are ‘assessment </a:t>
            </a:r>
            <a:r>
              <a:rPr lang="en-US" i="1" dirty="0" smtClean="0">
                <a:latin typeface="+mj-lt"/>
              </a:rPr>
              <a:t>for</a:t>
            </a:r>
            <a:r>
              <a:rPr lang="en-US" dirty="0" smtClean="0">
                <a:latin typeface="+mj-lt"/>
              </a:rPr>
              <a:t> learning’ not just assessment of learning:</a:t>
            </a:r>
          </a:p>
          <a:p>
            <a:pPr eaLnBrk="1" fontAlgn="t" hangingPunct="1"/>
            <a:r>
              <a:rPr lang="en-US" kern="1200" dirty="0" smtClean="0">
                <a:latin typeface="+mj-lt"/>
              </a:rPr>
              <a:t>Consider ways in which assessment practices can be dialogic, rather than a one -way discourse, hence encouraging students to become deep rather than surface learners;</a:t>
            </a:r>
          </a:p>
          <a:p>
            <a:pPr lvl="0" eaLnBrk="1" fontAlgn="t" hangingPunct="1"/>
            <a:r>
              <a:rPr lang="en-US" dirty="0" smtClean="0">
                <a:latin typeface="+mj-lt"/>
                <a:ea typeface="ＭＳ Ｐゴシック" panose="020B0600070205080204" pitchFamily="34" charset="-128"/>
              </a:rPr>
              <a:t>Review how best to foster students’ ‘assessment literacy’, so they get inside the process and understand its key features, rather than adopting a strategic approach to fulfilling assessment demands.</a:t>
            </a:r>
          </a:p>
          <a:p>
            <a:pPr eaLnBrk="1" fontAlgn="t" hangingPunct="1"/>
            <a:endParaRPr lang="en-GB" b="0" dirty="0" smtClean="0">
              <a:latin typeface="+mj-lt"/>
            </a:endParaRPr>
          </a:p>
          <a:p>
            <a:endParaRPr lang="en-GB" dirty="0">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Assessment literacy: students do better if they can: </a:t>
            </a:r>
            <a:endParaRPr lang="en-GB"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smtClean="0"/>
              <a:t>Make sense of key terms such as criteria, weightings, and level;</a:t>
            </a:r>
          </a:p>
          <a:p>
            <a:r>
              <a:rPr lang="en-GB" dirty="0" smtClean="0"/>
              <a:t>Encounter a variety of assessment methods (e.g. presentations, portfolios, posters, assessed web participation, practicals, vivas etc) and get practice in using them;</a:t>
            </a:r>
          </a:p>
          <a:p>
            <a:r>
              <a:rPr lang="en-GB" dirty="0" smtClean="0"/>
              <a:t>Be strategic in their behaviours, putting more work into aspects of an assignment with high weightings, interrogating criteria to find out what is really required and so on;</a:t>
            </a:r>
          </a:p>
          <a:p>
            <a:r>
              <a:rPr lang="en-GB"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ways of building assessment literacy</a:t>
            </a:r>
            <a:endParaRPr lang="en-GB" dirty="0"/>
          </a:p>
        </p:txBody>
      </p:sp>
      <p:sp>
        <p:nvSpPr>
          <p:cNvPr id="3" name="Content Placeholder 2"/>
          <p:cNvSpPr>
            <a:spLocks noGrp="1"/>
          </p:cNvSpPr>
          <p:nvPr>
            <p:ph idx="1"/>
          </p:nvPr>
        </p:nvSpPr>
        <p:spPr/>
        <p:txBody>
          <a:bodyPr/>
          <a:lstStyle/>
          <a:p>
            <a:r>
              <a:rPr lang="en-GB" dirty="0" smtClean="0"/>
              <a:t>Use opportunities within the first six weeks of the first semester of the first year to help students understand  what assessment at university requires of them;</a:t>
            </a:r>
          </a:p>
          <a:p>
            <a:r>
              <a:rPr lang="en-GB" dirty="0" smtClean="0"/>
              <a:t>Point them towards student-facing resources on assessment matters, for example, the NUS assessment and feedback benchmarking tool at </a:t>
            </a:r>
            <a:r>
              <a:rPr lang="en-GB" dirty="0" smtClean="0">
                <a:hlinkClick r:id="rId2"/>
              </a:rPr>
              <a:t>http://www.nusconnect.org.uk/resources/open/highereducation/Feedback-and-Assessment-Benchmarking-Tool/</a:t>
            </a:r>
            <a:endParaRPr lang="en-GB" dirty="0" smtClean="0"/>
          </a:p>
          <a:p>
            <a:r>
              <a:rPr lang="en-GB" dirty="0" smtClean="0"/>
              <a:t>Give them early tasks that require them to come to grips with concepts like ‘criteria’ ‘weighting’ ‘rubrics’ and so on;</a:t>
            </a:r>
          </a:p>
          <a:p>
            <a:r>
              <a:rPr lang="en-GB" dirty="0" smtClean="0"/>
              <a:t>Show them examples of good and less good work, with the written feedback that goes with them so they can make links between </a:t>
            </a:r>
            <a:r>
              <a:rPr lang="en-GB" smtClean="0"/>
              <a:t>quality of </a:t>
            </a:r>
            <a:r>
              <a:rPr lang="en-GB" dirty="0" smtClean="0"/>
              <a:t>work and assessors comments.</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Assessment for learning</a:t>
            </a:r>
            <a:endParaRPr lang="en-GB" dirty="0"/>
          </a:p>
        </p:txBody>
      </p:sp>
      <p:sp>
        <p:nvSpPr>
          <p:cNvPr id="5" name="Subtitle 4"/>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Boud et al 2010: ‘Assessment 2020’:</a:t>
            </a:r>
            <a:endParaRPr lang="en-US" sz="3200" dirty="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dirty="0" smtClean="0"/>
              <a:t>Assessment has most effect when...:</a:t>
            </a:r>
          </a:p>
          <a:p>
            <a:pPr marL="533400" indent="-533400" eaLnBrk="1" hangingPunct="1">
              <a:buSzPct val="100000"/>
              <a:buFont typeface="+mj-lt"/>
              <a:buAutoNum type="arabicPeriod"/>
              <a:defRPr/>
            </a:pPr>
            <a:r>
              <a:rPr lang="en-GB" dirty="0" smtClean="0"/>
              <a:t>It is used to </a:t>
            </a:r>
            <a:r>
              <a:rPr lang="en-GB" dirty="0" smtClean="0">
                <a:solidFill>
                  <a:schemeClr val="tx2">
                    <a:lumMod val="40000"/>
                    <a:lumOff val="60000"/>
                  </a:schemeClr>
                </a:solidFill>
              </a:rPr>
              <a:t>engage</a:t>
            </a:r>
            <a:r>
              <a:rPr lang="en-GB" dirty="0" smtClean="0"/>
              <a:t> students in learning that is productive.</a:t>
            </a:r>
          </a:p>
          <a:p>
            <a:pPr marL="533400" indent="-533400" eaLnBrk="1" hangingPunct="1">
              <a:buSzPct val="100000"/>
              <a:buFont typeface="+mj-lt"/>
              <a:buAutoNum type="arabicPeriod"/>
              <a:defRPr/>
            </a:pPr>
            <a:r>
              <a:rPr lang="en-GB" dirty="0" smtClean="0"/>
              <a:t>Feedback is used to actively </a:t>
            </a:r>
            <a:r>
              <a:rPr lang="en-GB" dirty="0" smtClean="0">
                <a:solidFill>
                  <a:schemeClr val="tx2">
                    <a:lumMod val="40000"/>
                    <a:lumOff val="60000"/>
                  </a:schemeClr>
                </a:solidFill>
              </a:rPr>
              <a:t>improve </a:t>
            </a:r>
            <a:r>
              <a:rPr lang="en-GB" dirty="0" smtClean="0"/>
              <a:t>student learning.</a:t>
            </a:r>
          </a:p>
          <a:p>
            <a:pPr marL="533400" indent="-533400" eaLnBrk="1" hangingPunct="1">
              <a:buSzPct val="100000"/>
              <a:buFont typeface="+mj-lt"/>
              <a:buAutoNum type="arabicPeriod"/>
              <a:defRPr/>
            </a:pPr>
            <a:r>
              <a:rPr lang="en-US" dirty="0" smtClean="0"/>
              <a:t>Students and teachers become </a:t>
            </a:r>
            <a:r>
              <a:rPr lang="en-US" dirty="0" smtClean="0">
                <a:solidFill>
                  <a:schemeClr val="tx2">
                    <a:lumMod val="40000"/>
                    <a:lumOff val="60000"/>
                  </a:schemeClr>
                </a:solidFill>
              </a:rPr>
              <a:t>responsible partners </a:t>
            </a:r>
            <a:r>
              <a:rPr lang="en-US" dirty="0" smtClean="0"/>
              <a:t>in learning and assessment.</a:t>
            </a:r>
          </a:p>
          <a:p>
            <a:pPr marL="533400" indent="-533400" eaLnBrk="1" hangingPunct="1">
              <a:buSzPct val="100000"/>
              <a:buFont typeface="+mj-lt"/>
              <a:buAutoNum type="arabicPeriod"/>
              <a:defRPr/>
            </a:pPr>
            <a:r>
              <a:rPr lang="en-US" dirty="0" smtClean="0"/>
              <a:t>Students are </a:t>
            </a:r>
            <a:r>
              <a:rPr lang="en-US" dirty="0" smtClean="0">
                <a:solidFill>
                  <a:schemeClr val="tx2">
                    <a:lumMod val="40000"/>
                    <a:lumOff val="60000"/>
                  </a:schemeClr>
                </a:solidFill>
              </a:rPr>
              <a:t>inducted </a:t>
            </a:r>
            <a:r>
              <a:rPr lang="en-US" dirty="0" smtClean="0"/>
              <a:t>into the assessment practices and cultures of higher education.</a:t>
            </a:r>
          </a:p>
          <a:p>
            <a:pPr marL="533400" indent="-533400" eaLnBrk="1" hangingPunct="1">
              <a:buSzPct val="100000"/>
              <a:buFont typeface="+mj-lt"/>
              <a:buAutoNum type="arabicPeriod"/>
              <a:defRPr/>
            </a:pPr>
            <a:r>
              <a:rPr lang="en-US" dirty="0" smtClean="0"/>
              <a:t>Assessment </a:t>
            </a:r>
            <a:r>
              <a:rPr lang="en-US" i="1" dirty="0" smtClean="0"/>
              <a:t>for</a:t>
            </a:r>
            <a:r>
              <a:rPr lang="en-US" dirty="0" smtClean="0"/>
              <a:t> learning is placed at the </a:t>
            </a:r>
            <a:r>
              <a:rPr lang="en-US" dirty="0" smtClean="0">
                <a:solidFill>
                  <a:schemeClr val="tx2">
                    <a:lumMod val="40000"/>
                    <a:lumOff val="60000"/>
                  </a:schemeClr>
                </a:solidFill>
              </a:rPr>
              <a:t>centre</a:t>
            </a:r>
            <a:r>
              <a:rPr lang="en-US" dirty="0" smtClean="0"/>
              <a:t> of subject and program design.</a:t>
            </a:r>
          </a:p>
          <a:p>
            <a:pPr marL="533400" indent="-533400" eaLnBrk="1" hangingPunct="1">
              <a:buSzPct val="100000"/>
              <a:buFont typeface="+mj-lt"/>
              <a:buAutoNum type="arabicPeriod"/>
              <a:defRPr/>
            </a:pPr>
            <a:r>
              <a:rPr lang="en-US" dirty="0" smtClean="0"/>
              <a:t>Assessment for learning is a focus for staff and institutional </a:t>
            </a:r>
            <a:r>
              <a:rPr lang="en-US" dirty="0" smtClean="0">
                <a:solidFill>
                  <a:schemeClr val="tx2">
                    <a:lumMod val="40000"/>
                    <a:lumOff val="60000"/>
                  </a:schemeClr>
                </a:solidFill>
              </a:rPr>
              <a:t>development</a:t>
            </a:r>
            <a:r>
              <a:rPr lang="en-US" dirty="0" smtClean="0"/>
              <a:t>.</a:t>
            </a:r>
          </a:p>
          <a:p>
            <a:pPr marL="533400" indent="-533400" eaLnBrk="1" hangingPunct="1">
              <a:buSzPct val="100000"/>
              <a:buFont typeface="+mj-lt"/>
              <a:buAutoNum type="arabicPeriod"/>
              <a:defRPr/>
            </a:pPr>
            <a:r>
              <a:rPr lang="en-US" dirty="0" smtClean="0"/>
              <a:t>Assessment provides inclusive and trustworthy </a:t>
            </a:r>
            <a:r>
              <a:rPr lang="en-US" dirty="0" smtClean="0">
                <a:solidFill>
                  <a:schemeClr val="tx2">
                    <a:lumMod val="40000"/>
                    <a:lumOff val="60000"/>
                  </a:schemeClr>
                </a:solidFill>
              </a:rPr>
              <a:t>representation of student achievement</a:t>
            </a:r>
            <a:r>
              <a:rPr lang="en-US" dirty="0" smtClean="0"/>
              <a:t>.</a:t>
            </a:r>
          </a:p>
          <a:p>
            <a:pPr marL="533400" indent="-533400" eaLnBrk="1" hangingPunct="1">
              <a:defRPr/>
            </a:pP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13849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smtClean="0">
                <a:solidFill>
                  <a:srgbClr val="3366FF"/>
                </a:solidFill>
                <a:latin typeface="Tahoma" charset="0"/>
              </a:rPr>
              <a:t>A4L the Northumbria model</a:t>
            </a:r>
            <a:endParaRPr lang="en-GB" sz="2400" dirty="0">
              <a:solidFill>
                <a:srgbClr val="3366FF"/>
              </a:solidFill>
              <a:latin typeface="Tahoma" charset="0"/>
            </a:endParaRPr>
          </a:p>
        </p:txBody>
      </p:sp>
    </p:spTree>
    <p:extLst>
      <p:ext uri="{BB962C8B-B14F-4D97-AF65-F5344CB8AC3E}">
        <p14:creationId xmlns="" xmlns:p14="http://schemas.microsoft.com/office/powerpoint/2010/main" val="3446667685"/>
      </p:ext>
    </p:extLst>
  </p:cSld>
  <p:clrMapOvr>
    <a:masterClrMapping/>
  </p:clrMapOvr>
  <p:transition spd="slow" advTm="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smtClean="0"/>
              <a:t>1. 	Tasks should be </a:t>
            </a:r>
            <a:r>
              <a:rPr lang="en-GB" sz="2300" dirty="0" smtClean="0">
                <a:solidFill>
                  <a:schemeClr val="tx2">
                    <a:lumMod val="40000"/>
                    <a:lumOff val="60000"/>
                  </a:schemeClr>
                </a:solidFill>
              </a:rPr>
              <a:t>challenging</a:t>
            </a:r>
            <a:r>
              <a:rPr lang="en-GB" sz="23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300" dirty="0" smtClean="0"/>
              <a:t>2. 	Learning and assessment should be </a:t>
            </a:r>
            <a:r>
              <a:rPr lang="en-GB" sz="2300" dirty="0" smtClean="0">
                <a:solidFill>
                  <a:srgbClr val="AD5CFF"/>
                </a:solidFill>
              </a:rPr>
              <a:t>integrated</a:t>
            </a:r>
            <a:r>
              <a:rPr lang="en-GB" sz="2300" dirty="0" smtClean="0"/>
              <a:t>, assessment should not come at the end of learning but should be part of the learning process;</a:t>
            </a:r>
          </a:p>
          <a:p>
            <a:pPr marL="438150" indent="-438150" eaLnBrk="1" hangingPunct="1">
              <a:buFont typeface="Wingdings" pitchFamily="2" charset="2"/>
              <a:buNone/>
              <a:defRPr/>
            </a:pPr>
            <a:r>
              <a:rPr lang="en-GB" sz="2300" dirty="0" smtClean="0"/>
              <a:t>3. 	Students are involved in self assessment and reflection on their learning, they are involved in </a:t>
            </a:r>
            <a:r>
              <a:rPr lang="en-GB" sz="2300" dirty="0" smtClean="0">
                <a:solidFill>
                  <a:srgbClr val="AD5CFF"/>
                </a:solidFill>
              </a:rPr>
              <a:t>judging performance</a:t>
            </a:r>
            <a:r>
              <a:rPr lang="en-GB" sz="2300" dirty="0" smtClean="0"/>
              <a:t>;</a:t>
            </a:r>
          </a:p>
          <a:p>
            <a:pPr marL="438150" indent="-438150" eaLnBrk="1" hangingPunct="1">
              <a:buFont typeface="Wingdings" pitchFamily="2" charset="2"/>
              <a:buNone/>
              <a:defRPr/>
            </a:pPr>
            <a:r>
              <a:rPr lang="en-GB" sz="2300" dirty="0" smtClean="0"/>
              <a:t>4. 	Assessment should encourage </a:t>
            </a:r>
            <a:r>
              <a:rPr lang="en-GB" sz="2300" dirty="0" smtClean="0">
                <a:solidFill>
                  <a:srgbClr val="AD5CFF"/>
                </a:solidFill>
              </a:rPr>
              <a:t>metacognition</a:t>
            </a:r>
            <a:r>
              <a:rPr lang="en-GB" sz="2300" dirty="0" smtClean="0"/>
              <a:t>, promoting thinking about the learning process not just the learning outcomes;</a:t>
            </a:r>
          </a:p>
          <a:p>
            <a:pPr marL="438150" indent="-438150" eaLnBrk="1" hangingPunct="1">
              <a:buFont typeface="Wingdings" pitchFamily="2" charset="2"/>
              <a:buNone/>
              <a:defRPr/>
            </a:pPr>
            <a:r>
              <a:rPr lang="en-GB" sz="2300" dirty="0" smtClean="0"/>
              <a:t>5. 	Assessment should have a </a:t>
            </a:r>
            <a:r>
              <a:rPr lang="en-GB" sz="2300" dirty="0" smtClean="0">
                <a:solidFill>
                  <a:srgbClr val="AD5CFF"/>
                </a:solidFill>
              </a:rPr>
              <a:t>formative </a:t>
            </a:r>
            <a:r>
              <a:rPr lang="en-GB" sz="2300"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dirty="0" smtClean="0"/>
              <a:t>Effective assessment significantly and positively impacts on student learning, (Boud, Mentkowski, Knight and Yorke and many others).</a:t>
            </a:r>
          </a:p>
          <a:p>
            <a:pPr marL="609600" indent="-609600"/>
            <a:r>
              <a:rPr lang="en-GB" dirty="0" smtClean="0"/>
              <a:t>Assessment shapes student behaviour (marks as money)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Strategies to implement assessment for learning in universities</a:t>
            </a:r>
            <a:endParaRPr lang="en-GB" sz="3200" dirty="0"/>
          </a:p>
        </p:txBody>
      </p:sp>
      <p:sp>
        <p:nvSpPr>
          <p:cNvPr id="3" name="Content Placeholder 2"/>
          <p:cNvSpPr>
            <a:spLocks noGrp="1"/>
          </p:cNvSpPr>
          <p:nvPr>
            <p:ph idx="1"/>
          </p:nvPr>
        </p:nvSpPr>
        <p:spPr/>
        <p:txBody>
          <a:bodyPr>
            <a:normAutofit/>
          </a:bodyPr>
          <a:lstStyle/>
          <a:p>
            <a:pPr>
              <a:buNone/>
            </a:pPr>
            <a:r>
              <a:rPr lang="en-GB" dirty="0" smtClean="0"/>
              <a:t>Programme leaders and others can impact on the assessment context by:</a:t>
            </a:r>
          </a:p>
          <a:p>
            <a:r>
              <a:rPr lang="en-GB" dirty="0" smtClean="0"/>
              <a:t>Reviewing student experiences of assessment and feedback, seeking opportunities for enhancement;</a:t>
            </a:r>
          </a:p>
          <a:p>
            <a:r>
              <a:rPr lang="en-GB" dirty="0" smtClean="0"/>
              <a:t>Establishing some clear and consistent ground rules (for example, that assessed work must be returned within 3 weeks working for continuing students);</a:t>
            </a:r>
          </a:p>
          <a:p>
            <a:r>
              <a:rPr lang="en-GB" dirty="0" smtClean="0"/>
              <a:t>Monitoring compliance with ground rules and following up when good practice is not being achieved;</a:t>
            </a:r>
          </a:p>
          <a:p>
            <a:r>
              <a:rPr lang="en-GB" dirty="0" smtClean="0"/>
              <a:t>Providing opportunities for colleagues to share their own good practice together with staff development on innovations. </a:t>
            </a:r>
            <a:endParaRPr lang="en-GB"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Providing better feedback for students</a:t>
            </a:r>
            <a:endParaRPr lang="en-GB" dirty="0"/>
          </a:p>
        </p:txBody>
      </p:sp>
      <p:sp>
        <p:nvSpPr>
          <p:cNvPr id="4" name="Subtitle 3"/>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Workshop rationale</a:t>
            </a:r>
            <a:endParaRPr lang="en-GB" dirty="0"/>
          </a:p>
        </p:txBody>
      </p:sp>
      <p:sp>
        <p:nvSpPr>
          <p:cNvPr id="3" name="Content Placeholder 2"/>
          <p:cNvSpPr>
            <a:spLocks noGrp="1"/>
          </p:cNvSpPr>
          <p:nvPr>
            <p:ph idx="1"/>
          </p:nvPr>
        </p:nvSpPr>
        <p:spPr/>
        <p:txBody>
          <a:bodyPr/>
          <a:lstStyle/>
          <a:p>
            <a:pPr>
              <a:buNone/>
            </a:pPr>
            <a:r>
              <a:rPr lang="en-US" dirty="0" smtClean="0">
                <a:ea typeface="ＭＳ Ｐゴシック" panose="020B0600070205080204" pitchFamily="34" charset="-128"/>
              </a:rPr>
              <a:t>Constructive feedback and targeted assessment are necessary to enable students to achieve high quality work and to continuously improve. Building on the workshop, “assessing students”, this workshop will explore the ways in which teaching staff can use diverse feedback techniques (which go beyond the narrow definition of written comments on written work) to enhance learning, without making the assessor’s life more difficult through increased workload.. </a:t>
            </a:r>
            <a:r>
              <a:rPr lang="en-GB" dirty="0" smtClean="0">
                <a:ea typeface="ＭＳ Ｐゴシック" panose="020B0600070205080204" pitchFamily="34" charset="-128"/>
              </a:rPr>
              <a:t>The session will cover issues including methods and timing of feedback to ensuring that feedback contributes fully to effective learning and ways of giving feedback effectively and efficiently. </a:t>
            </a:r>
            <a:endParaRPr lang="en-US" dirty="0" smtClean="0">
              <a:solidFill>
                <a:srgbClr val="FF0000"/>
              </a:solidFill>
              <a:ea typeface="ＭＳ Ｐゴシック" panose="020B0600070205080204" pitchFamily="34" charset="-128"/>
            </a:endParaRP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smtClean="0">
                <a:latin typeface="Calibri" panose="020F0502020204030204" pitchFamily="34" charset="0"/>
                <a:ea typeface="ＭＳ Ｐゴシック" panose="020B0600070205080204" pitchFamily="34" charset="-128"/>
              </a:rPr>
              <a:t>By the end of this workshop, participants will be better able to:</a:t>
            </a:r>
            <a:endParaRPr lang="en-GB" dirty="0">
              <a:latin typeface="Calibri" panose="020F0502020204030204" pitchFamily="34" charset="0"/>
            </a:endParaRP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r>
              <a:rPr lang="en-US" dirty="0" smtClean="0"/>
              <a:t>Use </a:t>
            </a:r>
            <a:r>
              <a:rPr lang="en-US" dirty="0"/>
              <a:t>a variety of forms of feedback for different purposes and in different contexts to promote student learning;</a:t>
            </a:r>
          </a:p>
          <a:p>
            <a:r>
              <a:rPr lang="en-US" dirty="0"/>
              <a:t>Deploy a range of time-efficient methods for giving feedback which can maximise student learning and can, to some extent reduce staff drudgery;</a:t>
            </a:r>
          </a:p>
          <a:p>
            <a:r>
              <a:rPr lang="en-US" dirty="0"/>
              <a:t>Engender a dialogic relationship with students, encouraging them to use feedback as part of a process of enhancing their learning</a:t>
            </a:r>
            <a:r>
              <a:rPr lang="en-US" dirty="0" smtClean="0"/>
              <a:t>.</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What really impacts on learning?</a:t>
            </a:r>
            <a:endParaRPr lang="en-US" sz="3200" dirty="0"/>
          </a:p>
        </p:txBody>
      </p:sp>
      <p:sp>
        <p:nvSpPr>
          <p:cNvPr id="18435" name="Rectangle 3"/>
          <p:cNvSpPr>
            <a:spLocks noGrp="1" noChangeArrowheads="1"/>
          </p:cNvSpPr>
          <p:nvPr>
            <p:ph type="body" idx="1"/>
          </p:nvPr>
        </p:nvSpPr>
        <p:spPr>
          <a:xfrm>
            <a:off x="468313" y="980728"/>
            <a:ext cx="8229600" cy="522163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Concentrating on giving students detailed and developmental formative feedback is the single most useful thing we can do for our students, particularly those from disadvantaged backgrounds. </a:t>
            </a:r>
          </a:p>
          <a:p>
            <a:pPr eaLnBrk="1" hangingPunct="1"/>
            <a:r>
              <a:rPr lang="en-GB" sz="2800" dirty="0" smtClean="0"/>
              <a:t>Summative assessment may have to be rethought to make it fit for purpose;</a:t>
            </a:r>
          </a:p>
          <a:p>
            <a:pPr eaLnBrk="1" hangingPunct="1"/>
            <a:r>
              <a:rPr lang="en-GB" sz="2800" dirty="0" smtClean="0"/>
              <a:t>To do these things may require considerable imagination and re-engineering, not just of our assessment processes but also of curriculum design as a whole if we are to move from considering delivering content the most important thing we do.</a:t>
            </a:r>
          </a:p>
          <a:p>
            <a:pPr eaLnBrk="1" hangingPunct="1"/>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t>
            </a:r>
            <a:r>
              <a:rPr lang="en-GB" sz="3200" dirty="0" smtClean="0"/>
              <a:t>assessment: </a:t>
            </a:r>
            <a:r>
              <a:rPr lang="en-GB" sz="3200" dirty="0"/>
              <a:t>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Stop marking, start assessing! </a:t>
            </a:r>
          </a:p>
          <a:p>
            <a:pPr eaLnBrk="1" hangingPunct="1"/>
            <a:r>
              <a:rPr lang="en-GB" sz="2800" dirty="0" smtClean="0"/>
              <a:t>Explore ways to maximise student ‘time on task’ (Gibbs) and minimise staff drudgery;</a:t>
            </a:r>
          </a:p>
          <a:p>
            <a:pPr eaLnBrk="1" hangingPunct="1"/>
            <a:r>
              <a:rPr lang="en-GB" sz="2800" dirty="0" smtClean="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 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Huge pressure on resources in higher education;</a:t>
            </a:r>
          </a:p>
          <a:p>
            <a:pPr eaLnBrk="1" hangingPunct="1"/>
            <a:r>
              <a:rPr lang="en-GB" sz="2800" smtClean="0"/>
              <a:t>Larger numbers of students in cohorts;</a:t>
            </a:r>
          </a:p>
          <a:p>
            <a:pPr eaLnBrk="1" hangingPunct="1"/>
            <a:r>
              <a:rPr lang="en-GB" sz="2800" smtClean="0"/>
              <a:t>Ever-increasing demands on staff time;</a:t>
            </a:r>
          </a:p>
          <a:p>
            <a:pPr eaLnBrk="1" hangingPunct="1"/>
            <a:r>
              <a:rPr lang="en-GB" sz="2800" smtClean="0"/>
              <a:t>Staff indicate they spend a disproportionate time on assessment drudgery;</a:t>
            </a:r>
          </a:p>
          <a:p>
            <a:pPr eaLnBrk="1" hangingPunct="1"/>
            <a:r>
              <a:rPr lang="en-GB" sz="2800" smtClean="0"/>
              <a:t>The means exist nowadays to undertake some aspects of assessment more effectively and efficiently.</a:t>
            </a:r>
          </a:p>
          <a:p>
            <a:pPr eaLnBrk="1" hangingPunct="1"/>
            <a:endParaRPr lang="en-GB" sz="280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Feedback orally to groups of students;</a:t>
            </a:r>
          </a:p>
          <a:p>
            <a:pPr eaLnBrk="1" hangingPunct="1"/>
            <a:r>
              <a:rPr lang="en-GB" sz="2800" dirty="0" smtClean="0"/>
              <a:t>Write an assignment report;</a:t>
            </a:r>
          </a:p>
          <a:p>
            <a:pPr eaLnBrk="1" hangingPunct="1"/>
            <a:r>
              <a:rPr lang="en-GB" sz="2800" dirty="0" smtClean="0"/>
              <a:t>Use model answers;</a:t>
            </a:r>
          </a:p>
          <a:p>
            <a:pPr eaLnBrk="1" hangingPunct="1"/>
            <a:r>
              <a:rPr lang="en-GB" sz="2800" dirty="0" smtClean="0"/>
              <a:t>Use assignment return sheets;</a:t>
            </a:r>
          </a:p>
          <a:p>
            <a:pPr eaLnBrk="1" hangingPunct="1"/>
            <a:r>
              <a:rPr lang="en-GB" sz="2800" dirty="0" smtClean="0"/>
              <a:t>Use statement banks;</a:t>
            </a:r>
          </a:p>
          <a:p>
            <a:pPr eaLnBrk="1" hangingPunct="1"/>
            <a:r>
              <a:rPr lang="en-GB" sz="2800" dirty="0" smtClean="0"/>
              <a:t>Involve students in their own assessment;</a:t>
            </a:r>
          </a:p>
          <a:p>
            <a:pPr eaLnBrk="1" hangingPunct="1"/>
            <a:r>
              <a:rPr lang="en-GB" sz="2800" dirty="0" smtClean="0"/>
              <a:t>Use technologies for delivering and managing assessment.</a:t>
            </a:r>
          </a:p>
          <a:p>
            <a:pPr eaLnBrk="1" hangingPunct="1"/>
            <a:endParaRPr lang="en-GB" sz="28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Face-to-face feedback uses tone of voice, emphasis, body language;</a:t>
            </a:r>
          </a:p>
          <a:p>
            <a:pPr eaLnBrk="1" hangingPunct="1"/>
            <a:r>
              <a:rPr lang="en-GB" sz="2800" smtClean="0"/>
              <a:t>Students learn from feedback to each others’ work;</a:t>
            </a:r>
          </a:p>
          <a:p>
            <a:pPr eaLnBrk="1" hangingPunct="1"/>
            <a:r>
              <a:rPr lang="en-GB" sz="2800" smtClean="0"/>
              <a:t>Students can ask questions;</a:t>
            </a:r>
          </a:p>
          <a:p>
            <a:pPr eaLnBrk="1" hangingPunct="1"/>
            <a:r>
              <a:rPr lang="en-GB" sz="2800" smtClean="0"/>
              <a:t>Makes feedback a shared experience.</a:t>
            </a:r>
          </a:p>
          <a:p>
            <a:pPr eaLnBrk="1" hangingPunct="1"/>
            <a:endParaRPr lang="en-GB" sz="280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Staff mark assignments with minimal in-text comment and provide grades/marks as normal;</a:t>
            </a:r>
          </a:p>
          <a:p>
            <a:pPr eaLnBrk="1" hangingPunct="1"/>
            <a:r>
              <a:rPr lang="en-GB" sz="2800" dirty="0" smtClean="0"/>
              <a:t>At the start of a lecture or seminar, the tutor provides an overview of class performance and orally remediates </a:t>
            </a:r>
            <a:r>
              <a:rPr lang="en-GB" sz="2800" dirty="0" err="1" smtClean="0"/>
              <a:t>errors,clarifies</a:t>
            </a:r>
            <a:r>
              <a:rPr lang="en-GB" sz="2800" dirty="0" smtClean="0"/>
              <a:t> misunderstandings, and praises good practice;</a:t>
            </a:r>
          </a:p>
          <a:p>
            <a:pPr eaLnBrk="1" hangingPunct="1"/>
            <a:r>
              <a:rPr lang="en-GB" sz="2800" dirty="0" smtClean="0"/>
              <a:t>Students have a chance to ask and answer questions;</a:t>
            </a:r>
          </a:p>
          <a:p>
            <a:pPr eaLnBrk="1" hangingPunct="1"/>
            <a:r>
              <a:rPr lang="en-GB" sz="2800" dirty="0" smtClean="0"/>
              <a:t>An audio file can be made available on the VLE.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Provides feedback to a group as a whole;</a:t>
            </a:r>
          </a:p>
          <a:p>
            <a:pPr eaLnBrk="1" hangingPunct="1"/>
            <a:r>
              <a:rPr lang="en-GB" sz="2800" dirty="0" smtClean="0"/>
              <a:t>Allows students to know how they are doing by comparison with the rest of the course;</a:t>
            </a:r>
          </a:p>
          <a:p>
            <a:pPr eaLnBrk="1" hangingPunct="1"/>
            <a:r>
              <a:rPr lang="en-GB" sz="2800" dirty="0" smtClean="0"/>
              <a:t>Offers a chance to illustrate good practice;</a:t>
            </a:r>
          </a:p>
          <a:p>
            <a:pPr eaLnBrk="1" hangingPunct="1"/>
            <a:r>
              <a:rPr lang="en-GB" sz="2800" dirty="0" smtClean="0"/>
              <a:t>Minimal comments can be put on scripts;</a:t>
            </a:r>
          </a:p>
          <a:p>
            <a:pPr eaLnBrk="1" hangingPunct="1"/>
            <a:r>
              <a:rPr lang="en-GB" sz="2800" dirty="0" smtClean="0"/>
              <a:t>Generic reports can be delivered quickly electronically before moderation.</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Staff mark assignments with minimal in-text comment and provide grades/marks as normal;</a:t>
            </a:r>
          </a:p>
          <a:p>
            <a:pPr eaLnBrk="1" hangingPunct="1"/>
            <a:r>
              <a:rPr lang="en-GB" sz="2800" smtClean="0"/>
              <a:t>Notes are made of similar points from several students’ work;</a:t>
            </a:r>
          </a:p>
          <a:p>
            <a:pPr eaLnBrk="1" hangingPunct="1"/>
            <a:r>
              <a:rPr lang="en-GB" sz="2800" smtClean="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121442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714488"/>
            <a:ext cx="7772400" cy="438151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dirty="0" smtClean="0"/>
              <a:t>They give students a good idea of what can be expected of them;</a:t>
            </a:r>
          </a:p>
          <a:p>
            <a:pPr eaLnBrk="1" hangingPunct="1"/>
            <a:r>
              <a:rPr lang="en-GB" sz="2800" dirty="0" smtClean="0"/>
              <a:t>It is sometimes easier to show students than tell them what we are after;</a:t>
            </a:r>
          </a:p>
          <a:p>
            <a:pPr eaLnBrk="1" hangingPunct="1"/>
            <a:r>
              <a:rPr lang="en-GB" sz="2800" dirty="0" smtClean="0"/>
              <a:t>They can be time efficient; </a:t>
            </a:r>
          </a:p>
          <a:p>
            <a:pPr eaLnBrk="1" hangingPunct="1"/>
            <a:r>
              <a:rPr lang="en-GB" sz="2800" dirty="0" smtClean="0"/>
              <a:t>They show how solutions have been reached;</a:t>
            </a:r>
          </a:p>
          <a:p>
            <a:pPr eaLnBrk="1" hangingPunct="1"/>
            <a:r>
              <a:rPr lang="en-GB" sz="2800" dirty="0" smtClean="0"/>
              <a:t>They demonstrate good practice;</a:t>
            </a:r>
          </a:p>
          <a:p>
            <a:pPr eaLnBrk="1" hangingPunct="1"/>
            <a:r>
              <a:rPr lang="en-GB" sz="2800" dirty="0" smtClean="0"/>
              <a:t>The commentary can indicate why an answer is good.</a:t>
            </a:r>
          </a:p>
          <a:p>
            <a:pPr eaLnBrk="1" hangingPunct="1"/>
            <a:endParaRPr lang="en-GB" sz="2800" dirty="0" smtClean="0"/>
          </a:p>
          <a:p>
            <a:pPr eaLnBrk="1" hangingPunct="1"/>
            <a:endParaRPr lang="en-GB" sz="28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Staff preparing an assignment can draft a model answer;</a:t>
            </a:r>
          </a:p>
          <a:p>
            <a:pPr eaLnBrk="1" hangingPunct="1"/>
            <a:r>
              <a:rPr lang="en-GB" sz="2800" smtClean="0"/>
              <a:t>Student work (or extracts from several student’s answers) can be anonymised and (with permission) used as a model;</a:t>
            </a:r>
          </a:p>
          <a:p>
            <a:pPr eaLnBrk="1" hangingPunct="1"/>
            <a:r>
              <a:rPr lang="en-GB" sz="2800" smtClean="0"/>
              <a:t>Text can be placed on page with explanatory comments appended (‘exploded text’);</a:t>
            </a:r>
          </a:p>
          <a:p>
            <a:pPr eaLnBrk="1" hangingPunct="1"/>
            <a:r>
              <a:rPr lang="en-GB" sz="2800" smtClean="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609600"/>
            <a:ext cx="84582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why?</a:t>
            </a:r>
          </a:p>
        </p:txBody>
      </p:sp>
      <p:sp>
        <p:nvSpPr>
          <p:cNvPr id="21507" name="Rectangle 3"/>
          <p:cNvSpPr>
            <a:spLocks noGrp="1" noChangeArrowheads="1"/>
          </p:cNvSpPr>
          <p:nvPr>
            <p:ph type="body" idx="1"/>
          </p:nvPr>
        </p:nvSpPr>
        <p:spPr>
          <a:xfrm>
            <a:off x="250825" y="1844675"/>
            <a:ext cx="8713788" cy="42513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Proformas save assessors writing the same thing repeatedly;</a:t>
            </a:r>
          </a:p>
          <a:p>
            <a:pPr eaLnBrk="1" hangingPunct="1"/>
            <a:r>
              <a:rPr lang="en-GB" sz="2800" smtClean="0"/>
              <a:t>Helps to keep assessors’ comments on track;</a:t>
            </a:r>
          </a:p>
          <a:p>
            <a:pPr eaLnBrk="1" hangingPunct="1"/>
            <a:r>
              <a:rPr lang="en-GB" sz="2800" smtClean="0"/>
              <a:t>Shows how criteria match up to performance and how marks are derived;</a:t>
            </a:r>
          </a:p>
          <a:p>
            <a:pPr eaLnBrk="1" hangingPunct="1"/>
            <a:r>
              <a:rPr lang="en-GB" sz="2800" smtClean="0"/>
              <a:t>Helps students to see what is valued;</a:t>
            </a:r>
          </a:p>
          <a:p>
            <a:pPr eaLnBrk="1" hangingPunct="1"/>
            <a:r>
              <a:rPr lang="en-GB" sz="2800" smtClean="0"/>
              <a:t>Provides a useful written record.</a:t>
            </a:r>
          </a:p>
          <a:p>
            <a:pPr eaLnBrk="1" hangingPunct="1"/>
            <a:endParaRPr lang="en-GB"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assessment for? What can it do? How much does it matter?</a:t>
            </a:r>
            <a:endParaRPr lang="en-GB" dirty="0"/>
          </a:p>
        </p:txBody>
      </p:sp>
      <p:sp>
        <p:nvSpPr>
          <p:cNvPr id="3" name="Content Placeholder 2"/>
          <p:cNvSpPr>
            <a:spLocks noGrp="1"/>
          </p:cNvSpPr>
          <p:nvPr>
            <p:ph idx="1"/>
          </p:nvPr>
        </p:nvSpPr>
        <p:spPr/>
        <p:txBody>
          <a:bodyPr/>
          <a:lstStyle/>
          <a:p>
            <a:r>
              <a:rPr lang="en-GB" dirty="0" smtClean="0"/>
              <a:t>Many argue nowadays that assessment is crucially an integral part of the learning process rather than just a means of judging the extent to which learning has taken place;</a:t>
            </a:r>
          </a:p>
          <a:p>
            <a:r>
              <a:rPr lang="en-GB" dirty="0" smtClean="0"/>
              <a:t>Assessment activities can help students get the measure of their achievement and can motivate learning, but can also destroy confidence and undermine already disadvantaged students;</a:t>
            </a:r>
          </a:p>
          <a:p>
            <a:r>
              <a:rPr lang="en-GB" dirty="0" smtClean="0"/>
              <a:t>As far as I am concerned there is nothing we do for students that has as much impact as assessment and therefore it’s really worth thinking through how it adds value to the learning experience.</a:t>
            </a:r>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Criteria presented in assignment brief can be utilised in a proforma;</a:t>
            </a:r>
          </a:p>
          <a:p>
            <a:pPr eaLnBrk="1" hangingPunct="1"/>
            <a:r>
              <a:rPr lang="en-GB" sz="2800" smtClean="0"/>
              <a:t>Variations in weighting can be clearly identified;</a:t>
            </a:r>
          </a:p>
          <a:p>
            <a:pPr eaLnBrk="1" hangingPunct="1"/>
            <a:r>
              <a:rPr lang="en-GB" sz="2800" smtClean="0"/>
              <a:t>A Likert scale or boxes can be used to speed tutor’s responses;</a:t>
            </a:r>
          </a:p>
          <a:p>
            <a:pPr eaLnBrk="1" hangingPunct="1"/>
            <a:r>
              <a:rPr lang="en-GB" sz="2800" smtClean="0"/>
              <a:t>Space can be provided for individual comments.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800" smtClean="0"/>
              <a:t>Harnesses a resource of comments you already use;</a:t>
            </a:r>
          </a:p>
          <a:p>
            <a:pPr eaLnBrk="1" hangingPunct="1"/>
            <a:r>
              <a:rPr lang="en-GB" sz="2800" smtClean="0"/>
              <a:t>Avoids writing same comments repeatedly;</a:t>
            </a:r>
          </a:p>
          <a:p>
            <a:pPr eaLnBrk="1" hangingPunct="1"/>
            <a:r>
              <a:rPr lang="en-GB" sz="2800" smtClean="0"/>
              <a:t>Allows you to give individual comments additionally to the students who really need them;</a:t>
            </a:r>
          </a:p>
          <a:p>
            <a:pPr eaLnBrk="1" hangingPunct="1"/>
            <a:r>
              <a:rPr lang="en-GB" sz="2800" smtClean="0"/>
              <a:t>Can be automated with use of technology.</a:t>
            </a:r>
          </a:p>
          <a:p>
            <a:pPr eaLnBrk="1" hangingPunct="1"/>
            <a:endParaRPr lang="en-GB" sz="280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how?</a:t>
            </a:r>
          </a:p>
        </p:txBody>
      </p:sp>
      <p:sp>
        <p:nvSpPr>
          <p:cNvPr id="28675" name="Rectangle 3"/>
          <p:cNvSpPr>
            <a:spLocks noGrp="1" noChangeArrowheads="1"/>
          </p:cNvSpPr>
          <p:nvPr>
            <p:ph type="body" idx="1"/>
          </p:nvPr>
        </p:nvSpPr>
        <p:spPr>
          <a:noFill/>
        </p:spPr>
        <p:txBody>
          <a:bodyPr/>
          <a:lstStyle/>
          <a:p>
            <a:pPr eaLnBrk="1" hangingPunct="1"/>
            <a:r>
              <a:rPr lang="en-GB" dirty="0" smtClean="0"/>
              <a:t>Tutor identifies a range of regularly used comments written on students’ work;</a:t>
            </a:r>
          </a:p>
          <a:p>
            <a:pPr eaLnBrk="1" hangingPunct="1"/>
            <a:r>
              <a:rPr lang="en-GB" dirty="0" smtClean="0"/>
              <a:t>These are collated and numbered;</a:t>
            </a:r>
          </a:p>
          <a:p>
            <a:pPr eaLnBrk="1" hangingPunct="1"/>
            <a:r>
              <a:rPr lang="en-GB" dirty="0" smtClean="0"/>
              <a:t>Tutor marks work and writes numbers on text of assignment where specific comments apply, or provides a written (or emailed) detailed commentary which pulls together the appropriate items into continuous prose;</a:t>
            </a:r>
          </a:p>
          <a:p>
            <a:pPr eaLnBrk="1" hangingPunct="1"/>
            <a:r>
              <a:rPr lang="en-GB" dirty="0" smtClean="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800" dirty="0" smtClean="0"/>
              <a:t>This should not be a cottage industry!</a:t>
            </a:r>
          </a:p>
          <a:p>
            <a:pPr eaLnBrk="1" hangingPunct="1"/>
            <a:r>
              <a:rPr lang="en-GB" sz="2800" dirty="0" smtClean="0"/>
              <a:t>Training and support both in designing questions and applying the relevant technology are essential;</a:t>
            </a:r>
          </a:p>
          <a:p>
            <a:pPr eaLnBrk="1" hangingPunct="1"/>
            <a:r>
              <a:rPr lang="en-GB" sz="2800" dirty="0" smtClean="0"/>
              <a:t>Testing and piloting of CAA items is also imperative;</a:t>
            </a:r>
          </a:p>
          <a:p>
            <a:pPr eaLnBrk="1" hangingPunct="1"/>
            <a:r>
              <a:rPr lang="en-GB" sz="2800" dirty="0" smtClean="0"/>
              <a:t>Make use of existing test packages (e.g. from publishers), colleagues with expertise and advice from software companies (e.g. </a:t>
            </a:r>
            <a:r>
              <a:rPr lang="en-GB" sz="2800" dirty="0" err="1" smtClean="0"/>
              <a:t>QuestionMark</a:t>
            </a:r>
            <a:r>
              <a:rPr lang="en-GB" sz="2800" dirty="0" smtClean="0"/>
              <a:t>);</a:t>
            </a:r>
          </a:p>
          <a:p>
            <a:pPr eaLnBrk="1" hangingPunct="1"/>
            <a:r>
              <a:rPr lang="en-GB" sz="2800" dirty="0" smtClean="0"/>
              <a:t>We can make use of assessment management systems like </a:t>
            </a:r>
            <a:r>
              <a:rPr lang="en-GB" sz="2800" dirty="0" err="1" smtClean="0"/>
              <a:t>Livetext</a:t>
            </a:r>
            <a:r>
              <a:rPr lang="en-GB" sz="2800" dirty="0" smtClean="0"/>
              <a:t> and Taskstream. </a:t>
            </a:r>
          </a:p>
          <a:p>
            <a:pPr eaLnBrk="1" hangingPunct="1">
              <a:buFontTx/>
              <a:buNone/>
            </a:pPr>
            <a:r>
              <a:rPr lang="en-GB" sz="2800" dirty="0" smtClean="0">
                <a:cs typeface="Times New Roman" pitchFamily="18" charset="0"/>
              </a:rPr>
              <a:t>	</a:t>
            </a:r>
            <a:endParaRPr lang="en-GB" sz="2800" i="1" dirty="0" smtClean="0">
              <a:cs typeface="Times New Roman" pitchFamily="18" charset="0"/>
            </a:endParaRPr>
          </a:p>
          <a:p>
            <a:pPr eaLnBrk="1" hangingPunct="1"/>
            <a:endParaRPr lang="en-GB" sz="2800" i="1"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p:spPr>
        <p:txBody>
          <a:bodyPr/>
          <a:lstStyle/>
          <a:p>
            <a:pPr eaLnBrk="1" hangingPunct="1"/>
            <a:r>
              <a:rPr lang="en-GB" sz="2800" dirty="0" smtClean="0"/>
              <a:t>Enables feedback to be given regularly and incrementally;</a:t>
            </a:r>
          </a:p>
          <a:p>
            <a:pPr eaLnBrk="1" hangingPunct="1"/>
            <a:r>
              <a:rPr lang="en-GB" sz="2800" dirty="0" smtClean="0"/>
              <a:t>Saves tutor time for large cohorts and repeated classes;</a:t>
            </a:r>
          </a:p>
          <a:p>
            <a:pPr eaLnBrk="1" hangingPunct="1"/>
            <a:r>
              <a:rPr lang="en-GB" sz="2800" dirty="0" smtClean="0"/>
              <a:t>Can allow instant (or rapid) on screen feedback to e.g. MCQ options;</a:t>
            </a:r>
          </a:p>
          <a:p>
            <a:pPr eaLnBrk="1" hangingPunct="1"/>
            <a:r>
              <a:rPr lang="en-GB" sz="2800" dirty="0" smtClean="0"/>
              <a:t>Saves drudgery, (but not a quick fix);</a:t>
            </a:r>
          </a:p>
          <a:p>
            <a:pPr eaLnBrk="1" hangingPunct="1"/>
            <a:r>
              <a:rPr lang="en-GB" sz="2800" dirty="0" smtClean="0"/>
              <a:t>Is really worth while for large cohorts and where content doesn’t alter fast.</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pPr eaLnBrk="1" hangingPunct="1"/>
            <a:r>
              <a:rPr lang="en-GB" sz="3200" dirty="0" smtClean="0"/>
              <a:t>Computer-assisted assignments: how?</a:t>
            </a:r>
          </a:p>
        </p:txBody>
      </p:sp>
      <p:sp>
        <p:nvSpPr>
          <p:cNvPr id="30723" name="Rectangle 3"/>
          <p:cNvSpPr>
            <a:spLocks noGrp="1" noChangeArrowheads="1"/>
          </p:cNvSpPr>
          <p:nvPr>
            <p:ph type="body" idx="1"/>
          </p:nvPr>
        </p:nvSpPr>
        <p:spPr>
          <a:xfrm>
            <a:off x="179388" y="1412875"/>
            <a:ext cx="8785225" cy="4752975"/>
          </a:xfrm>
          <a:noFill/>
        </p:spPr>
        <p:txBody>
          <a:bodyPr/>
          <a:lstStyle/>
          <a:p>
            <a:pPr eaLnBrk="1" hangingPunct="1"/>
            <a:r>
              <a:rPr lang="en-GB" sz="2800" dirty="0" smtClean="0"/>
              <a:t>Designing them should not be a cottage industry!</a:t>
            </a:r>
          </a:p>
          <a:p>
            <a:pPr eaLnBrk="1" hangingPunct="1"/>
            <a:r>
              <a:rPr lang="en-GB" sz="2800" dirty="0" smtClean="0"/>
              <a:t>Training and support both in designing questions and applying the relevant technology are essential;</a:t>
            </a:r>
          </a:p>
          <a:p>
            <a:pPr eaLnBrk="1" hangingPunct="1"/>
            <a:r>
              <a:rPr lang="en-GB" sz="2800" dirty="0" smtClean="0"/>
              <a:t>Testing and piloting of CAA items is also imperative;</a:t>
            </a:r>
          </a:p>
          <a:p>
            <a:pPr eaLnBrk="1" hangingPunct="1"/>
            <a:r>
              <a:rPr lang="en-GB" sz="2800" dirty="0" smtClean="0"/>
              <a:t>We can make use of existing test packages (e.g. from publishers), colleagues with expertise and advice from software companies (e.g. Moodle, </a:t>
            </a:r>
            <a:r>
              <a:rPr lang="en-GB" sz="2800" dirty="0" err="1" smtClean="0"/>
              <a:t>Turnitin</a:t>
            </a:r>
            <a:r>
              <a:rPr lang="en-GB" sz="2800" dirty="0" smtClean="0"/>
              <a:t>, </a:t>
            </a:r>
            <a:r>
              <a:rPr lang="en-GB" sz="2800" dirty="0" err="1" smtClean="0"/>
              <a:t>QuestionMark</a:t>
            </a:r>
            <a:r>
              <a:rPr lang="en-GB" sz="2800" dirty="0" smtClean="0"/>
              <a:t>). </a:t>
            </a:r>
          </a:p>
          <a:p>
            <a:pPr eaLnBrk="1" hangingPunct="1">
              <a:buFontTx/>
              <a:buNone/>
            </a:pPr>
            <a:r>
              <a:rPr lang="en-GB" sz="2800" dirty="0" smtClean="0">
                <a:cs typeface="Times New Roman" pitchFamily="18" charset="0"/>
              </a:rPr>
              <a:t>	</a:t>
            </a:r>
            <a:endParaRPr lang="en-GB" sz="2800" i="1" dirty="0" smtClean="0">
              <a:cs typeface="Times New Roman" pitchFamily="18" charset="0"/>
            </a:endParaRPr>
          </a:p>
          <a:p>
            <a:pPr eaLnBrk="1" hangingPunct="1"/>
            <a:endParaRPr lang="en-GB" sz="2800" i="1" dirty="0" smtClean="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smtClean="0"/>
              <a:t>Use CAA </a:t>
            </a:r>
            <a:r>
              <a:rPr lang="en-GB" sz="3200" i="1" dirty="0" smtClean="0"/>
              <a:t>for</a:t>
            </a:r>
            <a:r>
              <a:rPr lang="en-GB" sz="3200" dirty="0" smtClean="0"/>
              <a:t> rather than </a:t>
            </a:r>
            <a:r>
              <a:rPr lang="en-GB" sz="3200" i="1" dirty="0" smtClean="0"/>
              <a:t>of</a:t>
            </a:r>
            <a:r>
              <a:rPr lang="en-GB" sz="3200" dirty="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dirty="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email">
            <a:lum contrast="40000"/>
          </a:blip>
          <a:srcRect/>
          <a:stretch>
            <a:fillRect/>
          </a:stretch>
        </p:blipFill>
        <p:spPr bwMode="auto">
          <a:xfrm>
            <a:off x="-409575" y="-214313"/>
            <a:ext cx="9553575" cy="68008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786718" cy="1074737"/>
          </a:xfrm>
        </p:spPr>
        <p:txBody>
          <a:bodyPr/>
          <a:lstStyle/>
          <a:p>
            <a:r>
              <a:rPr lang="en-GB" dirty="0" smtClean="0"/>
              <a:t>The HEA project: A marked improvement</a:t>
            </a:r>
            <a:endParaRPr lang="en-GB" dirty="0"/>
          </a:p>
        </p:txBody>
      </p:sp>
      <p:sp>
        <p:nvSpPr>
          <p:cNvPr id="3" name="Content Placeholder 2"/>
          <p:cNvSpPr>
            <a:spLocks noGrp="1"/>
          </p:cNvSpPr>
          <p:nvPr>
            <p:ph idx="1"/>
          </p:nvPr>
        </p:nvSpPr>
        <p:spPr/>
        <p:txBody>
          <a:bodyPr/>
          <a:lstStyle/>
          <a:p>
            <a:r>
              <a:rPr lang="en-GB" dirty="0" smtClean="0"/>
              <a:t>A group of national experts worked on an </a:t>
            </a:r>
            <a:r>
              <a:rPr lang="en-GB" dirty="0" err="1" smtClean="0"/>
              <a:t>intitiative</a:t>
            </a:r>
            <a:r>
              <a:rPr lang="en-GB" dirty="0" smtClean="0"/>
              <a:t> designed to transform assessment in higher education;</a:t>
            </a:r>
          </a:p>
          <a:p>
            <a:r>
              <a:rPr lang="en-GB" dirty="0" smtClean="0"/>
              <a:t>The work of the Northumbria CETL, Assessment for learning (A4L), and the Oxford Brookes CETL Assessment Knowledge Exchange (</a:t>
            </a:r>
            <a:r>
              <a:rPr lang="en-GB" dirty="0" err="1" smtClean="0"/>
              <a:t>ASKe</a:t>
            </a:r>
            <a:r>
              <a:rPr lang="en-GB" dirty="0" smtClean="0"/>
              <a:t>) underpinned the work.</a:t>
            </a:r>
          </a:p>
          <a:p>
            <a:r>
              <a:rPr lang="en-GB" dirty="0" err="1" smtClean="0"/>
              <a:t>ASKe</a:t>
            </a:r>
            <a:r>
              <a:rPr lang="en-GB" dirty="0" smtClean="0"/>
              <a:t> produced the Weston Manor Manifesto which provides a framework for ‘A Marked Improvement’;</a:t>
            </a:r>
          </a:p>
          <a:p>
            <a:r>
              <a:rPr lang="en-GB" dirty="0" smtClean="0"/>
              <a:t>The publication provides a rationale and groundwork for transformation, together with templates enabling institutions to review their own practices and implement change at a university level.</a:t>
            </a:r>
          </a:p>
          <a:p>
            <a:endParaRPr lang="en-GB"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a:xfrm>
            <a:off x="468313" y="1340768"/>
            <a:ext cx="8229600" cy="4861595"/>
          </a:xfrm>
        </p:spPr>
        <p:txBody>
          <a:bodyPr/>
          <a:lstStyle/>
          <a:p>
            <a:r>
              <a:rPr lang="en-GB" sz="2300" dirty="0" smtClean="0"/>
              <a:t>Whether these are short medium or long term;</a:t>
            </a:r>
          </a:p>
          <a:p>
            <a:r>
              <a:rPr lang="en-GB" sz="2300" dirty="0" smtClean="0"/>
              <a:t>What your timescale/milestones might be;</a:t>
            </a:r>
          </a:p>
          <a:p>
            <a:r>
              <a:rPr lang="en-GB" sz="2300" dirty="0" smtClean="0"/>
              <a:t>Who will take a lead on making them happen;</a:t>
            </a:r>
          </a:p>
          <a:p>
            <a:r>
              <a:rPr lang="en-GB" sz="2300" dirty="0" smtClean="0"/>
              <a:t>How you might involve students in making these changes;</a:t>
            </a:r>
          </a:p>
          <a:p>
            <a:r>
              <a:rPr lang="en-GB" sz="2300" dirty="0" smtClean="0"/>
              <a:t>What resources and support you need to make them happen;</a:t>
            </a:r>
          </a:p>
          <a:p>
            <a:r>
              <a:rPr lang="en-GB" sz="2300" dirty="0" smtClean="0"/>
              <a:t>What might get in the way of you achieving this, and what you can do to mitigate these problems;</a:t>
            </a:r>
          </a:p>
          <a:p>
            <a:r>
              <a:rPr lang="en-GB" sz="2300" dirty="0" smtClean="0"/>
              <a:t>How you will know when you have achieved them successfully?</a:t>
            </a:r>
          </a:p>
          <a:p>
            <a:endParaRPr lang="en-GB" sz="23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marL="609600" indent="-609600" eaLnBrk="1" hangingPunct="1">
              <a:buNone/>
              <a:defRPr/>
            </a:pPr>
            <a:r>
              <a:rPr lang="en-GB" sz="1800" dirty="0" smtClean="0"/>
              <a:t>Brown, S. (2015) </a:t>
            </a:r>
            <a:r>
              <a:rPr lang="en-GB" sz="1800" i="1" dirty="0" smtClean="0"/>
              <a:t>Learning, Teaching and Assessment in Higher Education: global perspectives, </a:t>
            </a:r>
            <a:r>
              <a:rPr lang="en-GB" sz="1800" dirty="0" smtClean="0"/>
              <a:t>London: Palgrave-MacMillan.</a:t>
            </a:r>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Authentic assessment is effective because it:</a:t>
            </a:r>
            <a:endParaRPr lang="en-GB" dirty="0"/>
          </a:p>
        </p:txBody>
      </p:sp>
      <p:sp>
        <p:nvSpPr>
          <p:cNvPr id="3" name="Content Placeholder 2"/>
          <p:cNvSpPr>
            <a:spLocks noGrp="1"/>
          </p:cNvSpPr>
          <p:nvPr>
            <p:ph idx="1"/>
          </p:nvPr>
        </p:nvSpPr>
        <p:spPr/>
        <p:txBody>
          <a:bodyPr/>
          <a:lstStyle/>
          <a:p>
            <a:pPr lvl="0"/>
            <a:r>
              <a:rPr lang="en-GB" dirty="0" smtClean="0"/>
              <a:t>Replaces traditional assignment tasks which focus on recall and writing;</a:t>
            </a:r>
          </a:p>
          <a:p>
            <a:pPr lvl="0"/>
            <a:r>
              <a:rPr lang="en-GB" dirty="0" smtClean="0"/>
              <a:t>Enables students to make powerful links between theory and practice;</a:t>
            </a:r>
          </a:p>
          <a:p>
            <a:pPr lvl="0"/>
            <a:r>
              <a:rPr lang="en-GB" dirty="0" smtClean="0"/>
              <a:t>Connects students’ learning experiences to real-life needs;</a:t>
            </a:r>
          </a:p>
          <a:p>
            <a:pPr lvl="0"/>
            <a:r>
              <a:rPr lang="en-GB" dirty="0" smtClean="0"/>
              <a:t>Gives students tasks that they see as meaningful and valuable, thereby increasing engagement;</a:t>
            </a:r>
          </a:p>
          <a:p>
            <a:pPr lvl="0"/>
            <a:r>
              <a:rPr lang="en-GB" dirty="0" smtClean="0"/>
              <a:t>Provides experiences that link to subsequent employment activities;</a:t>
            </a:r>
          </a:p>
          <a:p>
            <a:pPr lvl="0"/>
            <a:r>
              <a:rPr lang="en-GB" dirty="0" smtClean="0"/>
              <a:t>Help academic staff to see that students have really made sense of what they have learned.</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Traditional assessment works against employability</a:t>
            </a:r>
            <a:endParaRPr lang="en-GB" dirty="0"/>
          </a:p>
        </p:txBody>
      </p:sp>
      <p:sp>
        <p:nvSpPr>
          <p:cNvPr id="3" name="Content Placeholder 2"/>
          <p:cNvSpPr>
            <a:spLocks noGrp="1"/>
          </p:cNvSpPr>
          <p:nvPr>
            <p:ph idx="1"/>
          </p:nvPr>
        </p:nvSpPr>
        <p:spPr/>
        <p:txBody>
          <a:bodyPr/>
          <a:lstStyle/>
          <a:p>
            <a:pPr>
              <a:buNone/>
            </a:pPr>
            <a:r>
              <a:rPr lang="en-GB" sz="2800" dirty="0" smtClean="0">
                <a:solidFill>
                  <a:schemeClr val="tx1">
                    <a:lumMod val="95000"/>
                    <a:lumOff val="5000"/>
                  </a:schemeClr>
                </a:solidFill>
              </a:rPr>
              <a:t>“Much traditional assessment tends to focus on remembering and repeating conceptual knowledge and understanding, whereas employability is more likely to be predicated on students’ ability to apply that knowledge in different contexts: solving problems, thinking critically, performing in professional settings or analysing case studies. </a:t>
            </a:r>
          </a:p>
          <a:p>
            <a:pPr>
              <a:buNone/>
            </a:pPr>
            <a:r>
              <a:rPr lang="en-GB" sz="2800" dirty="0" smtClean="0">
                <a:solidFill>
                  <a:schemeClr val="tx1">
                    <a:lumMod val="95000"/>
                    <a:lumOff val="5000"/>
                  </a:schemeClr>
                </a:solidFill>
              </a:rPr>
              <a:t> (HEA, A marked improvement, 2012, p.12) </a:t>
            </a:r>
          </a:p>
          <a:p>
            <a:pPr>
              <a:buNone/>
            </a:pPr>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5558</Words>
  <Application>Microsoft Office PowerPoint</Application>
  <PresentationFormat>On-screen Show (4:3)</PresentationFormat>
  <Paragraphs>447</Paragraphs>
  <Slides>75</Slides>
  <Notes>56</Notes>
  <HiddenSlides>0</HiddenSlides>
  <MMClips>0</MMClips>
  <ScaleCrop>false</ScaleCrop>
  <HeadingPairs>
    <vt:vector size="4" baseType="variant">
      <vt:variant>
        <vt:lpstr>Theme</vt:lpstr>
      </vt:variant>
      <vt:variant>
        <vt:i4>2</vt:i4>
      </vt:variant>
      <vt:variant>
        <vt:lpstr>Slide Titles</vt:lpstr>
      </vt:variant>
      <vt:variant>
        <vt:i4>75</vt:i4>
      </vt:variant>
    </vt:vector>
  </HeadingPairs>
  <TitlesOfParts>
    <vt:vector size="77" baseType="lpstr">
      <vt:lpstr>LeedsMet template</vt:lpstr>
      <vt:lpstr>101_Custom Design</vt:lpstr>
      <vt:lpstr>Improving student assessment: part one</vt:lpstr>
      <vt:lpstr>The workshop rationale</vt:lpstr>
      <vt:lpstr>By the end of this workshop, participants will be better able to:</vt:lpstr>
      <vt:lpstr>Slide 4</vt:lpstr>
      <vt:lpstr>Why does assessment matter so much?</vt:lpstr>
      <vt:lpstr>What is assessment for? What can it do? How much does it matter?</vt:lpstr>
      <vt:lpstr>The HEA project: A marked improvement</vt:lpstr>
      <vt:lpstr>Authentic assessment is effective because it:</vt:lpstr>
      <vt:lpstr>Traditional assessment works against employability</vt:lpstr>
      <vt:lpstr>Examples of authentic assessment tasks</vt:lpstr>
      <vt:lpstr>Dialogic assessment</vt:lpstr>
      <vt:lpstr>Fit for purpose assessment</vt:lpstr>
      <vt:lpstr>To improve assessment we should realign it by:</vt:lpstr>
      <vt:lpstr>Some thoughts on assessment and feedback</vt:lpstr>
      <vt:lpstr>Formative and summative assessment</vt:lpstr>
      <vt:lpstr>The importance of dialogic assessment (Sadler)</vt:lpstr>
      <vt:lpstr>Sadler continued</vt:lpstr>
      <vt:lpstr>My fit-for-purpose model of assessment: the key questions</vt:lpstr>
      <vt:lpstr>Purposes: the reasons for assessment:  may include:</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Sound and frequent assessment </vt:lpstr>
      <vt:lpstr>What kinds of assessment tasks work best for different purposes and in different contexts?</vt:lpstr>
      <vt:lpstr>Ten useful questions on assessment</vt:lpstr>
      <vt:lpstr>Slide 29</vt:lpstr>
      <vt:lpstr>Slide 30</vt:lpstr>
      <vt:lpstr>Slide 31</vt:lpstr>
      <vt:lpstr>Slide 32</vt:lpstr>
      <vt:lpstr>Conclusions</vt:lpstr>
      <vt:lpstr>Improving student assessment: part two</vt:lpstr>
      <vt:lpstr>The workshop rationale</vt:lpstr>
      <vt:lpstr>By the end of this workshop, participants will be better able to:</vt:lpstr>
      <vt:lpstr>Assessment literacy: students do better if they can: </vt:lpstr>
      <vt:lpstr>Some ways of building assessment literacy</vt:lpstr>
      <vt:lpstr>Assessment for learning</vt:lpstr>
      <vt:lpstr>Boud et al 2010: ‘Assessment 2020’:</vt:lpstr>
      <vt:lpstr>Slide 41</vt:lpstr>
      <vt:lpstr>Assessment for learning</vt:lpstr>
      <vt:lpstr>Assessment for learning</vt:lpstr>
      <vt:lpstr>Assessment linked to learning</vt:lpstr>
      <vt:lpstr>Strategies to implement assessment for learning in universities</vt:lpstr>
      <vt:lpstr>Providing better feedback for students</vt:lpstr>
      <vt:lpstr>Workshop rationale</vt:lpstr>
      <vt:lpstr>By the end of this workshop, participants will be better able to:</vt:lpstr>
      <vt:lpstr>What really impacts on learning?</vt:lpstr>
      <vt:lpstr>Efficient assessment: we need to:</vt:lpstr>
      <vt:lpstr>Streamlining assessment. Why would we wish to do it?</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assignments: how?</vt:lpstr>
      <vt:lpstr>Computer-assisted assessment: why?</vt:lpstr>
      <vt:lpstr>Computer-assisted assignments: how?</vt:lpstr>
      <vt:lpstr>Use CAA for rather than of learning</vt:lpstr>
      <vt:lpstr>Making assessment work well</vt:lpstr>
      <vt:lpstr>Slide 69</vt:lpstr>
      <vt:lpstr>Planning to strategically enhance your assessment and feedback. Please identify some goals and specify: </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2014-11-05T10:31:23Z</dcterms:modified>
</cp:coreProperties>
</file>