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8" r:id="rId4"/>
    <p:sldMasterId id="2147483810" r:id="rId5"/>
    <p:sldMasterId id="2147483812" r:id="rId6"/>
    <p:sldMasterId id="2147483814" r:id="rId7"/>
  </p:sldMasterIdLst>
  <p:notesMasterIdLst>
    <p:notesMasterId r:id="rId55"/>
  </p:notesMasterIdLst>
  <p:handoutMasterIdLst>
    <p:handoutMasterId r:id="rId56"/>
  </p:handoutMasterIdLst>
  <p:sldIdLst>
    <p:sldId id="420" r:id="rId8"/>
    <p:sldId id="486" r:id="rId9"/>
    <p:sldId id="319" r:id="rId10"/>
    <p:sldId id="454" r:id="rId11"/>
    <p:sldId id="429" r:id="rId12"/>
    <p:sldId id="455" r:id="rId13"/>
    <p:sldId id="441" r:id="rId14"/>
    <p:sldId id="422" r:id="rId15"/>
    <p:sldId id="473" r:id="rId16"/>
    <p:sldId id="474" r:id="rId17"/>
    <p:sldId id="475" r:id="rId18"/>
    <p:sldId id="444" r:id="rId19"/>
    <p:sldId id="426" r:id="rId20"/>
    <p:sldId id="476" r:id="rId21"/>
    <p:sldId id="416" r:id="rId22"/>
    <p:sldId id="490" r:id="rId23"/>
    <p:sldId id="491" r:id="rId24"/>
    <p:sldId id="492" r:id="rId25"/>
    <p:sldId id="493" r:id="rId26"/>
    <p:sldId id="494" r:id="rId27"/>
    <p:sldId id="367" r:id="rId28"/>
    <p:sldId id="428" r:id="rId29"/>
    <p:sldId id="448" r:id="rId30"/>
    <p:sldId id="450" r:id="rId31"/>
    <p:sldId id="430" r:id="rId32"/>
    <p:sldId id="427" r:id="rId33"/>
    <p:sldId id="487" r:id="rId34"/>
    <p:sldId id="442" r:id="rId35"/>
    <p:sldId id="445" r:id="rId36"/>
    <p:sldId id="447" r:id="rId37"/>
    <p:sldId id="440" r:id="rId38"/>
    <p:sldId id="443" r:id="rId39"/>
    <p:sldId id="382" r:id="rId40"/>
    <p:sldId id="270" r:id="rId41"/>
    <p:sldId id="271" r:id="rId42"/>
    <p:sldId id="272" r:id="rId43"/>
    <p:sldId id="317" r:id="rId44"/>
    <p:sldId id="495" r:id="rId45"/>
    <p:sldId id="496" r:id="rId46"/>
    <p:sldId id="502" r:id="rId47"/>
    <p:sldId id="504" r:id="rId48"/>
    <p:sldId id="503" r:id="rId49"/>
    <p:sldId id="497" r:id="rId50"/>
    <p:sldId id="498" r:id="rId51"/>
    <p:sldId id="499" r:id="rId52"/>
    <p:sldId id="500" r:id="rId53"/>
    <p:sldId id="501" r:id="rId5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7500" autoAdjust="0"/>
  </p:normalViewPr>
  <p:slideViewPr>
    <p:cSldViewPr>
      <p:cViewPr>
        <p:scale>
          <a:sx n="50" d="100"/>
          <a:sy n="50" d="100"/>
        </p:scale>
        <p:origin x="-1002" y="9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100" d="100"/>
        <a:sy n="100" d="100"/>
      </p:scale>
      <p:origin x="0" y="1591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notesMaster" Target="notesMasters/notes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handoutMaster" Target="handoutMasters/handoutMaster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13</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21</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22</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3</a:t>
            </a:fld>
            <a:endParaRPr lang="en-US" dirty="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28</a:t>
            </a:fld>
            <a:endParaRPr lang="en-US" dirty="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31</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32</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5</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9</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29/07/2014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29/07/2014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29/07/2014</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tint val="75000"/>
                  </a:prstClr>
                </a:solidFill>
              </a:rPr>
              <a:pPr/>
              <a:t>7/29/2014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tint val="75000"/>
                  </a:prstClr>
                </a:solidFill>
              </a:rPr>
              <a:pPr/>
              <a:t>7/29/2014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tint val="75000"/>
                  </a:prstClr>
                </a:solidFill>
              </a:rPr>
              <a:pPr/>
              <a:t>7/29/2014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tint val="75000"/>
                  </a:prstClr>
                </a:solidFill>
              </a:rPr>
              <a:pPr/>
              <a:t>7/29/2014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tint val="75000"/>
                  </a:prstClr>
                </a:solidFill>
              </a:rPr>
              <a:pPr/>
              <a:t>7/29/2014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29/07/2014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29/07/2014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29/07/2014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29/07/2014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29/07/2014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29/07/2014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29/07/2014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29/07/2014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29/07/2014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7/29/2014</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7/29/2014</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0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7/29/2014</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1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7/29/2014</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1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7/29/2014</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1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Making a difference through assessment</a:t>
            </a:r>
            <a:br>
              <a:rPr lang="en-GB" sz="4400" dirty="0" smtClean="0"/>
            </a:br>
            <a:r>
              <a:rPr lang="en-US" sz="2800" dirty="0" err="1" smtClean="0">
                <a:solidFill>
                  <a:schemeClr val="tx2">
                    <a:lumMod val="60000"/>
                    <a:lumOff val="40000"/>
                  </a:schemeClr>
                </a:solidFill>
                <a:latin typeface="Calibri" pitchFamily="34" charset="0"/>
              </a:rPr>
              <a:t>Pontificia</a:t>
            </a:r>
            <a:r>
              <a:rPr lang="en-US" sz="2800" dirty="0" smtClean="0">
                <a:solidFill>
                  <a:schemeClr val="tx2">
                    <a:lumMod val="60000"/>
                    <a:lumOff val="40000"/>
                  </a:schemeClr>
                </a:solidFill>
                <a:latin typeface="Calibri" pitchFamily="34" charset="0"/>
              </a:rPr>
              <a:t> Universidad </a:t>
            </a:r>
            <a:r>
              <a:rPr lang="en-US" sz="2800" dirty="0" err="1" smtClean="0">
                <a:solidFill>
                  <a:schemeClr val="tx2">
                    <a:lumMod val="60000"/>
                    <a:lumOff val="40000"/>
                  </a:schemeClr>
                </a:solidFill>
                <a:latin typeface="Calibri" pitchFamily="34" charset="0"/>
              </a:rPr>
              <a:t>Catolica</a:t>
            </a:r>
            <a:r>
              <a:rPr lang="en-US" sz="2800" dirty="0" smtClean="0">
                <a:solidFill>
                  <a:schemeClr val="tx2">
                    <a:lumMod val="60000"/>
                    <a:lumOff val="40000"/>
                  </a:schemeClr>
                </a:solidFill>
                <a:latin typeface="Calibri" pitchFamily="34" charset="0"/>
              </a:rPr>
              <a:t> de Chile, </a:t>
            </a:r>
            <a:r>
              <a:rPr lang="en-GB" sz="2800" dirty="0" smtClean="0">
                <a:solidFill>
                  <a:schemeClr val="tx2">
                    <a:lumMod val="60000"/>
                    <a:lumOff val="40000"/>
                  </a:schemeClr>
                </a:solidFill>
                <a:latin typeface="Calibri" pitchFamily="34" charset="0"/>
              </a:rPr>
              <a:t>Santiago July 29</a:t>
            </a:r>
            <a:r>
              <a:rPr lang="en-GB" sz="2800" baseline="30000" dirty="0" smtClean="0">
                <a:solidFill>
                  <a:schemeClr val="tx2">
                    <a:lumMod val="60000"/>
                    <a:lumOff val="40000"/>
                  </a:schemeClr>
                </a:solidFill>
                <a:latin typeface="Calibri" pitchFamily="34" charset="0"/>
              </a:rPr>
              <a:t>th</a:t>
            </a:r>
            <a:r>
              <a:rPr lang="en-GB" sz="2800" dirty="0" smtClean="0">
                <a:solidFill>
                  <a:schemeClr val="tx2">
                    <a:lumMod val="60000"/>
                    <a:lumOff val="40000"/>
                  </a:schemeClr>
                </a:solidFill>
                <a:latin typeface="Calibri" pitchFamily="34" charset="0"/>
              </a:rPr>
              <a:t> 2014</a:t>
            </a:r>
            <a:r>
              <a:rPr lang="en-GB" sz="3200" dirty="0" smtClean="0"/>
              <a:t/>
            </a:r>
            <a:br>
              <a:rPr lang="en-GB" sz="3200" dirty="0" smtClean="0"/>
            </a:br>
            <a:endParaRPr lang="en-GB" sz="400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b="1" dirty="0" smtClean="0"/>
              <a:t>Sally Brown</a:t>
            </a:r>
          </a:p>
          <a:p>
            <a:pPr algn="ctr" eaLnBrk="1" hangingPunct="1">
              <a:defRPr/>
            </a:pPr>
            <a:r>
              <a:rPr lang="en-GB" sz="2000" dirty="0" smtClean="0"/>
              <a:t>Emerita Professor, Leeds Metropolitan University</a:t>
            </a:r>
          </a:p>
          <a:p>
            <a:pPr algn="ctr" eaLnBrk="1" hangingPunct="1">
              <a:defRPr/>
            </a:pPr>
            <a:r>
              <a:rPr lang="en-GB" sz="2000" dirty="0" smtClean="0"/>
              <a:t>Adjunct Professor, University of the Sunshine Coast, University of Central Queensland and James Cook University, Queensland</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rgbClr val="002060"/>
                </a:solidFill>
              </a:rPr>
              <a:t>Sadler, the most cited author on formative assessment argues:</a:t>
            </a:r>
            <a:endParaRPr lang="en-GB" sz="2800" dirty="0">
              <a:solidFill>
                <a:srgbClr val="002060"/>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800" dirty="0" smtClean="0"/>
              <a:t>“Students need to be exposed to, and gain experience in making judgements about, </a:t>
            </a:r>
            <a:r>
              <a:rPr lang="en-GB" sz="2800" dirty="0" smtClean="0">
                <a:solidFill>
                  <a:srgbClr val="7030A0"/>
                </a:solidFill>
              </a:rPr>
              <a:t>a variety of works of different quality</a:t>
            </a:r>
            <a:r>
              <a:rPr lang="en-GB" sz="2800" dirty="0" smtClean="0"/>
              <a:t>... They need planned rather than random exposure to exemplars, and experience in </a:t>
            </a:r>
            <a:r>
              <a:rPr lang="en-GB" sz="2800" dirty="0" smtClean="0">
                <a:solidFill>
                  <a:srgbClr val="7030A0"/>
                </a:solidFill>
              </a:rPr>
              <a:t>making judgements </a:t>
            </a:r>
            <a:r>
              <a:rPr lang="en-GB" sz="2800" dirty="0" smtClean="0"/>
              <a:t>about quality. They need to create </a:t>
            </a:r>
            <a:r>
              <a:rPr lang="en-GB" sz="2800" dirty="0" smtClean="0">
                <a:solidFill>
                  <a:srgbClr val="7030A0"/>
                </a:solidFill>
              </a:rPr>
              <a:t>verbalised</a:t>
            </a:r>
            <a:r>
              <a:rPr lang="en-GB" sz="2800" dirty="0" smtClean="0"/>
              <a:t> rationales and accounts of how various works could have been done better. Finally, they need to engage in evaluative </a:t>
            </a:r>
            <a:r>
              <a:rPr lang="en-GB" sz="2800" dirty="0" smtClean="0">
                <a:solidFill>
                  <a:srgbClr val="7030A0"/>
                </a:solidFill>
              </a:rPr>
              <a:t>conversations</a:t>
            </a:r>
            <a:r>
              <a:rPr lang="en-GB" sz="2800" dirty="0" smtClean="0"/>
              <a:t> with teachers and other students.” </a:t>
            </a:r>
          </a:p>
          <a:p>
            <a:pPr marL="0">
              <a:lnSpc>
                <a:spcPct val="100000"/>
              </a:lnSpc>
              <a:spcBef>
                <a:spcPts val="0"/>
              </a:spcBef>
              <a:buNone/>
            </a:pPr>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r>
              <a:rPr lang="en-GB" sz="2800" dirty="0" smtClean="0"/>
              <a:t>Together, these three provide the means by which students can develop a </a:t>
            </a:r>
            <a:r>
              <a:rPr lang="en-GB" sz="2800" dirty="0" smtClean="0">
                <a:solidFill>
                  <a:srgbClr val="7030A0"/>
                </a:solidFill>
              </a:rPr>
              <a:t>concept of quality </a:t>
            </a:r>
            <a:r>
              <a:rPr lang="en-GB" sz="28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800" dirty="0" smtClean="0">
                <a:solidFill>
                  <a:srgbClr val="7030A0"/>
                </a:solidFill>
              </a:rPr>
              <a:t>peer assessment </a:t>
            </a:r>
            <a:r>
              <a:rPr lang="en-GB" sz="2800" dirty="0" smtClean="0"/>
              <a:t>so that it becomes a powerful strategy for higher education teaching.</a:t>
            </a:r>
          </a:p>
          <a:p>
            <a:pPr>
              <a:buNone/>
            </a:pPr>
            <a:r>
              <a:rPr lang="en-GB" sz="2000" dirty="0" smtClean="0"/>
              <a:t>Sadler, D. Royce (2010)</a:t>
            </a:r>
            <a:endParaRPr lang="en-GB"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2239"/>
            <a:ext cx="7543800" cy="858490"/>
          </a:xfrm>
        </p:spPr>
        <p:txBody>
          <a:bodyPr/>
          <a:lstStyle/>
          <a:p>
            <a:r>
              <a:rPr lang="en-GB" dirty="0" smtClean="0"/>
              <a:t>Ensuring assessment promotes engagement means including reference to assessment:</a:t>
            </a:r>
            <a:endParaRPr lang="en-GB" dirty="0"/>
          </a:p>
        </p:txBody>
      </p:sp>
      <p:sp>
        <p:nvSpPr>
          <p:cNvPr id="4" name="Content Placeholder 3"/>
          <p:cNvSpPr>
            <a:spLocks noGrp="1"/>
          </p:cNvSpPr>
          <p:nvPr>
            <p:ph idx="1"/>
          </p:nvPr>
        </p:nvSpPr>
        <p:spPr>
          <a:xfrm>
            <a:off x="0" y="1124744"/>
            <a:ext cx="9144000" cy="5077619"/>
          </a:xfrm>
        </p:spPr>
        <p:txBody>
          <a:bodyPr/>
          <a:lstStyle/>
          <a:p>
            <a:pPr lvl="0"/>
            <a:r>
              <a:rPr lang="en-US" sz="2300" dirty="0" smtClean="0"/>
              <a:t>methodologies: which methods and approaches are most appropriate and efficient for the arts and design context?</a:t>
            </a:r>
            <a:endParaRPr lang="en-GB" sz="2300" dirty="0" smtClean="0"/>
          </a:p>
          <a:p>
            <a:pPr lvl="0"/>
            <a:r>
              <a:rPr lang="en-US" sz="2300" dirty="0" smtClean="0"/>
              <a:t>agency: who should be undertaking assessment? Tutors, peers, students themselves, employers and clients can all participate in student assessment to good effect, but which is right for particular assessment activities?</a:t>
            </a:r>
            <a:endParaRPr lang="en-GB" sz="2300" dirty="0" smtClean="0"/>
          </a:p>
          <a:p>
            <a:pPr lvl="0"/>
            <a:r>
              <a:rPr lang="en-US" sz="2300" dirty="0" smtClean="0"/>
              <a:t>timing: end point and continuous assessment can both be valuable, when should we assess students to maximise impact on student learning? </a:t>
            </a:r>
            <a:endParaRPr lang="en-GB" sz="2300" dirty="0" smtClean="0"/>
          </a:p>
          <a:p>
            <a:pPr lvl="0"/>
            <a:r>
              <a:rPr lang="en-US" sz="2300" dirty="0" smtClean="0"/>
              <a:t>orientation: to what extent in each task would we wish to focus particularly on process or outcomes, or both?</a:t>
            </a:r>
            <a:endParaRPr lang="en-GB" sz="2300" dirty="0" smtClean="0"/>
          </a:p>
          <a:p>
            <a:pPr lvl="0"/>
            <a:r>
              <a:rPr lang="en-US" sz="2300" dirty="0" smtClean="0"/>
              <a:t>inclusivity: how can we enable all students to achieve their highest personal potential?</a:t>
            </a:r>
            <a:endParaRPr lang="en-GB" sz="2300" dirty="0" smtClean="0"/>
          </a:p>
          <a:p>
            <a:r>
              <a:rPr lang="en-US" sz="2300" dirty="0" smtClean="0"/>
              <a:t>efficiency: what can we do to make assessment fully embedded in learning for students?</a:t>
            </a:r>
            <a:endParaRPr lang="en-GB" sz="23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sz="2800" dirty="0" smtClean="0"/>
              <a:t>Exploring ways in which assessment can engage students and be integral to learning;</a:t>
            </a:r>
          </a:p>
          <a:p>
            <a:r>
              <a:rPr lang="en-GB" sz="2800" dirty="0" smtClean="0"/>
              <a:t>Constructively aligning (Biggs 2003) assignments with planned learning outcomes and the curriculum taught;</a:t>
            </a:r>
          </a:p>
          <a:p>
            <a:r>
              <a:rPr lang="en-GB" sz="2800" dirty="0" smtClean="0"/>
              <a:t>Providing realistic tasks: students are likely to put more energy into assignments they see as authentic and worth bothering with;</a:t>
            </a:r>
          </a:p>
          <a:p>
            <a:r>
              <a:rPr lang="en-GB" sz="2800" dirty="0" smtClean="0"/>
              <a:t>Maximise the dialogic opportunities of student feedback.</a:t>
            </a:r>
          </a:p>
          <a:p>
            <a:endParaRPr lang="en-GB"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Leading assessment </a:t>
            </a:r>
            <a:r>
              <a:rPr lang="en-GB" sz="3200" i="1" dirty="0" smtClean="0"/>
              <a:t>for</a:t>
            </a:r>
            <a:r>
              <a:rPr lang="en-GB" sz="3200" dirty="0" smtClean="0"/>
              <a:t> learning in universities</a:t>
            </a:r>
            <a:endParaRPr lang="en-GB" sz="3200" dirty="0"/>
          </a:p>
        </p:txBody>
      </p:sp>
      <p:sp>
        <p:nvSpPr>
          <p:cNvPr id="3" name="Content Placeholder 2"/>
          <p:cNvSpPr>
            <a:spLocks noGrp="1"/>
          </p:cNvSpPr>
          <p:nvPr>
            <p:ph idx="1"/>
          </p:nvPr>
        </p:nvSpPr>
        <p:spPr/>
        <p:txBody>
          <a:bodyPr>
            <a:noAutofit/>
          </a:bodyPr>
          <a:lstStyle/>
          <a:p>
            <a:pPr>
              <a:buNone/>
            </a:pPr>
            <a:r>
              <a:rPr lang="en-GB" sz="2800" dirty="0" smtClean="0"/>
              <a:t>Leaders can impact on the assessment context by</a:t>
            </a:r>
          </a:p>
          <a:p>
            <a:r>
              <a:rPr lang="en-GB" sz="2800" dirty="0" smtClean="0"/>
              <a:t>Reviewing student experiences of assessment and feedback, seeking opportunities for enhancement;</a:t>
            </a:r>
          </a:p>
          <a:p>
            <a:r>
              <a:rPr lang="en-GB" sz="2800" dirty="0" smtClean="0"/>
              <a:t>Establishing some clear and consistent ground rules (for example, that assessed work must be returned within 3 weeks working for continuing students);</a:t>
            </a:r>
          </a:p>
          <a:p>
            <a:r>
              <a:rPr lang="en-GB" sz="2800" dirty="0" smtClean="0"/>
              <a:t>Monitoring compliance with ground rules and following up when good practice is not being achieved;</a:t>
            </a:r>
          </a:p>
          <a:p>
            <a:r>
              <a:rPr lang="en-GB" sz="2800" dirty="0" smtClean="0"/>
              <a:t>Providing opportunities for colleagues to share their own good practice together with staff development on innovations. </a:t>
            </a:r>
            <a:endParaRPr lang="en-GB" sz="28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GB" sz="3600" dirty="0">
              <a:latin typeface="+mn-lt"/>
            </a:endParaRPr>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sz="3600" dirty="0">
                <a:latin typeface="+mn-lt"/>
              </a:endParaRPr>
            </a:p>
          </p:txBody>
        </p:sp>
        <p:sp>
          <p:nvSpPr>
            <p:cNvPr id="48133" name="Text Box 5"/>
            <p:cNvSpPr txBox="1">
              <a:spLocks noChangeArrowheads="1"/>
            </p:cNvSpPr>
            <p:nvPr/>
          </p:nvSpPr>
          <p:spPr bwMode="auto">
            <a:xfrm>
              <a:off x="3152" y="618"/>
              <a:ext cx="771" cy="834"/>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b="1" dirty="0">
                  <a:latin typeface="+mn-lt"/>
                </a:rPr>
                <a:t>Emphasises authentic &amp; complex assessment tasks</a:t>
              </a:r>
              <a:endParaRPr lang="en-US" sz="1600" b="1" dirty="0">
                <a:latin typeface="+mn-lt"/>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sz="3600" dirty="0">
                <a:latin typeface="+mn-lt"/>
              </a:endParaRPr>
            </a:p>
          </p:txBody>
        </p:sp>
        <p:sp>
          <p:nvSpPr>
            <p:cNvPr id="48136" name="Text Box 8"/>
            <p:cNvSpPr txBox="1">
              <a:spLocks noChangeArrowheads="1"/>
            </p:cNvSpPr>
            <p:nvPr/>
          </p:nvSpPr>
          <p:spPr bwMode="auto">
            <a:xfrm>
              <a:off x="1791" y="619"/>
              <a:ext cx="1021" cy="9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1600" b="1" dirty="0">
                  <a:latin typeface="+mn-lt"/>
                </a:rPr>
                <a:t>Develops students’ abilities to evaluate own progress, direct own learning</a:t>
              </a:r>
              <a:endParaRPr lang="en-US" sz="1600" b="1" dirty="0">
                <a:latin typeface="+mn-lt"/>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sz="3600" dirty="0">
                <a:latin typeface="+mn-lt"/>
              </a:endParaRPr>
            </a:p>
          </p:txBody>
        </p:sp>
        <p:sp>
          <p:nvSpPr>
            <p:cNvPr id="48139" name="Text Box 11"/>
            <p:cNvSpPr txBox="1">
              <a:spLocks noChangeArrowheads="1"/>
            </p:cNvSpPr>
            <p:nvPr/>
          </p:nvSpPr>
          <p:spPr bwMode="auto">
            <a:xfrm>
              <a:off x="1076" y="1677"/>
              <a:ext cx="1192" cy="989"/>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1600" b="1" dirty="0">
                  <a:latin typeface="+mn-lt"/>
                </a:rPr>
                <a:t>Is rich in informal feedback (e.g. peer review of draft writing, collaborative project work)</a:t>
              </a:r>
              <a:endParaRPr lang="en-US" sz="1600" b="1" dirty="0">
                <a:latin typeface="+mn-lt"/>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sz="3600" dirty="0">
                <a:latin typeface="+mn-lt"/>
              </a:endParaRPr>
            </a:p>
          </p:txBody>
        </p:sp>
        <p:sp>
          <p:nvSpPr>
            <p:cNvPr id="48142" name="Text Box 14"/>
            <p:cNvSpPr txBox="1">
              <a:spLocks noChangeArrowheads="1"/>
            </p:cNvSpPr>
            <p:nvPr/>
          </p:nvSpPr>
          <p:spPr bwMode="auto">
            <a:xfrm>
              <a:off x="1620" y="2742"/>
              <a:ext cx="1192" cy="6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600" b="1" dirty="0">
                  <a:latin typeface="+mn-lt"/>
                </a:rPr>
                <a:t>Is rich in formal feedback (e.g. tutor comment, self-review logs)</a:t>
              </a:r>
              <a:endParaRPr lang="en-US" sz="1600" b="1" dirty="0">
                <a:latin typeface="+mn-lt"/>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sz="3600" dirty="0">
                <a:latin typeface="+mn-lt"/>
              </a:endParaRPr>
            </a:p>
          </p:txBody>
        </p:sp>
        <p:sp>
          <p:nvSpPr>
            <p:cNvPr id="48145" name="Text Box 17"/>
            <p:cNvSpPr txBox="1">
              <a:spLocks noChangeArrowheads="1"/>
            </p:cNvSpPr>
            <p:nvPr/>
          </p:nvSpPr>
          <p:spPr bwMode="auto">
            <a:xfrm>
              <a:off x="2984" y="2573"/>
              <a:ext cx="1056" cy="9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600" b="1" dirty="0">
                  <a:latin typeface="+mn-lt"/>
                </a:rPr>
                <a:t>Offers extensive ‘low stakes’ confidence building opportunities and practice</a:t>
              </a:r>
              <a:endParaRPr lang="en-US" sz="1600" b="1" dirty="0">
                <a:latin typeface="+mn-lt"/>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sz="3600" dirty="0">
                <a:latin typeface="+mn-lt"/>
              </a:endParaRPr>
            </a:p>
          </p:txBody>
        </p:sp>
        <p:sp>
          <p:nvSpPr>
            <p:cNvPr id="48148" name="Text Box 20"/>
            <p:cNvSpPr txBox="1">
              <a:spLocks noChangeArrowheads="1"/>
            </p:cNvSpPr>
            <p:nvPr/>
          </p:nvSpPr>
          <p:spPr bwMode="auto">
            <a:xfrm>
              <a:off x="3805" y="1686"/>
              <a:ext cx="998" cy="834"/>
            </a:xfrm>
            <a:prstGeom prst="rect">
              <a:avLst/>
            </a:prstGeom>
            <a:solidFill>
              <a:schemeClr val="bg1">
                <a:lumMod val="85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1600" b="1" dirty="0">
                  <a:latin typeface="+mn-lt"/>
                </a:rPr>
                <a:t>Uses high stakes summative assessment rigorously but sparingly</a:t>
              </a:r>
              <a:endParaRPr lang="en-US" sz="1600" b="1" dirty="0">
                <a:latin typeface="+mn-lt"/>
              </a:endParaRPr>
            </a:p>
          </p:txBody>
        </p:sp>
      </p:grpSp>
      <p:sp>
        <p:nvSpPr>
          <p:cNvPr id="48149" name="Text Box 21"/>
          <p:cNvSpPr txBox="1">
            <a:spLocks noChangeArrowheads="1"/>
          </p:cNvSpPr>
          <p:nvPr/>
        </p:nvSpPr>
        <p:spPr bwMode="auto">
          <a:xfrm>
            <a:off x="274638" y="274638"/>
            <a:ext cx="3325812"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b="1" dirty="0">
                <a:solidFill>
                  <a:srgbClr val="3366FF"/>
                </a:solidFill>
                <a:latin typeface="+mn-lt"/>
              </a:rPr>
              <a:t>Assessment for Learning</a:t>
            </a:r>
            <a:endParaRPr lang="en-GB" sz="3200" dirty="0">
              <a:solidFill>
                <a:srgbClr val="3366FF"/>
              </a:solidFill>
              <a:latin typeface="+mn-lt"/>
            </a:endParaRPr>
          </a:p>
        </p:txBody>
      </p:sp>
    </p:spTree>
    <p:extLst>
      <p:ext uri="{BB962C8B-B14F-4D97-AF65-F5344CB8AC3E}">
        <p14:creationId xmlns="" xmlns:p14="http://schemas.microsoft.com/office/powerpoint/2010/main" val="3446667685"/>
      </p:ext>
    </p:extLst>
  </p:cSld>
  <p:clrMapOvr>
    <a:masterClrMapping/>
  </p:clrMapOvr>
  <p:transition spd="slow" advTm="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Twelve useful questions on assessment</a:t>
            </a:r>
            <a:endParaRPr lang="en-GB" dirty="0"/>
          </a:p>
        </p:txBody>
      </p:sp>
      <p:sp>
        <p:nvSpPr>
          <p:cNvPr id="3" name="Subtitle 2"/>
          <p:cNvSpPr>
            <a:spLocks noGrp="1"/>
          </p:cNvSpPr>
          <p:nvPr>
            <p:ph type="subTitle" idx="1"/>
          </p:nvPr>
        </p:nvSpPr>
        <p:spPr/>
        <p:txBody>
          <a:bodyPr/>
          <a:lstStyle/>
          <a:p>
            <a:endParaRPr lang="en-GB"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404663"/>
            <a:ext cx="8605838" cy="6453337"/>
          </a:xfrm>
        </p:spPr>
        <p:txBody>
          <a:bodyPr/>
          <a:lstStyle/>
          <a:p>
            <a:pPr lvl="0">
              <a:buSzPct val="100000"/>
              <a:buFont typeface="+mj-lt"/>
              <a:buAutoNum type="arabicPeriod"/>
            </a:pPr>
            <a:r>
              <a:rPr lang="en-GB" sz="2800" dirty="0" smtClean="0">
                <a:solidFill>
                  <a:srgbClr val="FF0000"/>
                </a:solidFill>
              </a:rPr>
              <a:t>Assessment for learning</a:t>
            </a:r>
            <a:r>
              <a:rPr lang="en-GB" sz="2800" dirty="0" smtClean="0"/>
              <a:t>: is assessment fully integrated within learning activities or is it an add-on that adds nothing to student engagement?</a:t>
            </a:r>
          </a:p>
          <a:p>
            <a:pPr lvl="0">
              <a:buSzPct val="100000"/>
              <a:buFont typeface="+mj-lt"/>
              <a:buAutoNum type="arabicPeriod"/>
            </a:pPr>
            <a:r>
              <a:rPr lang="en-GB" sz="2800" dirty="0" smtClean="0">
                <a:solidFill>
                  <a:srgbClr val="FF0000"/>
                </a:solidFill>
              </a:rPr>
              <a:t>Preparation</a:t>
            </a:r>
            <a:r>
              <a:rPr lang="en-GB" sz="28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800" dirty="0" smtClean="0">
                <a:solidFill>
                  <a:srgbClr val="FF0000"/>
                </a:solidFill>
              </a:rPr>
              <a:t>Purpose</a:t>
            </a:r>
            <a:r>
              <a:rPr lang="en-GB" sz="28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404664"/>
            <a:ext cx="9144000" cy="5919935"/>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800" dirty="0" smtClean="0">
                <a:solidFill>
                  <a:srgbClr val="FF0000"/>
                </a:solidFill>
              </a:rPr>
              <a:t>Variety</a:t>
            </a:r>
            <a:r>
              <a:rPr lang="en-GB" sz="28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800" dirty="0" smtClean="0">
                <a:solidFill>
                  <a:srgbClr val="FF0000"/>
                </a:solidFill>
              </a:rPr>
              <a:t>Inclusivity</a:t>
            </a:r>
            <a:r>
              <a:rPr lang="en-GB" sz="28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800" dirty="0" smtClean="0">
                <a:solidFill>
                  <a:srgbClr val="FF0000"/>
                </a:solidFill>
              </a:rPr>
              <a:t>Agency</a:t>
            </a:r>
            <a:r>
              <a:rPr lang="en-GB" sz="2800" dirty="0" smtClean="0"/>
              <a:t>: is all your assessment undertaken by tutors or do you also use peers, students themselves, employers and clients?</a:t>
            </a:r>
          </a:p>
          <a:p>
            <a:pPr>
              <a:buSzPct val="100000"/>
              <a:buFont typeface="+mj-lt"/>
              <a:buAutoNum type="arabicPeriod" startAt="7"/>
            </a:pP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 difference through assessment</a:t>
            </a:r>
            <a:br>
              <a:rPr lang="en-GB" dirty="0" smtClean="0"/>
            </a:br>
            <a:endParaRPr lang="en-GB" dirty="0"/>
          </a:p>
        </p:txBody>
      </p:sp>
      <p:sp>
        <p:nvSpPr>
          <p:cNvPr id="3" name="Content Placeholder 2"/>
          <p:cNvSpPr>
            <a:spLocks noGrp="1"/>
          </p:cNvSpPr>
          <p:nvPr>
            <p:ph idx="1"/>
          </p:nvPr>
        </p:nvSpPr>
        <p:spPr>
          <a:xfrm>
            <a:off x="468313" y="857232"/>
            <a:ext cx="8229600" cy="5345131"/>
          </a:xfrm>
        </p:spPr>
        <p:txBody>
          <a:bodyPr/>
          <a:lstStyle/>
          <a:p>
            <a:pPr>
              <a:buNone/>
            </a:pPr>
            <a:r>
              <a:rPr lang="en-GB" dirty="0" smtClean="0"/>
              <a:t>By the end of the workshop, participants will have had a chance to:</a:t>
            </a:r>
          </a:p>
          <a:p>
            <a:pPr lvl="0"/>
            <a:r>
              <a:rPr lang="en-GB" dirty="0" smtClean="0"/>
              <a:t>review current assessment practices with a view to redesigning some elements of them; </a:t>
            </a:r>
          </a:p>
          <a:p>
            <a:pPr lvl="0"/>
            <a:r>
              <a:rPr lang="en-GB" dirty="0" smtClean="0"/>
              <a:t>consider how best to brief students to ensure best possible achievements; </a:t>
            </a:r>
          </a:p>
          <a:p>
            <a:pPr lvl="0"/>
            <a:r>
              <a:rPr lang="en-GB" dirty="0" smtClean="0"/>
              <a:t>discuss how assessment can be transformative within the student experience in terms of completion rates and engagement.</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800" dirty="0" smtClean="0">
                <a:solidFill>
                  <a:srgbClr val="FF0000"/>
                </a:solidFill>
              </a:rPr>
              <a:t>Feedback</a:t>
            </a:r>
            <a:r>
              <a:rPr lang="en-GB" sz="28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800" dirty="0" smtClean="0">
                <a:solidFill>
                  <a:srgbClr val="FF0000"/>
                </a:solidFill>
              </a:rPr>
              <a:t>Quality assurance</a:t>
            </a:r>
            <a:r>
              <a:rPr lang="en-GB" sz="28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800" dirty="0" smtClean="0">
                <a:solidFill>
                  <a:srgbClr val="FF0000"/>
                </a:solidFill>
              </a:rPr>
              <a:t>Technology</a:t>
            </a:r>
            <a:r>
              <a:rPr lang="en-GB" sz="28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8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smtClean="0"/>
              <a:t>Assessment has most effect when...:</a:t>
            </a:r>
          </a:p>
          <a:p>
            <a:pPr marL="533400" indent="-533400" eaLnBrk="1" hangingPunct="1">
              <a:buSzPct val="100000"/>
              <a:buFont typeface="+mj-lt"/>
              <a:buAutoNum type="arabicPeriod"/>
              <a:defRPr/>
            </a:pPr>
            <a:r>
              <a:rPr lang="en-GB" dirty="0" smtClean="0"/>
              <a:t>It is used to </a:t>
            </a:r>
            <a:r>
              <a:rPr lang="en-GB" dirty="0" smtClean="0">
                <a:solidFill>
                  <a:schemeClr val="tx2">
                    <a:lumMod val="40000"/>
                    <a:lumOff val="60000"/>
                  </a:schemeClr>
                </a:solidFill>
              </a:rPr>
              <a:t>engage</a:t>
            </a:r>
            <a:r>
              <a:rPr lang="en-GB" dirty="0" smtClean="0"/>
              <a:t> students in learning that is productive.</a:t>
            </a:r>
          </a:p>
          <a:p>
            <a:pPr marL="533400" indent="-533400" eaLnBrk="1" hangingPunct="1">
              <a:buSzPct val="100000"/>
              <a:buFont typeface="+mj-lt"/>
              <a:buAutoNum type="arabicPeriod"/>
              <a:defRPr/>
            </a:pPr>
            <a:r>
              <a:rPr lang="en-GB" dirty="0" smtClean="0"/>
              <a:t>Feedback is used to actively </a:t>
            </a:r>
            <a:r>
              <a:rPr lang="en-GB" dirty="0" smtClean="0">
                <a:solidFill>
                  <a:schemeClr val="tx2">
                    <a:lumMod val="40000"/>
                    <a:lumOff val="60000"/>
                  </a:schemeClr>
                </a:solidFill>
              </a:rPr>
              <a:t>improve </a:t>
            </a:r>
            <a:r>
              <a:rPr lang="en-GB" dirty="0" smtClean="0"/>
              <a:t>student learning.</a:t>
            </a:r>
          </a:p>
          <a:p>
            <a:pPr marL="533400" indent="-533400" eaLnBrk="1" hangingPunct="1">
              <a:buSzPct val="100000"/>
              <a:buFont typeface="+mj-lt"/>
              <a:buAutoNum type="arabicPeriod"/>
              <a:defRPr/>
            </a:pPr>
            <a:r>
              <a:rPr lang="en-US" dirty="0" smtClean="0"/>
              <a:t>Students and teachers become </a:t>
            </a:r>
            <a:r>
              <a:rPr lang="en-US" dirty="0" smtClean="0">
                <a:solidFill>
                  <a:schemeClr val="tx2">
                    <a:lumMod val="40000"/>
                    <a:lumOff val="60000"/>
                  </a:schemeClr>
                </a:solidFill>
              </a:rPr>
              <a:t>responsible partners </a:t>
            </a:r>
            <a:r>
              <a:rPr lang="en-US" dirty="0" smtClean="0"/>
              <a:t>in learning and assessment.</a:t>
            </a:r>
          </a:p>
          <a:p>
            <a:pPr marL="533400" indent="-533400" eaLnBrk="1" hangingPunct="1">
              <a:buSzPct val="100000"/>
              <a:buFont typeface="+mj-lt"/>
              <a:buAutoNum type="arabicPeriod"/>
              <a:defRPr/>
            </a:pPr>
            <a:r>
              <a:rPr lang="en-US" dirty="0" smtClean="0"/>
              <a:t>Students are </a:t>
            </a:r>
            <a:r>
              <a:rPr lang="en-US" dirty="0" smtClean="0">
                <a:solidFill>
                  <a:schemeClr val="tx2">
                    <a:lumMod val="40000"/>
                    <a:lumOff val="60000"/>
                  </a:schemeClr>
                </a:solidFill>
              </a:rPr>
              <a:t>inducted </a:t>
            </a:r>
            <a:r>
              <a:rPr lang="en-US" dirty="0" smtClean="0"/>
              <a:t>into the assessment practices and cultures of higher education.</a:t>
            </a:r>
          </a:p>
          <a:p>
            <a:pPr marL="533400" indent="-533400" eaLnBrk="1" hangingPunct="1">
              <a:buSzPct val="100000"/>
              <a:buFont typeface="+mj-lt"/>
              <a:buAutoNum type="arabicPeriod"/>
              <a:defRPr/>
            </a:pPr>
            <a:r>
              <a:rPr lang="en-US" dirty="0" smtClean="0"/>
              <a:t>Assessment </a:t>
            </a:r>
            <a:r>
              <a:rPr lang="en-US" i="1" dirty="0" smtClean="0"/>
              <a:t>for</a:t>
            </a:r>
            <a:r>
              <a:rPr lang="en-US" dirty="0" smtClean="0"/>
              <a:t> learning is placed at the </a:t>
            </a:r>
            <a:r>
              <a:rPr lang="en-US" dirty="0" smtClean="0">
                <a:solidFill>
                  <a:schemeClr val="tx2">
                    <a:lumMod val="40000"/>
                    <a:lumOff val="60000"/>
                  </a:schemeClr>
                </a:solidFill>
              </a:rPr>
              <a:t>centre</a:t>
            </a:r>
            <a:r>
              <a:rPr lang="en-US" dirty="0" smtClean="0"/>
              <a:t> of subject and program design.</a:t>
            </a:r>
          </a:p>
          <a:p>
            <a:pPr marL="533400" indent="-533400" eaLnBrk="1" hangingPunct="1">
              <a:buSzPct val="100000"/>
              <a:buFont typeface="+mj-lt"/>
              <a:buAutoNum type="arabicPeriod"/>
              <a:defRPr/>
            </a:pPr>
            <a:r>
              <a:rPr lang="en-US" dirty="0" smtClean="0"/>
              <a:t>Assessment for learning is a focus for staff and institutional </a:t>
            </a:r>
            <a:r>
              <a:rPr lang="en-US" dirty="0" smtClean="0">
                <a:solidFill>
                  <a:schemeClr val="tx2">
                    <a:lumMod val="40000"/>
                    <a:lumOff val="60000"/>
                  </a:schemeClr>
                </a:solidFill>
              </a:rPr>
              <a:t>development</a:t>
            </a:r>
            <a:r>
              <a:rPr lang="en-US" dirty="0" smtClean="0"/>
              <a:t>.</a:t>
            </a:r>
          </a:p>
          <a:p>
            <a:pPr marL="533400" indent="-533400" eaLnBrk="1" hangingPunct="1">
              <a:buSzPct val="100000"/>
              <a:buFont typeface="+mj-lt"/>
              <a:buAutoNum type="arabicPeriod"/>
              <a:defRPr/>
            </a:pPr>
            <a:r>
              <a:rPr lang="en-US" dirty="0" smtClean="0"/>
              <a:t>Assessment provides inclusive and trustworthy </a:t>
            </a:r>
            <a:r>
              <a:rPr lang="en-US" dirty="0" smtClean="0">
                <a:solidFill>
                  <a:schemeClr val="tx2">
                    <a:lumMod val="40000"/>
                    <a:lumOff val="60000"/>
                  </a:schemeClr>
                </a:solidFill>
              </a:rPr>
              <a:t>representation of student achievement</a:t>
            </a:r>
            <a:r>
              <a:rPr lang="en-US" dirty="0" smtClean="0"/>
              <a:t>.</a:t>
            </a:r>
          </a:p>
          <a:p>
            <a:pPr marL="533400" indent="-533400" eaLnBrk="1" hangingPunct="1">
              <a:defRPr/>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z="3200" dirty="0" smtClean="0"/>
              <a:t>Assessment linked to learning</a:t>
            </a:r>
          </a:p>
        </p:txBody>
      </p:sp>
      <p:sp>
        <p:nvSpPr>
          <p:cNvPr id="16387" name="Rectangle 3"/>
          <p:cNvSpPr>
            <a:spLocks noGrp="1" noChangeArrowheads="1"/>
          </p:cNvSpPr>
          <p:nvPr>
            <p:ph type="body" idx="1"/>
          </p:nvPr>
        </p:nvSpPr>
        <p:spPr>
          <a:xfrm>
            <a:off x="323528" y="1412875"/>
            <a:ext cx="8820472" cy="4857750"/>
          </a:xfrm>
        </p:spPr>
        <p:txBody>
          <a:bodyPr/>
          <a:lstStyle/>
          <a:p>
            <a:pPr marL="609600" indent="-609600"/>
            <a:r>
              <a:rPr lang="en-GB" sz="2800" dirty="0" smtClean="0"/>
              <a:t>Effective assessment significantly and positively impacts on student learning (Boud, Mentkowski, Knight and Yorke and many others).</a:t>
            </a:r>
          </a:p>
          <a:p>
            <a:pPr marL="609600" indent="-609600"/>
            <a:r>
              <a:rPr lang="en-GB" sz="28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Assessment literacy: students do better if they can: </a:t>
            </a:r>
            <a:endParaRPr lang="en-GB" sz="3200" dirty="0"/>
          </a:p>
        </p:txBody>
      </p:sp>
      <p:sp>
        <p:nvSpPr>
          <p:cNvPr id="3" name="Content Placeholder 2"/>
          <p:cNvSpPr>
            <a:spLocks noGrp="1"/>
          </p:cNvSpPr>
          <p:nvPr>
            <p:ph idx="1"/>
          </p:nvPr>
        </p:nvSpPr>
        <p:spPr>
          <a:xfrm>
            <a:off x="0" y="1052736"/>
            <a:ext cx="9144000" cy="5276627"/>
          </a:xfrm>
          <a:noFill/>
          <a:ln>
            <a:noFill/>
          </a:ln>
        </p:spPr>
        <p:txBody>
          <a:bodyPr vert="horz" wrap="square" lIns="91440" tIns="45720" rIns="91440" bIns="45720" numCol="1" anchor="t" anchorCtr="0" compatLnSpc="1">
            <a:prstTxWarp prst="textNoShape">
              <a:avLst/>
            </a:prstTxWarp>
          </a:bodyPr>
          <a:lstStyle/>
          <a:p>
            <a:r>
              <a:rPr lang="en-GB" sz="2800" dirty="0" smtClean="0"/>
              <a:t>Make sense of key terms such as criteria, weightings, and level;</a:t>
            </a:r>
          </a:p>
          <a:p>
            <a:r>
              <a:rPr lang="en-GB" sz="2800" dirty="0" smtClean="0"/>
              <a:t>Encounter a variety of assessment methods (e.g. presentations, portfolios, posters, assessed web participation, practicals, vivas etc) and get practice in using them;</a:t>
            </a:r>
          </a:p>
          <a:p>
            <a:r>
              <a:rPr lang="en-GB" sz="2800" dirty="0" smtClean="0"/>
              <a:t>Be strategic in their behaviours, putting more work into aspects of an assignment with high weightings, interrogating criteria to find out what is really required and so on;</a:t>
            </a:r>
          </a:p>
          <a:p>
            <a:r>
              <a:rPr lang="en-GB" sz="2800" dirty="0" smtClean="0"/>
              <a:t>Gain clarity on how the assessment regulations work in their HEI, including issues concerning submission, resubmission, pass marks, condonement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800" dirty="0" smtClean="0"/>
              <a:t>Concentrating on giving students detailed and developmental formative feedback is the single most useful thing we can do for our students, particularly those from disadvantaged backgrounds. </a:t>
            </a:r>
          </a:p>
          <a:p>
            <a:r>
              <a:rPr lang="en-GB" sz="2800" dirty="0" smtClean="0"/>
              <a:t>Summative assessment may have to be rethought to make it fit for purpose;</a:t>
            </a:r>
          </a:p>
          <a:p>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sz="28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dirty="0" smtClean="0">
                <a:solidFill>
                  <a:srgbClr val="002060"/>
                </a:solidFill>
              </a:rPr>
              <a:t>The importance of dialogic assessment</a:t>
            </a:r>
            <a:endParaRPr lang="en-GB" sz="3200" dirty="0">
              <a:solidFill>
                <a:srgbClr val="002060"/>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800" dirty="0" smtClean="0"/>
              <a:t>Students need to be exposed to, and gain experience in making judgements about, </a:t>
            </a:r>
            <a:r>
              <a:rPr lang="en-GB" sz="2800" dirty="0" smtClean="0">
                <a:solidFill>
                  <a:srgbClr val="7030A0"/>
                </a:solidFill>
              </a:rPr>
              <a:t>a variety of works of different quality</a:t>
            </a:r>
            <a:r>
              <a:rPr lang="en-GB" sz="2800" dirty="0" smtClean="0"/>
              <a:t>... They need planned rather than random exposure to exemplars, and experience in </a:t>
            </a:r>
            <a:r>
              <a:rPr lang="en-GB" sz="2800" dirty="0" smtClean="0">
                <a:solidFill>
                  <a:srgbClr val="7030A0"/>
                </a:solidFill>
              </a:rPr>
              <a:t>making judgements </a:t>
            </a:r>
            <a:r>
              <a:rPr lang="en-GB" sz="2800" dirty="0" smtClean="0"/>
              <a:t>about quality. They need to create </a:t>
            </a:r>
            <a:r>
              <a:rPr lang="en-GB" sz="2800" dirty="0" smtClean="0">
                <a:solidFill>
                  <a:srgbClr val="7030A0"/>
                </a:solidFill>
              </a:rPr>
              <a:t>verbalised </a:t>
            </a:r>
            <a:r>
              <a:rPr lang="en-GB" sz="2800" dirty="0" smtClean="0"/>
              <a:t>rationales and accounts of how various works could have been done better. Finally, they need to engage in evaluative </a:t>
            </a:r>
            <a:r>
              <a:rPr lang="en-GB" sz="2800" dirty="0" smtClean="0">
                <a:solidFill>
                  <a:srgbClr val="7030A0"/>
                </a:solidFill>
              </a:rPr>
              <a:t>conversations</a:t>
            </a:r>
            <a:r>
              <a:rPr lang="en-GB" sz="2800" dirty="0" smtClean="0"/>
              <a:t> with teachers and other students. </a:t>
            </a:r>
          </a:p>
          <a:p>
            <a:pPr marL="0">
              <a:lnSpc>
                <a:spcPct val="100000"/>
              </a:lnSpc>
              <a:spcBef>
                <a:spcPts val="0"/>
              </a:spcBef>
              <a:buNone/>
            </a:pP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Dialogic feedback continued</a:t>
            </a:r>
            <a:endParaRPr lang="en-GB" dirty="0"/>
          </a:p>
        </p:txBody>
      </p:sp>
      <p:sp>
        <p:nvSpPr>
          <p:cNvPr id="3" name="Content Placeholder 2"/>
          <p:cNvSpPr>
            <a:spLocks noGrp="1"/>
          </p:cNvSpPr>
          <p:nvPr>
            <p:ph idx="1"/>
          </p:nvPr>
        </p:nvSpPr>
        <p:spPr/>
        <p:txBody>
          <a:bodyPr/>
          <a:lstStyle/>
          <a:p>
            <a:pPr>
              <a:buNone/>
            </a:pPr>
            <a:r>
              <a:rPr lang="en-GB" sz="2800" dirty="0" smtClean="0"/>
              <a:t>Together, these [elements] provide the means by which students can develop a </a:t>
            </a:r>
            <a:r>
              <a:rPr lang="en-GB" sz="2800" dirty="0" smtClean="0">
                <a:solidFill>
                  <a:srgbClr val="7030A0"/>
                </a:solidFill>
              </a:rPr>
              <a:t>concept of quality </a:t>
            </a:r>
            <a:r>
              <a:rPr lang="en-GB" sz="28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800" dirty="0" smtClean="0">
                <a:solidFill>
                  <a:srgbClr val="7030A0"/>
                </a:solidFill>
              </a:rPr>
              <a:t>peer assessment </a:t>
            </a:r>
            <a:r>
              <a:rPr lang="en-GB" sz="2800" dirty="0" smtClean="0"/>
              <a:t>so that it becomes a powerful strategy for higher education teaching. (Sadler 2010)</a:t>
            </a:r>
            <a:endParaRPr lang="en-GB"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3200" dirty="0" smtClean="0"/>
              <a:t>Good assessment is valid, reliable, practical, developmental, manageable, cost-effective, fit for purpose, relevant, authentic, inclusive, closely linked to learning outcomes and fair.</a:t>
            </a:r>
          </a:p>
          <a:p>
            <a:pPr marL="609600" indent="-609600"/>
            <a:r>
              <a:rPr lang="en-GB" sz="3200" dirty="0" smtClean="0"/>
              <a:t>Is it possible also to make it enjoyable for staff and students?</a:t>
            </a:r>
          </a:p>
          <a:p>
            <a:pPr marL="609600" indent="-609600"/>
            <a:r>
              <a:rPr lang="en-GB" sz="3200" dirty="0" smtClean="0"/>
              <a:t>Incremental assessment has more value in promoting student learning than end-point ‘sudden death’ approaches.</a:t>
            </a:r>
          </a:p>
          <a:p>
            <a:pPr marL="609600" indent="-609600"/>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Giving feedback effectively and efficiently. We can use:</a:t>
            </a:r>
            <a:endParaRPr lang="en-GB" sz="3200" dirty="0"/>
          </a:p>
        </p:txBody>
      </p:sp>
      <p:sp>
        <p:nvSpPr>
          <p:cNvPr id="3" name="Content Placeholder 2"/>
          <p:cNvSpPr>
            <a:spLocks noGrp="1"/>
          </p:cNvSpPr>
          <p:nvPr>
            <p:ph idx="1"/>
          </p:nvPr>
        </p:nvSpPr>
        <p:spPr/>
        <p:txBody>
          <a:bodyPr/>
          <a:lstStyle/>
          <a:p>
            <a:r>
              <a:rPr lang="en-GB" sz="2800" dirty="0" smtClean="0"/>
              <a:t>Collective oral reports, with minimal in-script comments;</a:t>
            </a:r>
          </a:p>
          <a:p>
            <a:r>
              <a:rPr lang="en-GB" sz="2800" dirty="0" smtClean="0"/>
              <a:t>Collective written reports, with minimal in-script comments;</a:t>
            </a:r>
          </a:p>
          <a:p>
            <a:r>
              <a:rPr lang="en-GB" sz="2800" dirty="0" smtClean="0"/>
              <a:t>Model answers with ‘exploded’ text;</a:t>
            </a:r>
          </a:p>
          <a:p>
            <a:r>
              <a:rPr lang="en-GB" sz="2800" dirty="0" smtClean="0"/>
              <a:t>Statement banks;</a:t>
            </a:r>
          </a:p>
          <a:p>
            <a:r>
              <a:rPr lang="en-GB" sz="2800" dirty="0" smtClean="0"/>
              <a:t>Various kinds of Computer-Assisted Assessment to help with all of these approaches;</a:t>
            </a:r>
          </a:p>
          <a:p>
            <a:r>
              <a:rPr lang="en-GB" sz="2800" dirty="0" smtClean="0"/>
              <a:t>Assignment return sheets.</a:t>
            </a: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smtClean="0"/>
              <a:t>“Assessment methods and requirements probably have a greater influence on how and what students learn than any other single factor. This influence may well be of greater importance than the impact of teaching materials” (Boud 1988)</a:t>
            </a:r>
            <a:endParaRPr lang="en-GB" sz="28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This is something I’ve had problems with over the years but am still working on it</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Thank you</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I've checked it out and see where I was going wrong</a:t>
                      </a:r>
                      <a:endParaRPr lang="en-GB" sz="1800" dirty="0">
                        <a:latin typeface="Brush Script MT" pitchFamily="66"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800" dirty="0" smtClean="0"/>
          </a:p>
          <a:p>
            <a:pPr marL="360000">
              <a:lnSpc>
                <a:spcPct val="100000"/>
              </a:lnSpc>
              <a:spcBef>
                <a:spcPts val="600"/>
              </a:spcBef>
            </a:pPr>
            <a:r>
              <a:rPr lang="en-GB" sz="2800" dirty="0" smtClean="0"/>
              <a:t>design an assessment strategy that involves a diverse range of methods of assessment (as all forms of assessment disadvantage some students);</a:t>
            </a:r>
          </a:p>
          <a:p>
            <a:pPr marL="360000">
              <a:lnSpc>
                <a:spcPct val="100000"/>
              </a:lnSpc>
              <a:spcBef>
                <a:spcPts val="600"/>
              </a:spcBef>
            </a:pPr>
            <a:r>
              <a:rPr lang="en-GB" sz="2800" dirty="0" smtClean="0"/>
              <a:t>consider when designing assessment tasks how any students might be disadvantaged;</a:t>
            </a:r>
          </a:p>
          <a:p>
            <a:pPr marL="360000">
              <a:lnSpc>
                <a:spcPct val="100000"/>
              </a:lnSpc>
              <a:spcBef>
                <a:spcPts val="600"/>
              </a:spcBef>
            </a:pPr>
            <a:r>
              <a:rPr lang="en-GB" sz="2800" dirty="0" smtClean="0"/>
              <a:t>maximise the opportunities for each student to achieve at the highest possible level;</a:t>
            </a:r>
          </a:p>
          <a:p>
            <a:pPr marL="360000">
              <a:lnSpc>
                <a:spcPct val="100000"/>
              </a:lnSpc>
              <a:spcBef>
                <a:spcPts val="600"/>
              </a:spcBef>
            </a:pPr>
            <a:r>
              <a:rPr lang="en-GB" sz="2800" dirty="0" smtClean="0"/>
              <a:t>ensure the assurance of appropriate standards for all students.</a:t>
            </a:r>
            <a:br>
              <a:rPr lang="en-GB" sz="2800" dirty="0" smtClean="0"/>
            </a:br>
            <a:endParaRPr lang="en-GB"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600" dirty="0" smtClean="0"/>
              <a:t>Conclusions: good assessment can:</a:t>
            </a:r>
          </a:p>
        </p:txBody>
      </p:sp>
      <p:sp>
        <p:nvSpPr>
          <p:cNvPr id="43011" name="Rectangle 3"/>
          <p:cNvSpPr>
            <a:spLocks noGrp="1" noChangeArrowheads="1"/>
          </p:cNvSpPr>
          <p:nvPr>
            <p:ph type="body" idx="1"/>
          </p:nvPr>
        </p:nvSpPr>
        <p:spPr>
          <a:xfrm>
            <a:off x="457200" y="764704"/>
            <a:ext cx="8458200" cy="5361459"/>
          </a:xfrm>
        </p:spPr>
        <p:txBody>
          <a:bodyPr/>
          <a:lstStyle/>
          <a:p>
            <a:pPr marL="457200" indent="-457200" eaLnBrk="1" hangingPunct="1">
              <a:buSzPct val="100000"/>
              <a:buFont typeface="+mj-lt"/>
              <a:buAutoNum type="arabicPeriod"/>
            </a:pPr>
            <a:r>
              <a:rPr lang="en-GB" sz="3200" dirty="0" smtClean="0"/>
              <a:t>Help to clarify what is expected of students, and the quality of their work which is necessary for them to succeed;</a:t>
            </a:r>
          </a:p>
          <a:p>
            <a:pPr marL="457200" indent="-457200" eaLnBrk="1" hangingPunct="1">
              <a:buSzPct val="100000"/>
              <a:buFont typeface="+mj-lt"/>
              <a:buAutoNum type="arabicPeriod"/>
            </a:pPr>
            <a:r>
              <a:rPr lang="en-GB" sz="3200" dirty="0" smtClean="0"/>
              <a:t>Help to equalise the experiences of students from very diverse backgrounds;</a:t>
            </a:r>
          </a:p>
          <a:p>
            <a:pPr marL="457200" indent="-457200" eaLnBrk="1" hangingPunct="1">
              <a:buSzPct val="100000"/>
              <a:buFont typeface="+mj-lt"/>
              <a:buAutoNum type="arabicPeriod"/>
            </a:pPr>
            <a:r>
              <a:rPr lang="en-GB" sz="3200" dirty="0" smtClean="0"/>
              <a:t>Maximise the achievement of all students, helping the less-able and stretching the most-able;</a:t>
            </a:r>
          </a:p>
          <a:p>
            <a:pPr marL="457200" indent="-457200" eaLnBrk="1" hangingPunct="1">
              <a:buSzPct val="100000"/>
              <a:buFont typeface="+mj-lt"/>
              <a:buAutoNum type="arabicPeriod"/>
            </a:pPr>
            <a:r>
              <a:rPr lang="en-GB" sz="3200" dirty="0" smtClean="0"/>
              <a:t>Significantly enhance students’ experiences, not only of study, but of life.</a:t>
            </a:r>
          </a:p>
          <a:p>
            <a:pPr marL="457200" indent="-457200" eaLnBrk="1" hangingPunct="1">
              <a:buSzPct val="100000"/>
              <a:buFont typeface="+mj-lt"/>
              <a:buAutoNum type="arabicPeriod"/>
            </a:pPr>
            <a:endParaRPr lang="en-GB" sz="32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1" y="981075"/>
            <a:ext cx="9144000"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(2007) </a:t>
            </a:r>
            <a:r>
              <a:rPr lang="en-GB" sz="2000" i="1" dirty="0" smtClean="0"/>
              <a:t>The lecturer’s toolkit (3rd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5" name="Picture 4" descr="catsketch.JPG"/>
          <p:cNvPicPr>
            <a:picLocks noChangeAspect="1"/>
          </p:cNvPicPr>
          <p:nvPr/>
        </p:nvPicPr>
        <p:blipFill>
          <a:blip r:embed="rId2" cstate="email"/>
          <a:stretch>
            <a:fillRect/>
          </a:stretch>
        </p:blipFill>
        <p:spPr>
          <a:xfrm>
            <a:off x="2010833" y="0"/>
            <a:ext cx="5122333" cy="6858000"/>
          </a:xfrm>
          <a:prstGeom prst="rect">
            <a:avLst/>
          </a:prstGeom>
        </p:spPr>
      </p:pic>
    </p:spTree>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Criteria for sketches of cats</a:t>
            </a:r>
            <a:endParaRPr lang="en-GB" sz="3600" dirty="0"/>
          </a:p>
        </p:txBody>
      </p:sp>
      <p:graphicFrame>
        <p:nvGraphicFramePr>
          <p:cNvPr id="4" name="Content Placeholder 3"/>
          <p:cNvGraphicFramePr>
            <a:graphicFrameLocks noGrp="1"/>
          </p:cNvGraphicFramePr>
          <p:nvPr>
            <p:ph idx="1"/>
          </p:nvPr>
        </p:nvGraphicFramePr>
        <p:xfrm>
          <a:off x="468311" y="1412876"/>
          <a:ext cx="8424170" cy="4896443"/>
        </p:xfrm>
        <a:graphic>
          <a:graphicData uri="http://schemas.openxmlformats.org/drawingml/2006/table">
            <a:tbl>
              <a:tblPr firstRow="1" bandRow="1">
                <a:tableStyleId>{5C22544A-7EE6-4342-B048-85BDC9FD1C3A}</a:tableStyleId>
              </a:tblPr>
              <a:tblGrid>
                <a:gridCol w="935337"/>
                <a:gridCol w="2434331"/>
                <a:gridCol w="229965"/>
                <a:gridCol w="3139703"/>
                <a:gridCol w="1684834"/>
              </a:tblGrid>
              <a:tr h="868947">
                <a:tc>
                  <a:txBody>
                    <a:bodyPr/>
                    <a:lstStyle/>
                    <a:p>
                      <a:r>
                        <a:rPr lang="en-GB" sz="2800" smtClean="0"/>
                        <a:t>item</a:t>
                      </a:r>
                      <a:endParaRPr lang="en-GB" sz="2800" dirty="0"/>
                    </a:p>
                  </a:txBody>
                  <a:tcPr/>
                </a:tc>
                <a:tc gridSpan="2">
                  <a:txBody>
                    <a:bodyPr/>
                    <a:lstStyle/>
                    <a:p>
                      <a:r>
                        <a:rPr lang="en-GB" sz="2800" dirty="0" smtClean="0"/>
                        <a:t>Criteria</a:t>
                      </a:r>
                      <a:endParaRPr lang="en-GB" sz="2800" dirty="0"/>
                    </a:p>
                  </a:txBody>
                  <a:tcPr/>
                </a:tc>
                <a:tc hMerge="1">
                  <a:txBody>
                    <a:bodyPr/>
                    <a:lstStyle/>
                    <a:p>
                      <a:endParaRPr lang="en-GB" dirty="0"/>
                    </a:p>
                  </a:txBody>
                  <a:tcPr/>
                </a:tc>
                <a:tc gridSpan="2">
                  <a:txBody>
                    <a:bodyPr/>
                    <a:lstStyle/>
                    <a:p>
                      <a:r>
                        <a:rPr lang="en-GB" sz="2800" dirty="0" smtClean="0"/>
                        <a:t>Marking </a:t>
                      </a:r>
                      <a:r>
                        <a:rPr lang="en-GB" sz="2800" baseline="0" dirty="0" smtClean="0"/>
                        <a:t> scheme</a:t>
                      </a:r>
                      <a:endParaRPr lang="en-GB" sz="2800" dirty="0" smtClean="0"/>
                    </a:p>
                  </a:txBody>
                  <a:tcPr/>
                </a:tc>
                <a:tc hMerge="1">
                  <a:txBody>
                    <a:bodyPr/>
                    <a:lstStyle/>
                    <a:p>
                      <a:endParaRPr lang="en-GB" dirty="0"/>
                    </a:p>
                  </a:txBody>
                  <a:tcPr/>
                </a:tc>
              </a:tr>
              <a:tr h="503437">
                <a:tc>
                  <a:txBody>
                    <a:bodyPr/>
                    <a:lstStyle/>
                    <a:p>
                      <a:r>
                        <a:rPr lang="en-GB" sz="2400" b="1" dirty="0" smtClean="0"/>
                        <a:t>1</a:t>
                      </a:r>
                      <a:endParaRPr lang="en-GB" sz="2400" b="1" dirty="0"/>
                    </a:p>
                  </a:txBody>
                  <a:tcPr>
                    <a:solidFill>
                      <a:srgbClr val="FFFF00"/>
                    </a:solidFill>
                  </a:tcPr>
                </a:tc>
                <a:tc gridSpan="2">
                  <a:txBody>
                    <a:bodyPr/>
                    <a:lstStyle/>
                    <a:p>
                      <a:r>
                        <a:rPr lang="en-GB" sz="2400" b="1" dirty="0" smtClean="0"/>
                        <a:t>2 eyes</a:t>
                      </a:r>
                      <a:endParaRPr lang="en-GB" sz="2400" b="1" dirty="0"/>
                    </a:p>
                  </a:txBody>
                  <a:tcPr>
                    <a:solidFill>
                      <a:srgbClr val="FFFF00"/>
                    </a:solidFill>
                  </a:tcPr>
                </a:tc>
                <a:tc hMerge="1">
                  <a:txBody>
                    <a:bodyPr/>
                    <a:lstStyle/>
                    <a:p>
                      <a:endParaRPr lang="en-GB" dirty="0"/>
                    </a:p>
                  </a:txBody>
                  <a:tcPr/>
                </a:tc>
                <a:tc>
                  <a:txBody>
                    <a:bodyPr/>
                    <a:lstStyle/>
                    <a:p>
                      <a:r>
                        <a:rPr lang="en-GB" sz="2400" b="1" dirty="0" smtClean="0"/>
                        <a:t>5 items</a:t>
                      </a:r>
                      <a:endParaRPr lang="en-GB" sz="2400" b="1" dirty="0"/>
                    </a:p>
                  </a:txBody>
                  <a:tcPr/>
                </a:tc>
                <a:tc>
                  <a:txBody>
                    <a:bodyPr/>
                    <a:lstStyle/>
                    <a:p>
                      <a:r>
                        <a:rPr lang="en-GB" sz="2400" b="1" dirty="0" smtClean="0"/>
                        <a:t>7</a:t>
                      </a:r>
                      <a:endParaRPr lang="en-GB" sz="2400" b="1" dirty="0"/>
                    </a:p>
                  </a:txBody>
                  <a:tcPr/>
                </a:tc>
              </a:tr>
              <a:tr h="503437">
                <a:tc>
                  <a:txBody>
                    <a:bodyPr/>
                    <a:lstStyle/>
                    <a:p>
                      <a:r>
                        <a:rPr lang="en-GB" sz="2400" b="1" dirty="0" smtClean="0"/>
                        <a:t>2</a:t>
                      </a:r>
                      <a:endParaRPr lang="en-GB" sz="2400" b="1" dirty="0"/>
                    </a:p>
                  </a:txBody>
                  <a:tcPr>
                    <a:solidFill>
                      <a:srgbClr val="FFFF00"/>
                    </a:solidFill>
                  </a:tcPr>
                </a:tc>
                <a:tc gridSpan="2">
                  <a:txBody>
                    <a:bodyPr/>
                    <a:lstStyle/>
                    <a:p>
                      <a:r>
                        <a:rPr lang="en-GB" sz="2400" b="1" dirty="0" smtClean="0"/>
                        <a:t>2 ears</a:t>
                      </a:r>
                      <a:endParaRPr lang="en-GB" sz="2400" b="1" dirty="0"/>
                    </a:p>
                  </a:txBody>
                  <a:tcPr>
                    <a:solidFill>
                      <a:srgbClr val="FFFF00"/>
                    </a:solidFill>
                  </a:tcPr>
                </a:tc>
                <a:tc hMerge="1">
                  <a:txBody>
                    <a:bodyPr/>
                    <a:lstStyle/>
                    <a:p>
                      <a:endParaRPr lang="en-GB" dirty="0"/>
                    </a:p>
                  </a:txBody>
                  <a:tcPr/>
                </a:tc>
                <a:tc>
                  <a:txBody>
                    <a:bodyPr/>
                    <a:lstStyle/>
                    <a:p>
                      <a:r>
                        <a:rPr lang="en-GB" sz="2400" b="1" dirty="0" smtClean="0"/>
                        <a:t>4 items</a:t>
                      </a:r>
                      <a:endParaRPr lang="en-GB" sz="2400" b="1" dirty="0"/>
                    </a:p>
                  </a:txBody>
                  <a:tcPr/>
                </a:tc>
                <a:tc>
                  <a:txBody>
                    <a:bodyPr/>
                    <a:lstStyle/>
                    <a:p>
                      <a:r>
                        <a:rPr lang="en-GB" sz="2400" b="1" dirty="0" smtClean="0"/>
                        <a:t>6</a:t>
                      </a:r>
                      <a:endParaRPr lang="en-GB" sz="2400" b="1" dirty="0"/>
                    </a:p>
                  </a:txBody>
                  <a:tcPr/>
                </a:tc>
              </a:tr>
              <a:tr h="503437">
                <a:tc>
                  <a:txBody>
                    <a:bodyPr/>
                    <a:lstStyle/>
                    <a:p>
                      <a:r>
                        <a:rPr lang="en-GB" sz="2400" b="1" dirty="0" smtClean="0"/>
                        <a:t>3</a:t>
                      </a:r>
                      <a:endParaRPr lang="en-GB" sz="2400" b="1" dirty="0"/>
                    </a:p>
                  </a:txBody>
                  <a:tcPr>
                    <a:solidFill>
                      <a:srgbClr val="FFFF00"/>
                    </a:solidFill>
                  </a:tcPr>
                </a:tc>
                <a:tc gridSpan="2">
                  <a:txBody>
                    <a:bodyPr/>
                    <a:lstStyle/>
                    <a:p>
                      <a:r>
                        <a:rPr lang="en-GB" sz="2400" b="1" dirty="0" smtClean="0"/>
                        <a:t>4 paws</a:t>
                      </a:r>
                      <a:endParaRPr lang="en-GB" sz="2400" b="1" dirty="0"/>
                    </a:p>
                  </a:txBody>
                  <a:tcPr>
                    <a:solidFill>
                      <a:srgbClr val="FFFF00"/>
                    </a:solidFill>
                  </a:tcPr>
                </a:tc>
                <a:tc hMerge="1">
                  <a:txBody>
                    <a:bodyPr/>
                    <a:lstStyle/>
                    <a:p>
                      <a:endParaRPr lang="en-GB" dirty="0"/>
                    </a:p>
                  </a:txBody>
                  <a:tcPr/>
                </a:tc>
                <a:tc>
                  <a:txBody>
                    <a:bodyPr/>
                    <a:lstStyle/>
                    <a:p>
                      <a:r>
                        <a:rPr lang="en-GB" sz="2400" b="1" dirty="0" smtClean="0"/>
                        <a:t>3 items</a:t>
                      </a:r>
                      <a:endParaRPr lang="en-GB" sz="2400" b="1" dirty="0"/>
                    </a:p>
                  </a:txBody>
                  <a:tcPr/>
                </a:tc>
                <a:tc>
                  <a:txBody>
                    <a:bodyPr/>
                    <a:lstStyle/>
                    <a:p>
                      <a:r>
                        <a:rPr lang="en-GB" sz="2400" b="1" dirty="0" smtClean="0"/>
                        <a:t>5</a:t>
                      </a:r>
                      <a:endParaRPr lang="en-GB" sz="2400" b="1" dirty="0"/>
                    </a:p>
                  </a:txBody>
                  <a:tcPr/>
                </a:tc>
              </a:tr>
              <a:tr h="503437">
                <a:tc>
                  <a:txBody>
                    <a:bodyPr/>
                    <a:lstStyle/>
                    <a:p>
                      <a:r>
                        <a:rPr lang="en-GB" sz="2400" b="1" dirty="0" smtClean="0"/>
                        <a:t>4</a:t>
                      </a:r>
                      <a:endParaRPr lang="en-GB" sz="2400" b="1" dirty="0"/>
                    </a:p>
                  </a:txBody>
                  <a:tcPr>
                    <a:solidFill>
                      <a:srgbClr val="FFFF00"/>
                    </a:solidFill>
                  </a:tcPr>
                </a:tc>
                <a:tc gridSpan="2">
                  <a:txBody>
                    <a:bodyPr/>
                    <a:lstStyle/>
                    <a:p>
                      <a:r>
                        <a:rPr lang="en-GB" sz="2400" b="1" dirty="0" smtClean="0"/>
                        <a:t>Curly</a:t>
                      </a:r>
                      <a:r>
                        <a:rPr lang="en-GB" sz="2400" b="1" baseline="0" dirty="0" smtClean="0"/>
                        <a:t> tail</a:t>
                      </a:r>
                      <a:endParaRPr lang="en-GB" sz="2400" b="1" dirty="0"/>
                    </a:p>
                  </a:txBody>
                  <a:tcPr>
                    <a:solidFill>
                      <a:srgbClr val="FFFF00"/>
                    </a:solidFill>
                  </a:tcPr>
                </a:tc>
                <a:tc hMerge="1">
                  <a:txBody>
                    <a:bodyPr/>
                    <a:lstStyle/>
                    <a:p>
                      <a:endParaRPr lang="en-GB" dirty="0"/>
                    </a:p>
                  </a:txBody>
                  <a:tcPr/>
                </a:tc>
                <a:tc>
                  <a:txBody>
                    <a:bodyPr/>
                    <a:lstStyle/>
                    <a:p>
                      <a:r>
                        <a:rPr lang="en-GB" sz="2400" b="1" dirty="0" smtClean="0"/>
                        <a:t>2 items</a:t>
                      </a:r>
                      <a:endParaRPr lang="en-GB" sz="2400" b="1" dirty="0"/>
                    </a:p>
                  </a:txBody>
                  <a:tcPr/>
                </a:tc>
                <a:tc>
                  <a:txBody>
                    <a:bodyPr/>
                    <a:lstStyle/>
                    <a:p>
                      <a:r>
                        <a:rPr lang="en-GB" sz="2400" b="1" dirty="0" smtClean="0"/>
                        <a:t>4</a:t>
                      </a:r>
                      <a:endParaRPr lang="en-GB" sz="2400" b="1" dirty="0"/>
                    </a:p>
                  </a:txBody>
                  <a:tcPr/>
                </a:tc>
              </a:tr>
              <a:tr h="503437">
                <a:tc>
                  <a:txBody>
                    <a:bodyPr/>
                    <a:lstStyle/>
                    <a:p>
                      <a:r>
                        <a:rPr lang="en-GB" sz="2400" b="1" dirty="0" smtClean="0"/>
                        <a:t>5</a:t>
                      </a:r>
                      <a:endParaRPr lang="en-GB" sz="2400" b="1" dirty="0"/>
                    </a:p>
                  </a:txBody>
                  <a:tcPr>
                    <a:solidFill>
                      <a:srgbClr val="FFFF00"/>
                    </a:solidFill>
                  </a:tcPr>
                </a:tc>
                <a:tc gridSpan="2">
                  <a:txBody>
                    <a:bodyPr/>
                    <a:lstStyle/>
                    <a:p>
                      <a:r>
                        <a:rPr lang="en-GB" sz="2400" b="1" dirty="0" smtClean="0"/>
                        <a:t>Whiskers </a:t>
                      </a:r>
                      <a:endParaRPr lang="en-GB" sz="2400" b="1" dirty="0"/>
                    </a:p>
                  </a:txBody>
                  <a:tcPr>
                    <a:solidFill>
                      <a:srgbClr val="FFFF00"/>
                    </a:solidFill>
                  </a:tcPr>
                </a:tc>
                <a:tc hMerge="1">
                  <a:txBody>
                    <a:bodyPr/>
                    <a:lstStyle/>
                    <a:p>
                      <a:endParaRPr lang="en-GB" dirty="0"/>
                    </a:p>
                  </a:txBody>
                  <a:tcPr/>
                </a:tc>
                <a:tc>
                  <a:txBody>
                    <a:bodyPr/>
                    <a:lstStyle/>
                    <a:p>
                      <a:r>
                        <a:rPr lang="en-GB" sz="2400" b="1" dirty="0" smtClean="0"/>
                        <a:t>1 item</a:t>
                      </a:r>
                      <a:endParaRPr lang="en-GB" sz="2400" b="1" dirty="0"/>
                    </a:p>
                  </a:txBody>
                  <a:tcPr/>
                </a:tc>
                <a:tc>
                  <a:txBody>
                    <a:bodyPr/>
                    <a:lstStyle/>
                    <a:p>
                      <a:r>
                        <a:rPr lang="en-GB" sz="2400" b="1" dirty="0" smtClean="0"/>
                        <a:t>3</a:t>
                      </a:r>
                      <a:endParaRPr lang="en-GB" sz="2400" b="1" dirty="0"/>
                    </a:p>
                  </a:txBody>
                  <a:tcPr/>
                </a:tc>
              </a:tr>
              <a:tr h="503437">
                <a:tc>
                  <a:txBody>
                    <a:bodyPr/>
                    <a:lstStyle/>
                    <a:p>
                      <a:endParaRPr lang="en-GB"/>
                    </a:p>
                  </a:txBody>
                  <a:tcPr/>
                </a:tc>
                <a:tc>
                  <a:txBody>
                    <a:bodyPr/>
                    <a:lstStyle/>
                    <a:p>
                      <a:endParaRPr lang="en-GB"/>
                    </a:p>
                  </a:txBody>
                  <a:tcPr/>
                </a:tc>
                <a:tc>
                  <a:txBody>
                    <a:bodyPr/>
                    <a:lstStyle/>
                    <a:p>
                      <a:endParaRPr lang="en-GB"/>
                    </a:p>
                  </a:txBody>
                  <a:tcPr/>
                </a:tc>
                <a:tc>
                  <a:txBody>
                    <a:bodyPr/>
                    <a:lstStyle/>
                    <a:p>
                      <a:r>
                        <a:rPr lang="en-GB" sz="2400" b="1" dirty="0" smtClean="0"/>
                        <a:t>Cat without these</a:t>
                      </a:r>
                      <a:endParaRPr lang="en-GB" sz="2400" b="1" dirty="0"/>
                    </a:p>
                  </a:txBody>
                  <a:tcPr/>
                </a:tc>
                <a:tc>
                  <a:txBody>
                    <a:bodyPr/>
                    <a:lstStyle/>
                    <a:p>
                      <a:r>
                        <a:rPr lang="en-GB" sz="2400" b="1" dirty="0" smtClean="0"/>
                        <a:t>2</a:t>
                      </a:r>
                      <a:endParaRPr lang="en-GB" sz="2400" b="1" dirty="0"/>
                    </a:p>
                  </a:txBody>
                  <a:tcPr/>
                </a:tc>
              </a:tr>
              <a:tr h="503437">
                <a:tc>
                  <a:txBody>
                    <a:bodyPr/>
                    <a:lstStyle/>
                    <a:p>
                      <a:endParaRPr lang="en-GB"/>
                    </a:p>
                  </a:txBody>
                  <a:tcPr/>
                </a:tc>
                <a:tc>
                  <a:txBody>
                    <a:bodyPr/>
                    <a:lstStyle/>
                    <a:p>
                      <a:endParaRPr lang="en-GB"/>
                    </a:p>
                  </a:txBody>
                  <a:tcPr/>
                </a:tc>
                <a:tc>
                  <a:txBody>
                    <a:bodyPr/>
                    <a:lstStyle/>
                    <a:p>
                      <a:endParaRPr lang="en-GB"/>
                    </a:p>
                  </a:txBody>
                  <a:tcPr/>
                </a:tc>
                <a:tc>
                  <a:txBody>
                    <a:bodyPr/>
                    <a:lstStyle/>
                    <a:p>
                      <a:r>
                        <a:rPr lang="en-GB" sz="2400" b="1" dirty="0" smtClean="0"/>
                        <a:t>Just a drawing</a:t>
                      </a:r>
                      <a:endParaRPr lang="en-GB" sz="2400" b="1" dirty="0"/>
                    </a:p>
                  </a:txBody>
                  <a:tcPr/>
                </a:tc>
                <a:tc>
                  <a:txBody>
                    <a:bodyPr/>
                    <a:lstStyle/>
                    <a:p>
                      <a:r>
                        <a:rPr lang="en-GB" sz="2400" b="1" dirty="0" smtClean="0"/>
                        <a:t>1</a:t>
                      </a:r>
                      <a:endParaRPr lang="en-GB" sz="2400" b="1" dirty="0"/>
                    </a:p>
                  </a:txBody>
                  <a:tcPr/>
                </a:tc>
              </a:tr>
              <a:tr h="503437">
                <a:tc>
                  <a:txBody>
                    <a:bodyPr/>
                    <a:lstStyle/>
                    <a:p>
                      <a:endParaRPr lang="en-GB" dirty="0"/>
                    </a:p>
                  </a:txBody>
                  <a:tcPr/>
                </a:tc>
                <a:tc>
                  <a:txBody>
                    <a:bodyPr/>
                    <a:lstStyle/>
                    <a:p>
                      <a:endParaRPr lang="en-GB"/>
                    </a:p>
                  </a:txBody>
                  <a:tcPr/>
                </a:tc>
                <a:tc>
                  <a:txBody>
                    <a:bodyPr/>
                    <a:lstStyle/>
                    <a:p>
                      <a:endParaRPr lang="en-GB"/>
                    </a:p>
                  </a:txBody>
                  <a:tcPr/>
                </a:tc>
                <a:tc>
                  <a:txBody>
                    <a:bodyPr/>
                    <a:lstStyle/>
                    <a:p>
                      <a:r>
                        <a:rPr lang="en-GB" sz="2400" b="1" dirty="0" smtClean="0"/>
                        <a:t>No image</a:t>
                      </a:r>
                      <a:endParaRPr lang="en-GB" sz="2400" b="1" dirty="0"/>
                    </a:p>
                  </a:txBody>
                  <a:tcPr/>
                </a:tc>
                <a:tc>
                  <a:txBody>
                    <a:bodyPr/>
                    <a:lstStyle/>
                    <a:p>
                      <a:r>
                        <a:rPr lang="en-GB" sz="2400" b="1" dirty="0" smtClean="0"/>
                        <a:t>0</a:t>
                      </a:r>
                      <a:endParaRPr lang="en-GB" sz="2400" b="1"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assessment for? What can it do? </a:t>
            </a:r>
            <a:br>
              <a:rPr lang="en-GB" dirty="0" smtClean="0"/>
            </a:br>
            <a:r>
              <a:rPr lang="en-GB" dirty="0" smtClean="0"/>
              <a:t>How much does it matter?</a:t>
            </a:r>
            <a:endParaRPr lang="en-GB" dirty="0"/>
          </a:p>
        </p:txBody>
      </p:sp>
      <p:sp>
        <p:nvSpPr>
          <p:cNvPr id="3" name="Content Placeholder 2"/>
          <p:cNvSpPr>
            <a:spLocks noGrp="1"/>
          </p:cNvSpPr>
          <p:nvPr>
            <p:ph idx="1"/>
          </p:nvPr>
        </p:nvSpPr>
        <p:spPr/>
        <p:txBody>
          <a:bodyPr/>
          <a:lstStyle/>
          <a:p>
            <a:r>
              <a:rPr lang="en-GB" sz="2800" dirty="0" smtClean="0"/>
              <a:t>Many argue nowadays that assessment is crucially an integral part of the learning process rather than just a means of judging the extent to which learning has taken place;</a:t>
            </a:r>
          </a:p>
          <a:p>
            <a:r>
              <a:rPr lang="en-GB" sz="2800" dirty="0" smtClean="0"/>
              <a:t>Assessment activities can help students get the measure of their achievement and can motivate learning, but can also destroy confidence and undermine already disadvantaged students;</a:t>
            </a:r>
          </a:p>
          <a:p>
            <a:r>
              <a:rPr lang="en-GB" sz="2800" dirty="0" smtClean="0"/>
              <a:t>As far as I am concerned there is nothing we do for students that has as much impact as assessment and therefore it’s really worth thinking through how it adds value to the learning experience.</a:t>
            </a:r>
            <a:endParaRPr lang="en-GB"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Your (better) subjective criteria</a:t>
            </a:r>
            <a:endParaRPr lang="en-GB" sz="4000" dirty="0"/>
          </a:p>
        </p:txBody>
      </p:sp>
      <p:sp>
        <p:nvSpPr>
          <p:cNvPr id="3" name="Content Placeholder 2"/>
          <p:cNvSpPr>
            <a:spLocks noGrp="1"/>
          </p:cNvSpPr>
          <p:nvPr>
            <p:ph idx="1"/>
          </p:nvPr>
        </p:nvSpPr>
        <p:spPr/>
        <p:txBody>
          <a:bodyPr/>
          <a:lstStyle/>
          <a:p>
            <a:r>
              <a:rPr lang="en-GB" sz="3200" dirty="0" smtClean="0"/>
              <a:t>Is it beautiful?</a:t>
            </a:r>
          </a:p>
          <a:p>
            <a:r>
              <a:rPr lang="en-GB" sz="3200" dirty="0" smtClean="0"/>
              <a:t>Attitude of real cat</a:t>
            </a:r>
          </a:p>
          <a:p>
            <a:r>
              <a:rPr lang="en-GB" sz="3200" dirty="0" smtClean="0"/>
              <a:t>Dynamic – sense of movement</a:t>
            </a:r>
          </a:p>
          <a:p>
            <a:r>
              <a:rPr lang="en-GB" sz="3200" dirty="0" smtClean="0"/>
              <a:t>Shape of size: proportions</a:t>
            </a:r>
          </a:p>
          <a:p>
            <a:r>
              <a:rPr lang="en-GB" sz="3200" dirty="0" smtClean="0"/>
              <a:t>Anatomically correct position for attitude</a:t>
            </a:r>
          </a:p>
          <a:p>
            <a:r>
              <a:rPr lang="en-GB" sz="3200" dirty="0" smtClean="0"/>
              <a:t>Creative </a:t>
            </a:r>
            <a:endParaRPr lang="en-GB" sz="32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Your winning cat</a:t>
            </a:r>
            <a:endParaRPr lang="en-GB" sz="4000" dirty="0"/>
          </a:p>
        </p:txBody>
      </p:sp>
      <p:pic>
        <p:nvPicPr>
          <p:cNvPr id="4" name="Picture 3" descr="Your winning cat.JPG"/>
          <p:cNvPicPr>
            <a:picLocks noChangeAspect="1"/>
          </p:cNvPicPr>
          <p:nvPr/>
        </p:nvPicPr>
        <p:blipFill>
          <a:blip r:embed="rId2" cstate="email">
            <a:lum bright="3000" contrast="55000"/>
          </a:blip>
          <a:srcRect/>
          <a:stretch>
            <a:fillRect/>
          </a:stretch>
        </p:blipFill>
        <p:spPr>
          <a:xfrm>
            <a:off x="827584" y="1556792"/>
            <a:ext cx="7632848" cy="4752528"/>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reams and nightmares etc.JPG"/>
          <p:cNvPicPr>
            <a:picLocks noChangeAspect="1"/>
          </p:cNvPicPr>
          <p:nvPr/>
        </p:nvPicPr>
        <p:blipFill>
          <a:blip r:embed="rId2" cstate="email"/>
          <a:stretch>
            <a:fillRect/>
          </a:stretch>
        </p:blipFill>
        <p:spPr>
          <a:xfrm>
            <a:off x="-66922" y="-747464"/>
            <a:ext cx="10182522" cy="7605464"/>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t w.jpg"/>
          <p:cNvPicPr>
            <a:picLocks noChangeAspect="1"/>
          </p:cNvPicPr>
          <p:nvPr/>
        </p:nvPicPr>
        <p:blipFill>
          <a:blip r:embed="rId2" cstate="email"/>
          <a:stretch>
            <a:fillRect/>
          </a:stretch>
        </p:blipFill>
        <p:spPr>
          <a:xfrm>
            <a:off x="824024" y="0"/>
            <a:ext cx="7495954" cy="6858000"/>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t y.jpg"/>
          <p:cNvPicPr>
            <a:picLocks noChangeAspect="1"/>
          </p:cNvPicPr>
          <p:nvPr/>
        </p:nvPicPr>
        <p:blipFill>
          <a:blip r:embed="rId2" cstate="email"/>
          <a:stretch>
            <a:fillRect/>
          </a:stretch>
        </p:blipFill>
        <p:spPr>
          <a:xfrm>
            <a:off x="1154906" y="0"/>
            <a:ext cx="7167562" cy="655320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t x.jpg"/>
          <p:cNvPicPr>
            <a:picLocks noChangeAspect="1"/>
          </p:cNvPicPr>
          <p:nvPr/>
        </p:nvPicPr>
        <p:blipFill>
          <a:blip r:embed="rId2" cstate="email"/>
          <a:stretch>
            <a:fillRect/>
          </a:stretch>
        </p:blipFill>
        <p:spPr>
          <a:xfrm>
            <a:off x="-405581" y="0"/>
            <a:ext cx="9955162" cy="685800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ocurly tail.jpg"/>
          <p:cNvPicPr>
            <a:picLocks noChangeAspect="1"/>
          </p:cNvPicPr>
          <p:nvPr/>
        </p:nvPicPr>
        <p:blipFill>
          <a:blip r:embed="rId2" cstate="email"/>
          <a:stretch>
            <a:fillRect/>
          </a:stretch>
        </p:blipFill>
        <p:spPr>
          <a:xfrm>
            <a:off x="722462" y="0"/>
            <a:ext cx="7699076" cy="6858000"/>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t7.jpg"/>
          <p:cNvPicPr>
            <a:picLocks noChangeAspect="1"/>
          </p:cNvPicPr>
          <p:nvPr/>
        </p:nvPicPr>
        <p:blipFill>
          <a:blip r:embed="rId2" cstate="email"/>
          <a:stretch>
            <a:fillRect/>
          </a:stretch>
        </p:blipFill>
        <p:spPr>
          <a:xfrm>
            <a:off x="77829" y="304800"/>
            <a:ext cx="8988340" cy="6248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Assessment in context</a:t>
            </a:r>
            <a:endParaRPr lang="en-GB" dirty="0"/>
          </a:p>
        </p:txBody>
      </p:sp>
      <p:sp>
        <p:nvSpPr>
          <p:cNvPr id="7" name="Content Placeholder 6"/>
          <p:cNvSpPr>
            <a:spLocks noGrp="1"/>
          </p:cNvSpPr>
          <p:nvPr>
            <p:ph idx="1"/>
          </p:nvPr>
        </p:nvSpPr>
        <p:spPr/>
        <p:txBody>
          <a:bodyPr/>
          <a:lstStyle/>
          <a:p>
            <a:r>
              <a:rPr lang="en-US" sz="2800" dirty="0" smtClean="0"/>
              <a:t>If we want to improve students’ engagement with learning, a key locus of enhancement can be refreshing our approaches to assessment; </a:t>
            </a:r>
          </a:p>
          <a:p>
            <a:r>
              <a:rPr lang="en-US" sz="2800" dirty="0" smtClean="0"/>
              <a:t>Sometimes we need to take a fresh look at our current practice to make sure assessment is </a:t>
            </a:r>
            <a:r>
              <a:rPr lang="en-US" sz="2800" i="1" dirty="0" smtClean="0"/>
              <a:t>for</a:t>
            </a:r>
            <a:r>
              <a:rPr lang="en-US" sz="2800" dirty="0" smtClean="0"/>
              <a:t> rather than just </a:t>
            </a:r>
            <a:r>
              <a:rPr lang="en-US" sz="2800" i="1" dirty="0" smtClean="0"/>
              <a:t>of</a:t>
            </a:r>
            <a:r>
              <a:rPr lang="en-US" sz="2800" dirty="0" smtClean="0"/>
              <a:t> learning;</a:t>
            </a:r>
          </a:p>
          <a:p>
            <a:r>
              <a:rPr lang="en-US" sz="2800" dirty="0" smtClean="0"/>
              <a:t>Assessment is a complex, nuanced and highly important process; </a:t>
            </a:r>
          </a:p>
          <a:p>
            <a:r>
              <a:rPr lang="en-US" sz="2800" dirty="0" smtClean="0"/>
              <a:t>We provide explicit and implicit messages to students and indeed all other stakeholders by how we assess. </a:t>
            </a:r>
            <a:endParaRPr lang="en-GB"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sz="2800" dirty="0" smtClean="0"/>
              <a:t>Stop marking, start assessing! </a:t>
            </a:r>
          </a:p>
          <a:p>
            <a:r>
              <a:rPr lang="en-GB" sz="2800" dirty="0" smtClean="0"/>
              <a:t>Explore ways to maximise student ‘time on task’ (Gibbs) and minimise staff drudgery;</a:t>
            </a:r>
          </a:p>
          <a:p>
            <a:r>
              <a:rPr lang="en-GB" sz="2800" dirty="0" smtClean="0"/>
              <a:t>Remember that feedback is crucial to student learning but the most time-consuming aspect of assessment: we need to explore ways of giving feedback effectively and efficiently;</a:t>
            </a:r>
          </a:p>
          <a:p>
            <a:r>
              <a:rPr lang="en-GB" sz="2800" dirty="0" smtClean="0"/>
              <a:t>Note that Computer-supported assessment can include use of audio feedback via digital sound files, video commentaries and other means of using course Virtual Learning Environments.</a:t>
            </a:r>
            <a:endParaRPr lang="en-GB"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sz="2800" dirty="0" smtClean="0"/>
              <a:t>Academic staff frequently use a fairly limited range of assessment and feedback methods for individuals and groups, but international pedagogic research suggests that diversity benefits students greatly. </a:t>
            </a:r>
            <a:endParaRPr lang="en-GB" sz="2800" dirty="0" smtClean="0"/>
          </a:p>
          <a:p>
            <a:pPr eaLnBrk="1" fontAlgn="auto" hangingPunct="1"/>
            <a:r>
              <a:rPr lang="en-US" sz="2800" dirty="0" smtClean="0"/>
              <a:t>To maximise the benefits of formative feedback, a range of streamlined approaches including assignment return sheets and computer based assessments can supplement traditional forms.</a:t>
            </a:r>
          </a:p>
          <a:p>
            <a:pPr eaLnBrk="1" fontAlgn="auto" hangingPunct="1"/>
            <a:r>
              <a:rPr lang="en-US" sz="2800" dirty="0" smtClean="0"/>
              <a:t>Students do not always recognize or use feedback well, but assessment dialogues can enhance learning</a:t>
            </a:r>
            <a:r>
              <a:rPr lang="en-US" sz="2800" b="0" dirty="0" smtClean="0"/>
              <a:t>.</a:t>
            </a:r>
            <a:endParaRPr lang="en-GB" sz="2800" b="0" dirty="0" smtClean="0"/>
          </a:p>
          <a:p>
            <a:endParaRPr lang="en-GB"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smtClean="0"/>
              <a:t>Encouraging students to take assessment </a:t>
            </a:r>
            <a:br>
              <a:rPr lang="en-GB" dirty="0" smtClean="0"/>
            </a:br>
            <a:r>
              <a:rPr lang="en-GB" dirty="0" smtClean="0"/>
              <a:t>more seriously</a:t>
            </a:r>
          </a:p>
        </p:txBody>
      </p:sp>
      <p:sp>
        <p:nvSpPr>
          <p:cNvPr id="41987" name="Rectangle 3"/>
          <p:cNvSpPr>
            <a:spLocks noGrp="1" noChangeArrowheads="1"/>
          </p:cNvSpPr>
          <p:nvPr>
            <p:ph type="body" idx="1"/>
          </p:nvPr>
        </p:nvSpPr>
        <p:spPr/>
        <p:txBody>
          <a:bodyPr/>
          <a:lstStyle/>
          <a:p>
            <a:pPr eaLnBrk="1" hangingPunct="1"/>
            <a:r>
              <a:rPr lang="en-GB" sz="2800" dirty="0" smtClean="0"/>
              <a:t>All assessment needs to be seen to be fair, consistent, reliable, valid and manageable;</a:t>
            </a:r>
          </a:p>
          <a:p>
            <a:pPr eaLnBrk="1" hangingPunct="1"/>
            <a:r>
              <a:rPr lang="en-GB" sz="2800" dirty="0" smtClean="0"/>
              <a:t>Many assessment systems fail to clarify for students the purposes of different kinds of assessment activity;</a:t>
            </a:r>
          </a:p>
          <a:p>
            <a:pPr eaLnBrk="1" hangingPunct="1"/>
            <a:r>
              <a:rPr lang="en-GB" sz="2800" dirty="0" smtClean="0"/>
              <a:t>Low-stakes early formative assessment helps students, especially those from disadvantaged backgrounds, understand the rules of the game.</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3444</Words>
  <Application>Microsoft Office PowerPoint</Application>
  <PresentationFormat>On-screen Show (4:3)</PresentationFormat>
  <Paragraphs>253</Paragraphs>
  <Slides>47</Slides>
  <Notes>30</Notes>
  <HiddenSlides>0</HiddenSlides>
  <MMClips>0</MMClips>
  <ScaleCrop>false</ScaleCrop>
  <HeadingPairs>
    <vt:vector size="4" baseType="variant">
      <vt:variant>
        <vt:lpstr>Theme</vt:lpstr>
      </vt:variant>
      <vt:variant>
        <vt:i4>7</vt:i4>
      </vt:variant>
      <vt:variant>
        <vt:lpstr>Slide Titles</vt:lpstr>
      </vt:variant>
      <vt:variant>
        <vt:i4>47</vt:i4>
      </vt:variant>
    </vt:vector>
  </HeadingPairs>
  <TitlesOfParts>
    <vt:vector size="54" baseType="lpstr">
      <vt:lpstr>LeedsMet template</vt:lpstr>
      <vt:lpstr>101_Custom Design</vt:lpstr>
      <vt:lpstr>Office Theme</vt:lpstr>
      <vt:lpstr>1_Office Theme</vt:lpstr>
      <vt:lpstr>2_Office Theme</vt:lpstr>
      <vt:lpstr>3_Office Theme</vt:lpstr>
      <vt:lpstr>4_Office Theme</vt:lpstr>
      <vt:lpstr>Making a difference through assessment Pontificia Universidad Catolica de Chile, Santiago July 29th 2014 </vt:lpstr>
      <vt:lpstr>Making a difference through assessment </vt:lpstr>
      <vt:lpstr>Why does assessment matter so much?</vt:lpstr>
      <vt:lpstr>What is assessment for? What can it do?  How much does it matter?</vt:lpstr>
      <vt:lpstr>Formative and summative assessment</vt:lpstr>
      <vt:lpstr>Assessment in context</vt:lpstr>
      <vt:lpstr>Efficient assessment: we need to:</vt:lpstr>
      <vt:lpstr>Some thoughts on assessment and feedback</vt:lpstr>
      <vt:lpstr>Encouraging students to take assessment  more seriously</vt:lpstr>
      <vt:lpstr>Sadler, the most cited author on formative assessment argues:</vt:lpstr>
      <vt:lpstr>Sadler continues…</vt:lpstr>
      <vt:lpstr>Ensuring assessment promotes engagement means including reference to assessment:</vt:lpstr>
      <vt:lpstr>To improve assessment we should realign it by:</vt:lpstr>
      <vt:lpstr>Leading assessment for learning in universities</vt:lpstr>
      <vt:lpstr>Slide 15</vt:lpstr>
      <vt:lpstr>Twelve useful questions on assessment</vt:lpstr>
      <vt:lpstr>Slide 17</vt:lpstr>
      <vt:lpstr>Slide 18</vt:lpstr>
      <vt:lpstr>Slide 19</vt:lpstr>
      <vt:lpstr>Slide 20</vt:lpstr>
      <vt:lpstr>Boud et al 2010: ‘Assessment 2020’:</vt:lpstr>
      <vt:lpstr>Assessment linked to learning</vt:lpstr>
      <vt:lpstr>Assessment literacy: students do better if they can: </vt:lpstr>
      <vt:lpstr>Slide 24</vt:lpstr>
      <vt:lpstr>What really impacts on learning?</vt:lpstr>
      <vt:lpstr>The importance of dialogic assessment</vt:lpstr>
      <vt:lpstr>Dialogic feedback continued</vt:lpstr>
      <vt:lpstr>Sound and frequent assessment </vt:lpstr>
      <vt:lpstr>Giving feedback effectively and efficiently. We can use:</vt:lpstr>
      <vt:lpstr>Sample assignment return proforma</vt:lpstr>
      <vt:lpstr>Putting this in to practice: we need to:</vt:lpstr>
      <vt:lpstr>Conclusions: good assessment can:</vt:lpstr>
      <vt:lpstr>These and other slides will be available on my website at www.sally-brown.net</vt:lpstr>
      <vt:lpstr>Useful references: 1</vt:lpstr>
      <vt:lpstr>Useful references 2</vt:lpstr>
      <vt:lpstr>Useful references 3</vt:lpstr>
      <vt:lpstr>Useful references 4</vt:lpstr>
      <vt:lpstr>Slide 38</vt:lpstr>
      <vt:lpstr>Criteria for sketches of cats</vt:lpstr>
      <vt:lpstr>Your (better) subjective criteria</vt:lpstr>
      <vt:lpstr>Your winning cat</vt:lpstr>
      <vt:lpstr>Slide 42</vt:lpstr>
      <vt:lpstr>Slide 43</vt:lpstr>
      <vt:lpstr>Slide 44</vt:lpstr>
      <vt:lpstr>Slide 45</vt:lpstr>
      <vt:lpstr>Slide 46</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2014-07-29T15:34:44Z</dcterms:modified>
</cp:coreProperties>
</file>