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3"/>
  </p:notesMasterIdLst>
  <p:handoutMasterIdLst>
    <p:handoutMasterId r:id="rId34"/>
  </p:handoutMasterIdLst>
  <p:sldIdLst>
    <p:sldId id="420" r:id="rId3"/>
    <p:sldId id="538" r:id="rId4"/>
    <p:sldId id="540" r:id="rId5"/>
    <p:sldId id="529" r:id="rId6"/>
    <p:sldId id="539" r:id="rId7"/>
    <p:sldId id="530" r:id="rId8"/>
    <p:sldId id="531" r:id="rId9"/>
    <p:sldId id="532" r:id="rId10"/>
    <p:sldId id="533" r:id="rId11"/>
    <p:sldId id="534" r:id="rId12"/>
    <p:sldId id="535" r:id="rId13"/>
    <p:sldId id="536" r:id="rId14"/>
    <p:sldId id="484" r:id="rId15"/>
    <p:sldId id="485" r:id="rId16"/>
    <p:sldId id="486" r:id="rId17"/>
    <p:sldId id="487" r:id="rId18"/>
    <p:sldId id="488" r:id="rId19"/>
    <p:sldId id="489" r:id="rId20"/>
    <p:sldId id="490" r:id="rId21"/>
    <p:sldId id="492" r:id="rId22"/>
    <p:sldId id="424" r:id="rId23"/>
    <p:sldId id="425" r:id="rId24"/>
    <p:sldId id="517" r:id="rId25"/>
    <p:sldId id="504" r:id="rId26"/>
    <p:sldId id="443" r:id="rId27"/>
    <p:sldId id="382" r:id="rId28"/>
    <p:sldId id="270" r:id="rId29"/>
    <p:sldId id="271" r:id="rId30"/>
    <p:sldId id="272" r:id="rId31"/>
    <p:sldId id="317" r:id="rId32"/>
  </p:sldIdLst>
  <p:sldSz cx="9144000" cy="6858000" type="screen4x3"/>
  <p:notesSz cx="6858000" cy="9144000"/>
  <p:custDataLst>
    <p:tags r:id="rId35"/>
  </p:custDataLst>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521415D9-36F7-43E2-AB2F-B90AF26B5E84}">
      <p14:sectionLst xmlns="" xmlns:p14="http://schemas.microsoft.com/office/powerpoint/2010/main">
        <p14:section name="Sección predeterminada" id="{EB212728-5D17-4F9D-AB59-F395DEFA8E89}">
          <p14:sldIdLst>
            <p14:sldId id="420"/>
            <p14:sldId id="538"/>
          </p14:sldIdLst>
        </p14:section>
        <p14:section name="Sección sin título" id="{14BD965D-EEF8-4FE4-BFF1-5EDF116640BD}">
          <p14:sldIdLst>
            <p14:sldId id="540"/>
            <p14:sldId id="529"/>
            <p14:sldId id="539"/>
            <p14:sldId id="530"/>
            <p14:sldId id="531"/>
            <p14:sldId id="532"/>
            <p14:sldId id="533"/>
            <p14:sldId id="534"/>
            <p14:sldId id="535"/>
            <p14:sldId id="536"/>
            <p14:sldId id="537"/>
            <p14:sldId id="484"/>
            <p14:sldId id="485"/>
            <p14:sldId id="486"/>
            <p14:sldId id="487"/>
            <p14:sldId id="488"/>
            <p14:sldId id="489"/>
            <p14:sldId id="490"/>
            <p14:sldId id="492"/>
            <p14:sldId id="424"/>
            <p14:sldId id="425"/>
            <p14:sldId id="517"/>
            <p14:sldId id="504"/>
            <p14:sldId id="443"/>
            <p14:sldId id="382"/>
            <p14:sldId id="270"/>
            <p14:sldId id="271"/>
            <p14:sldId id="272"/>
            <p14:sldId id="317"/>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00" autoAdjust="0"/>
    <p:restoredTop sz="97458" autoAdjust="0"/>
  </p:normalViewPr>
  <p:slideViewPr>
    <p:cSldViewPr>
      <p:cViewPr>
        <p:scale>
          <a:sx n="50" d="100"/>
          <a:sy n="50" d="100"/>
        </p:scale>
        <p:origin x="-1482" y="-7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1481941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8640727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21</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22</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23</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25</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13</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13</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14</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14</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15</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15</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16</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16</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17</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17</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18</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18</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19</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19</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20</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24/07/2014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24/07/2014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24/07/2014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24/07/2014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24/07/2014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24/07/2014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24/07/2014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24/07/2014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24/07/2014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24/07/2014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24/07/2014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24/07/2014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5400" dirty="0" smtClean="0"/>
              <a:t>Assessment for learning</a:t>
            </a:r>
            <a:r>
              <a:rPr lang="en-GB" sz="4400" dirty="0" smtClean="0"/>
              <a:t/>
            </a:r>
            <a:br>
              <a:rPr lang="en-GB" sz="4400" dirty="0" smtClean="0"/>
            </a:br>
            <a:r>
              <a:rPr lang="en-US" sz="3600" dirty="0" err="1" smtClean="0">
                <a:solidFill>
                  <a:schemeClr val="tx2">
                    <a:lumMod val="60000"/>
                    <a:lumOff val="40000"/>
                  </a:schemeClr>
                </a:solidFill>
                <a:latin typeface="Calibri" pitchFamily="34" charset="0"/>
              </a:rPr>
              <a:t>Pontificia</a:t>
            </a:r>
            <a:r>
              <a:rPr lang="en-US" sz="3600" dirty="0" smtClean="0">
                <a:solidFill>
                  <a:schemeClr val="tx2">
                    <a:lumMod val="60000"/>
                    <a:lumOff val="40000"/>
                  </a:schemeClr>
                </a:solidFill>
                <a:latin typeface="Calibri" pitchFamily="34" charset="0"/>
              </a:rPr>
              <a:t> Universidad </a:t>
            </a:r>
            <a:r>
              <a:rPr lang="en-US" sz="3600" dirty="0" err="1" smtClean="0">
                <a:solidFill>
                  <a:schemeClr val="tx2">
                    <a:lumMod val="60000"/>
                    <a:lumOff val="40000"/>
                  </a:schemeClr>
                </a:solidFill>
                <a:latin typeface="Calibri" pitchFamily="34" charset="0"/>
              </a:rPr>
              <a:t>Catolica</a:t>
            </a:r>
            <a:r>
              <a:rPr lang="en-US" sz="3600" dirty="0" smtClean="0">
                <a:solidFill>
                  <a:schemeClr val="tx2">
                    <a:lumMod val="60000"/>
                    <a:lumOff val="40000"/>
                  </a:schemeClr>
                </a:solidFill>
                <a:latin typeface="Calibri" pitchFamily="34" charset="0"/>
              </a:rPr>
              <a:t> de Chile, </a:t>
            </a:r>
            <a:r>
              <a:rPr lang="en-GB" sz="3600" dirty="0" smtClean="0">
                <a:solidFill>
                  <a:schemeClr val="tx2">
                    <a:lumMod val="60000"/>
                    <a:lumOff val="40000"/>
                  </a:schemeClr>
                </a:solidFill>
                <a:latin typeface="Calibri" pitchFamily="34" charset="0"/>
              </a:rPr>
              <a:t>Santiago</a:t>
            </a:r>
            <a:br>
              <a:rPr lang="en-GB" sz="3600" dirty="0" smtClean="0">
                <a:solidFill>
                  <a:schemeClr val="tx2">
                    <a:lumMod val="60000"/>
                    <a:lumOff val="40000"/>
                  </a:schemeClr>
                </a:solidFill>
                <a:latin typeface="Calibri" pitchFamily="34" charset="0"/>
              </a:rPr>
            </a:br>
            <a:r>
              <a:rPr lang="en-GB" sz="3600" dirty="0" smtClean="0">
                <a:solidFill>
                  <a:schemeClr val="tx2">
                    <a:lumMod val="60000"/>
                    <a:lumOff val="40000"/>
                  </a:schemeClr>
                </a:solidFill>
                <a:latin typeface="Calibri" pitchFamily="34" charset="0"/>
              </a:rPr>
              <a:t>July 28</a:t>
            </a:r>
            <a:r>
              <a:rPr lang="en-GB" sz="3600" baseline="30000" dirty="0" smtClean="0">
                <a:solidFill>
                  <a:schemeClr val="tx2">
                    <a:lumMod val="60000"/>
                    <a:lumOff val="40000"/>
                  </a:schemeClr>
                </a:solidFill>
                <a:latin typeface="Calibri" pitchFamily="34" charset="0"/>
              </a:rPr>
              <a:t>th</a:t>
            </a:r>
            <a:r>
              <a:rPr lang="en-GB" sz="3600" dirty="0" smtClean="0">
                <a:solidFill>
                  <a:schemeClr val="tx2">
                    <a:lumMod val="60000"/>
                    <a:lumOff val="40000"/>
                  </a:schemeClr>
                </a:solidFill>
                <a:latin typeface="Calibri" pitchFamily="34" charset="0"/>
              </a:rPr>
              <a:t> 2014</a:t>
            </a:r>
            <a:endParaRPr lang="en-GB" sz="4000" b="0" dirty="0" smtClean="0"/>
          </a:p>
        </p:txBody>
      </p:sp>
      <p:sp>
        <p:nvSpPr>
          <p:cNvPr id="3075" name="Rectangle 3"/>
          <p:cNvSpPr>
            <a:spLocks noGrp="1" noChangeArrowheads="1"/>
          </p:cNvSpPr>
          <p:nvPr>
            <p:ph type="subTitle" idx="1"/>
          </p:nvPr>
        </p:nvSpPr>
        <p:spPr>
          <a:xfrm>
            <a:off x="827088" y="3717032"/>
            <a:ext cx="6248400" cy="2640906"/>
          </a:xfrm>
        </p:spPr>
        <p:txBody>
          <a:bodyPr/>
          <a:lstStyle/>
          <a:p>
            <a:pPr algn="ctr" eaLnBrk="1" hangingPunct="1">
              <a:defRPr/>
            </a:pPr>
            <a:r>
              <a:rPr lang="en-GB" sz="2800" b="1" dirty="0" smtClean="0"/>
              <a:t>Sally Brown</a:t>
            </a:r>
          </a:p>
          <a:p>
            <a:pPr algn="ctr" eaLnBrk="1" hangingPunct="1">
              <a:defRPr/>
            </a:pPr>
            <a:r>
              <a:rPr lang="en-GB" sz="2000" dirty="0" smtClean="0"/>
              <a:t>Emerita Professor, Leeds Metropolitan University</a:t>
            </a:r>
          </a:p>
          <a:p>
            <a:pPr algn="ctr" eaLnBrk="1" hangingPunct="1">
              <a:defRPr/>
            </a:pPr>
            <a:r>
              <a:rPr lang="en-GB" sz="2000" dirty="0" smtClean="0"/>
              <a:t>Adjunct Professor, University of the Sunshine Coast, University of Central Queensland and James Cook University, Queensland</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Better assessment can save money</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endParaRPr lang="en-GB" dirty="0"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We need to foster through assessment the key literacies that students need:</a:t>
            </a:r>
            <a:endParaRPr lang="en-GB" sz="3600" dirty="0"/>
          </a:p>
        </p:txBody>
      </p:sp>
      <p:sp>
        <p:nvSpPr>
          <p:cNvPr id="3" name="Content Placeholder 2"/>
          <p:cNvSpPr>
            <a:spLocks noGrp="1"/>
          </p:cNvSpPr>
          <p:nvPr>
            <p:ph idx="1"/>
          </p:nvPr>
        </p:nvSpPr>
        <p:spPr>
          <a:xfrm>
            <a:off x="468313" y="1844825"/>
            <a:ext cx="8229600" cy="4484538"/>
          </a:xfrm>
          <a:noFill/>
          <a:ln>
            <a:noFill/>
          </a:ln>
        </p:spPr>
        <p:txBody>
          <a:bodyPr vert="horz" wrap="square" lIns="91440" tIns="45720" rIns="91440" bIns="45720" numCol="1" anchor="t" anchorCtr="0" compatLnSpc="1">
            <a:prstTxWarp prst="textNoShape">
              <a:avLst/>
            </a:prstTxWarp>
          </a:bodyPr>
          <a:lstStyle/>
          <a:p>
            <a:r>
              <a:rPr lang="en-GB" sz="2800" dirty="0" smtClean="0"/>
              <a:t>Academic literacy: understanding how higher education works; </a:t>
            </a:r>
          </a:p>
          <a:p>
            <a:r>
              <a:rPr lang="en-GB" sz="2800" dirty="0" smtClean="0"/>
              <a:t>Information literacy: understanding how to locate and, most importantly, select information; </a:t>
            </a:r>
          </a:p>
          <a:p>
            <a:r>
              <a:rPr lang="en-GB" sz="2800" dirty="0" smtClean="0"/>
              <a:t>Assessment literacy: understanding how assessment systems work in universities;</a:t>
            </a:r>
          </a:p>
          <a:p>
            <a:r>
              <a:rPr lang="en-GB" sz="2800" dirty="0" smtClean="0"/>
              <a:t>Social literacy: understanding how to work with others using emotional intelligence. </a:t>
            </a:r>
            <a:endParaRPr lang="en-GB"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787208" cy="12905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Tracking and monitoring students at risk of failure: we can support them by:</a:t>
            </a:r>
            <a:endParaRPr lang="en-GB" sz="3600" dirty="0"/>
          </a:p>
        </p:txBody>
      </p:sp>
      <p:sp>
        <p:nvSpPr>
          <p:cNvPr id="3" name="Content Placeholder 2"/>
          <p:cNvSpPr>
            <a:spLocks noGrp="1"/>
          </p:cNvSpPr>
          <p:nvPr>
            <p:ph idx="1"/>
          </p:nvPr>
        </p:nvSpPr>
        <p:spPr>
          <a:xfrm>
            <a:off x="285720" y="1628799"/>
            <a:ext cx="8572559" cy="4573563"/>
          </a:xfrm>
        </p:spPr>
        <p:txBody>
          <a:bodyPr/>
          <a:lstStyle/>
          <a:p>
            <a:r>
              <a:rPr lang="en-GB" sz="2800" dirty="0" smtClean="0"/>
              <a:t>Systematising our approaches effectively and efficiently, largely by using technologies, for example, by using early short computer-based assessment tasks to gauge who is engaging with classroom activities;</a:t>
            </a:r>
          </a:p>
          <a:p>
            <a:r>
              <a:rPr lang="en-GB" sz="2800" dirty="0" smtClean="0"/>
              <a:t>Providing learning pathways which are offered depending on a student’s marks achieved in the last interaction, with successive branching pathways of tasks for each student to complement class activities;</a:t>
            </a:r>
          </a:p>
          <a:p>
            <a:r>
              <a:rPr lang="en-GB" sz="2800" dirty="0" smtClean="0"/>
              <a:t>Retaining the personal touch through personal tutor systems and good communication.</a:t>
            </a:r>
            <a:endParaRPr lang="en-GB"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Purposes: the reasons for assessment </a:t>
            </a:r>
            <a:br>
              <a:rPr lang="en-US" sz="3600" dirty="0" smtClean="0"/>
            </a:br>
            <a:r>
              <a:rPr lang="en-US" sz="3600" dirty="0" smtClean="0"/>
              <a:t>may include:</a:t>
            </a:r>
          </a:p>
        </p:txBody>
      </p:sp>
      <p:sp>
        <p:nvSpPr>
          <p:cNvPr id="20483" name="Rectangle 3"/>
          <p:cNvSpPr>
            <a:spLocks noGrp="1" noChangeArrowheads="1"/>
          </p:cNvSpPr>
          <p:nvPr>
            <p:ph type="body" idx="4294967295"/>
          </p:nvPr>
        </p:nvSpPr>
        <p:spPr>
          <a:xfrm>
            <a:off x="914400" y="1484784"/>
            <a:ext cx="7239000" cy="4992216"/>
          </a:xfrm>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smtClean="0"/>
              <a:t>Enabling students to get the measure of their achievement; </a:t>
            </a:r>
          </a:p>
          <a:p>
            <a:r>
              <a:rPr lang="en-US" dirty="0" smtClean="0"/>
              <a:t>Helping them consolidate their learning;</a:t>
            </a:r>
          </a:p>
          <a:p>
            <a:r>
              <a:rPr lang="en-US" dirty="0" smtClean="0"/>
              <a:t>Providing feedback so they can improve and remedy any deficiencies;</a:t>
            </a:r>
          </a:p>
          <a:p>
            <a:r>
              <a:rPr lang="en-US" dirty="0" smtClean="0"/>
              <a:t>motivating students to engage in their learning;</a:t>
            </a:r>
          </a:p>
          <a:p>
            <a:r>
              <a:rPr lang="en-US" dirty="0" smtClean="0"/>
              <a:t>providing them with opportunities to relate theory and practice, especially in HE and FE.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more purposes...</a:t>
            </a:r>
          </a:p>
        </p:txBody>
      </p:sp>
      <p:sp>
        <p:nvSpPr>
          <p:cNvPr id="21507" name="Rectangle 3"/>
          <p:cNvSpPr>
            <a:spLocks noGrp="1" noChangeArrowheads="1"/>
          </p:cNvSpPr>
          <p:nvPr>
            <p:ph type="body" idx="4294967295"/>
          </p:nvPr>
        </p:nvSpPr>
        <p:spPr>
          <a:xfrm>
            <a:off x="642938" y="1285875"/>
            <a:ext cx="8001000" cy="42179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smtClean="0"/>
              <a:t>Helping students make sensible choices about option alternatives and directions for further study;</a:t>
            </a:r>
          </a:p>
          <a:p>
            <a:r>
              <a:rPr lang="en-US" dirty="0" smtClean="0"/>
              <a:t>demonstrating student employability;</a:t>
            </a:r>
          </a:p>
          <a:p>
            <a:r>
              <a:rPr lang="en-US" dirty="0" smtClean="0"/>
              <a:t>providing assurance of fitness to practice (in HE);</a:t>
            </a:r>
          </a:p>
          <a:p>
            <a:r>
              <a:rPr lang="en-US" dirty="0" smtClean="0"/>
              <a:t>giving feedback to teachers on effectiveness;</a:t>
            </a:r>
          </a:p>
          <a:p>
            <a:r>
              <a:rPr lang="en-US" dirty="0" smtClean="0"/>
              <a:t>providing statistics for internal and external agencies.</a:t>
            </a:r>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Orientation: choosing what we assess</a:t>
            </a:r>
          </a:p>
        </p:txBody>
      </p:sp>
      <p:sp>
        <p:nvSpPr>
          <p:cNvPr id="2253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smtClean="0"/>
              <a:t>product or process?</a:t>
            </a:r>
          </a:p>
          <a:p>
            <a:r>
              <a:rPr lang="en-US" dirty="0" smtClean="0"/>
              <a:t>theory or practice (HE particularly); </a:t>
            </a:r>
          </a:p>
          <a:p>
            <a:r>
              <a:rPr lang="en-US" dirty="0" smtClean="0"/>
              <a:t>knowledge, skills and attitude (all sectors)?</a:t>
            </a:r>
          </a:p>
          <a:p>
            <a:r>
              <a:rPr lang="en-US" dirty="0" smtClean="0"/>
              <a:t>subject knowledge or application?</a:t>
            </a:r>
          </a:p>
          <a:p>
            <a:r>
              <a:rPr lang="en-US" dirty="0" smtClean="0"/>
              <a:t>what we’ve always assessed?</a:t>
            </a:r>
          </a:p>
          <a:p>
            <a:r>
              <a:rPr lang="en-US" dirty="0" smtClean="0"/>
              <a:t>what it’s easy to assess?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displays, portfolios, projects, vivas, assessed seminars, poster presentations, annotated bibliographies, blogs, diaries, reflective journals, critical incident accounts, productions, case studies, field studies, theses…….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Agency: choosing who is best placed to assess</a:t>
            </a:r>
          </a:p>
        </p:txBody>
      </p:sp>
      <p:sp>
        <p:nvSpPr>
          <p:cNvPr id="2765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dirty="0" smtClean="0"/>
              <a:t>tutor assessment</a:t>
            </a:r>
          </a:p>
          <a:p>
            <a:r>
              <a:rPr lang="en-US" dirty="0" smtClean="0"/>
              <a:t>self-assessment</a:t>
            </a:r>
          </a:p>
          <a:p>
            <a:r>
              <a:rPr lang="en-US" dirty="0" smtClean="0"/>
              <a:t>peer assessment, (either inter or intra peer)</a:t>
            </a:r>
          </a:p>
          <a:p>
            <a:r>
              <a:rPr lang="en-US" dirty="0" smtClean="0"/>
              <a:t>employers, practice tutors and line managers</a:t>
            </a:r>
          </a:p>
          <a:p>
            <a:r>
              <a:rPr lang="en-US" dirty="0" smtClean="0"/>
              <a:t>client assessment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600"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sz="3600" dirty="0" smtClean="0"/>
              <a:t>De “Principios orientadores para una docencia de calidad UC” Punto 8</a:t>
            </a:r>
            <a:endParaRPr lang="es-CL" sz="3600" dirty="0"/>
          </a:p>
        </p:txBody>
      </p:sp>
      <p:sp>
        <p:nvSpPr>
          <p:cNvPr id="3" name="2 Marcador de contenido"/>
          <p:cNvSpPr>
            <a:spLocks noGrp="1"/>
          </p:cNvSpPr>
          <p:nvPr>
            <p:ph idx="1"/>
          </p:nvPr>
        </p:nvSpPr>
        <p:spPr>
          <a:xfrm>
            <a:off x="468313" y="1412875"/>
            <a:ext cx="8229600" cy="4789488"/>
          </a:xfrm>
        </p:spPr>
        <p:txBody>
          <a:bodyPr/>
          <a:lstStyle/>
          <a:p>
            <a:pPr marL="0" indent="0">
              <a:buNone/>
            </a:pPr>
            <a:r>
              <a:rPr lang="es-CL" sz="3200" dirty="0" smtClean="0"/>
              <a:t>El docente de excelencia….. utiliza la evaluación como insumo para aprendizaje. Evalúa a sus estudiantes durante el proceso y los resultados alcanzados de manera concordante con los aprendizajes esperados y el trabajo realizado. Realiza de modo frecuente y oportuno una retroalimentación de los logros y aspectos por mejorar a sus estudiantes, como complemento a la calificación, y utiliza criterios claros y conocidos para evaluar”</a:t>
            </a:r>
            <a:endParaRPr lang="es-CL" sz="3200" dirty="0"/>
          </a:p>
        </p:txBody>
      </p:sp>
    </p:spTree>
    <p:extLst>
      <p:ext uri="{BB962C8B-B14F-4D97-AF65-F5344CB8AC3E}">
        <p14:creationId xmlns="" xmlns:p14="http://schemas.microsoft.com/office/powerpoint/2010/main" val="3507527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a:t>
            </a:r>
            <a:r>
              <a:rPr lang="en-GB" sz="3600" i="1" dirty="0" smtClean="0"/>
              <a:t>for</a:t>
            </a:r>
            <a:r>
              <a:rPr lang="en-GB" sz="3600" dirty="0" smtClean="0"/>
              <a:t> learning</a:t>
            </a:r>
          </a:p>
        </p:txBody>
      </p:sp>
      <p:sp>
        <p:nvSpPr>
          <p:cNvPr id="3" name="Content Placeholder 2"/>
          <p:cNvSpPr>
            <a:spLocks noGrp="1"/>
          </p:cNvSpPr>
          <p:nvPr>
            <p:ph idx="1"/>
          </p:nvPr>
        </p:nvSpPr>
        <p:spPr>
          <a:xfrm>
            <a:off x="251520" y="764704"/>
            <a:ext cx="8892480" cy="5437659"/>
          </a:xfrm>
        </p:spPr>
        <p:txBody>
          <a:bodyPr/>
          <a:lstStyle/>
          <a:p>
            <a:pPr marL="266700" indent="-266700" eaLnBrk="1" hangingPunct="1">
              <a:buFont typeface="Wingdings" pitchFamily="2" charset="2"/>
              <a:buNone/>
              <a:defRPr/>
            </a:pPr>
            <a:r>
              <a:rPr lang="en-GB" dirty="0" smtClean="0"/>
              <a:t>1. Tasks should be </a:t>
            </a:r>
            <a:r>
              <a:rPr lang="en-GB" dirty="0" smtClean="0">
                <a:solidFill>
                  <a:schemeClr val="tx2">
                    <a:lumMod val="40000"/>
                    <a:lumOff val="60000"/>
                  </a:schemeClr>
                </a:solidFill>
              </a:rPr>
              <a:t>challenging</a:t>
            </a:r>
            <a:r>
              <a:rPr lang="en-GB" dirty="0" smtClean="0"/>
              <a:t>, demanding higher order learning and integration of knowledge learned in both the university and other contexts;</a:t>
            </a:r>
          </a:p>
          <a:p>
            <a:pPr marL="266700" indent="-266700" eaLnBrk="1" hangingPunct="1">
              <a:buFont typeface="Wingdings" pitchFamily="2" charset="2"/>
              <a:buNone/>
              <a:defRPr/>
            </a:pPr>
            <a:r>
              <a:rPr lang="en-GB" dirty="0" smtClean="0"/>
              <a:t>2. Learning and assessment should be </a:t>
            </a:r>
            <a:r>
              <a:rPr lang="en-GB" dirty="0" smtClean="0">
                <a:solidFill>
                  <a:srgbClr val="AD5CFF"/>
                </a:solidFill>
              </a:rPr>
              <a:t>integrated</a:t>
            </a:r>
            <a:r>
              <a:rPr lang="en-GB" dirty="0" smtClean="0"/>
              <a:t>, assessment should not come at the end of learning but should be part of the learning process;</a:t>
            </a:r>
          </a:p>
          <a:p>
            <a:pPr marL="266700" indent="-266700" eaLnBrk="1" hangingPunct="1">
              <a:buFont typeface="Wingdings" pitchFamily="2" charset="2"/>
              <a:buNone/>
              <a:defRPr/>
            </a:pPr>
            <a:r>
              <a:rPr lang="en-GB" dirty="0" smtClean="0"/>
              <a:t>3. Students are involved in self assessment and reflection on their learning, they are involved in </a:t>
            </a:r>
            <a:r>
              <a:rPr lang="en-GB" dirty="0" smtClean="0">
                <a:solidFill>
                  <a:srgbClr val="AD5CFF"/>
                </a:solidFill>
              </a:rPr>
              <a:t>judging performance</a:t>
            </a:r>
            <a:r>
              <a:rPr lang="en-GB" dirty="0" smtClean="0"/>
              <a:t>;</a:t>
            </a:r>
          </a:p>
          <a:p>
            <a:pPr marL="266700" indent="-266700" eaLnBrk="1" hangingPunct="1">
              <a:buFont typeface="Wingdings" pitchFamily="2" charset="2"/>
              <a:buNone/>
              <a:defRPr/>
            </a:pPr>
            <a:r>
              <a:rPr lang="en-GB" dirty="0" smtClean="0"/>
              <a:t>4. Assessment should encourage </a:t>
            </a:r>
            <a:r>
              <a:rPr lang="en-GB" dirty="0" smtClean="0">
                <a:solidFill>
                  <a:srgbClr val="AD5CFF"/>
                </a:solidFill>
              </a:rPr>
              <a:t>metacognition</a:t>
            </a:r>
            <a:r>
              <a:rPr lang="en-GB" dirty="0" smtClean="0"/>
              <a:t>, promoting thinking about the learning process not just the learning outcomes;</a:t>
            </a:r>
          </a:p>
          <a:p>
            <a:pPr marL="266700" indent="-266700" eaLnBrk="1" hangingPunct="1">
              <a:buFont typeface="Wingdings" pitchFamily="2" charset="2"/>
              <a:buNone/>
              <a:defRPr/>
            </a:pPr>
            <a:r>
              <a:rPr lang="en-GB" dirty="0" smtClean="0"/>
              <a:t>5. Assessment should have a </a:t>
            </a:r>
            <a:r>
              <a:rPr lang="en-GB" dirty="0" smtClean="0">
                <a:solidFill>
                  <a:srgbClr val="AD5CFF"/>
                </a:solidFill>
              </a:rPr>
              <a:t>formative </a:t>
            </a:r>
            <a:r>
              <a:rPr lang="en-GB"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sz="3600" dirty="0" smtClean="0"/>
              <a:t>Assessment </a:t>
            </a:r>
            <a:r>
              <a:rPr lang="en-GB" sz="3600" i="1" dirty="0" smtClean="0"/>
              <a:t>for</a:t>
            </a:r>
            <a:r>
              <a:rPr lang="en-GB" sz="3600" dirty="0" smtClean="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22239"/>
            <a:ext cx="7543800" cy="786482"/>
          </a:xfrm>
        </p:spPr>
        <p:txBody>
          <a:bodyPr/>
          <a:lstStyle/>
          <a:p>
            <a:pPr eaLnBrk="1" hangingPunct="1"/>
            <a:r>
              <a:rPr lang="en-GB" sz="3600" dirty="0" smtClean="0"/>
              <a:t>Using CAA </a:t>
            </a:r>
            <a:r>
              <a:rPr lang="en-GB" sz="3600" i="1" dirty="0" smtClean="0"/>
              <a:t>for</a:t>
            </a:r>
            <a:r>
              <a:rPr lang="en-GB" sz="3600" dirty="0" smtClean="0"/>
              <a:t> rather than </a:t>
            </a:r>
            <a:r>
              <a:rPr lang="en-GB" sz="3600" i="1" dirty="0" smtClean="0"/>
              <a:t>of</a:t>
            </a:r>
            <a:r>
              <a:rPr lang="en-GB" sz="3600" dirty="0" smtClean="0"/>
              <a:t> learning</a:t>
            </a:r>
          </a:p>
        </p:txBody>
      </p:sp>
      <p:sp>
        <p:nvSpPr>
          <p:cNvPr id="31747" name="Rectangle 3"/>
          <p:cNvSpPr>
            <a:spLocks noGrp="1" noChangeArrowheads="1"/>
          </p:cNvSpPr>
          <p:nvPr>
            <p:ph type="body" idx="1"/>
          </p:nvPr>
        </p:nvSpPr>
        <p:spPr>
          <a:xfrm>
            <a:off x="251520" y="980728"/>
            <a:ext cx="8446393" cy="5221635"/>
          </a:xfrm>
        </p:spPr>
        <p:txBody>
          <a:bodyPr/>
          <a:lstStyle/>
          <a:p>
            <a:pPr marL="361950" indent="-361950" eaLnBrk="1" hangingPunct="1"/>
            <a:r>
              <a:rPr lang="en-GB" sz="2500" dirty="0" smtClean="0"/>
              <a:t>We can employ computer-assisted formative assessment with responses to student work automatically generated by email; </a:t>
            </a:r>
          </a:p>
          <a:p>
            <a:pPr marL="361950" indent="-361950" eaLnBrk="1" hangingPunct="1"/>
            <a:r>
              <a:rPr lang="en-GB" sz="2500" dirty="0" smtClean="0"/>
              <a:t>Students seem to really like having the chance to find out how they are doing, and attempt tests several times in an environment where no one else is watching how they do; </a:t>
            </a:r>
          </a:p>
          <a:p>
            <a:pPr marL="361950" indent="-361950" eaLnBrk="1" hangingPunct="1"/>
            <a:r>
              <a:rPr lang="en-GB" sz="2500"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z="3600" dirty="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Cheats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Conclusions</a:t>
            </a:r>
          </a:p>
        </p:txBody>
      </p:sp>
      <p:sp>
        <p:nvSpPr>
          <p:cNvPr id="43011" name="Rectangle 3"/>
          <p:cNvSpPr>
            <a:spLocks noGrp="1" noChangeArrowheads="1"/>
          </p:cNvSpPr>
          <p:nvPr>
            <p:ph type="body" idx="1"/>
          </p:nvPr>
        </p:nvSpPr>
        <p:spPr>
          <a:xfrm>
            <a:off x="251520" y="620688"/>
            <a:ext cx="8892480" cy="5505475"/>
          </a:xfrm>
        </p:spPr>
        <p:txBody>
          <a:bodyPr/>
          <a:lstStyle/>
          <a:p>
            <a:pPr eaLnBrk="1" hangingPunct="1"/>
            <a:r>
              <a:rPr lang="en-US" sz="2800" dirty="0" smtClean="0"/>
              <a:t>We need to consider the fitness for purpose of each element of the assessment programme;</a:t>
            </a:r>
          </a:p>
          <a:p>
            <a:pPr eaLnBrk="1" hangingPunct="1"/>
            <a:r>
              <a:rPr lang="en-US" sz="2800" dirty="0" smtClean="0"/>
              <a:t>This will include the assignment questions/tasks themselves, the briefings, the marking criteria, the moderation process and the feedback;</a:t>
            </a:r>
          </a:p>
          <a:p>
            <a:pPr eaLnBrk="1" hangingPunct="1"/>
            <a:r>
              <a:rPr lang="en-US" sz="2800"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sz="2800" dirty="0" smtClean="0"/>
              <a:t>If we do this, assessment can contribute to improving student learning, thereby making a marked improvement.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endParaRPr lang="en-GB" sz="1800" dirty="0" smtClean="0"/>
          </a:p>
          <a:p>
            <a:pPr marL="609600" indent="-609600" eaLnBrk="1" hangingPunct="1">
              <a:buFont typeface="Wingdings" pitchFamily="2" charset="2"/>
              <a:buNone/>
              <a:defRPr/>
            </a:pPr>
            <a:r>
              <a:rPr lang="en-GB" sz="1800" dirty="0" smtClean="0"/>
              <a:t>Assessment </a:t>
            </a:r>
            <a:r>
              <a:rPr lang="en-GB" sz="1800" dirty="0" smtClean="0"/>
              <a:t>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endParaRPr lang="en-US" sz="1800" dirty="0" smtClean="0"/>
          </a:p>
          <a:p>
            <a:pPr eaLnBrk="1" hangingPunct="1">
              <a:buFont typeface="Wingdings" pitchFamily="2" charset="2"/>
              <a:buNone/>
              <a:defRPr/>
            </a:pPr>
            <a:r>
              <a:rPr lang="en-US" sz="1800" dirty="0" smtClean="0"/>
              <a:t>Carless</a:t>
            </a:r>
            <a:r>
              <a:rPr lang="en-US" sz="1800" dirty="0" smtClean="0"/>
              <a:t>,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endParaRPr lang="en-GB" sz="1800" dirty="0" smtClean="0"/>
          </a:p>
          <a:p>
            <a:pPr marL="609600" indent="-609600" eaLnBrk="1" hangingPunct="1">
              <a:buFont typeface="Wingdings" pitchFamily="2" charset="2"/>
              <a:buNone/>
              <a:defRPr/>
            </a:pPr>
            <a:r>
              <a:rPr lang="en-GB" sz="1800" dirty="0" smtClean="0"/>
              <a:t>Knight</a:t>
            </a:r>
            <a:r>
              <a:rPr lang="en-GB" sz="1800" dirty="0" smtClean="0"/>
              <a: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a:t>
            </a:r>
            <a:r>
              <a:rPr lang="en-GB" sz="1800" dirty="0" smtClean="0"/>
              <a:t>2013.</a:t>
            </a:r>
            <a:endParaRPr lang="en-GB" sz="1800" dirty="0" smtClean="0"/>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2238"/>
            <a:ext cx="7543800" cy="1434554"/>
          </a:xfrm>
        </p:spPr>
        <p:txBody>
          <a:bodyPr/>
          <a:lstStyle/>
          <a:p>
            <a:r>
              <a:rPr lang="en-GB" sz="3200" dirty="0" smtClean="0"/>
              <a:t>Assessment is not just the end process of learning: it is the means by which learning happens when students:</a:t>
            </a:r>
            <a:endParaRPr lang="en-GB" sz="3200" dirty="0"/>
          </a:p>
        </p:txBody>
      </p:sp>
      <p:sp>
        <p:nvSpPr>
          <p:cNvPr id="3" name="2 Marcador de contenido"/>
          <p:cNvSpPr>
            <a:spLocks noGrp="1"/>
          </p:cNvSpPr>
          <p:nvPr>
            <p:ph idx="1"/>
          </p:nvPr>
        </p:nvSpPr>
        <p:spPr>
          <a:xfrm>
            <a:off x="468313" y="1772815"/>
            <a:ext cx="8229600" cy="442954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Can understand how theory integrates with practice;</a:t>
            </a:r>
          </a:p>
          <a:p>
            <a:r>
              <a:rPr lang="en-GB" sz="2800" dirty="0" smtClean="0"/>
              <a:t>Can make sense of what they have learned and it takes on a meaning beyond memorised content;</a:t>
            </a:r>
          </a:p>
          <a:p>
            <a:r>
              <a:rPr lang="en-GB" sz="2800" dirty="0" smtClean="0"/>
              <a:t>Have improved epistemological frameworks, so they can see how components of a programme fit together;</a:t>
            </a:r>
          </a:p>
          <a:p>
            <a:r>
              <a:rPr lang="en-GB" sz="2800" dirty="0" smtClean="0"/>
              <a:t>Learn through the activities they are required to undertake within assignments.</a:t>
            </a:r>
          </a:p>
          <a:p>
            <a:endParaRPr lang="en-GB" sz="2800" dirty="0" smtClean="0"/>
          </a:p>
          <a:p>
            <a:endParaRPr lang="en-GB" sz="2800" dirty="0"/>
          </a:p>
        </p:txBody>
      </p:sp>
    </p:spTree>
    <p:extLst>
      <p:ext uri="{BB962C8B-B14F-4D97-AF65-F5344CB8AC3E}">
        <p14:creationId xmlns="" xmlns:p14="http://schemas.microsoft.com/office/powerpoint/2010/main" val="21652002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endParaRPr lang="en-GB" sz="1800" dirty="0" smtClean="0"/>
          </a:p>
          <a:p>
            <a:pPr eaLnBrk="1" hangingPunct="1">
              <a:buFont typeface="Wingdings" pitchFamily="2" charset="2"/>
              <a:buNone/>
            </a:pPr>
            <a:r>
              <a:rPr lang="en-GB" sz="1800" dirty="0" smtClean="0"/>
              <a:t>Race</a:t>
            </a:r>
            <a:r>
              <a:rPr lang="en-GB" sz="1800" dirty="0" smtClean="0"/>
              <a:t>,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074737"/>
          </a:xfrm>
        </p:spPr>
        <p:txBody>
          <a:bodyPr/>
          <a:lstStyle/>
          <a:p>
            <a:r>
              <a:rPr lang="en-GB" sz="3200" dirty="0" smtClean="0"/>
              <a:t>Assessment for Learning: </a:t>
            </a:r>
            <a:r>
              <a:rPr lang="en-GB" sz="3200" dirty="0" err="1" smtClean="0"/>
              <a:t>Evaluacion</a:t>
            </a:r>
            <a:r>
              <a:rPr lang="en-GB" sz="3200" dirty="0" smtClean="0"/>
              <a:t> </a:t>
            </a:r>
            <a:r>
              <a:rPr lang="en-GB" sz="3200" dirty="0" err="1" smtClean="0"/>
              <a:t>como</a:t>
            </a:r>
            <a:r>
              <a:rPr lang="en-GB" sz="3200" dirty="0" smtClean="0"/>
              <a:t> </a:t>
            </a:r>
            <a:r>
              <a:rPr lang="en-GB" sz="3200" dirty="0" err="1" smtClean="0"/>
              <a:t>insumo</a:t>
            </a:r>
            <a:r>
              <a:rPr lang="en-GB" sz="3200" dirty="0" smtClean="0"/>
              <a:t> para la </a:t>
            </a:r>
            <a:r>
              <a:rPr lang="en-GB" sz="3200" dirty="0" err="1" smtClean="0"/>
              <a:t>aprendizaje</a:t>
            </a:r>
            <a:r>
              <a:rPr lang="en-GB" sz="3200" dirty="0" smtClean="0"/>
              <a:t> </a:t>
            </a:r>
            <a:endParaRPr lang="en-GB" sz="3200" dirty="0"/>
          </a:p>
        </p:txBody>
      </p:sp>
      <p:sp>
        <p:nvSpPr>
          <p:cNvPr id="3" name="Content Placeholder 2"/>
          <p:cNvSpPr>
            <a:spLocks noGrp="1"/>
          </p:cNvSpPr>
          <p:nvPr>
            <p:ph idx="1"/>
          </p:nvPr>
        </p:nvSpPr>
        <p:spPr>
          <a:xfrm>
            <a:off x="285720" y="1412776"/>
            <a:ext cx="8412193" cy="4789587"/>
          </a:xfrm>
        </p:spPr>
        <p:txBody>
          <a:bodyPr/>
          <a:lstStyle/>
          <a:p>
            <a:pPr>
              <a:buNone/>
            </a:pPr>
            <a:r>
              <a:rPr lang="en-GB" sz="3200" dirty="0" smtClean="0"/>
              <a:t>How we can use appropriate and fit-for-purpose methods and approaches to ensure that assessment is fit-for-purpose and is integrated with student learning to maximise student achievement, while assuring standards. In this session, participants will be encouraged to adopt a holistic approach to assessment design, considering five key questions to ensure that assessment works effectively to promote learning.</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Five key questions underpinning good assessment</a:t>
            </a:r>
            <a:endParaRPr lang="en-GB" sz="3600"/>
          </a:p>
        </p:txBody>
      </p:sp>
      <p:sp>
        <p:nvSpPr>
          <p:cNvPr id="3" name="2 Marcador de contenido"/>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3600" dirty="0"/>
              <a:t>Why are we assessing?</a:t>
            </a:r>
            <a:endParaRPr lang="en-GB" sz="3600" dirty="0"/>
          </a:p>
          <a:p>
            <a:pPr lvl="0"/>
            <a:r>
              <a:rPr lang="en-US" sz="3600" dirty="0"/>
              <a:t>What is it we are actually assessing?</a:t>
            </a:r>
            <a:endParaRPr lang="en-GB" sz="3600" dirty="0"/>
          </a:p>
          <a:p>
            <a:pPr lvl="0"/>
            <a:r>
              <a:rPr lang="en-US" sz="3600" dirty="0"/>
              <a:t>How are we assessing?</a:t>
            </a:r>
            <a:endParaRPr lang="en-GB" sz="3600" dirty="0"/>
          </a:p>
          <a:p>
            <a:pPr lvl="0"/>
            <a:r>
              <a:rPr lang="en-US" sz="3600" dirty="0"/>
              <a:t>Who is best placed to assess?</a:t>
            </a:r>
            <a:endParaRPr lang="en-GB" sz="3600" dirty="0"/>
          </a:p>
          <a:p>
            <a:pPr lvl="0"/>
            <a:r>
              <a:rPr lang="en-US" sz="3600" dirty="0"/>
              <a:t>When should we assess?</a:t>
            </a:r>
            <a:endParaRPr lang="en-GB" sz="3600" dirty="0"/>
          </a:p>
          <a:p>
            <a:endParaRPr lang="es-CL" sz="3600" dirty="0"/>
          </a:p>
        </p:txBody>
      </p:sp>
    </p:spTree>
    <p:extLst>
      <p:ext uri="{BB962C8B-B14F-4D97-AF65-F5344CB8AC3E}">
        <p14:creationId xmlns="" xmlns:p14="http://schemas.microsoft.com/office/powerpoint/2010/main" val="38793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Assuring standards</a:t>
            </a:r>
            <a:endParaRPr lang="en-GB" sz="3600" dirty="0"/>
          </a:p>
        </p:txBody>
      </p:sp>
      <p:sp>
        <p:nvSpPr>
          <p:cNvPr id="3" name="Content Placeholder 2"/>
          <p:cNvSpPr>
            <a:spLocks noGrp="1"/>
          </p:cNvSpPr>
          <p:nvPr>
            <p:ph idx="1"/>
          </p:nvPr>
        </p:nvSpPr>
        <p:spPr/>
        <p:txBody>
          <a:bodyPr/>
          <a:lstStyle/>
          <a:p>
            <a:r>
              <a:rPr lang="en-GB" sz="2800" dirty="0" smtClean="0"/>
              <a:t>To make qualifications meaningful, it is essential to both assure and enhance the standards of student achievement, benchmarking them as appropriate against one’s sector;</a:t>
            </a:r>
          </a:p>
          <a:p>
            <a:r>
              <a:rPr lang="en-GB" sz="2800" dirty="0" smtClean="0"/>
              <a:t>There is often a tension between widening participation and assuring standards, unless truly effective and personalised support is in place;</a:t>
            </a:r>
          </a:p>
          <a:p>
            <a:r>
              <a:rPr lang="en-GB" sz="2800" dirty="0" smtClean="0"/>
              <a:t>It is simply not good enough to recruit students, take their registration fees, and then leave them to sink or swim!</a:t>
            </a:r>
            <a:endParaRPr lang="en-GB"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F</a:t>
            </a:r>
            <a:r>
              <a:rPr lang="en-GB" sz="3600" b="1" dirty="0" smtClean="0"/>
              <a:t>rom ‘A marked improvement’ (UK HEA project, 2012)</a:t>
            </a:r>
            <a:endParaRPr lang="en-GB" sz="3600" b="1" dirty="0"/>
          </a:p>
        </p:txBody>
      </p:sp>
      <p:sp>
        <p:nvSpPr>
          <p:cNvPr id="3" name="Content Placeholder 2"/>
          <p:cNvSpPr>
            <a:spLocks noGrp="1"/>
          </p:cNvSpPr>
          <p:nvPr>
            <p:ph idx="1"/>
          </p:nvPr>
        </p:nvSpPr>
        <p:spPr/>
        <p:txBody>
          <a:bodyPr/>
          <a:lstStyle/>
          <a:p>
            <a:pPr>
              <a:buNone/>
            </a:pPr>
            <a:r>
              <a:rPr lang="en-GB" sz="2800" dirty="0" smtClean="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endParaRPr lang="en-GB" sz="28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a:t>
            </a:r>
            <a:r>
              <a:rPr lang="en-GB" sz="3600" i="1" dirty="0" smtClean="0"/>
              <a:t>for</a:t>
            </a:r>
            <a:r>
              <a:rPr lang="en-GB" sz="3600" dirty="0" smtClean="0"/>
              <a:t> learning</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Improving assessment improves learning</a:t>
            </a:r>
            <a:endParaRPr lang="en-GB" sz="3600" b="1" dirty="0"/>
          </a:p>
        </p:txBody>
      </p:sp>
      <p:sp>
        <p:nvSpPr>
          <p:cNvPr id="3" name="Content Placeholder 2"/>
          <p:cNvSpPr>
            <a:spLocks noGrp="1"/>
          </p:cNvSpPr>
          <p:nvPr>
            <p:ph idx="1"/>
          </p:nvPr>
        </p:nvSpPr>
        <p:spPr>
          <a:xfrm>
            <a:off x="214282" y="1214422"/>
            <a:ext cx="8715435" cy="4987941"/>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endParaRPr lang="en-GB" sz="2800" dirty="0" smtClean="0"/>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0.3294"/>
  <p:tag name="PPTVERSION" val="14"/>
  <p:tag name="TPOS" val="2"/>
</p:tagLst>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2482</Words>
  <Application>Microsoft Office PowerPoint</Application>
  <PresentationFormat>On-screen Show (4:3)</PresentationFormat>
  <Paragraphs>181</Paragraphs>
  <Slides>30</Slides>
  <Notes>19</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LeedsMet template</vt:lpstr>
      <vt:lpstr>101_Custom Design</vt:lpstr>
      <vt:lpstr>Assessment for learning Pontificia Universidad Catolica de Chile, Santiago July 28th 2014</vt:lpstr>
      <vt:lpstr>De “Principios orientadores para una docencia de calidad UC” Punto 8</vt:lpstr>
      <vt:lpstr>Assessment is not just the end process of learning: it is the means by which learning happens when students:</vt:lpstr>
      <vt:lpstr>Assessment for Learning: Evaluacion como insumo para la aprendizaje </vt:lpstr>
      <vt:lpstr>Five key questions underpinning good assessment</vt:lpstr>
      <vt:lpstr>Assuring standards</vt:lpstr>
      <vt:lpstr>From ‘A marked improvement’ (UK HEA project, 2012)</vt:lpstr>
      <vt:lpstr>Assessment for learning</vt:lpstr>
      <vt:lpstr>Improving assessment improves learning</vt:lpstr>
      <vt:lpstr>Better assessment can save money</vt:lpstr>
      <vt:lpstr>We need to foster through assessment the key literacies that students need:</vt:lpstr>
      <vt:lpstr>Tracking and monitoring students at risk of failure: we can support them by:</vt:lpstr>
      <vt:lpstr>Purposes: the reasons for assessment  may include:</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Sound and frequent assessment </vt:lpstr>
      <vt:lpstr>Assessment for learning</vt:lpstr>
      <vt:lpstr>Assessment for learning</vt:lpstr>
      <vt:lpstr>Using CAA for rather than of learning</vt:lpstr>
      <vt:lpstr>Making assessment work well</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2014-07-24T18:30:41Z</dcterms:modified>
</cp:coreProperties>
</file>