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44"/>
  </p:notesMasterIdLst>
  <p:handoutMasterIdLst>
    <p:handoutMasterId r:id="rId45"/>
  </p:handoutMasterIdLst>
  <p:sldIdLst>
    <p:sldId id="261" r:id="rId2"/>
    <p:sldId id="545" r:id="rId3"/>
    <p:sldId id="529" r:id="rId4"/>
    <p:sldId id="546" r:id="rId5"/>
    <p:sldId id="547" r:id="rId6"/>
    <p:sldId id="548" r:id="rId7"/>
    <p:sldId id="549" r:id="rId8"/>
    <p:sldId id="496" r:id="rId9"/>
    <p:sldId id="535" r:id="rId10"/>
    <p:sldId id="521" r:id="rId11"/>
    <p:sldId id="502" r:id="rId12"/>
    <p:sldId id="517" r:id="rId13"/>
    <p:sldId id="516" r:id="rId14"/>
    <p:sldId id="514" r:id="rId15"/>
    <p:sldId id="509" r:id="rId16"/>
    <p:sldId id="511" r:id="rId17"/>
    <p:sldId id="534" r:id="rId18"/>
    <p:sldId id="510" r:id="rId19"/>
    <p:sldId id="536" r:id="rId20"/>
    <p:sldId id="537" r:id="rId21"/>
    <p:sldId id="522" r:id="rId22"/>
    <p:sldId id="538" r:id="rId23"/>
    <p:sldId id="512" r:id="rId24"/>
    <p:sldId id="525" r:id="rId25"/>
    <p:sldId id="519" r:id="rId26"/>
    <p:sldId id="530" r:id="rId27"/>
    <p:sldId id="531" r:id="rId28"/>
    <p:sldId id="532" r:id="rId29"/>
    <p:sldId id="504" r:id="rId30"/>
    <p:sldId id="505" r:id="rId31"/>
    <p:sldId id="524" r:id="rId32"/>
    <p:sldId id="523" r:id="rId33"/>
    <p:sldId id="506" r:id="rId34"/>
    <p:sldId id="507" r:id="rId35"/>
    <p:sldId id="508" r:id="rId36"/>
    <p:sldId id="520" r:id="rId37"/>
    <p:sldId id="544" r:id="rId38"/>
    <p:sldId id="495" r:id="rId39"/>
    <p:sldId id="527" r:id="rId40"/>
    <p:sldId id="528" r:id="rId41"/>
    <p:sldId id="533" r:id="rId42"/>
    <p:sldId id="430" r:id="rId43"/>
  </p:sldIdLst>
  <p:sldSz cx="9144000" cy="6858000" type="screen4x3"/>
  <p:notesSz cx="6854825" cy="9317038"/>
  <p:custDataLst>
    <p:tags r:id="rId46"/>
  </p:custDataLst>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5663" autoAdjust="0"/>
  </p:normalViewPr>
  <p:slideViewPr>
    <p:cSldViewPr showGuides="1">
      <p:cViewPr>
        <p:scale>
          <a:sx n="50" d="100"/>
          <a:sy n="50" d="100"/>
        </p:scale>
        <p:origin x="-1002" y="-18"/>
      </p:cViewPr>
      <p:guideLst>
        <p:guide orient="horz" pos="2160"/>
        <p:guide pos="2880"/>
      </p:guideLst>
    </p:cSldViewPr>
  </p:slideViewPr>
  <p:outlineViewPr>
    <p:cViewPr>
      <p:scale>
        <a:sx n="33" d="100"/>
        <a:sy n="33" d="100"/>
      </p:scale>
      <p:origin x="0" y="8868"/>
    </p:cViewPr>
  </p:outlineViewPr>
  <p:notesTextViewPr>
    <p:cViewPr>
      <p:scale>
        <a:sx n="100" d="100"/>
        <a:sy n="100" d="100"/>
      </p:scale>
      <p:origin x="0" y="0"/>
    </p:cViewPr>
  </p:notesTextViewPr>
  <p:sorterViewPr>
    <p:cViewPr>
      <p:scale>
        <a:sx n="50" d="100"/>
        <a:sy n="5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098550" y="698500"/>
            <a:ext cx="4657725" cy="3494088"/>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85163" y="4426115"/>
            <a:ext cx="5484500" cy="41922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42</a:t>
            </a:fld>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500034" y="642918"/>
            <a:ext cx="6624637" cy="2928958"/>
          </a:xfrm>
        </p:spPr>
        <p:txBody>
          <a:bodyPr/>
          <a:lstStyle/>
          <a:p>
            <a:pPr algn="ctr" eaLnBrk="1" hangingPunct="1">
              <a:spcBef>
                <a:spcPts val="600"/>
              </a:spcBef>
            </a:pPr>
            <a:r>
              <a:rPr lang="en-GB" sz="3600" dirty="0" smtClean="0"/>
              <a:t>Global trends and good practices in higher education teaching and learning</a:t>
            </a:r>
            <a:r>
              <a:rPr lang="en-GB" sz="4000" dirty="0" smtClean="0"/>
              <a:t/>
            </a:r>
            <a:br>
              <a:rPr lang="en-GB" sz="4000" dirty="0" smtClean="0"/>
            </a:br>
            <a:r>
              <a:rPr lang="en-US" sz="2800" dirty="0" err="1" smtClean="0">
                <a:solidFill>
                  <a:schemeClr val="tx2">
                    <a:lumMod val="60000"/>
                    <a:lumOff val="40000"/>
                  </a:schemeClr>
                </a:solidFill>
                <a:latin typeface="Calibri" pitchFamily="34" charset="0"/>
              </a:rPr>
              <a:t>Pontificia</a:t>
            </a:r>
            <a:r>
              <a:rPr lang="en-US" sz="2800" dirty="0" smtClean="0">
                <a:solidFill>
                  <a:schemeClr val="tx2">
                    <a:lumMod val="60000"/>
                    <a:lumOff val="40000"/>
                  </a:schemeClr>
                </a:solidFill>
                <a:latin typeface="Calibri" pitchFamily="34" charset="0"/>
              </a:rPr>
              <a:t> Universidad </a:t>
            </a:r>
            <a:r>
              <a:rPr lang="en-US" sz="2800" dirty="0" err="1" smtClean="0">
                <a:solidFill>
                  <a:schemeClr val="tx2">
                    <a:lumMod val="60000"/>
                    <a:lumOff val="40000"/>
                  </a:schemeClr>
                </a:solidFill>
                <a:latin typeface="Calibri" pitchFamily="34" charset="0"/>
              </a:rPr>
              <a:t>Catolica</a:t>
            </a:r>
            <a:r>
              <a:rPr lang="en-US" sz="2800" dirty="0" smtClean="0">
                <a:solidFill>
                  <a:schemeClr val="tx2">
                    <a:lumMod val="60000"/>
                    <a:lumOff val="40000"/>
                  </a:schemeClr>
                </a:solidFill>
                <a:latin typeface="Calibri" pitchFamily="34" charset="0"/>
              </a:rPr>
              <a:t> de Chile, </a:t>
            </a:r>
            <a:r>
              <a:rPr lang="en-GB" sz="2800" dirty="0" smtClean="0">
                <a:solidFill>
                  <a:schemeClr val="tx2">
                    <a:lumMod val="60000"/>
                    <a:lumOff val="40000"/>
                  </a:schemeClr>
                </a:solidFill>
                <a:latin typeface="Calibri" pitchFamily="34" charset="0"/>
              </a:rPr>
              <a:t>Santiago</a:t>
            </a:r>
            <a:br>
              <a:rPr lang="en-GB" sz="2800" dirty="0" smtClean="0">
                <a:solidFill>
                  <a:schemeClr val="tx2">
                    <a:lumMod val="60000"/>
                    <a:lumOff val="40000"/>
                  </a:schemeClr>
                </a:solidFill>
                <a:latin typeface="Calibri" pitchFamily="34" charset="0"/>
              </a:rPr>
            </a:br>
            <a:r>
              <a:rPr lang="en-GB" sz="2800" dirty="0" smtClean="0">
                <a:solidFill>
                  <a:schemeClr val="tx2">
                    <a:lumMod val="60000"/>
                    <a:lumOff val="40000"/>
                  </a:schemeClr>
                </a:solidFill>
                <a:latin typeface="Calibri" pitchFamily="34" charset="0"/>
              </a:rPr>
              <a:t>July 24</a:t>
            </a:r>
            <a:r>
              <a:rPr lang="en-GB" sz="2800" baseline="30000" dirty="0" smtClean="0">
                <a:solidFill>
                  <a:schemeClr val="tx2">
                    <a:lumMod val="60000"/>
                    <a:lumOff val="40000"/>
                  </a:schemeClr>
                </a:solidFill>
                <a:latin typeface="Calibri" pitchFamily="34" charset="0"/>
              </a:rPr>
              <a:t>th</a:t>
            </a:r>
            <a:r>
              <a:rPr lang="en-GB" sz="2800" dirty="0" smtClean="0">
                <a:solidFill>
                  <a:schemeClr val="tx2">
                    <a:lumMod val="60000"/>
                    <a:lumOff val="40000"/>
                  </a:schemeClr>
                </a:solidFill>
                <a:latin typeface="Calibri" pitchFamily="34" charset="0"/>
              </a:rPr>
              <a:t> 2014</a:t>
            </a:r>
            <a:endParaRPr lang="en-GB" sz="2800" dirty="0" smtClean="0"/>
          </a:p>
        </p:txBody>
      </p:sp>
      <p:sp>
        <p:nvSpPr>
          <p:cNvPr id="15362" name="Rectangle 3"/>
          <p:cNvSpPr>
            <a:spLocks noGrp="1" noChangeArrowheads="1"/>
          </p:cNvSpPr>
          <p:nvPr>
            <p:ph type="subTitle" idx="1"/>
          </p:nvPr>
        </p:nvSpPr>
        <p:spPr>
          <a:xfrm>
            <a:off x="357158" y="3573016"/>
            <a:ext cx="6878667" cy="2664296"/>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600" dirty="0" smtClean="0"/>
              <a:t>Twitter @</a:t>
            </a:r>
            <a:r>
              <a:rPr lang="en-GB" sz="1600" dirty="0" err="1" smtClean="0"/>
              <a:t>ProfSallyBrown</a:t>
            </a:r>
            <a:endParaRPr lang="en-GB" sz="1600" dirty="0" smtClean="0"/>
          </a:p>
          <a:p>
            <a:pPr algn="ctr" eaLnBrk="1" hangingPunct="1"/>
            <a:r>
              <a:rPr lang="en-GB" sz="1800" dirty="0" smtClean="0"/>
              <a:t>Emerita Professor, Leeds Metropolitan University,</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Diversity in classroom teaching approaches</a:t>
            </a:r>
            <a:endParaRPr lang="en-GB" dirty="0"/>
          </a:p>
        </p:txBody>
      </p:sp>
      <p:sp>
        <p:nvSpPr>
          <p:cNvPr id="3" name="Content Placeholder 2"/>
          <p:cNvSpPr>
            <a:spLocks noGrp="1"/>
          </p:cNvSpPr>
          <p:nvPr>
            <p:ph idx="1"/>
          </p:nvPr>
        </p:nvSpPr>
        <p:spPr/>
        <p:txBody>
          <a:bodyPr/>
          <a:lstStyle/>
          <a:p>
            <a:r>
              <a:rPr lang="en-GB" dirty="0" smtClean="0"/>
              <a:t>Some HEIs in Pacific Rim nations providing substantially more one-to-one support than they might expect in the UK;</a:t>
            </a:r>
          </a:p>
          <a:p>
            <a:r>
              <a:rPr lang="en-GB" dirty="0" smtClean="0"/>
              <a:t>Some nations provide substantially less support than is common in other nations (for example, in some HEIs in Italy is not uncommon for the (very low) fees to cover only mass lectures, with seminars and personal tutoring available as extras.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sz="3500" smtClean="0"/>
              <a:t>Surprises in the international context</a:t>
            </a:r>
          </a:p>
        </p:txBody>
      </p:sp>
      <p:sp>
        <p:nvSpPr>
          <p:cNvPr id="18435" name="Rectangle 3"/>
          <p:cNvSpPr>
            <a:spLocks noGrp="1" noChangeArrowheads="1"/>
          </p:cNvSpPr>
          <p:nvPr>
            <p:ph type="body" idx="1"/>
          </p:nvPr>
        </p:nvSpPr>
        <p:spPr/>
        <p:txBody>
          <a:bodyPr/>
          <a:lstStyle/>
          <a:p>
            <a:pPr eaLnBrk="1" hangingPunct="1"/>
            <a:r>
              <a:rPr lang="en-GB" smtClean="0"/>
              <a:t>Students studying away from home often find approaches, methods, content and context very different from what they are used to;</a:t>
            </a:r>
          </a:p>
          <a:p>
            <a:pPr eaLnBrk="1" hangingPunct="1"/>
            <a:r>
              <a:rPr lang="en-GB" smtClean="0"/>
              <a:t>Staff with diverse student cohorts are often surprised by student attributes and behaviours;</a:t>
            </a:r>
          </a:p>
          <a:p>
            <a:pPr eaLnBrk="1" hangingPunct="1"/>
            <a:r>
              <a:rPr lang="en-GB" smtClean="0"/>
              <a:t>Institutions are not always well set up to support international students and recognise their achievements.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cultural issues:</a:t>
            </a:r>
            <a:endParaRPr lang="en-GB" dirty="0"/>
          </a:p>
        </p:txBody>
      </p:sp>
      <p:sp>
        <p:nvSpPr>
          <p:cNvPr id="3" name="Content Placeholder 2"/>
          <p:cNvSpPr>
            <a:spLocks noGrp="1"/>
          </p:cNvSpPr>
          <p:nvPr>
            <p:ph idx="1"/>
          </p:nvPr>
        </p:nvSpPr>
        <p:spPr/>
        <p:txBody>
          <a:bodyPr/>
          <a:lstStyle/>
          <a:p>
            <a:r>
              <a:rPr lang="en-GB" dirty="0" smtClean="0"/>
              <a:t>Students from cultures where the genders are usually strictly segregated may find activities like group work and presentations challenging initially;</a:t>
            </a:r>
          </a:p>
          <a:p>
            <a:r>
              <a:rPr lang="en-GB" dirty="0" smtClean="0"/>
              <a:t>There can be issues around students who are not prepared to ask questions in class or seek support, for fear of ‘losing face’, or causing the teacher to ‘lose face’ ;</a:t>
            </a:r>
          </a:p>
          <a:p>
            <a:r>
              <a:rPr lang="en-GB" dirty="0" smtClean="0"/>
              <a:t>There is diversity in the extent to which robust discussion is valued, with students from some cultures preferring to focus on the importance of harmony and co-operation within the group rather the interests of the individual within it (Ryan 2000).</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Cultural </a:t>
            </a:r>
            <a:r>
              <a:rPr lang="en-GB" i="1" dirty="0" smtClean="0"/>
              <a:t>mores</a:t>
            </a:r>
            <a:r>
              <a:rPr lang="en-GB" dirty="0" smtClean="0"/>
              <a:t> can impact on expectations</a:t>
            </a:r>
            <a:endParaRPr lang="en-GB" dirty="0"/>
          </a:p>
        </p:txBody>
      </p:sp>
      <p:sp>
        <p:nvSpPr>
          <p:cNvPr id="3" name="Content Placeholder 2"/>
          <p:cNvSpPr>
            <a:spLocks noGrp="1"/>
          </p:cNvSpPr>
          <p:nvPr>
            <p:ph idx="1"/>
          </p:nvPr>
        </p:nvSpPr>
        <p:spPr/>
        <p:txBody>
          <a:bodyPr/>
          <a:lstStyle/>
          <a:p>
            <a:pPr>
              <a:buNone/>
            </a:pPr>
            <a:r>
              <a:rPr lang="en-GB" dirty="0" smtClean="0"/>
              <a:t>“Eastern, Latin American and some </a:t>
            </a:r>
            <a:r>
              <a:rPr lang="en-GB" dirty="0" err="1" smtClean="0"/>
              <a:t>Carribean</a:t>
            </a:r>
            <a:r>
              <a:rPr lang="en-GB" dirty="0" smtClean="0"/>
              <a:t> cultures can, for example, deem it rude to make firm eye contact: while in the UK it is often thought rude not too.” (Grace and </a:t>
            </a:r>
            <a:r>
              <a:rPr lang="en-GB" dirty="0" err="1" smtClean="0"/>
              <a:t>Gravestock</a:t>
            </a:r>
            <a:r>
              <a:rPr lang="en-GB" dirty="0" smtClean="0"/>
              <a:t> 2009 p 61)</a:t>
            </a:r>
          </a:p>
          <a:p>
            <a:pPr>
              <a:buNone/>
            </a:pPr>
            <a:r>
              <a:rPr lang="en-GB" dirty="0" smtClean="0"/>
              <a:t>This can be problematic where the assessment criteria for a presentation specifically mention eye contact, which may be difficult for some female students from the Indian sub-continent and others. </a:t>
            </a:r>
          </a:p>
          <a:p>
            <a:pPr>
              <a:buNone/>
            </a:pP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Variations in approaches based on cultural factors</a:t>
            </a:r>
            <a:endParaRPr lang="en-GB" dirty="0"/>
          </a:p>
        </p:txBody>
      </p:sp>
      <p:sp>
        <p:nvSpPr>
          <p:cNvPr id="3" name="Content Placeholder 2"/>
          <p:cNvSpPr>
            <a:spLocks noGrp="1"/>
          </p:cNvSpPr>
          <p:nvPr>
            <p:ph idx="1"/>
          </p:nvPr>
        </p:nvSpPr>
        <p:spPr/>
        <p:txBody>
          <a:bodyPr/>
          <a:lstStyle/>
          <a:p>
            <a:pPr>
              <a:buNone/>
            </a:pPr>
            <a:r>
              <a:rPr lang="en-GB" dirty="0" smtClean="0"/>
              <a:t>These can centre on the extent to which historical texts and previously accumulated knowledge is respected and how much students are expected to have their own ideas, , how far authority figures, including teachers are respected (or not) and in particular, how far it is acceptable to be overtly critical of authoritative texts or figures and whether a ‘correct’ answer is sought and the extent to which alternative responses are acceptable. </a:t>
            </a:r>
          </a:p>
          <a:p>
            <a:pPr>
              <a:buNone/>
            </a:pPr>
            <a:r>
              <a:rPr lang="en-GB" dirty="0" smtClean="0"/>
              <a:t>(Ryan </a:t>
            </a:r>
            <a:r>
              <a:rPr lang="en-GB" i="1" dirty="0" smtClean="0"/>
              <a:t>op </a:t>
            </a:r>
            <a:r>
              <a:rPr lang="en-GB" i="1" dirty="0" err="1" smtClean="0"/>
              <a:t>cit</a:t>
            </a:r>
            <a:r>
              <a:rPr lang="en-GB" i="1" dirty="0" smtClean="0"/>
              <a:t> </a:t>
            </a:r>
            <a:r>
              <a:rPr lang="en-GB" dirty="0" smtClean="0"/>
              <a:t>2000)</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GB" dirty="0" smtClean="0"/>
              <a:t>What do students say on the authoritative role of the tutor?</a:t>
            </a:r>
            <a:endParaRPr lang="en-US" dirty="0" smtClean="0"/>
          </a:p>
        </p:txBody>
      </p:sp>
      <p:sp>
        <p:nvSpPr>
          <p:cNvPr id="25603"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dirty="0" smtClean="0"/>
              <a:t>“It was a shock for me to find that I wasn’t going to be marked by the tutor but by other students. How can they possibly be able to do that? The tutors should be doing this because they have the knowledge that we don’t have”.</a:t>
            </a:r>
          </a:p>
          <a:p>
            <a:pPr eaLnBrk="1" hangingPunct="1"/>
            <a:r>
              <a:rPr lang="en-GB" dirty="0" smtClean="0"/>
              <a:t>“In our test we had to examine a patient whose comments on my proficiency formed part of the assessment. How can that be right? They know nothing of clinical matters.”</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i="1" smtClean="0"/>
              <a:t>On ways of relating to others</a:t>
            </a:r>
            <a:endParaRPr lang="en-US" i="1" smtClean="0"/>
          </a:p>
        </p:txBody>
      </p:sp>
      <p:sp>
        <p:nvSpPr>
          <p:cNvPr id="24579"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mtClean="0"/>
              <a:t>“Home students are at such a great advantage over us. They seem to laugh and chat with the teachers in a very familiar way. We feel like outsiders and I think we are disadvantaged when it comes to the tests”.</a:t>
            </a:r>
          </a:p>
          <a:p>
            <a:pPr eaLnBrk="1" hangingPunct="1"/>
            <a:r>
              <a:rPr lang="en-GB" smtClean="0"/>
              <a:t>“The tutor went through the criteria for the presentation with us, emphasising things like body language and eye contact but he didn’t understand that that would be a problem for me to look straight at all the male students”.</a:t>
            </a:r>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Comparable learning contexts? How far do you:</a:t>
            </a:r>
            <a:endParaRPr lang="en-GB" dirty="0"/>
          </a:p>
        </p:txBody>
      </p:sp>
      <p:sp>
        <p:nvSpPr>
          <p:cNvPr id="3" name="Content Placeholder 2"/>
          <p:cNvSpPr>
            <a:spLocks noGrp="1"/>
          </p:cNvSpPr>
          <p:nvPr>
            <p:ph idx="1"/>
          </p:nvPr>
        </p:nvSpPr>
        <p:spPr>
          <a:xfrm>
            <a:off x="468313" y="1285860"/>
            <a:ext cx="8229600" cy="5043503"/>
          </a:xfrm>
        </p:spPr>
        <p:txBody>
          <a:bodyPr/>
          <a:lstStyle/>
          <a:p>
            <a:r>
              <a:rPr lang="en-GB" dirty="0" smtClean="0"/>
              <a:t>You socialise with students?</a:t>
            </a:r>
          </a:p>
          <a:p>
            <a:r>
              <a:rPr lang="en-GB" dirty="0" smtClean="0"/>
              <a:t>Encourage interruptions and questions in lectures?</a:t>
            </a:r>
          </a:p>
          <a:p>
            <a:r>
              <a:rPr lang="en-GB" dirty="0" smtClean="0"/>
              <a:t>Accept gifts from your students?</a:t>
            </a:r>
          </a:p>
          <a:p>
            <a:r>
              <a:rPr lang="en-GB" dirty="0" smtClean="0"/>
              <a:t>Encourage opposing views from students?</a:t>
            </a:r>
          </a:p>
          <a:p>
            <a:r>
              <a:rPr lang="en-GB" dirty="0" smtClean="0"/>
              <a:t>Provide detailed feedback and advice on draft assignments?</a:t>
            </a:r>
          </a:p>
          <a:p>
            <a:r>
              <a:rPr lang="en-GB" dirty="0" smtClean="0"/>
              <a:t>Routinely spend time with students after lectures?</a:t>
            </a:r>
          </a:p>
          <a:p>
            <a:r>
              <a:rPr lang="en-GB" dirty="0" smtClean="0"/>
              <a:t>Ask your students to call you by your first name?</a:t>
            </a:r>
          </a:p>
          <a:p>
            <a:r>
              <a:rPr lang="en-GB" dirty="0" smtClean="0"/>
              <a:t>Require them to participate in group assignments?</a:t>
            </a:r>
          </a:p>
          <a:p>
            <a:r>
              <a:rPr lang="en-GB" dirty="0" smtClean="0"/>
              <a:t>Allow them to negotiate marks? </a:t>
            </a:r>
          </a:p>
          <a:p>
            <a:r>
              <a:rPr lang="en-GB" dirty="0" smtClean="0"/>
              <a:t>Timetable exams on weekends?</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i="1" dirty="0" smtClean="0"/>
              <a:t>What do students say on religious issues?</a:t>
            </a:r>
            <a:endParaRPr lang="en-US" i="1" dirty="0" smtClean="0"/>
          </a:p>
        </p:txBody>
      </p:sp>
      <p:sp>
        <p:nvSpPr>
          <p:cNvPr id="23555"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dirty="0" smtClean="0"/>
              <a:t>“We had two exams in one day, both lasting three hours. I had difficulty concentrating in the second one as I had been fasting since dawn. I didn’t really feel I did my best.”</a:t>
            </a:r>
          </a:p>
          <a:p>
            <a:pPr eaLnBrk="1" hangingPunct="1"/>
            <a:r>
              <a:rPr lang="en-GB" dirty="0" smtClean="0"/>
              <a:t>“It was very uncomfortable for me taking an exam on a Saturday morning as it was our </a:t>
            </a:r>
            <a:r>
              <a:rPr lang="en-GB" dirty="0" err="1" smtClean="0"/>
              <a:t>sabbath</a:t>
            </a:r>
            <a:r>
              <a:rPr lang="en-GB" dirty="0" smtClean="0"/>
              <a:t>”.</a:t>
            </a: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7543800" cy="1143008"/>
          </a:xfrm>
        </p:spPr>
        <p:txBody>
          <a:bodyPr/>
          <a:lstStyle/>
          <a:p>
            <a:r>
              <a:rPr lang="en-GB" sz="3200" dirty="0" smtClean="0"/>
              <a:t>Comparable technological environments? Do you expect your students to:</a:t>
            </a:r>
            <a:endParaRPr lang="en-GB" sz="3200" dirty="0"/>
          </a:p>
        </p:txBody>
      </p:sp>
      <p:sp>
        <p:nvSpPr>
          <p:cNvPr id="3" name="Content Placeholder 2"/>
          <p:cNvSpPr>
            <a:spLocks noGrp="1"/>
          </p:cNvSpPr>
          <p:nvPr>
            <p:ph idx="1"/>
          </p:nvPr>
        </p:nvSpPr>
        <p:spPr/>
        <p:txBody>
          <a:bodyPr/>
          <a:lstStyle/>
          <a:p>
            <a:r>
              <a:rPr lang="en-GB" dirty="0" smtClean="0"/>
              <a:t>Have access to the internet at home? </a:t>
            </a:r>
          </a:p>
          <a:p>
            <a:r>
              <a:rPr lang="en-GB" dirty="0" smtClean="0"/>
              <a:t>Bring their own devices to class (BYOD) and use them in lessons?</a:t>
            </a:r>
          </a:p>
          <a:p>
            <a:r>
              <a:rPr lang="en-GB" dirty="0" smtClean="0"/>
              <a:t>Submit assignments and receive feedback electronically?</a:t>
            </a:r>
          </a:p>
          <a:p>
            <a:r>
              <a:rPr lang="en-GB" dirty="0" smtClean="0"/>
              <a:t>Access core subject content on-line before they come to classes?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Formación docente de los profesores universitarios</a:t>
            </a:r>
            <a:endParaRPr lang="es-CL" dirty="0"/>
          </a:p>
        </p:txBody>
      </p:sp>
      <p:sp>
        <p:nvSpPr>
          <p:cNvPr id="3" name="2 Marcador de contenido"/>
          <p:cNvSpPr>
            <a:spLocks noGrp="1"/>
          </p:cNvSpPr>
          <p:nvPr>
            <p:ph idx="1"/>
          </p:nvPr>
        </p:nvSpPr>
        <p:spPr>
          <a:xfrm>
            <a:off x="468313" y="1340768"/>
            <a:ext cx="8229600" cy="4988595"/>
          </a:xfrm>
        </p:spPr>
        <p:txBody>
          <a:bodyPr/>
          <a:lstStyle/>
          <a:p>
            <a:pPr marL="0" indent="0">
              <a:buNone/>
            </a:pPr>
            <a:r>
              <a:rPr lang="es-CL" sz="4000" dirty="0" smtClean="0"/>
              <a:t>“La calidad de una universidad va a estar en directa relación con la formación de los profesores universitarios. Es por esto que debemos trabajar para avanzar en su capacitación y perfeccionamiento docente”</a:t>
            </a:r>
            <a:endParaRPr lang="es-CL" dirty="0"/>
          </a:p>
          <a:p>
            <a:pPr marL="0" indent="0">
              <a:buNone/>
            </a:pPr>
            <a:r>
              <a:rPr lang="es-CL" dirty="0" smtClean="0"/>
              <a:t>Ignacio Sanchez D. Rector, Pontificia Universidad Católica de Chile, El Mercurio, 16 Junio 2014</a:t>
            </a:r>
            <a:endParaRPr lang="es-CL" dirty="0"/>
          </a:p>
        </p:txBody>
      </p:sp>
    </p:spTree>
    <p:extLst>
      <p:ext uri="{BB962C8B-B14F-4D97-AF65-F5344CB8AC3E}">
        <p14:creationId xmlns:p14="http://schemas.microsoft.com/office/powerpoint/2010/main" xmlns="" val="1197370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thinking about  your teaching staff:</a:t>
            </a:r>
            <a:endParaRPr lang="en-GB" dirty="0"/>
          </a:p>
        </p:txBody>
      </p:sp>
      <p:sp>
        <p:nvSpPr>
          <p:cNvPr id="3" name="Content Placeholder 2"/>
          <p:cNvSpPr>
            <a:spLocks noGrp="1"/>
          </p:cNvSpPr>
          <p:nvPr>
            <p:ph idx="1"/>
          </p:nvPr>
        </p:nvSpPr>
        <p:spPr/>
        <p:txBody>
          <a:bodyPr/>
          <a:lstStyle/>
          <a:p>
            <a:pPr lvl="0"/>
            <a:r>
              <a:rPr lang="en-GB" dirty="0" smtClean="0"/>
              <a:t>Are they qualified and enthusiastic advocates for using technology to support learning? Are they techno-</a:t>
            </a:r>
            <a:r>
              <a:rPr lang="en-GB" dirty="0" err="1" smtClean="0"/>
              <a:t>tentatives</a:t>
            </a:r>
            <a:r>
              <a:rPr lang="en-GB" dirty="0" smtClean="0"/>
              <a:t>? </a:t>
            </a:r>
            <a:r>
              <a:rPr lang="en-GB" dirty="0" err="1" smtClean="0"/>
              <a:t>Refuseniks</a:t>
            </a:r>
            <a:r>
              <a:rPr lang="en-GB" dirty="0" smtClean="0"/>
              <a:t>?</a:t>
            </a:r>
          </a:p>
          <a:p>
            <a:pPr lvl="0"/>
            <a:r>
              <a:rPr lang="en-GB" dirty="0" smtClean="0"/>
              <a:t>Do you use an assessment management system across the university for alignment of assignments to learning outcomes, submission and return of work, recording and presentation to exam boards of marks?</a:t>
            </a:r>
          </a:p>
          <a:p>
            <a:pPr lvl="0"/>
            <a:r>
              <a:rPr lang="en-GB" dirty="0" smtClean="0"/>
              <a:t>Do they mainly interact with students electronically or in person?</a:t>
            </a:r>
          </a:p>
          <a:p>
            <a:pPr lvl="0"/>
            <a:r>
              <a:rPr lang="en-GB" dirty="0" smtClean="0"/>
              <a:t>Is communication to and between staff (plans, policies, developments, initiatives) mainly done face-to-face or virtually? </a:t>
            </a:r>
          </a:p>
          <a:p>
            <a:pPr lvl="0"/>
            <a:endParaRPr lang="en-GB" dirty="0" smtClean="0"/>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Teaching and technologies</a:t>
            </a:r>
            <a:endParaRPr lang="en-GB" dirty="0"/>
          </a:p>
        </p:txBody>
      </p:sp>
      <p:sp>
        <p:nvSpPr>
          <p:cNvPr id="3" name="Content Placeholder 2"/>
          <p:cNvSpPr>
            <a:spLocks noGrp="1"/>
          </p:cNvSpPr>
          <p:nvPr>
            <p:ph idx="1"/>
          </p:nvPr>
        </p:nvSpPr>
        <p:spPr/>
        <p:txBody>
          <a:bodyPr/>
          <a:lstStyle/>
          <a:p>
            <a:r>
              <a:rPr lang="en-GB" dirty="0" smtClean="0"/>
              <a:t>The traditional lecture with little interaction is much more common in some nations than others;</a:t>
            </a:r>
          </a:p>
          <a:p>
            <a:r>
              <a:rPr lang="en-GB" dirty="0" smtClean="0"/>
              <a:t> Students can expect different modes of delivery and diversity in the level of provision of support materials including handouts, electronic texts and social learning environments, depending where they are studying. </a:t>
            </a:r>
          </a:p>
          <a:p>
            <a:r>
              <a:rPr lang="en-GB" dirty="0" smtClean="0"/>
              <a:t>Up-to-date IT equipment and even continuous electricity supplies to power computers are not ubiquitous. </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Shared concepts of student support. Do you</a:t>
            </a:r>
            <a:endParaRPr lang="en-GB" dirty="0"/>
          </a:p>
        </p:txBody>
      </p:sp>
      <p:sp>
        <p:nvSpPr>
          <p:cNvPr id="3" name="Content Placeholder 2"/>
          <p:cNvSpPr>
            <a:spLocks noGrp="1"/>
          </p:cNvSpPr>
          <p:nvPr>
            <p:ph idx="1"/>
          </p:nvPr>
        </p:nvSpPr>
        <p:spPr/>
        <p:txBody>
          <a:bodyPr/>
          <a:lstStyle/>
          <a:p>
            <a:r>
              <a:rPr lang="en-GB" dirty="0" smtClean="0"/>
              <a:t>Adopt a close, caring and nurturing approach to students where the teacher's role is akin to that of a parent?</a:t>
            </a:r>
          </a:p>
          <a:p>
            <a:r>
              <a:rPr lang="en-GB" dirty="0" smtClean="0"/>
              <a:t>Regularly stay after lectures for 30-60 minutes to answer questions?</a:t>
            </a:r>
          </a:p>
          <a:p>
            <a:r>
              <a:rPr lang="en-GB" dirty="0" smtClean="0"/>
              <a:t>Regard students as independent, autonomous adults, capable of making their own decisions of how much and how hard to study?</a:t>
            </a:r>
          </a:p>
          <a:p>
            <a:r>
              <a:rPr lang="en-GB" dirty="0" smtClean="0"/>
              <a:t>Principally have contact  with students in lecture theatre or is there much contact on an individual level?</a:t>
            </a:r>
          </a:p>
          <a:p>
            <a:r>
              <a:rPr lang="en-GB" dirty="0" smtClean="0"/>
              <a:t>Do parents have a central role in the educational transaction? </a:t>
            </a:r>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GB" sz="2800" dirty="0" smtClean="0"/>
              <a:t>What do students say on expectations of a supportive relationship</a:t>
            </a:r>
            <a:endParaRPr lang="en-US" sz="2800" dirty="0" smtClean="0"/>
          </a:p>
        </p:txBody>
      </p:sp>
      <p:sp>
        <p:nvSpPr>
          <p:cNvPr id="27651"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endParaRPr lang="en-GB" dirty="0" smtClean="0"/>
          </a:p>
          <a:p>
            <a:pPr eaLnBrk="1" hangingPunct="1">
              <a:buNone/>
            </a:pPr>
            <a:r>
              <a:rPr lang="en-GB" dirty="0" smtClean="0"/>
              <a:t>“He told us we could come to his office if there was something we didn’t understand, so I went, but after only half an hour, he said he had to go off to meeting, so I didn’t feel he had really helped me much”.</a:t>
            </a: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key questions on student support</a:t>
            </a:r>
            <a:endParaRPr lang="en-GB" dirty="0"/>
          </a:p>
        </p:txBody>
      </p:sp>
      <p:sp>
        <p:nvSpPr>
          <p:cNvPr id="3" name="Content Placeholder 2"/>
          <p:cNvSpPr>
            <a:spLocks noGrp="1"/>
          </p:cNvSpPr>
          <p:nvPr>
            <p:ph idx="1"/>
          </p:nvPr>
        </p:nvSpPr>
        <p:spPr/>
        <p:txBody>
          <a:bodyPr/>
          <a:lstStyle/>
          <a:p>
            <a:pPr lvl="0"/>
            <a:r>
              <a:rPr lang="en-GB" dirty="0" smtClean="0"/>
              <a:t>Is recruitment undertaken to ensure students have the potential to succeed?</a:t>
            </a:r>
          </a:p>
          <a:p>
            <a:pPr lvl="0"/>
            <a:r>
              <a:rPr lang="en-GB" dirty="0" smtClean="0"/>
              <a:t>Is induction framed appropriately to welcome international students?</a:t>
            </a:r>
          </a:p>
          <a:p>
            <a:pPr lvl="0"/>
            <a:r>
              <a:rPr lang="en-GB" dirty="0" smtClean="0"/>
              <a:t>Are steps taken proactively to ensure international students have a good chance of integrating with their study cohorts?</a:t>
            </a:r>
          </a:p>
          <a:p>
            <a:pPr lvl="0"/>
            <a:r>
              <a:rPr lang="en-GB" dirty="0" smtClean="0"/>
              <a:t>Is the right kind of support offered (language, crisis support, befriending etc?)</a:t>
            </a:r>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Comparable assessment contexts?</a:t>
            </a:r>
            <a:endParaRPr lang="en-GB" dirty="0"/>
          </a:p>
        </p:txBody>
      </p:sp>
      <p:sp>
        <p:nvSpPr>
          <p:cNvPr id="3" name="Content Placeholder 2"/>
          <p:cNvSpPr>
            <a:spLocks noGrp="1"/>
          </p:cNvSpPr>
          <p:nvPr>
            <p:ph idx="1"/>
          </p:nvPr>
        </p:nvSpPr>
        <p:spPr/>
        <p:txBody>
          <a:bodyPr/>
          <a:lstStyle/>
          <a:p>
            <a:r>
              <a:rPr lang="en-GB" dirty="0" smtClean="0"/>
              <a:t>There are likely to be differences in emphasis on unseen time-constrained exams, multiple choice questions and oral defences, </a:t>
            </a:r>
            <a:r>
              <a:rPr lang="en-GB" dirty="0" err="1" smtClean="0"/>
              <a:t>vivas</a:t>
            </a:r>
            <a:r>
              <a:rPr lang="en-GB" dirty="0" smtClean="0"/>
              <a:t> and presentations, which are much more common in Northern Europe and Scandinavia than in the UK;</a:t>
            </a:r>
          </a:p>
          <a:p>
            <a:r>
              <a:rPr lang="en-GB" dirty="0" smtClean="0"/>
              <a:t> Group assessment is strongly encouraged in some nations , where problem based learning is commonplace and is frowned on or banned in others (In Denmark for example it was illegal to assess students in groups until very recently ).</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Purposes of assessment</a:t>
            </a:r>
            <a:endParaRPr lang="en-GB" dirty="0"/>
          </a:p>
        </p:txBody>
      </p:sp>
      <p:sp>
        <p:nvSpPr>
          <p:cNvPr id="3" name="Content Placeholder 2"/>
          <p:cNvSpPr>
            <a:spLocks noGrp="1"/>
          </p:cNvSpPr>
          <p:nvPr>
            <p:ph idx="1"/>
          </p:nvPr>
        </p:nvSpPr>
        <p:spPr/>
        <p:txBody>
          <a:bodyPr/>
          <a:lstStyle/>
          <a:p>
            <a:pPr>
              <a:buNone/>
            </a:pPr>
            <a:r>
              <a:rPr lang="en-GB" dirty="0" smtClean="0"/>
              <a:t>In some nations and contexts, assessment has a single purpose:, it exists primarily to judge the extent of the achievement of the learning outcomes  summatively.</a:t>
            </a:r>
          </a:p>
          <a:p>
            <a:pPr>
              <a:buNone/>
            </a:pPr>
            <a:r>
              <a:rPr lang="en-GB" dirty="0" smtClean="0"/>
              <a:t>Where this is the case, the type of assessments in use tend to be restricted to traditional formats, particularly unseen time constrained exams</a:t>
            </a:r>
          </a:p>
          <a:p>
            <a:pPr>
              <a:buNone/>
            </a:pPr>
            <a:r>
              <a:rPr lang="en-GB" dirty="0" smtClean="0"/>
              <a:t>  </a:t>
            </a:r>
            <a:r>
              <a:rPr lang="en-GB" dirty="0"/>
              <a:t>Y</a:t>
            </a:r>
            <a:r>
              <a:rPr lang="en-GB" dirty="0" smtClean="0"/>
              <a:t>our “</a:t>
            </a:r>
            <a:r>
              <a:rPr lang="en-GB" dirty="0" err="1" smtClean="0"/>
              <a:t>Principios</a:t>
            </a:r>
            <a:r>
              <a:rPr lang="en-GB" dirty="0" smtClean="0"/>
              <a:t> </a:t>
            </a:r>
            <a:r>
              <a:rPr lang="en-GB" dirty="0" err="1" smtClean="0"/>
              <a:t>orientadores</a:t>
            </a:r>
            <a:r>
              <a:rPr lang="en-GB" dirty="0" smtClean="0"/>
              <a:t> para </a:t>
            </a:r>
            <a:r>
              <a:rPr lang="en-GB" dirty="0" err="1" smtClean="0"/>
              <a:t>una</a:t>
            </a:r>
            <a:r>
              <a:rPr lang="en-GB" dirty="0" smtClean="0"/>
              <a:t> </a:t>
            </a:r>
            <a:r>
              <a:rPr lang="en-GB" dirty="0" err="1" smtClean="0"/>
              <a:t>docencia</a:t>
            </a:r>
            <a:r>
              <a:rPr lang="en-GB" dirty="0" smtClean="0"/>
              <a:t> </a:t>
            </a:r>
            <a:r>
              <a:rPr lang="en-GB" dirty="0" err="1" smtClean="0"/>
              <a:t>calidad</a:t>
            </a:r>
            <a:r>
              <a:rPr lang="en-GB" dirty="0" smtClean="0"/>
              <a:t> UC” say:</a:t>
            </a:r>
          </a:p>
          <a:p>
            <a:pPr>
              <a:buNone/>
            </a:pPr>
            <a:r>
              <a:rPr lang="en-GB" dirty="0" smtClean="0"/>
              <a:t>El </a:t>
            </a:r>
            <a:r>
              <a:rPr lang="en-GB" dirty="0" err="1" smtClean="0"/>
              <a:t>docente</a:t>
            </a:r>
            <a:r>
              <a:rPr lang="en-GB" dirty="0" smtClean="0"/>
              <a:t> de </a:t>
            </a:r>
            <a:r>
              <a:rPr lang="en-GB" dirty="0" err="1" smtClean="0"/>
              <a:t>excelencia</a:t>
            </a:r>
            <a:r>
              <a:rPr lang="en-GB" dirty="0" smtClean="0"/>
              <a:t>, </a:t>
            </a:r>
            <a:r>
              <a:rPr lang="en-GB" dirty="0" err="1" smtClean="0"/>
              <a:t>por</a:t>
            </a:r>
            <a:r>
              <a:rPr lang="en-GB" dirty="0" smtClean="0"/>
              <a:t> </a:t>
            </a:r>
            <a:r>
              <a:rPr lang="en-GB" dirty="0" err="1" smtClean="0"/>
              <a:t>ende</a:t>
            </a:r>
            <a:r>
              <a:rPr lang="en-GB" dirty="0" smtClean="0"/>
              <a:t>, </a:t>
            </a:r>
            <a:r>
              <a:rPr lang="en-GB" dirty="0" err="1" smtClean="0"/>
              <a:t>utiliza</a:t>
            </a:r>
            <a:r>
              <a:rPr lang="en-GB" dirty="0" smtClean="0"/>
              <a:t> la </a:t>
            </a:r>
            <a:r>
              <a:rPr lang="en-GB" dirty="0" err="1" smtClean="0"/>
              <a:t>evaluacion</a:t>
            </a:r>
            <a:r>
              <a:rPr lang="en-GB" dirty="0" smtClean="0"/>
              <a:t> </a:t>
            </a:r>
            <a:r>
              <a:rPr lang="en-GB" dirty="0" err="1" smtClean="0"/>
              <a:t>como</a:t>
            </a:r>
            <a:r>
              <a:rPr lang="en-GB" dirty="0" smtClean="0"/>
              <a:t> </a:t>
            </a:r>
            <a:r>
              <a:rPr lang="en-GB" dirty="0" err="1" smtClean="0"/>
              <a:t>insumo</a:t>
            </a:r>
            <a:r>
              <a:rPr lang="en-GB" dirty="0" smtClean="0"/>
              <a:t> para </a:t>
            </a:r>
            <a:r>
              <a:rPr lang="en-GB" dirty="0" err="1" smtClean="0"/>
              <a:t>appdizaje</a:t>
            </a:r>
            <a:r>
              <a:rPr lang="en-GB" dirty="0" smtClean="0"/>
              <a:t>.</a:t>
            </a: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purposes can include:</a:t>
            </a:r>
            <a:endParaRPr lang="en-GB" dirty="0"/>
          </a:p>
        </p:txBody>
      </p:sp>
      <p:sp>
        <p:nvSpPr>
          <p:cNvPr id="3" name="Content Placeholder 2"/>
          <p:cNvSpPr>
            <a:spLocks noGrp="1"/>
          </p:cNvSpPr>
          <p:nvPr>
            <p:ph idx="1"/>
          </p:nvPr>
        </p:nvSpPr>
        <p:spPr/>
        <p:txBody>
          <a:bodyPr/>
          <a:lstStyle/>
          <a:p>
            <a:pPr lvl="0"/>
            <a:r>
              <a:rPr lang="en-US" dirty="0" smtClean="0"/>
              <a:t>Determining readiness to progress to the next level of study;</a:t>
            </a:r>
            <a:endParaRPr lang="en-GB" dirty="0" smtClean="0"/>
          </a:p>
          <a:p>
            <a:pPr lvl="0"/>
            <a:r>
              <a:rPr lang="en-US" dirty="0" smtClean="0"/>
              <a:t>Deciding with what grade or classification students will graduate;</a:t>
            </a:r>
            <a:endParaRPr lang="en-GB" dirty="0" smtClean="0"/>
          </a:p>
          <a:p>
            <a:pPr lvl="0"/>
            <a:r>
              <a:rPr lang="en-US" dirty="0" smtClean="0"/>
              <a:t>Enabling a judgment to be made about whether a student is fit to practice in a clinical or other professional setting;</a:t>
            </a:r>
            <a:endParaRPr lang="en-GB" dirty="0" smtClean="0"/>
          </a:p>
          <a:p>
            <a:pPr lvl="0"/>
            <a:r>
              <a:rPr lang="en-US" dirty="0" smtClean="0"/>
              <a:t>Determining</a:t>
            </a:r>
            <a:r>
              <a:rPr lang="en-GB" dirty="0" smtClean="0"/>
              <a:t>whether professional requirements have been satisfied</a:t>
            </a:r>
            <a:r>
              <a:rPr lang="en-US" dirty="0" smtClean="0"/>
              <a:t> sufficiently to achieve professional accreditation;</a:t>
            </a:r>
            <a:endParaRPr lang="en-GB" dirty="0" smtClean="0"/>
          </a:p>
          <a:p>
            <a:pPr lvl="0"/>
            <a:r>
              <a:rPr lang="en-US" dirty="0" smtClean="0"/>
              <a:t>Providing statistics for internal and external agencies. </a:t>
            </a:r>
            <a:endParaRPr lang="en-GB" dirty="0" smtClean="0"/>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being assessed?</a:t>
            </a:r>
            <a:endParaRPr lang="en-GB" dirty="0"/>
          </a:p>
        </p:txBody>
      </p:sp>
      <p:sp>
        <p:nvSpPr>
          <p:cNvPr id="3" name="Content Placeholder 2"/>
          <p:cNvSpPr>
            <a:spLocks noGrp="1"/>
          </p:cNvSpPr>
          <p:nvPr>
            <p:ph idx="1"/>
          </p:nvPr>
        </p:nvSpPr>
        <p:spPr>
          <a:xfrm>
            <a:off x="468313" y="1357298"/>
            <a:ext cx="8229600" cy="4972065"/>
          </a:xfrm>
        </p:spPr>
        <p:txBody>
          <a:bodyPr/>
          <a:lstStyle/>
          <a:p>
            <a:pPr>
              <a:buNone/>
            </a:pPr>
            <a:r>
              <a:rPr lang="en-GB" dirty="0" smtClean="0"/>
              <a:t>In some nations accurately demonstrating the learning of by heart of tutor-delivered content is most highly prized, whereas elsewhere, use of that information in context is the prime expectation. As </a:t>
            </a:r>
            <a:r>
              <a:rPr lang="en-GB" dirty="0" err="1" smtClean="0"/>
              <a:t>Beetham</a:t>
            </a:r>
            <a:r>
              <a:rPr lang="en-GB" dirty="0" smtClean="0"/>
              <a:t> (2010) proposes: </a:t>
            </a:r>
          </a:p>
          <a:p>
            <a:pPr>
              <a:buNone/>
            </a:pPr>
            <a:r>
              <a:rPr lang="en-GB" dirty="0" smtClean="0"/>
              <a:t>‘When the focus is on accuracy of reproduction, learners will be given opportunities to practise the required concept or skill until they can reproduce it exactly as taught. When the focus is on internalisation, learners will be given opportunities to integrate a concept or skill with their existing beliefs and capabilities, to reflect on what it means to them, and to make sense of it in a variety of ways’ (</a:t>
            </a:r>
            <a:r>
              <a:rPr lang="en-GB" dirty="0" err="1" smtClean="0"/>
              <a:t>Beetham</a:t>
            </a:r>
            <a:r>
              <a:rPr lang="en-GB" dirty="0" smtClean="0"/>
              <a:t>, 2010, p33)</a:t>
            </a: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sz="2800" dirty="0" smtClean="0"/>
              <a:t>What do students say on dealing with unfamiliar assessment formats</a:t>
            </a:r>
            <a:endParaRPr lang="en-US" sz="2800" dirty="0" smtClean="0"/>
          </a:p>
        </p:txBody>
      </p:sp>
      <p:sp>
        <p:nvSpPr>
          <p:cNvPr id="20483" name="Rectangle 3"/>
          <p:cNvSpPr>
            <a:spLocks noGrp="1" noChangeArrowheads="1"/>
          </p:cNvSpPr>
          <p:nvPr>
            <p:ph type="body" idx="1"/>
          </p:nvPr>
        </p:nvSpPr>
        <p:spPr/>
        <p:txBody>
          <a:bodyPr/>
          <a:lstStyle/>
          <a:p>
            <a:pPr eaLnBrk="1" hangingPunct="1"/>
            <a:r>
              <a:rPr lang="en-GB" sz="2600" smtClean="0"/>
              <a:t>“I couldn’t believe it when they told me there was no written exam. At first I thought it was wonderful but now I’m really worried because I don’t know what I am supposed to be doing.”</a:t>
            </a:r>
          </a:p>
          <a:p>
            <a:pPr eaLnBrk="1" hangingPunct="1"/>
            <a:r>
              <a:rPr lang="en-GB" sz="2600" smtClean="0"/>
              <a:t>“I’ve never given an oral presentation before. Back home all our exams were written ones, so it was very nerve-wracking for me to have to stand up in front of everyone, with them all looking at me. It made it really hard for me to concentrate on what I was saying, even though I had done lots of preparation.”</a:t>
            </a:r>
            <a:endParaRPr lang="en-US" sz="26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Global trends</a:t>
            </a:r>
            <a:endParaRPr lang="en-GB" dirty="0"/>
          </a:p>
        </p:txBody>
      </p:sp>
      <p:sp>
        <p:nvSpPr>
          <p:cNvPr id="3" name="Content Placeholder 2"/>
          <p:cNvSpPr>
            <a:spLocks noGrp="1"/>
          </p:cNvSpPr>
          <p:nvPr>
            <p:ph idx="1"/>
          </p:nvPr>
        </p:nvSpPr>
        <p:spPr/>
        <p:txBody>
          <a:bodyPr/>
          <a:lstStyle/>
          <a:p>
            <a:pPr>
              <a:buNone/>
            </a:pPr>
            <a:r>
              <a:rPr lang="en-GB" dirty="0" smtClean="0"/>
              <a:t>There are surprisingly varied  assumptions made about how learning,  teaching and assessment are actually undertaken in universities in different nations.</a:t>
            </a:r>
          </a:p>
          <a:p>
            <a:pPr>
              <a:buNone/>
            </a:pPr>
            <a:r>
              <a:rPr lang="en-GB" dirty="0" smtClean="0"/>
              <a:t>Greater mutual understanding in these of areas can be enormously helpful in supporting student learning, ensuring academics have fulfilling careers and  helping to make universities supportive learning communities.</a:t>
            </a:r>
          </a:p>
          <a:p>
            <a:pPr>
              <a:buNone/>
            </a:pPr>
            <a:r>
              <a:rPr lang="en-GB" i="1" dirty="0" smtClean="0"/>
              <a:t>Learning, Teaching and Assessment; Global Perspectives</a:t>
            </a:r>
            <a:r>
              <a:rPr lang="en-GB" dirty="0" smtClean="0"/>
              <a:t>, (Palgrave Macmillan, November 2014) focuses on what kinds of  practices and approaches can best support students’ learning, engagement and achievement.</a:t>
            </a:r>
          </a:p>
          <a:p>
            <a:pPr>
              <a:buNone/>
            </a:pP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smtClean="0"/>
              <a:t>More unfamiliar formats</a:t>
            </a:r>
            <a:endParaRPr lang="en-US" smtClean="0"/>
          </a:p>
        </p:txBody>
      </p:sp>
      <p:sp>
        <p:nvSpPr>
          <p:cNvPr id="21507" name="Rectangle 3"/>
          <p:cNvSpPr>
            <a:spLocks noGrp="1" noChangeArrowheads="1"/>
          </p:cNvSpPr>
          <p:nvPr>
            <p:ph type="body" idx="1"/>
          </p:nvPr>
        </p:nvSpPr>
        <p:spPr/>
        <p:txBody>
          <a:bodyPr/>
          <a:lstStyle/>
          <a:p>
            <a:pPr eaLnBrk="1" hangingPunct="1"/>
            <a:r>
              <a:rPr lang="en-GB" smtClean="0"/>
              <a:t>“In my country, you only really get to do a viva for a post-graduate qualification so it was a shock to me to find that I was expected to do them for my course on my year abroad.”</a:t>
            </a:r>
          </a:p>
          <a:p>
            <a:pPr eaLnBrk="1" hangingPunct="1"/>
            <a:r>
              <a:rPr lang="en-GB" smtClean="0"/>
              <a:t>“Back home exams only last a couple of hours, or three at the most. Here they are six hour marathons, sometimes more. It’s really exhausting.”</a:t>
            </a:r>
            <a:endParaRPr lang="en-U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dirty="0" smtClean="0"/>
              <a:t>Ryan and Carroll (2005) note common problems about students complying with word length regulations: for some African students, starting into the main body of the essay without a preamble is considered impolite, for example, meaning they frequently go considerably over length, while other students whose first language is not English comment on the problem of writing at length when their previous writing assignments have been 1,000 words long or so. </a:t>
            </a:r>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Diverse expectations concerning feedback</a:t>
            </a:r>
            <a:endParaRPr lang="en-GB" dirty="0"/>
          </a:p>
        </p:txBody>
      </p:sp>
      <p:sp>
        <p:nvSpPr>
          <p:cNvPr id="3" name="Content Placeholder 2"/>
          <p:cNvSpPr>
            <a:spLocks noGrp="1"/>
          </p:cNvSpPr>
          <p:nvPr>
            <p:ph idx="1"/>
          </p:nvPr>
        </p:nvSpPr>
        <p:spPr/>
        <p:txBody>
          <a:bodyPr/>
          <a:lstStyle/>
          <a:p>
            <a:r>
              <a:rPr lang="en-GB" dirty="0" smtClean="0"/>
              <a:t>There are considerable differences in expectations internationally about the type, timing and purpose of feedback;</a:t>
            </a:r>
          </a:p>
          <a:p>
            <a:r>
              <a:rPr lang="en-GB" dirty="0" smtClean="0"/>
              <a:t>There is diversity in the explicitness of criteria and the amount of support students can expect if they are struggling with work. </a:t>
            </a:r>
          </a:p>
          <a:p>
            <a:r>
              <a:rPr lang="en-GB" dirty="0" smtClean="0"/>
              <a:t>In some nations, multiple assessment opportunities are provided, and students failing modules simply pick up credits else where (in Australia and New Zealand for example) and other nations, like the UK have much more hidebound regulations on progression issues.</a:t>
            </a:r>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GB" i="1" smtClean="0"/>
              <a:t>Surprises about the assessment context</a:t>
            </a:r>
            <a:endParaRPr lang="en-US" i="1" smtClean="0"/>
          </a:p>
        </p:txBody>
      </p:sp>
      <p:sp>
        <p:nvSpPr>
          <p:cNvPr id="28675" name="Rectangle 3"/>
          <p:cNvSpPr>
            <a:spLocks noGrp="1" noChangeArrowheads="1"/>
          </p:cNvSpPr>
          <p:nvPr>
            <p:ph type="body" idx="1"/>
          </p:nvPr>
        </p:nvSpPr>
        <p:spPr>
          <a:xfrm>
            <a:off x="179388" y="1484313"/>
            <a:ext cx="8713787" cy="5113337"/>
          </a:xfrm>
        </p:spPr>
        <p:txBody>
          <a:bodyPr/>
          <a:lstStyle/>
          <a:p>
            <a:pPr eaLnBrk="1" hangingPunct="1"/>
            <a:r>
              <a:rPr lang="en-GB" sz="2600" dirty="0" smtClean="0"/>
              <a:t>“I can’t imagine anyone back home bringing their families along to watch them presenting university course work, but here they all come along, aunties and cousins and grannies. I felt rather lonely doing mine all on my own”</a:t>
            </a:r>
            <a:endParaRPr lang="en-US" sz="2600" dirty="0" smtClean="0"/>
          </a:p>
          <a:p>
            <a:pPr eaLnBrk="1" hangingPunct="1"/>
            <a:r>
              <a:rPr lang="en-GB" sz="2600" dirty="0" smtClean="0"/>
              <a:t>“He gave me a B- for my essay. Back home I never got less than an A or maybe an A- so I went to see what the problem was, and he more or less brushed me off, saying it was fine. But it’s not fine! It’ll play hell with my Grade Point Average when I go back home”</a:t>
            </a:r>
            <a:endParaRPr lang="en-US" sz="26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49239"/>
            <a:ext cx="7543800" cy="803498"/>
          </a:xfrm>
        </p:spPr>
        <p:txBody>
          <a:bodyPr/>
          <a:lstStyle/>
          <a:p>
            <a:pPr eaLnBrk="1" hangingPunct="1"/>
            <a:r>
              <a:rPr lang="en-GB" smtClean="0"/>
              <a:t>On right answers</a:t>
            </a:r>
            <a:endParaRPr lang="en-US" smtClean="0"/>
          </a:p>
        </p:txBody>
      </p:sp>
      <p:sp>
        <p:nvSpPr>
          <p:cNvPr id="26627" name="Rectangle 3"/>
          <p:cNvSpPr>
            <a:spLocks noGrp="1" noChangeArrowheads="1"/>
          </p:cNvSpPr>
          <p:nvPr>
            <p:ph type="body" idx="1"/>
          </p:nvPr>
        </p:nvSpPr>
        <p:spPr>
          <a:xfrm>
            <a:off x="179388" y="1125538"/>
            <a:ext cx="8713787" cy="5543550"/>
          </a:xfrm>
        </p:spPr>
        <p:txBody>
          <a:bodyPr/>
          <a:lstStyle/>
          <a:p>
            <a:pPr eaLnBrk="1" hangingPunct="1"/>
            <a:r>
              <a:rPr lang="en-GB" sz="2600" smtClean="0"/>
              <a:t>“They tell us to read around the topic and give us long book lists to help us prepare for writing essays, but how do you know where to start? I wanted to know which was the best book for me to concentrate on but no one would help me find it. In my country the books we need to study properly are indicated and everyone knows what they are.”</a:t>
            </a:r>
          </a:p>
          <a:p>
            <a:pPr eaLnBrk="1" hangingPunct="1"/>
            <a:r>
              <a:rPr lang="en-GB" sz="2600" smtClean="0"/>
              <a:t>“In the lecture she gave us information about three different approaches to the subject, but she never told us which one was the right one. When I asked her about it, she said it was up to me to decide. How am I supposed to do that? She is the expert! So now I just don’t know what to write in my essay”</a:t>
            </a:r>
            <a:endParaRPr lang="en-US" sz="260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GB" i="1" smtClean="0"/>
              <a:t>On language</a:t>
            </a:r>
            <a:endParaRPr lang="en-US" i="1" smtClean="0"/>
          </a:p>
        </p:txBody>
      </p:sp>
      <p:sp>
        <p:nvSpPr>
          <p:cNvPr id="22531" name="Rectangle 3"/>
          <p:cNvSpPr>
            <a:spLocks noGrp="1" noChangeArrowheads="1"/>
          </p:cNvSpPr>
          <p:nvPr>
            <p:ph type="body" idx="1"/>
          </p:nvPr>
        </p:nvSpPr>
        <p:spPr/>
        <p:txBody>
          <a:bodyPr/>
          <a:lstStyle/>
          <a:p>
            <a:pPr eaLnBrk="1" hangingPunct="1"/>
            <a:r>
              <a:rPr lang="en-GB" dirty="0" smtClean="0"/>
              <a:t>“I’ve never been asked to write an essay as long as this before. Back home I was getting on really well with my written English, but what they asked for was usually only around 1,000 words long. This just takes so much time to get it right.”</a:t>
            </a:r>
          </a:p>
          <a:p>
            <a:pPr eaLnBrk="1" hangingPunct="1"/>
            <a:r>
              <a:rPr lang="en-GB" dirty="0" smtClean="0"/>
              <a:t>“I went to my tutor and asked him to proof read my dissertation but he refused to help me. I am paying so much money as an overseas student here and I</a:t>
            </a:r>
            <a:r>
              <a:rPr lang="en-GB" i="1" dirty="0" smtClean="0"/>
              <a:t> </a:t>
            </a:r>
            <a:r>
              <a:rPr lang="en-GB" dirty="0" smtClean="0"/>
              <a:t>expected them to be more helpful to me.”</a:t>
            </a:r>
            <a:endParaRPr lang="en-US"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p:spPr>
        <p:txBody>
          <a:bodyPr/>
          <a:lstStyle/>
          <a:p>
            <a:r>
              <a:rPr lang="en-GB" dirty="0" smtClean="0"/>
              <a:t>Contested terms which do not automatically translate include:</a:t>
            </a:r>
            <a:endParaRPr lang="en-GB" dirty="0"/>
          </a:p>
        </p:txBody>
      </p:sp>
      <p:sp>
        <p:nvSpPr>
          <p:cNvPr id="3" name="Content Placeholder 2"/>
          <p:cNvSpPr>
            <a:spLocks noGrp="1"/>
          </p:cNvSpPr>
          <p:nvPr>
            <p:ph idx="1"/>
          </p:nvPr>
        </p:nvSpPr>
        <p:spPr/>
        <p:txBody>
          <a:bodyPr/>
          <a:lstStyle/>
          <a:p>
            <a:r>
              <a:rPr lang="en-GB" dirty="0" smtClean="0"/>
              <a:t>Assessment and evaluation: the terms tend to be reverses in the UK and  the US, with the former meaning  the grades and marks we give students and the latter meaning the comments students give on teaching staff in the UK and vice versa in the US. International practice elsewhere varies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Faculty/staff/administration:</a:t>
            </a:r>
            <a:endParaRPr lang="en-GB" dirty="0"/>
          </a:p>
        </p:txBody>
      </p:sp>
      <p:sp>
        <p:nvSpPr>
          <p:cNvPr id="3" name="Content Placeholder 2"/>
          <p:cNvSpPr>
            <a:spLocks noGrp="1"/>
          </p:cNvSpPr>
          <p:nvPr>
            <p:ph idx="1"/>
          </p:nvPr>
        </p:nvSpPr>
        <p:spPr>
          <a:xfrm>
            <a:off x="214282" y="1357298"/>
            <a:ext cx="8643997" cy="4972065"/>
          </a:xfrm>
        </p:spPr>
        <p:txBody>
          <a:bodyPr/>
          <a:lstStyle/>
          <a:p>
            <a:r>
              <a:rPr lang="en-GB" dirty="0" smtClean="0"/>
              <a:t>‘Faculty’ in the UK is an organisational term to describe groups of subjects or departments,, but in the US the term means academic teachers;</a:t>
            </a:r>
          </a:p>
          <a:p>
            <a:r>
              <a:rPr lang="en-GB" dirty="0" smtClean="0"/>
              <a:t>The term ‘instructor’ is used in the US for teaching staff, but in the UK these are technicians;</a:t>
            </a:r>
          </a:p>
          <a:p>
            <a:r>
              <a:rPr lang="en-GB" dirty="0" smtClean="0"/>
              <a:t>Professor in the UK is a status only reached after extensive application processes, is more widely used elsewhere;</a:t>
            </a:r>
          </a:p>
          <a:p>
            <a:r>
              <a:rPr lang="en-GB" dirty="0" smtClean="0"/>
              <a:t>University staff in the UK are all employees, but in the US it means professional and clerical administrators;</a:t>
            </a:r>
          </a:p>
          <a:p>
            <a:r>
              <a:rPr lang="en-GB" dirty="0" smtClean="0"/>
              <a:t> US ‘Administrators’ are termed Senior Managers in the UK.</a:t>
            </a:r>
          </a:p>
          <a:p>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7543800" cy="936104"/>
          </a:xfrm>
        </p:spPr>
        <p:txBody>
          <a:bodyPr/>
          <a:lstStyle/>
          <a:p>
            <a:r>
              <a:rPr lang="en-GB" sz="3200" dirty="0" smtClean="0"/>
              <a:t>In conclusion, for good global learning and teaching practice we need to:</a:t>
            </a:r>
            <a:endParaRPr lang="en-GB" sz="3200" dirty="0"/>
          </a:p>
        </p:txBody>
      </p:sp>
      <p:sp>
        <p:nvSpPr>
          <p:cNvPr id="3" name="Content Placeholder 2"/>
          <p:cNvSpPr>
            <a:spLocks noGrp="1"/>
          </p:cNvSpPr>
          <p:nvPr>
            <p:ph idx="1"/>
          </p:nvPr>
        </p:nvSpPr>
        <p:spPr/>
        <p:txBody>
          <a:bodyPr/>
          <a:lstStyle/>
          <a:p>
            <a:r>
              <a:rPr lang="en-GB" dirty="0" smtClean="0"/>
              <a:t>Provide clarity about mutual expectations in the classroom and in assessments;</a:t>
            </a:r>
          </a:p>
          <a:p>
            <a:r>
              <a:rPr lang="en-GB" dirty="0" smtClean="0"/>
              <a:t>If you are uncertain about what students feel about an issue, it’s often a good idea to ask them, sensitively and privately;</a:t>
            </a:r>
          </a:p>
          <a:p>
            <a:r>
              <a:rPr lang="en-GB" dirty="0" smtClean="0"/>
              <a:t>Be prepared for some students from some cultures to give you the answer they think you want (‘No, I’m fine’);</a:t>
            </a:r>
          </a:p>
          <a:p>
            <a:r>
              <a:rPr lang="en-GB" dirty="0" smtClean="0"/>
              <a:t>Be aware of international differences in practice and be open to diversity. </a:t>
            </a:r>
          </a:p>
          <a:p>
            <a:endParaRPr lang="en-GB" dirty="0" smtClean="0"/>
          </a:p>
          <a:p>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 and further reading</a:t>
            </a:r>
            <a:endParaRPr lang="en-GB" dirty="0"/>
          </a:p>
        </p:txBody>
      </p:sp>
      <p:sp>
        <p:nvSpPr>
          <p:cNvPr id="3" name="Content Placeholder 2"/>
          <p:cNvSpPr>
            <a:spLocks noGrp="1"/>
          </p:cNvSpPr>
          <p:nvPr>
            <p:ph idx="1"/>
          </p:nvPr>
        </p:nvSpPr>
        <p:spPr/>
        <p:txBody>
          <a:bodyPr/>
          <a:lstStyle/>
          <a:p>
            <a:pPr>
              <a:buNone/>
            </a:pPr>
            <a:r>
              <a:rPr lang="en-US" dirty="0" err="1" smtClean="0"/>
              <a:t>Beetham</a:t>
            </a:r>
            <a:r>
              <a:rPr lang="en-US" dirty="0" smtClean="0"/>
              <a:t>, H. (2010) </a:t>
            </a:r>
            <a:r>
              <a:rPr lang="en-US" i="1" dirty="0" smtClean="0"/>
              <a:t>Active learning in Technology-Rich Contexts</a:t>
            </a:r>
            <a:r>
              <a:rPr lang="en-US" dirty="0" smtClean="0"/>
              <a:t>, in </a:t>
            </a:r>
            <a:r>
              <a:rPr lang="en-US" dirty="0" err="1" smtClean="0"/>
              <a:t>Beetham</a:t>
            </a:r>
            <a:r>
              <a:rPr lang="en-US" dirty="0" smtClean="0"/>
              <a:t>, H. and Sharpe, R. </a:t>
            </a:r>
            <a:r>
              <a:rPr lang="en-US" i="1" dirty="0" smtClean="0"/>
              <a:t>Rethinking Pedagogy for a Digital age: designing for 21</a:t>
            </a:r>
            <a:r>
              <a:rPr lang="en-US" i="1" baseline="30000" dirty="0" smtClean="0"/>
              <a:t>st</a:t>
            </a:r>
            <a:r>
              <a:rPr lang="en-US" i="1" dirty="0" smtClean="0"/>
              <a:t> Century learning, </a:t>
            </a:r>
            <a:r>
              <a:rPr lang="en-US" dirty="0" smtClean="0"/>
              <a:t>Abingdon: Routledge.</a:t>
            </a:r>
          </a:p>
          <a:p>
            <a:pPr>
              <a:buNone/>
            </a:pPr>
            <a:r>
              <a:rPr lang="en-US" dirty="0" smtClean="0"/>
              <a:t>Brown, S. (2014) Learning, Teaching and </a:t>
            </a:r>
            <a:r>
              <a:rPr lang="en-US" dirty="0" err="1" smtClean="0"/>
              <a:t>Assesment</a:t>
            </a:r>
            <a:r>
              <a:rPr lang="en-US" dirty="0" smtClean="0"/>
              <a:t> in Higher Education: Global perspectives, Basingstoke Palgrave Macmillan</a:t>
            </a:r>
            <a:endParaRPr lang="en-GB" dirty="0" smtClean="0"/>
          </a:p>
          <a:p>
            <a:pPr>
              <a:buNone/>
            </a:pPr>
            <a:r>
              <a:rPr lang="en-US" dirty="0" smtClean="0"/>
              <a:t>Carless, D., Joughin, G., </a:t>
            </a:r>
            <a:r>
              <a:rPr lang="en-US" dirty="0" err="1" smtClean="0"/>
              <a:t>Ngar</a:t>
            </a:r>
            <a:r>
              <a:rPr lang="en-US" dirty="0" smtClean="0"/>
              <a:t>-Fun, Liu. et al (2006) </a:t>
            </a:r>
            <a:r>
              <a:rPr lang="en-US" i="1" dirty="0" smtClean="0"/>
              <a:t>How Assessment supports learning: Learning orientated assessment in action,</a:t>
            </a:r>
            <a:r>
              <a:rPr lang="en-US" dirty="0" smtClean="0"/>
              <a:t> Hong Kong University Press.</a:t>
            </a:r>
            <a:endParaRPr lang="en-GB" dirty="0" smtClean="0"/>
          </a:p>
          <a:p>
            <a:pPr>
              <a:buNone/>
            </a:pPr>
            <a:r>
              <a:rPr lang="en-GB" dirty="0" smtClean="0"/>
              <a:t>Carroll, J. and Ryan, J. (2005) </a:t>
            </a:r>
            <a:r>
              <a:rPr lang="en-GB" i="1" dirty="0" smtClean="0"/>
              <a:t>Teaching International students: improving learning for all,</a:t>
            </a:r>
            <a:r>
              <a:rPr lang="en-GB" dirty="0" smtClean="0"/>
              <a:t> London: </a:t>
            </a:r>
            <a:r>
              <a:rPr lang="en-GB" dirty="0" err="1" smtClean="0"/>
              <a:t>Routledge</a:t>
            </a:r>
            <a:r>
              <a:rPr lang="en-GB" dirty="0" smtClean="0"/>
              <a:t> SEDA series.</a:t>
            </a:r>
          </a:p>
          <a:p>
            <a:pPr>
              <a:buNone/>
            </a:pPr>
            <a:r>
              <a:rPr lang="en-GB"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HEIs and nations need to recognise we work in a global environment</a:t>
            </a:r>
            <a:endParaRPr lang="en-GB" sz="2800" dirty="0"/>
          </a:p>
        </p:txBody>
      </p:sp>
      <p:sp>
        <p:nvSpPr>
          <p:cNvPr id="3" name="Content Placeholder 2"/>
          <p:cNvSpPr>
            <a:spLocks noGrp="1"/>
          </p:cNvSpPr>
          <p:nvPr>
            <p:ph idx="1"/>
          </p:nvPr>
        </p:nvSpPr>
        <p:spPr/>
        <p:txBody>
          <a:bodyPr/>
          <a:lstStyle/>
          <a:p>
            <a:r>
              <a:rPr lang="en-GB" dirty="0" smtClean="0"/>
              <a:t>We have to behave inter-culturally and cross-culturally to survive, and dominant cultures must be sensitive about not imposing their cultural, pedagogic and academic expectations on other parts of the world.</a:t>
            </a:r>
          </a:p>
          <a:p>
            <a:r>
              <a:rPr lang="en-GB" dirty="0" smtClean="0"/>
              <a:t>Student and staff mobility, the impact of transnational education, a readiness by some nations to teach undergraduates as well as postgraduates in a language other than their own to protect and enhance recruitment, and the ubiquity of international software and platform providers all mitigate against drawing up the barricades around our own national university systems. </a:t>
            </a:r>
          </a:p>
          <a:p>
            <a:endParaRPr lang="en-GB" dirty="0"/>
          </a:p>
        </p:txBody>
      </p:sp>
    </p:spTree>
    <p:extLst>
      <p:ext uri="{BB962C8B-B14F-4D97-AF65-F5344CB8AC3E}">
        <p14:creationId xmlns:p14="http://schemas.microsoft.com/office/powerpoint/2010/main" xmlns="" val="13913787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references</a:t>
            </a:r>
            <a:endParaRPr lang="en-GB" dirty="0"/>
          </a:p>
        </p:txBody>
      </p:sp>
      <p:sp>
        <p:nvSpPr>
          <p:cNvPr id="3" name="Content Placeholder 2"/>
          <p:cNvSpPr>
            <a:spLocks noGrp="1"/>
          </p:cNvSpPr>
          <p:nvPr>
            <p:ph idx="1"/>
          </p:nvPr>
        </p:nvSpPr>
        <p:spPr/>
        <p:txBody>
          <a:bodyPr/>
          <a:lstStyle/>
          <a:p>
            <a:pPr>
              <a:buNone/>
            </a:pPr>
            <a:r>
              <a:rPr lang="en-GB" dirty="0" smtClean="0"/>
              <a:t>Flint, N. R. and Johnson, B. (2011) </a:t>
            </a:r>
            <a:r>
              <a:rPr lang="en-GB" i="1" dirty="0" smtClean="0"/>
              <a:t>Towards fairer university assessment: addressing the concerns of students, </a:t>
            </a:r>
            <a:r>
              <a:rPr lang="en-GB" dirty="0" smtClean="0"/>
              <a:t>London: Routledge.</a:t>
            </a:r>
          </a:p>
          <a:p>
            <a:pPr>
              <a:buNone/>
            </a:pPr>
            <a:r>
              <a:rPr lang="en-GB" dirty="0" smtClean="0"/>
              <a:t>Grace, S. and </a:t>
            </a:r>
            <a:r>
              <a:rPr lang="en-GB" dirty="0" err="1" smtClean="0"/>
              <a:t>Gravestock</a:t>
            </a:r>
            <a:r>
              <a:rPr lang="en-GB" dirty="0" smtClean="0"/>
              <a:t>, P. (2009) </a:t>
            </a:r>
            <a:r>
              <a:rPr lang="en-GB" i="1" dirty="0" smtClean="0"/>
              <a:t>Inclusion and Diversity: meeting the needs of all students</a:t>
            </a:r>
            <a:r>
              <a:rPr lang="en-GB" dirty="0" smtClean="0"/>
              <a:t>. </a:t>
            </a:r>
            <a:r>
              <a:rPr lang="en-GB" i="1" dirty="0" smtClean="0"/>
              <a:t>Key guides for effective teaching in Higher Education, </a:t>
            </a:r>
            <a:r>
              <a:rPr lang="en-GB" dirty="0" smtClean="0"/>
              <a:t>Abingdon: Routledge.</a:t>
            </a:r>
          </a:p>
          <a:p>
            <a:pPr>
              <a:buNone/>
            </a:pPr>
            <a:r>
              <a:rPr lang="en-GB" dirty="0" err="1" smtClean="0"/>
              <a:t>Humfrey</a:t>
            </a:r>
            <a:r>
              <a:rPr lang="en-GB" dirty="0" smtClean="0"/>
              <a:t> C (1999) </a:t>
            </a:r>
            <a:r>
              <a:rPr lang="en-GB" i="1" dirty="0" smtClean="0"/>
              <a:t>Managing International students</a:t>
            </a:r>
            <a:r>
              <a:rPr lang="en-GB" dirty="0" smtClean="0"/>
              <a:t> Open University Press, Buckingham</a:t>
            </a:r>
          </a:p>
          <a:p>
            <a:pPr>
              <a:buNone/>
            </a:pPr>
            <a:r>
              <a:rPr lang="en-GB" dirty="0" smtClean="0"/>
              <a:t>Jones, E. and Brown, S. (</a:t>
            </a:r>
            <a:r>
              <a:rPr lang="en-GB" dirty="0" err="1" smtClean="0"/>
              <a:t>Eds</a:t>
            </a:r>
            <a:r>
              <a:rPr lang="en-GB" dirty="0" smtClean="0"/>
              <a:t>) (2008) </a:t>
            </a:r>
            <a:r>
              <a:rPr lang="en-GB" i="1" dirty="0" smtClean="0"/>
              <a:t>Internationalising Higher Education</a:t>
            </a:r>
            <a:r>
              <a:rPr lang="en-GB" dirty="0" smtClean="0"/>
              <a:t>, London: </a:t>
            </a:r>
            <a:r>
              <a:rPr lang="en-GB" dirty="0" err="1" smtClean="0"/>
              <a:t>Routledge</a:t>
            </a:r>
            <a:r>
              <a:rPr lang="en-GB" dirty="0" smtClean="0"/>
              <a:t>.</a:t>
            </a:r>
          </a:p>
          <a:p>
            <a:pPr>
              <a:buNone/>
            </a:pPr>
            <a:endParaRPr lang="en-GB" dirty="0" smtClean="0"/>
          </a:p>
          <a:p>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a:t>
            </a:r>
            <a:r>
              <a:rPr lang="en-GB" dirty="0" err="1" smtClean="0"/>
              <a:t>refernces</a:t>
            </a:r>
            <a:endParaRPr lang="en-GB" dirty="0"/>
          </a:p>
        </p:txBody>
      </p:sp>
      <p:sp>
        <p:nvSpPr>
          <p:cNvPr id="3" name="Content Placeholder 2"/>
          <p:cNvSpPr>
            <a:spLocks noGrp="1"/>
          </p:cNvSpPr>
          <p:nvPr>
            <p:ph idx="1"/>
          </p:nvPr>
        </p:nvSpPr>
        <p:spPr/>
        <p:txBody>
          <a:bodyPr/>
          <a:lstStyle/>
          <a:p>
            <a:pPr>
              <a:buNone/>
            </a:pPr>
            <a:r>
              <a:rPr lang="en-GB" dirty="0" smtClean="0"/>
              <a:t>McNamara, D. and Harris, R. (1997</a:t>
            </a:r>
            <a:r>
              <a:rPr lang="en-GB" i="1" dirty="0" smtClean="0"/>
              <a:t>) Overseas students in Higher Education: issues in teaching and learning, </a:t>
            </a:r>
            <a:r>
              <a:rPr lang="en-GB" dirty="0" smtClean="0"/>
              <a:t>London: Routledge </a:t>
            </a:r>
          </a:p>
          <a:p>
            <a:pPr>
              <a:buNone/>
            </a:pPr>
            <a:r>
              <a:rPr lang="en-GB" dirty="0" smtClean="0"/>
              <a:t>Ryan, J. (2000) </a:t>
            </a:r>
            <a:r>
              <a:rPr lang="en-GB" i="1" dirty="0" smtClean="0"/>
              <a:t>A Guide to Teaching International Students,</a:t>
            </a:r>
            <a:r>
              <a:rPr lang="en-GB" dirty="0" smtClean="0"/>
              <a:t> Oxford: Oxford Centre for Staff and Learning Development.</a:t>
            </a:r>
          </a:p>
          <a:p>
            <a:pPr>
              <a:buNone/>
            </a:pPr>
            <a:r>
              <a:rPr lang="en-GB" dirty="0" smtClean="0"/>
              <a:t>Wisker, G. (2001) </a:t>
            </a:r>
            <a:r>
              <a:rPr lang="en-GB" i="1" dirty="0" smtClean="0"/>
              <a:t>Good practice working with international students</a:t>
            </a:r>
            <a:r>
              <a:rPr lang="en-GB" dirty="0" smtClean="0"/>
              <a:t>, Birmingham: SEDA paper 110, the Staff and educational Development Association.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Education in universities needs to be a joint endeavour in which learners and teachers work in partnership.</a:t>
            </a:r>
            <a:endParaRPr lang="en-GB" sz="2800" dirty="0"/>
          </a:p>
        </p:txBody>
      </p:sp>
      <p:sp>
        <p:nvSpPr>
          <p:cNvPr id="3" name="Content Placeholder 2"/>
          <p:cNvSpPr>
            <a:spLocks noGrp="1"/>
          </p:cNvSpPr>
          <p:nvPr>
            <p:ph idx="1"/>
          </p:nvPr>
        </p:nvSpPr>
        <p:spPr/>
        <p:txBody>
          <a:bodyPr/>
          <a:lstStyle/>
          <a:p>
            <a:r>
              <a:rPr lang="en-GB" dirty="0" smtClean="0"/>
              <a:t>This can never be an equal partnership, as the requirement for academics to make professional judgments on the achievements of students means there will always be a power imbalance between the two groups. </a:t>
            </a:r>
          </a:p>
          <a:p>
            <a:r>
              <a:rPr lang="en-GB" dirty="0" smtClean="0"/>
              <a:t>Nevertheless, the balance of power is shifting, and a recognition of the importance of co-working, communicating effectively, and recognising the drivers that prompt the actions of both is essential.</a:t>
            </a:r>
          </a:p>
          <a:p>
            <a:r>
              <a:rPr lang="en-GB" dirty="0" smtClean="0"/>
              <a:t>Students in many nations take important roles within quality assurance activities and contribute actively to curriculum design.</a:t>
            </a:r>
          </a:p>
          <a:p>
            <a:endParaRPr lang="en-GB" dirty="0"/>
          </a:p>
        </p:txBody>
      </p:sp>
    </p:spTree>
    <p:extLst>
      <p:ext uri="{BB962C8B-B14F-4D97-AF65-F5344CB8AC3E}">
        <p14:creationId xmlns:p14="http://schemas.microsoft.com/office/powerpoint/2010/main" xmlns="" val="836074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543800" cy="1500198"/>
          </a:xfrm>
        </p:spPr>
        <p:txBody>
          <a:bodyPr/>
          <a:lstStyle/>
          <a:p>
            <a:r>
              <a:rPr lang="en-GB" sz="2800" dirty="0" smtClean="0"/>
              <a:t>We need to balance tensions between cost effectiveness of teaching and assessment approaches with pedagogic effectiveness</a:t>
            </a:r>
            <a:endParaRPr lang="en-GB" sz="2800" dirty="0"/>
          </a:p>
        </p:txBody>
      </p:sp>
      <p:sp>
        <p:nvSpPr>
          <p:cNvPr id="3" name="Content Placeholder 2"/>
          <p:cNvSpPr>
            <a:spLocks noGrp="1"/>
          </p:cNvSpPr>
          <p:nvPr>
            <p:ph idx="1"/>
          </p:nvPr>
        </p:nvSpPr>
        <p:spPr>
          <a:xfrm>
            <a:off x="468313" y="1785925"/>
            <a:ext cx="8229600" cy="4543437"/>
          </a:xfrm>
        </p:spPr>
        <p:txBody>
          <a:bodyPr/>
          <a:lstStyle/>
          <a:p>
            <a:r>
              <a:rPr lang="en-GB" dirty="0" smtClean="0"/>
              <a:t>Mass delivery of content e.g. by </a:t>
            </a:r>
            <a:r>
              <a:rPr lang="en-GB" dirty="0" err="1" smtClean="0"/>
              <a:t>MOOCs</a:t>
            </a:r>
            <a:r>
              <a:rPr lang="en-GB" dirty="0" smtClean="0"/>
              <a:t> is cheap but will not be cost effective, if the paradigm in use neglects the importance of student engagement.</a:t>
            </a:r>
          </a:p>
          <a:p>
            <a:r>
              <a:rPr lang="en-GB" dirty="0" smtClean="0"/>
              <a:t>Poor quality computer-based assessment is also cheap, but good CBA requires teamwork, by technically competent systems designers, advanced subject experts and knowledgeable educational developers who understand how question design works well. </a:t>
            </a:r>
          </a:p>
          <a:p>
            <a:r>
              <a:rPr lang="en-GB" dirty="0" smtClean="0"/>
              <a:t>We ignore at our peril five decades of research into what works well in university teaching if we go for quick fixes.</a:t>
            </a:r>
          </a:p>
          <a:p>
            <a:endParaRPr lang="en-GB" dirty="0"/>
          </a:p>
        </p:txBody>
      </p:sp>
    </p:spTree>
    <p:extLst>
      <p:ext uri="{BB962C8B-B14F-4D97-AF65-F5344CB8AC3E}">
        <p14:creationId xmlns:p14="http://schemas.microsoft.com/office/powerpoint/2010/main" xmlns="" val="670585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Education is transformative and can be either a locus for redressing disadvantage or conversely for reinforcing elitism.</a:t>
            </a:r>
            <a:endParaRPr lang="en-GB" sz="2800" dirty="0"/>
          </a:p>
        </p:txBody>
      </p:sp>
      <p:sp>
        <p:nvSpPr>
          <p:cNvPr id="3" name="Content Placeholder 2"/>
          <p:cNvSpPr>
            <a:spLocks noGrp="1"/>
          </p:cNvSpPr>
          <p:nvPr>
            <p:ph idx="1"/>
          </p:nvPr>
        </p:nvSpPr>
        <p:spPr/>
        <p:txBody>
          <a:bodyPr/>
          <a:lstStyle/>
          <a:p>
            <a:r>
              <a:rPr lang="en-GB" dirty="0" smtClean="0"/>
              <a:t>Higher education can confer life-advantages to those who succeed. These are not just pecuniary, but also tend to include improved self-efficacy and confidence, enhanced global perspectives, mature competences and professional status. </a:t>
            </a:r>
          </a:p>
          <a:p>
            <a:r>
              <a:rPr lang="en-GB" dirty="0" smtClean="0"/>
              <a:t>This places a heavy burden on academics since success or failure is likely to have high impact on lifelong achievements. </a:t>
            </a:r>
          </a:p>
          <a:p>
            <a:r>
              <a:rPr lang="en-GB" dirty="0" smtClean="0"/>
              <a:t>The choices we make and the actions we take have social, political and economic impact on both individuals and society</a:t>
            </a:r>
          </a:p>
          <a:p>
            <a:endParaRPr lang="en-GB" dirty="0"/>
          </a:p>
        </p:txBody>
      </p:sp>
    </p:spTree>
    <p:extLst>
      <p:ext uri="{BB962C8B-B14F-4D97-AF65-F5344CB8AC3E}">
        <p14:creationId xmlns:p14="http://schemas.microsoft.com/office/powerpoint/2010/main" xmlns="" val="1835254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49238"/>
            <a:ext cx="7643842" cy="1074737"/>
          </a:xfrm>
        </p:spPr>
        <p:txBody>
          <a:bodyPr/>
          <a:lstStyle/>
          <a:p>
            <a:r>
              <a:rPr lang="en-GB" sz="3200" dirty="0" smtClean="0"/>
              <a:t>This presentation aims to enable you to consider how far we share globally:</a:t>
            </a:r>
            <a:endParaRPr lang="en-GB" sz="3200" dirty="0"/>
          </a:p>
        </p:txBody>
      </p:sp>
      <p:sp>
        <p:nvSpPr>
          <p:cNvPr id="3" name="Content Placeholder 2"/>
          <p:cNvSpPr>
            <a:spLocks noGrp="1"/>
          </p:cNvSpPr>
          <p:nvPr>
            <p:ph idx="1"/>
          </p:nvPr>
        </p:nvSpPr>
        <p:spPr/>
        <p:txBody>
          <a:bodyPr/>
          <a:lstStyle/>
          <a:p>
            <a:r>
              <a:rPr lang="en-GB" sz="3200" dirty="0" smtClean="0"/>
              <a:t>pedagogic approaches; </a:t>
            </a:r>
          </a:p>
          <a:p>
            <a:r>
              <a:rPr lang="en-GB" sz="3200" dirty="0" smtClean="0"/>
              <a:t>compatible technologies for learning;</a:t>
            </a:r>
          </a:p>
          <a:p>
            <a:r>
              <a:rPr lang="en-GB" sz="3200" dirty="0" smtClean="0"/>
              <a:t>comparable learning contexts;</a:t>
            </a:r>
          </a:p>
          <a:p>
            <a:r>
              <a:rPr lang="en-GB" sz="3200" dirty="0" smtClean="0"/>
              <a:t> shared languages for learning;</a:t>
            </a:r>
          </a:p>
          <a:p>
            <a:r>
              <a:rPr lang="en-GB" sz="3200" dirty="0" smtClean="0"/>
              <a:t>shared concepts of student support.</a:t>
            </a:r>
            <a:endParaRPr lang="en-GB"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p:spPr>
        <p:txBody>
          <a:bodyPr/>
          <a:lstStyle/>
          <a:p>
            <a:r>
              <a:rPr lang="en-GB" dirty="0" smtClean="0"/>
              <a:t>Do we have comparable pedagogic contexts?</a:t>
            </a:r>
            <a:endParaRPr lang="en-GB" dirty="0"/>
          </a:p>
        </p:txBody>
      </p:sp>
      <p:sp>
        <p:nvSpPr>
          <p:cNvPr id="3" name="Content Placeholder 2"/>
          <p:cNvSpPr>
            <a:spLocks noGrp="1"/>
          </p:cNvSpPr>
          <p:nvPr>
            <p:ph idx="1"/>
          </p:nvPr>
        </p:nvSpPr>
        <p:spPr/>
        <p:txBody>
          <a:bodyPr/>
          <a:lstStyle/>
          <a:p>
            <a:r>
              <a:rPr lang="en-GB" dirty="0" smtClean="0"/>
              <a:t>Is your principal model of teaching one of transmission of knowledge or do you review learning as a partnership between teachers and students?</a:t>
            </a:r>
          </a:p>
          <a:p>
            <a:r>
              <a:rPr lang="en-GB" dirty="0" smtClean="0"/>
              <a:t>Do you value robust discussion in class, or is it more important to achieve consensus?</a:t>
            </a:r>
          </a:p>
          <a:p>
            <a:r>
              <a:rPr lang="en-GB" dirty="0" smtClean="0"/>
              <a:t>Is there a significant power distance between academics and students, or is the pedagogic context quite informal?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0.3294"/>
  <p:tag name="PPTVERSION" val="14"/>
  <p:tag name="TPOS" val="2"/>
</p:tagLst>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3524</Words>
  <Application>Microsoft Office PowerPoint</Application>
  <PresentationFormat>On-screen Show (4:3)</PresentationFormat>
  <Paragraphs>175</Paragraphs>
  <Slides>42</Slides>
  <Notes>3</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LeedsMet template</vt:lpstr>
      <vt:lpstr>Global trends and good practices in higher education teaching and learning Pontificia Universidad Catolica de Chile, Santiago July 24th 2014</vt:lpstr>
      <vt:lpstr>Formación docente de los profesores universitarios</vt:lpstr>
      <vt:lpstr>Global trends</vt:lpstr>
      <vt:lpstr>HEIs and nations need to recognise we work in a global environment</vt:lpstr>
      <vt:lpstr>Education in universities needs to be a joint endeavour in which learners and teachers work in partnership.</vt:lpstr>
      <vt:lpstr>We need to balance tensions between cost effectiveness of teaching and assessment approaches with pedagogic effectiveness</vt:lpstr>
      <vt:lpstr>Education is transformative and can be either a locus for redressing disadvantage or conversely for reinforcing elitism.</vt:lpstr>
      <vt:lpstr>This presentation aims to enable you to consider how far we share globally:</vt:lpstr>
      <vt:lpstr>Do we have comparable pedagogic contexts?</vt:lpstr>
      <vt:lpstr>Diversity in classroom teaching approaches</vt:lpstr>
      <vt:lpstr>Surprises in the international context</vt:lpstr>
      <vt:lpstr>Further cultural issues:</vt:lpstr>
      <vt:lpstr>Cultural mores can impact on expectations</vt:lpstr>
      <vt:lpstr>Variations in approaches based on cultural factors</vt:lpstr>
      <vt:lpstr>What do students say on the authoritative role of the tutor?</vt:lpstr>
      <vt:lpstr>On ways of relating to others</vt:lpstr>
      <vt:lpstr>Comparable learning contexts? How far do you:</vt:lpstr>
      <vt:lpstr>What do students say on religious issues?</vt:lpstr>
      <vt:lpstr>Comparable technological environments? Do you expect your students to:</vt:lpstr>
      <vt:lpstr>And thinking about  your teaching staff:</vt:lpstr>
      <vt:lpstr>Teaching and technologies</vt:lpstr>
      <vt:lpstr>Shared concepts of student support. Do you</vt:lpstr>
      <vt:lpstr>What do students say on expectations of a supportive relationship</vt:lpstr>
      <vt:lpstr>Some key questions on student support</vt:lpstr>
      <vt:lpstr>Comparable assessment contexts?</vt:lpstr>
      <vt:lpstr>Purposes of assessment</vt:lpstr>
      <vt:lpstr>Other purposes can include:</vt:lpstr>
      <vt:lpstr>What is being assessed?</vt:lpstr>
      <vt:lpstr>What do students say on dealing with unfamiliar assessment formats</vt:lpstr>
      <vt:lpstr>More unfamiliar formats</vt:lpstr>
      <vt:lpstr>Slide 31</vt:lpstr>
      <vt:lpstr>Diverse expectations concerning feedback</vt:lpstr>
      <vt:lpstr>Surprises about the assessment context</vt:lpstr>
      <vt:lpstr>On right answers</vt:lpstr>
      <vt:lpstr>On language</vt:lpstr>
      <vt:lpstr>Contested terms which do not automatically translate include:</vt:lpstr>
      <vt:lpstr>Faculty/staff/administration:</vt:lpstr>
      <vt:lpstr>In conclusion, for good global learning and teaching practice we need to:</vt:lpstr>
      <vt:lpstr>References and further reading</vt:lpstr>
      <vt:lpstr>Further references</vt:lpstr>
      <vt:lpstr>More refernces</vt:lpstr>
      <vt:lpstr>These and other slides will be available on my website at www.sally-brown.net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2014-07-23T21:51:25Z</dcterms:modified>
</cp:coreProperties>
</file>