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5"/>
  </p:notesMasterIdLst>
  <p:handoutMasterIdLst>
    <p:handoutMasterId r:id="rId36"/>
  </p:handoutMasterIdLst>
  <p:sldIdLst>
    <p:sldId id="420" r:id="rId3"/>
    <p:sldId id="473" r:id="rId4"/>
    <p:sldId id="474" r:id="rId5"/>
    <p:sldId id="482" r:id="rId6"/>
    <p:sldId id="475" r:id="rId7"/>
    <p:sldId id="476" r:id="rId8"/>
    <p:sldId id="477" r:id="rId9"/>
    <p:sldId id="478" r:id="rId10"/>
    <p:sldId id="456" r:id="rId11"/>
    <p:sldId id="484" r:id="rId12"/>
    <p:sldId id="468" r:id="rId13"/>
    <p:sldId id="470" r:id="rId14"/>
    <p:sldId id="471" r:id="rId15"/>
    <p:sldId id="472" r:id="rId16"/>
    <p:sldId id="483" r:id="rId17"/>
    <p:sldId id="458" r:id="rId18"/>
    <p:sldId id="459" r:id="rId19"/>
    <p:sldId id="460" r:id="rId20"/>
    <p:sldId id="461" r:id="rId21"/>
    <p:sldId id="462" r:id="rId22"/>
    <p:sldId id="463" r:id="rId23"/>
    <p:sldId id="464" r:id="rId24"/>
    <p:sldId id="465" r:id="rId25"/>
    <p:sldId id="466" r:id="rId26"/>
    <p:sldId id="416" r:id="rId27"/>
    <p:sldId id="424" r:id="rId28"/>
    <p:sldId id="425" r:id="rId29"/>
    <p:sldId id="367" r:id="rId30"/>
    <p:sldId id="427" r:id="rId31"/>
    <p:sldId id="443" r:id="rId32"/>
    <p:sldId id="480" r:id="rId33"/>
    <p:sldId id="481" r:id="rId34"/>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7500" autoAdjust="0"/>
  </p:normalViewPr>
  <p:slideViewPr>
    <p:cSldViewPr>
      <p:cViewPr varScale="1">
        <p:scale>
          <a:sx n="73" d="100"/>
          <a:sy n="73" d="100"/>
        </p:scale>
        <p:origin x="-978" y="-96"/>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16</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17</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18</a:t>
            </a:fld>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19</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20</a:t>
            </a:fld>
            <a:endParaRPr lang="en-GB"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21</a:t>
            </a:fld>
            <a:endParaRPr lang="en-GB"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22</a:t>
            </a:fld>
            <a:endParaRPr lang="en-GB"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23</a:t>
            </a:fld>
            <a:endParaRPr lang="en-GB"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24</a:t>
            </a:fld>
            <a:endParaRPr lang="en-GB"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26</a:t>
            </a:fld>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27</a:t>
            </a:fld>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dirty="0"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28</a:t>
            </a:fld>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30</a:t>
            </a:fld>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16/07/2014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16/07/2014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16/07/2014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16/07/2014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16/07/2014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16/07/2014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16/07/2014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16/07/2014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16/07/2014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16/07/2014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16/07/2014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16/07/2014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brown@leedsmet.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600" dirty="0" smtClean="0"/>
              <a:t>Qualifications mapping workshop:</a:t>
            </a:r>
            <a:br>
              <a:rPr lang="en-GB" sz="3600" dirty="0" smtClean="0"/>
            </a:br>
            <a:r>
              <a:rPr lang="en-GB" sz="3600" dirty="0" smtClean="0"/>
              <a:t>Conceptualising assessment  strategies at the qualification level</a:t>
            </a:r>
            <a:endParaRPr lang="en-GB" sz="3600" dirty="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The Open University</a:t>
            </a:r>
          </a:p>
          <a:p>
            <a:pPr algn="ctr" eaLnBrk="1" hangingPunct="1">
              <a:defRPr/>
            </a:pPr>
            <a:r>
              <a:rPr lang="en-GB" sz="2400" dirty="0" smtClean="0"/>
              <a:t>15 July 2014</a:t>
            </a:r>
          </a:p>
          <a:p>
            <a:pPr algn="ctr" eaLnBrk="1" hangingPunct="1">
              <a:defRPr/>
            </a:pPr>
            <a:r>
              <a:rPr lang="en-GB" sz="2400" b="1" dirty="0" smtClean="0"/>
              <a:t>Sally Brown</a:t>
            </a:r>
          </a:p>
          <a:p>
            <a:pPr algn="ctr" eaLnBrk="1" hangingPunct="1">
              <a:defRPr/>
            </a:pPr>
            <a:r>
              <a:rPr lang="en-GB" sz="2400" dirty="0" smtClean="0"/>
              <a:t>sally-</a:t>
            </a:r>
            <a:r>
              <a:rPr lang="en-GB" sz="2400" dirty="0" err="1" smtClean="0"/>
              <a:t>brown.net</a:t>
            </a:r>
            <a:r>
              <a:rPr lang="en-GB" sz="2400" dirty="0" smtClean="0"/>
              <a:t>   </a:t>
            </a:r>
            <a:r>
              <a:rPr lang="en-GB" sz="2400" u="sng" dirty="0" err="1" smtClean="0">
                <a:hlinkClick r:id="rId3"/>
              </a:rPr>
              <a:t>s.brown@leedsmet.ac.uk</a:t>
            </a:r>
            <a:r>
              <a:rPr lang="en-GB" sz="2400" dirty="0" smtClean="0"/>
              <a:t> @</a:t>
            </a:r>
            <a:r>
              <a:rPr lang="en-GB" sz="2400" dirty="0" err="1" smtClean="0"/>
              <a:t>ProfSallybrown</a:t>
            </a:r>
            <a:endParaRPr lang="en-GB" sz="2400" b="1" dirty="0" smtClean="0"/>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stretch>
            <a:fillRect/>
          </a:stretch>
        </p:blipFill>
        <p:spPr>
          <a:xfrm>
            <a:off x="1078690" y="155165"/>
            <a:ext cx="6986621" cy="6547671"/>
          </a:xfrm>
          <a:prstGeom prst="rect">
            <a:avLst/>
          </a:prstGeom>
        </p:spPr>
      </p:pic>
    </p:spTree>
    <p:extLst>
      <p:ext uri="{BB962C8B-B14F-4D97-AF65-F5344CB8AC3E}">
        <p14:creationId xmlns:p14="http://schemas.microsoft.com/office/powerpoint/2010/main" xmlns="" val="670902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p:spPr>
        <p:txBody>
          <a:bodyPr/>
          <a:lstStyle/>
          <a:p>
            <a:r>
              <a:rPr lang="en-GB" dirty="0" smtClean="0"/>
              <a:t>Engagement with the HEA project: A marked improvement</a:t>
            </a:r>
            <a:endParaRPr lang="en-GB" dirty="0"/>
          </a:p>
        </p:txBody>
      </p:sp>
      <p:sp>
        <p:nvSpPr>
          <p:cNvPr id="3" name="Content Placeholder 2"/>
          <p:cNvSpPr>
            <a:spLocks noGrp="1"/>
          </p:cNvSpPr>
          <p:nvPr>
            <p:ph idx="1"/>
          </p:nvPr>
        </p:nvSpPr>
        <p:spPr/>
        <p:txBody>
          <a:bodyPr/>
          <a:lstStyle/>
          <a:p>
            <a:r>
              <a:rPr lang="en-GB" dirty="0" smtClean="0"/>
              <a:t>It was designed to transform assessment in higher education strategically at an institutional level;</a:t>
            </a:r>
          </a:p>
          <a:p>
            <a:r>
              <a:rPr lang="en-GB" dirty="0" smtClean="0"/>
              <a:t>The Oxford Brookes CETL ASKe produced the Weston Manor Manifesto which provides a framework for A Marked Improvement;</a:t>
            </a:r>
          </a:p>
          <a:p>
            <a:r>
              <a:rPr lang="en-GB" dirty="0" smtClean="0"/>
              <a:t>The publication provides a rationale and groundwork for transformation, together with templates enabling institutions to review their own practices and implement change at a university level;</a:t>
            </a:r>
          </a:p>
          <a:p>
            <a:r>
              <a:rPr lang="en-GB" dirty="0" smtClean="0"/>
              <a:t>Eight universities worked with the HEA and their associates over a year to pilot the project.</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manifesto for change concentrates on six tenets:</a:t>
            </a:r>
            <a:endParaRPr lang="en-GB" dirty="0"/>
          </a:p>
        </p:txBody>
      </p:sp>
      <p:sp>
        <p:nvSpPr>
          <p:cNvPr id="3" name="Content Placeholder 2"/>
          <p:cNvSpPr>
            <a:spLocks noGrp="1"/>
          </p:cNvSpPr>
          <p:nvPr>
            <p:ph idx="1"/>
          </p:nvPr>
        </p:nvSpPr>
        <p:spPr/>
        <p:txBody>
          <a:bodyPr/>
          <a:lstStyle/>
          <a:p>
            <a:pPr marL="457200" indent="-457200">
              <a:buFont typeface="+mj-lt"/>
              <a:buAutoNum type="arabicPeriod"/>
            </a:pPr>
            <a:r>
              <a:rPr lang="en-GB" dirty="0" smtClean="0"/>
              <a:t>Assessment for learning;</a:t>
            </a:r>
          </a:p>
          <a:p>
            <a:pPr marL="457200" indent="-457200">
              <a:buFont typeface="+mj-lt"/>
              <a:buAutoNum type="arabicPeriod"/>
            </a:pPr>
            <a:r>
              <a:rPr lang="en-GB" dirty="0" smtClean="0"/>
              <a:t>Ensuring assessment is fit for purpose;</a:t>
            </a:r>
          </a:p>
          <a:p>
            <a:pPr marL="457200" indent="-457200">
              <a:buFont typeface="+mj-lt"/>
              <a:buAutoNum type="arabicPeriod"/>
            </a:pPr>
            <a:r>
              <a:rPr lang="en-GB" dirty="0" smtClean="0"/>
              <a:t>Recognition of the imprecision of many assessment practices;</a:t>
            </a:r>
          </a:p>
          <a:p>
            <a:pPr marL="457200" indent="-457200">
              <a:buFont typeface="+mj-lt"/>
              <a:buAutoNum type="arabicPeriod"/>
            </a:pPr>
            <a:r>
              <a:rPr lang="en-GB" dirty="0" smtClean="0"/>
              <a:t>Constructing standards in assessment communities;</a:t>
            </a:r>
          </a:p>
          <a:p>
            <a:pPr marL="457200" indent="-457200">
              <a:buFont typeface="+mj-lt"/>
              <a:buAutoNum type="arabicPeriod"/>
            </a:pPr>
            <a:r>
              <a:rPr lang="en-GB" dirty="0" smtClean="0"/>
              <a:t>Integrating assessment literacy into course design;</a:t>
            </a:r>
          </a:p>
          <a:p>
            <a:pPr marL="457200" indent="-457200">
              <a:buFont typeface="+mj-lt"/>
              <a:buAutoNum type="arabicPeriod"/>
            </a:pPr>
            <a:r>
              <a:rPr lang="en-GB" dirty="0" smtClean="0"/>
              <a:t>Ensuring professional judgments are reliable.</a:t>
            </a:r>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smtClean="0"/>
              <a:t>‘Assessment of student learning is a fundamental function of higher education. It is the means by which we assure and express academic standards and has a vital impact on student behaviour, staff time, university reputations, league tables and, most of all, students’ future lives. The [UK] National Student Survey, despite its limitations, has made more visible what researchers in the field have known for many years: assessment in our universities is far from perfect.’ (HEA, 2012 p.7)</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68313" y="1000108"/>
            <a:ext cx="8229600" cy="5202255"/>
          </a:xfrm>
        </p:spPr>
        <p:txBody>
          <a:bodyPr/>
          <a:lstStyle/>
          <a:p>
            <a:pPr>
              <a:buNone/>
            </a:pPr>
            <a:r>
              <a:rPr lang="en-GB" dirty="0" smtClean="0"/>
              <a:t>Assessment practices in most universities have not kept pace with the vast changes in the context, aims and structure of higher education. They can no longer do justice to the outcomes we expect from a university education in relation to wide-ranging knowledge, skills and employability. In a </a:t>
            </a:r>
            <a:r>
              <a:rPr lang="en-GB" dirty="0" err="1" smtClean="0"/>
              <a:t>massified</a:t>
            </a:r>
            <a:r>
              <a:rPr lang="en-GB" dirty="0" smtClean="0"/>
              <a:t> higher education sector where tutor-student ratios have gradually been eroded, students can remain confused about what is expected of them in assessment. Efforts to make this transparent through learning outcomes, assessment criteria and written feedback have proved no substitute for tutor-student interaction and newer groups of students are particularly likely to need this contact.’ (HEA, </a:t>
            </a:r>
            <a:r>
              <a:rPr lang="en-GB" i="1" dirty="0" smtClean="0"/>
              <a:t>op cit</a:t>
            </a:r>
            <a:r>
              <a:rPr lang="en-GB" dirty="0" smtClean="0"/>
              <a:t> p.7).</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971600" y="838200"/>
            <a:ext cx="7639000" cy="2762250"/>
          </a:xfrm>
        </p:spPr>
        <p:txBody>
          <a:bodyPr>
            <a:normAutofit/>
          </a:bodyPr>
          <a:lstStyle/>
          <a:p>
            <a:r>
              <a:rPr lang="en-GB" b="1" dirty="0" smtClean="0"/>
              <a:t>UK Quality Code for Higher Education</a:t>
            </a:r>
            <a:r>
              <a:rPr lang="en-GB" dirty="0" smtClean="0"/>
              <a:t/>
            </a:r>
            <a:br>
              <a:rPr lang="en-GB" dirty="0" smtClean="0"/>
            </a:br>
            <a:r>
              <a:rPr lang="en-GB" b="1" dirty="0" smtClean="0"/>
              <a:t>Part B: Assuring and enhancing academic quality</a:t>
            </a:r>
            <a:r>
              <a:rPr lang="en-GB" dirty="0" smtClean="0"/>
              <a:t/>
            </a:r>
            <a:br>
              <a:rPr lang="en-GB" dirty="0" smtClean="0"/>
            </a:br>
            <a:endParaRPr lang="en-GB" dirty="0"/>
          </a:p>
        </p:txBody>
      </p:sp>
      <p:sp>
        <p:nvSpPr>
          <p:cNvPr id="3" name="Subtitle 2"/>
          <p:cNvSpPr>
            <a:spLocks noGrp="1"/>
          </p:cNvSpPr>
          <p:nvPr>
            <p:ph type="subTitle" idx="4294967295"/>
          </p:nvPr>
        </p:nvSpPr>
        <p:spPr>
          <a:xfrm>
            <a:off x="1331640" y="3356992"/>
            <a:ext cx="5972204" cy="2428892"/>
          </a:xfrm>
        </p:spPr>
        <p:txBody>
          <a:bodyPr>
            <a:normAutofit fontScale="85000" lnSpcReduction="10000"/>
          </a:bodyPr>
          <a:lstStyle/>
          <a:p>
            <a:pPr marL="514350" indent="-514350">
              <a:lnSpc>
                <a:spcPct val="115000"/>
              </a:lnSpc>
              <a:spcAft>
                <a:spcPts val="0"/>
              </a:spcAft>
              <a:buNone/>
            </a:pPr>
            <a:r>
              <a:rPr lang="en-GB" b="1" dirty="0" smtClean="0">
                <a:solidFill>
                  <a:schemeClr val="tx1"/>
                </a:solidFill>
                <a:ea typeface="Calibri"/>
                <a:cs typeface="StoneSans-Semibold"/>
              </a:rPr>
              <a:t>Chapter B6: Assessment of students and the recognition of prior learning</a:t>
            </a:r>
            <a:endParaRPr lang="en-GB" sz="2800" b="1" dirty="0" smtClean="0">
              <a:solidFill>
                <a:schemeClr val="tx1"/>
              </a:solidFill>
              <a:ea typeface="Calibri"/>
              <a:cs typeface="Times New Roman"/>
            </a:endParaRPr>
          </a:p>
          <a:p>
            <a:pPr marL="514350" indent="-514350">
              <a:buNone/>
            </a:pPr>
            <a:endParaRPr lang="en-GB" b="1" dirty="0" smtClean="0">
              <a:solidFill>
                <a:schemeClr val="tx1"/>
              </a:solidFill>
            </a:endParaRPr>
          </a:p>
          <a:p>
            <a:pPr marL="514350" indent="-514350">
              <a:buNone/>
            </a:pPr>
            <a:r>
              <a:rPr lang="en-GB" b="1" dirty="0" smtClean="0">
                <a:solidFill>
                  <a:schemeClr val="tx1"/>
                </a:solidFill>
              </a:rPr>
              <a:t>The Indicators of Sound Practice: these provide an important agenda for action</a:t>
            </a:r>
          </a:p>
          <a:p>
            <a:pPr marL="457200" indent="-457200">
              <a:buNone/>
            </a:pPr>
            <a:endParaRPr lang="en-GB" sz="2400" b="1" dirty="0" smtClean="0">
              <a:solidFill>
                <a:schemeClr val="tx1"/>
              </a:solidFill>
            </a:endParaRPr>
          </a:p>
          <a:p>
            <a:pPr marL="457200" indent="-457200">
              <a:buNone/>
            </a:pPr>
            <a:endParaRPr lang="en-GB" sz="2400" b="1"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51520" y="0"/>
            <a:ext cx="8435280" cy="914400"/>
          </a:xfrm>
          <a:prstGeom prst="rect">
            <a:avLst/>
          </a:prstGeom>
        </p:spPr>
        <p:txBody>
          <a:bodyPr>
            <a:normAutofit/>
          </a:bodyPr>
          <a:lstStyle/>
          <a:p>
            <a:pPr lvl="0">
              <a:spcBef>
                <a:spcPct val="0"/>
              </a:spcBef>
            </a:pPr>
            <a:r>
              <a:rPr lang="en-GB" sz="3200" b="1" dirty="0" smtClean="0">
                <a:solidFill>
                  <a:srgbClr val="0070C0"/>
                </a:solidFill>
              </a:rPr>
              <a:t>The basis for effective assessment (1) </a:t>
            </a:r>
            <a:endParaRPr kumimoji="0" lang="en-GB" sz="3200" b="0" i="0" u="none" strike="noStrike" kern="1200" cap="none" spc="0" normalizeH="0" baseline="0" noProof="0" dirty="0">
              <a:ln>
                <a:noFill/>
              </a:ln>
              <a:solidFill>
                <a:srgbClr val="0070C0"/>
              </a:solidFill>
              <a:effectLst/>
              <a:uLnTx/>
              <a:uFillTx/>
              <a:latin typeface="+mj-lt"/>
              <a:ea typeface="+mj-ea"/>
              <a:cs typeface="+mj-cs"/>
            </a:endParaRPr>
          </a:p>
        </p:txBody>
      </p:sp>
      <p:sp>
        <p:nvSpPr>
          <p:cNvPr id="5" name="Content Placeholder 2"/>
          <p:cNvSpPr txBox="1">
            <a:spLocks/>
          </p:cNvSpPr>
          <p:nvPr/>
        </p:nvSpPr>
        <p:spPr>
          <a:xfrm>
            <a:off x="228600" y="609600"/>
            <a:ext cx="8610600" cy="6248400"/>
          </a:xfrm>
          <a:prstGeom prst="rect">
            <a:avLst/>
          </a:prstGeom>
        </p:spPr>
        <p:txBody>
          <a:bodyPr>
            <a:noAutofit/>
          </a:bodyPr>
          <a:lstStyle/>
          <a:p>
            <a:r>
              <a:rPr lang="en-GB" sz="2400" b="1" dirty="0" smtClean="0"/>
              <a:t>Indicator 1 </a:t>
            </a:r>
            <a:endParaRPr lang="en-GB" sz="2400" dirty="0" smtClean="0"/>
          </a:p>
          <a:p>
            <a:r>
              <a:rPr lang="en-GB" sz="2400" dirty="0" smtClean="0"/>
              <a:t>Higher education providers operate effective policies, regulations and processes which ensure that the academic </a:t>
            </a:r>
            <a:r>
              <a:rPr lang="en-GB" sz="2400" dirty="0" smtClean="0">
                <a:solidFill>
                  <a:srgbClr val="7030A0"/>
                </a:solidFill>
              </a:rPr>
              <a:t>standard</a:t>
            </a:r>
            <a:r>
              <a:rPr lang="en-GB" sz="2400" dirty="0" smtClean="0"/>
              <a:t> for each award of credit or a qualification is </a:t>
            </a:r>
            <a:r>
              <a:rPr lang="en-GB" sz="2400" dirty="0" smtClean="0">
                <a:solidFill>
                  <a:srgbClr val="7030A0"/>
                </a:solidFill>
              </a:rPr>
              <a:t>rigorously set and maintained </a:t>
            </a:r>
            <a:r>
              <a:rPr lang="en-GB" sz="2400" dirty="0" smtClean="0"/>
              <a:t>at the appropriate level, and that student performance is </a:t>
            </a:r>
            <a:r>
              <a:rPr lang="en-GB" sz="2400" dirty="0" smtClean="0">
                <a:solidFill>
                  <a:srgbClr val="7030A0"/>
                </a:solidFill>
              </a:rPr>
              <a:t>equitably judged </a:t>
            </a:r>
            <a:r>
              <a:rPr lang="en-GB" sz="2400" dirty="0" smtClean="0"/>
              <a:t>against this standard.</a:t>
            </a:r>
          </a:p>
          <a:p>
            <a:r>
              <a:rPr lang="en-GB" sz="2400" b="1" dirty="0" smtClean="0"/>
              <a:t>Indicator 2 </a:t>
            </a:r>
            <a:endParaRPr lang="en-GB" sz="2400" dirty="0" smtClean="0"/>
          </a:p>
          <a:p>
            <a:r>
              <a:rPr lang="en-GB" sz="2400" dirty="0" smtClean="0"/>
              <a:t>Assessment policies, regulations and processes, including those for the recognition of prior learning, are </a:t>
            </a:r>
            <a:r>
              <a:rPr lang="en-GB" sz="2400" dirty="0" smtClean="0">
                <a:solidFill>
                  <a:srgbClr val="7030A0"/>
                </a:solidFill>
              </a:rPr>
              <a:t>explicit</a:t>
            </a:r>
            <a:r>
              <a:rPr lang="en-GB" sz="2400" dirty="0" smtClean="0"/>
              <a:t>, </a:t>
            </a:r>
            <a:r>
              <a:rPr lang="en-GB" sz="2400" dirty="0" smtClean="0">
                <a:solidFill>
                  <a:srgbClr val="7030A0"/>
                </a:solidFill>
              </a:rPr>
              <a:t>transparent</a:t>
            </a:r>
            <a:r>
              <a:rPr lang="en-GB" sz="2400" dirty="0" smtClean="0"/>
              <a:t> and </a:t>
            </a:r>
            <a:r>
              <a:rPr lang="en-GB" sz="2400" dirty="0" smtClean="0">
                <a:solidFill>
                  <a:srgbClr val="7030A0"/>
                </a:solidFill>
              </a:rPr>
              <a:t>accessible</a:t>
            </a:r>
            <a:r>
              <a:rPr lang="en-GB" sz="2400" dirty="0" smtClean="0"/>
              <a:t> to all intended audiences.</a:t>
            </a:r>
          </a:p>
          <a:p>
            <a:r>
              <a:rPr lang="en-GB" sz="2400" b="1" dirty="0" smtClean="0"/>
              <a:t>Indicator 3 </a:t>
            </a:r>
            <a:endParaRPr lang="en-GB" sz="2400" dirty="0" smtClean="0"/>
          </a:p>
          <a:p>
            <a:r>
              <a:rPr lang="en-GB" sz="2400" dirty="0" smtClean="0"/>
              <a:t>Those who might be eligible for the recognition of prior learning are made </a:t>
            </a:r>
            <a:r>
              <a:rPr lang="en-GB" sz="2400" dirty="0" smtClean="0">
                <a:solidFill>
                  <a:srgbClr val="7030A0"/>
                </a:solidFill>
              </a:rPr>
              <a:t>aware</a:t>
            </a:r>
            <a:r>
              <a:rPr lang="en-GB" sz="2400" dirty="0" smtClean="0"/>
              <a:t> of the opportunities available, and are supported throughout the process of application and assessment for recognition.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n-GB" sz="3200" kern="1200" dirty="0" smtClean="0">
                <a:solidFill>
                  <a:srgbClr val="0070C0"/>
                </a:solidFill>
                <a:latin typeface="Arial" charset="0"/>
                <a:ea typeface="+mn-ea"/>
                <a:cs typeface="+mn-cs"/>
              </a:rPr>
              <a:t>The basis for effective assessment (2) </a:t>
            </a:r>
            <a:endParaRPr lang="en-GB" sz="3200" kern="1200" dirty="0">
              <a:solidFill>
                <a:srgbClr val="0070C0"/>
              </a:solidFill>
              <a:latin typeface="Arial" charset="0"/>
              <a:ea typeface="+mn-ea"/>
              <a:cs typeface="+mn-cs"/>
            </a:endParaRPr>
          </a:p>
        </p:txBody>
      </p:sp>
      <p:sp>
        <p:nvSpPr>
          <p:cNvPr id="3" name="Content Placeholder 2"/>
          <p:cNvSpPr>
            <a:spLocks noGrp="1"/>
          </p:cNvSpPr>
          <p:nvPr>
            <p:ph idx="1"/>
          </p:nvPr>
        </p:nvSpPr>
        <p:spPr>
          <a:xfrm>
            <a:off x="228600" y="762000"/>
            <a:ext cx="8610600" cy="6096000"/>
          </a:xfrm>
        </p:spPr>
        <p:txBody>
          <a:bodyPr>
            <a:noAutofit/>
          </a:bodyPr>
          <a:lstStyle/>
          <a:p>
            <a:pPr>
              <a:buNone/>
            </a:pPr>
            <a:r>
              <a:rPr lang="en-GB" sz="2400" b="1" dirty="0" smtClean="0"/>
              <a:t>Indicator 4 </a:t>
            </a:r>
            <a:endParaRPr lang="en-GB" sz="2400" dirty="0" smtClean="0"/>
          </a:p>
          <a:p>
            <a:pPr marL="0" indent="0">
              <a:buNone/>
            </a:pPr>
            <a:r>
              <a:rPr lang="en-GB" sz="2400" b="0" dirty="0" smtClean="0"/>
              <a:t>Higher education providers assure themselves that everyone involved in the assessment of student work, including prior learning, and associated assessment processes is </a:t>
            </a:r>
            <a:r>
              <a:rPr lang="en-GB" sz="2400" b="0" dirty="0" smtClean="0">
                <a:solidFill>
                  <a:srgbClr val="7030A0"/>
                </a:solidFill>
              </a:rPr>
              <a:t>competent</a:t>
            </a:r>
            <a:r>
              <a:rPr lang="en-GB" sz="2400" b="0" dirty="0" smtClean="0"/>
              <a:t> to undertake their roles and responsibilities.</a:t>
            </a:r>
          </a:p>
          <a:p>
            <a:pPr marL="0" indent="0">
              <a:buNone/>
            </a:pPr>
            <a:r>
              <a:rPr lang="en-GB" sz="2400" dirty="0" smtClean="0"/>
              <a:t> </a:t>
            </a:r>
          </a:p>
          <a:p>
            <a:pPr marL="0" indent="0">
              <a:buNone/>
            </a:pPr>
            <a:r>
              <a:rPr lang="en-GB" sz="2400" b="1" dirty="0" smtClean="0"/>
              <a:t>Indicator 5 </a:t>
            </a:r>
            <a:endParaRPr lang="en-GB" sz="2400" dirty="0" smtClean="0"/>
          </a:p>
          <a:p>
            <a:pPr marL="0" indent="0">
              <a:buNone/>
            </a:pPr>
            <a:r>
              <a:rPr lang="en-GB" sz="2400" b="0" dirty="0" smtClean="0"/>
              <a:t>Assessment and feedback practices are </a:t>
            </a:r>
            <a:r>
              <a:rPr lang="en-GB" sz="2400" b="0" dirty="0" smtClean="0">
                <a:solidFill>
                  <a:srgbClr val="7030A0"/>
                </a:solidFill>
              </a:rPr>
              <a:t>informed</a:t>
            </a:r>
            <a:r>
              <a:rPr lang="en-GB" sz="2400" b="0" dirty="0" smtClean="0"/>
              <a:t> by reflection, consideration of professional practice, and subject-specific and educational scholarship.</a:t>
            </a:r>
          </a:p>
          <a:p>
            <a:pPr>
              <a:buNone/>
            </a:pPr>
            <a:endParaRPr lang="en-GB" sz="20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Developing</a:t>
            </a:r>
            <a:r>
              <a:rPr lang="en-GB" sz="3200" b="1" dirty="0" smtClean="0"/>
              <a:t> </a:t>
            </a:r>
            <a:r>
              <a:rPr lang="en-GB" sz="3200" b="1" dirty="0" smtClean="0">
                <a:solidFill>
                  <a:srgbClr val="0070C0"/>
                </a:solidFill>
              </a:rPr>
              <a:t>assessment</a:t>
            </a:r>
            <a:r>
              <a:rPr lang="en-GB" sz="3200" b="1" dirty="0" smtClean="0"/>
              <a:t> </a:t>
            </a:r>
            <a:r>
              <a:rPr lang="en-GB" sz="3200" b="1" dirty="0" smtClean="0">
                <a:solidFill>
                  <a:srgbClr val="0070C0"/>
                </a:solidFill>
              </a:rPr>
              <a:t>literacy</a:t>
            </a:r>
            <a:r>
              <a:rPr lang="en-GB" sz="3200" b="1" dirty="0" smtClean="0"/>
              <a:t> </a:t>
            </a:r>
            <a:endParaRPr lang="en-GB" sz="3200" dirty="0"/>
          </a:p>
        </p:txBody>
      </p:sp>
      <p:sp>
        <p:nvSpPr>
          <p:cNvPr id="5"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6 </a:t>
            </a:r>
            <a:endParaRPr lang="en-GB" sz="2400" dirty="0" smtClean="0"/>
          </a:p>
          <a:p>
            <a:r>
              <a:rPr lang="en-GB" sz="2400" dirty="0" smtClean="0"/>
              <a:t>Staff and students engage in dialogue to promote a </a:t>
            </a:r>
            <a:r>
              <a:rPr lang="en-GB" sz="2400" dirty="0" smtClean="0">
                <a:solidFill>
                  <a:srgbClr val="7030A0"/>
                </a:solidFill>
              </a:rPr>
              <a:t>shared understanding</a:t>
            </a:r>
            <a:r>
              <a:rPr lang="en-GB" sz="2400" dirty="0" smtClean="0"/>
              <a:t> of the basis on which academic judgements are made.</a:t>
            </a:r>
          </a:p>
          <a:p>
            <a:r>
              <a:rPr lang="en-GB" sz="2400" dirty="0" smtClean="0"/>
              <a:t> </a:t>
            </a:r>
          </a:p>
          <a:p>
            <a:r>
              <a:rPr lang="en-GB" sz="2400" b="1" dirty="0" smtClean="0"/>
              <a:t>Indicator 6 </a:t>
            </a:r>
            <a:endParaRPr lang="en-GB" sz="2400" dirty="0" smtClean="0"/>
          </a:p>
          <a:p>
            <a:r>
              <a:rPr lang="en-GB" sz="2400" dirty="0" smtClean="0"/>
              <a:t>Staff and students engage in </a:t>
            </a:r>
            <a:r>
              <a:rPr lang="en-GB" sz="2400" dirty="0" smtClean="0">
                <a:solidFill>
                  <a:srgbClr val="7030A0"/>
                </a:solidFill>
              </a:rPr>
              <a:t>dialogue</a:t>
            </a:r>
            <a:r>
              <a:rPr lang="en-GB" sz="2400" dirty="0" smtClean="0"/>
              <a:t> to promote a shared understanding of the basis on which academic judgements are made.</a:t>
            </a:r>
          </a:p>
          <a:p>
            <a:r>
              <a:rPr lang="en-GB" sz="2400" dirty="0" smtClean="0"/>
              <a:t> </a:t>
            </a:r>
          </a:p>
          <a:p>
            <a:r>
              <a:rPr lang="en-GB" sz="2400" b="1" dirty="0" smtClean="0"/>
              <a:t>Indicator 7 </a:t>
            </a:r>
            <a:endParaRPr lang="en-GB" sz="2400" dirty="0" smtClean="0"/>
          </a:p>
          <a:p>
            <a:r>
              <a:rPr lang="en-GB" sz="2400" dirty="0" smtClean="0"/>
              <a:t>Students are provided with opportunities to develop an understanding of, and the necessary skills to demonstrate, </a:t>
            </a:r>
            <a:r>
              <a:rPr lang="en-GB" sz="2400" dirty="0" smtClean="0">
                <a:solidFill>
                  <a:srgbClr val="7030A0"/>
                </a:solidFill>
              </a:rPr>
              <a:t>good academic </a:t>
            </a:r>
            <a:r>
              <a:rPr lang="en-GB" sz="2400" dirty="0" smtClean="0"/>
              <a:t>practice.</a:t>
            </a:r>
          </a:p>
          <a:p>
            <a:pPr marL="365125" marR="0" lvl="0" indent="-365125" algn="l" defTabSz="914400" rtl="0" eaLnBrk="1" fontAlgn="auto" latinLnBrk="0" hangingPunct="1">
              <a:lnSpc>
                <a:spcPct val="100000"/>
              </a:lnSpc>
              <a:spcBef>
                <a:spcPts val="600"/>
              </a:spcBef>
              <a:spcAft>
                <a:spcPts val="0"/>
              </a:spcAft>
              <a:buClrTx/>
              <a:buSzTx/>
              <a:buFont typeface="Arial" pitchFamily="34" charset="0"/>
              <a:buNone/>
              <a:tabLst/>
              <a:defRPr/>
            </a:pPr>
            <a:endParaRPr kumimoji="0" lang="en-GB" sz="24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rationale for designing and implementing a good assessment strategy:</a:t>
            </a:r>
            <a:endParaRPr lang="en-GB" dirty="0"/>
          </a:p>
        </p:txBody>
      </p:sp>
      <p:sp>
        <p:nvSpPr>
          <p:cNvPr id="3" name="Content Placeholder 2"/>
          <p:cNvSpPr>
            <a:spLocks noGrp="1"/>
          </p:cNvSpPr>
          <p:nvPr>
            <p:ph idx="1"/>
          </p:nvPr>
        </p:nvSpPr>
        <p:spPr/>
        <p:txBody>
          <a:bodyPr/>
          <a:lstStyle/>
          <a:p>
            <a:r>
              <a:rPr lang="en-GB" dirty="0" smtClean="0"/>
              <a:t>The </a:t>
            </a:r>
            <a:r>
              <a:rPr lang="en-GB" dirty="0" err="1" smtClean="0"/>
              <a:t>OU’s</a:t>
            </a:r>
            <a:r>
              <a:rPr lang="en-GB" dirty="0" smtClean="0"/>
              <a:t> move towards assessment at qualification level is a key imperative; </a:t>
            </a:r>
          </a:p>
          <a:p>
            <a:r>
              <a:rPr lang="en-GB" dirty="0" smtClean="0"/>
              <a:t>Programme level assessment is integrative in nature, and assesses the knowledge, understanding and skills that represent key programme aims;</a:t>
            </a:r>
          </a:p>
          <a:p>
            <a:pPr lvl="0"/>
            <a:r>
              <a:rPr lang="en-GB" dirty="0" smtClean="0"/>
              <a:t>Good assessment can act as a positive lever for learning where it is fully integrated within the teaching process (‘Assessment </a:t>
            </a:r>
            <a:r>
              <a:rPr lang="en-GB" i="1" dirty="0" smtClean="0"/>
              <a:t>for</a:t>
            </a:r>
            <a:r>
              <a:rPr lang="en-GB" dirty="0" smtClean="0"/>
              <a:t> Learning’);</a:t>
            </a:r>
          </a:p>
          <a:p>
            <a:r>
              <a:rPr lang="en-GB" dirty="0" smtClean="0"/>
              <a:t>The highest levels of student dissatisfaction tend to be around assessment and feedback and most student complaints and grievances are concerned with perceived poor assessment practice.</a:t>
            </a:r>
          </a:p>
          <a:p>
            <a:pPr lvl="0"/>
            <a:endParaRPr lang="en-GB" dirty="0" smtClean="0"/>
          </a:p>
          <a:p>
            <a:pPr lvl="0"/>
            <a:endParaRPr lang="en-GB" dirty="0" smtClean="0"/>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Designing</a:t>
            </a:r>
            <a:r>
              <a:rPr lang="en-GB" sz="3200" b="1" dirty="0" smtClean="0"/>
              <a:t> </a:t>
            </a:r>
            <a:r>
              <a:rPr lang="en-GB" sz="3200" b="1" dirty="0" smtClean="0">
                <a:solidFill>
                  <a:srgbClr val="0070C0"/>
                </a:solidFill>
              </a:rPr>
              <a:t>assessment</a:t>
            </a:r>
            <a:r>
              <a:rPr lang="en-GB" sz="3200" b="1" dirty="0" smtClean="0"/>
              <a:t> </a:t>
            </a:r>
            <a:endParaRPr lang="en-GB" sz="3200" dirty="0"/>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8 </a:t>
            </a:r>
            <a:endParaRPr lang="en-GB" sz="2400" dirty="0" smtClean="0"/>
          </a:p>
          <a:p>
            <a:r>
              <a:rPr lang="en-GB" sz="2400" dirty="0" smtClean="0"/>
              <a:t>The </a:t>
            </a:r>
            <a:r>
              <a:rPr lang="en-GB" sz="2400" dirty="0" smtClean="0">
                <a:solidFill>
                  <a:srgbClr val="7030A0"/>
                </a:solidFill>
              </a:rPr>
              <a:t>volum</a:t>
            </a:r>
            <a:r>
              <a:rPr lang="en-GB" sz="2400" dirty="0" smtClean="0"/>
              <a:t>e, </a:t>
            </a:r>
            <a:r>
              <a:rPr lang="en-GB" sz="2400" dirty="0" smtClean="0">
                <a:solidFill>
                  <a:srgbClr val="7030A0"/>
                </a:solidFill>
              </a:rPr>
              <a:t>timing</a:t>
            </a:r>
            <a:r>
              <a:rPr lang="en-GB" sz="2400" dirty="0" smtClean="0"/>
              <a:t> and </a:t>
            </a:r>
            <a:r>
              <a:rPr lang="en-GB" sz="2400" dirty="0" smtClean="0">
                <a:solidFill>
                  <a:srgbClr val="7030A0"/>
                </a:solidFill>
              </a:rPr>
              <a:t>nature </a:t>
            </a:r>
            <a:r>
              <a:rPr lang="en-GB" sz="2400" dirty="0" smtClean="0"/>
              <a:t>of assessment enable students to demonstrate the extent to which they have </a:t>
            </a:r>
            <a:r>
              <a:rPr lang="en-GB" sz="2400" dirty="0" smtClean="0">
                <a:solidFill>
                  <a:srgbClr val="7030A0"/>
                </a:solidFill>
              </a:rPr>
              <a:t>achieved</a:t>
            </a:r>
            <a:r>
              <a:rPr lang="en-GB" sz="2400" dirty="0" smtClean="0"/>
              <a:t> the intended learning outcomes.</a:t>
            </a:r>
          </a:p>
          <a:p>
            <a:r>
              <a:rPr lang="en-GB" sz="2400" dirty="0" smtClean="0"/>
              <a:t> </a:t>
            </a:r>
          </a:p>
          <a:p>
            <a:r>
              <a:rPr lang="en-GB" sz="2400" b="1" dirty="0" smtClean="0"/>
              <a:t>Indicator 9 </a:t>
            </a:r>
            <a:endParaRPr lang="en-GB" sz="2400" dirty="0" smtClean="0"/>
          </a:p>
          <a:p>
            <a:r>
              <a:rPr lang="en-GB" sz="2400" dirty="0" smtClean="0"/>
              <a:t>Feedback on assessment is </a:t>
            </a:r>
            <a:r>
              <a:rPr lang="en-GB" sz="2400" dirty="0" smtClean="0">
                <a:solidFill>
                  <a:srgbClr val="7030A0"/>
                </a:solidFill>
              </a:rPr>
              <a:t>timely, constructive and developmental.</a:t>
            </a:r>
          </a:p>
          <a:p>
            <a:r>
              <a:rPr lang="en-GB" sz="2400" dirty="0" smtClean="0"/>
              <a:t> </a:t>
            </a:r>
          </a:p>
          <a:p>
            <a:r>
              <a:rPr lang="en-GB" sz="2400" b="1" dirty="0" smtClean="0"/>
              <a:t>Indicator 10 </a:t>
            </a:r>
            <a:endParaRPr lang="en-GB" sz="2400" dirty="0" smtClean="0"/>
          </a:p>
          <a:p>
            <a:r>
              <a:rPr lang="en-GB" sz="2400" dirty="0" smtClean="0"/>
              <a:t>Through </a:t>
            </a:r>
            <a:r>
              <a:rPr lang="en-GB" sz="2400" dirty="0" smtClean="0">
                <a:solidFill>
                  <a:srgbClr val="7030A0"/>
                </a:solidFill>
              </a:rPr>
              <a:t>inclusive</a:t>
            </a:r>
            <a:r>
              <a:rPr lang="en-GB" sz="2400" dirty="0" smtClean="0"/>
              <a:t> design wherever possible, and through individual reasonable adjustments wherever required, assessment tasks provide every student with an </a:t>
            </a:r>
            <a:r>
              <a:rPr lang="en-GB" sz="2400" dirty="0" smtClean="0">
                <a:solidFill>
                  <a:srgbClr val="7030A0"/>
                </a:solidFill>
              </a:rPr>
              <a:t>equal opportunity</a:t>
            </a:r>
            <a:r>
              <a:rPr lang="en-GB" sz="2400" dirty="0" smtClean="0"/>
              <a:t> to demonstrate their achievement.</a:t>
            </a:r>
            <a:endParaRPr lang="en-GB"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Conducting</a:t>
            </a:r>
            <a:r>
              <a:rPr lang="en-GB" sz="3200" b="1" dirty="0" smtClean="0"/>
              <a:t> </a:t>
            </a:r>
            <a:r>
              <a:rPr lang="en-GB" sz="3200" b="1" dirty="0" smtClean="0">
                <a:solidFill>
                  <a:srgbClr val="0070C0"/>
                </a:solidFill>
              </a:rPr>
              <a:t>assessment</a:t>
            </a:r>
            <a:r>
              <a:rPr lang="en-GB" sz="3200" b="1" dirty="0" smtClean="0"/>
              <a:t> </a:t>
            </a:r>
            <a:endParaRPr lang="en-GB" sz="3200" dirty="0"/>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11 </a:t>
            </a:r>
            <a:endParaRPr lang="en-GB" sz="2400" dirty="0" smtClean="0"/>
          </a:p>
          <a:p>
            <a:r>
              <a:rPr lang="en-GB" sz="2400" dirty="0" smtClean="0"/>
              <a:t>Assessment is carried out </a:t>
            </a:r>
            <a:r>
              <a:rPr lang="en-GB" sz="2400" dirty="0" smtClean="0">
                <a:solidFill>
                  <a:srgbClr val="7030A0"/>
                </a:solidFill>
              </a:rPr>
              <a:t>securely</a:t>
            </a:r>
            <a:r>
              <a:rPr lang="en-GB" sz="2400" dirty="0" smtClean="0"/>
              <a:t>.</a:t>
            </a:r>
          </a:p>
          <a:p>
            <a:r>
              <a:rPr lang="en-GB" sz="2400" dirty="0" smtClean="0"/>
              <a:t> </a:t>
            </a:r>
          </a:p>
          <a:p>
            <a:r>
              <a:rPr lang="en-GB" sz="2400" b="1" dirty="0" smtClean="0"/>
              <a:t>Indicator 12 </a:t>
            </a:r>
            <a:endParaRPr lang="en-GB" sz="2400" dirty="0" smtClean="0"/>
          </a:p>
          <a:p>
            <a:r>
              <a:rPr lang="en-GB" sz="2400" dirty="0" smtClean="0"/>
              <a:t>Degree-awarding bodies assure themselves that the standards of their awards are not compromised as a result of conducting assessment </a:t>
            </a:r>
            <a:r>
              <a:rPr lang="en-GB" sz="2400" dirty="0" smtClean="0">
                <a:solidFill>
                  <a:srgbClr val="7030A0"/>
                </a:solidFill>
              </a:rPr>
              <a:t>in a language other than English</a:t>
            </a:r>
            <a:r>
              <a:rPr lang="en-GB" sz="2400" dirty="0" smtClean="0"/>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pPr lvl="0">
              <a:spcBef>
                <a:spcPct val="0"/>
              </a:spcBef>
            </a:pPr>
            <a:r>
              <a:rPr lang="en-GB" sz="3200" b="1" dirty="0" smtClean="0">
                <a:solidFill>
                  <a:srgbClr val="0070C0"/>
                </a:solidFill>
              </a:rPr>
              <a:t>Marking</a:t>
            </a:r>
            <a:r>
              <a:rPr lang="en-GB" sz="3200" b="1" dirty="0" smtClean="0"/>
              <a:t> </a:t>
            </a:r>
            <a:r>
              <a:rPr lang="en-GB" sz="3200" b="1" dirty="0" smtClean="0">
                <a:solidFill>
                  <a:srgbClr val="0070C0"/>
                </a:solidFill>
              </a:rPr>
              <a:t>and</a:t>
            </a:r>
            <a:r>
              <a:rPr lang="en-GB" sz="3200" b="1" dirty="0" smtClean="0"/>
              <a:t> </a:t>
            </a:r>
            <a:r>
              <a:rPr lang="en-GB" sz="3200" b="1" dirty="0" smtClean="0">
                <a:solidFill>
                  <a:srgbClr val="0070C0"/>
                </a:solidFill>
              </a:rPr>
              <a:t>moderation</a:t>
            </a:r>
            <a:r>
              <a:rPr lang="en-GB" sz="3200" b="1" dirty="0" smtClean="0"/>
              <a:t> </a:t>
            </a:r>
            <a:endParaRPr kumimoji="0" lang="en-GB"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13 </a:t>
            </a:r>
            <a:endParaRPr lang="en-GB" sz="2400" dirty="0" smtClean="0"/>
          </a:p>
          <a:p>
            <a:r>
              <a:rPr lang="en-GB" sz="2400" dirty="0" smtClean="0"/>
              <a:t>Processes for marking assessments and for moderating marks are </a:t>
            </a:r>
            <a:r>
              <a:rPr lang="en-GB" sz="2400" dirty="0" smtClean="0">
                <a:solidFill>
                  <a:srgbClr val="7030A0"/>
                </a:solidFill>
              </a:rPr>
              <a:t>clearly articulated and consistently operated </a:t>
            </a:r>
            <a:r>
              <a:rPr lang="en-GB" sz="2400" dirty="0" smtClean="0"/>
              <a:t>by those involved in the assessment process.</a:t>
            </a:r>
          </a:p>
          <a:p>
            <a:r>
              <a:rPr lang="en-GB" sz="2400" dirty="0" smtClean="0"/>
              <a:t> </a:t>
            </a:r>
          </a:p>
          <a:p>
            <a:r>
              <a:rPr lang="en-GB" sz="2400" b="1" dirty="0" smtClean="0"/>
              <a:t>Indicator 14 </a:t>
            </a:r>
            <a:endParaRPr lang="en-GB" sz="2400" dirty="0" smtClean="0"/>
          </a:p>
          <a:p>
            <a:r>
              <a:rPr lang="en-GB" sz="2400" dirty="0" smtClean="0"/>
              <a:t>Higher education providers operate processes for preventing, identifying, investigating and responding to </a:t>
            </a:r>
            <a:r>
              <a:rPr lang="en-GB" sz="2400" dirty="0" smtClean="0">
                <a:solidFill>
                  <a:srgbClr val="7030A0"/>
                </a:solidFill>
              </a:rPr>
              <a:t>unacceptable academic practice</a:t>
            </a:r>
            <a:r>
              <a:rPr lang="en-GB" sz="2400" dirty="0" smtClean="0"/>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686800" cy="914400"/>
          </a:xfrm>
          <a:prstGeom prst="rect">
            <a:avLst/>
          </a:prstGeom>
        </p:spPr>
        <p:txBody>
          <a:bodyPr>
            <a:noAutofit/>
          </a:bodyPr>
          <a:lstStyle/>
          <a:p>
            <a:r>
              <a:rPr lang="en-GB" sz="3200" b="1" dirty="0" smtClean="0">
                <a:solidFill>
                  <a:srgbClr val="0070C0"/>
                </a:solidFill>
              </a:rPr>
              <a:t>Examination</a:t>
            </a:r>
            <a:r>
              <a:rPr lang="en-GB" sz="3200" b="1" dirty="0" smtClean="0"/>
              <a:t> </a:t>
            </a:r>
            <a:r>
              <a:rPr lang="en-GB" sz="3200" b="1" dirty="0" smtClean="0">
                <a:solidFill>
                  <a:srgbClr val="0070C0"/>
                </a:solidFill>
              </a:rPr>
              <a:t>boards</a:t>
            </a:r>
            <a:r>
              <a:rPr lang="en-GB" sz="3200" b="1" dirty="0" smtClean="0"/>
              <a:t> </a:t>
            </a:r>
            <a:r>
              <a:rPr lang="en-GB" sz="3200" b="1" dirty="0" smtClean="0">
                <a:solidFill>
                  <a:srgbClr val="0070C0"/>
                </a:solidFill>
              </a:rPr>
              <a:t>and</a:t>
            </a:r>
            <a:r>
              <a:rPr lang="en-GB" sz="3200" b="1" dirty="0" smtClean="0"/>
              <a:t> </a:t>
            </a:r>
            <a:r>
              <a:rPr lang="en-GB" sz="3200" b="1" dirty="0" smtClean="0">
                <a:solidFill>
                  <a:srgbClr val="0070C0"/>
                </a:solidFill>
              </a:rPr>
              <a:t>assessment</a:t>
            </a:r>
            <a:r>
              <a:rPr lang="en-GB" sz="3200" b="1" dirty="0" smtClean="0"/>
              <a:t> </a:t>
            </a:r>
            <a:r>
              <a:rPr lang="en-GB" sz="3200" b="1" dirty="0" smtClean="0">
                <a:solidFill>
                  <a:srgbClr val="0070C0"/>
                </a:solidFill>
              </a:rPr>
              <a:t>panels</a:t>
            </a:r>
            <a:r>
              <a:rPr lang="en-GB" sz="3200" b="1" dirty="0" smtClean="0"/>
              <a:t> </a:t>
            </a:r>
            <a:endParaRPr lang="en-GB" sz="3200" dirty="0"/>
          </a:p>
        </p:txBody>
      </p:sp>
      <p:sp>
        <p:nvSpPr>
          <p:cNvPr id="3" name="Content Placeholder 2"/>
          <p:cNvSpPr txBox="1">
            <a:spLocks/>
          </p:cNvSpPr>
          <p:nvPr/>
        </p:nvSpPr>
        <p:spPr>
          <a:xfrm>
            <a:off x="228600" y="1071546"/>
            <a:ext cx="8610600" cy="5786454"/>
          </a:xfrm>
          <a:prstGeom prst="rect">
            <a:avLst/>
          </a:prstGeom>
        </p:spPr>
        <p:txBody>
          <a:bodyPr>
            <a:noAutofit/>
          </a:bodyPr>
          <a:lstStyle/>
          <a:p>
            <a:r>
              <a:rPr lang="en-GB" sz="2400" b="1" dirty="0" smtClean="0"/>
              <a:t>Indicator 15 </a:t>
            </a:r>
            <a:endParaRPr lang="en-GB" sz="2400" dirty="0" smtClean="0"/>
          </a:p>
          <a:p>
            <a:r>
              <a:rPr lang="en-GB" sz="2400" dirty="0" smtClean="0"/>
              <a:t>Degree-awarding bodies specify clearly the membership, procedures, powers and accountability of examination boards and assessment panels, including those dealing with the recognition of prior learning; this information is available to all members of such boards.</a:t>
            </a:r>
          </a:p>
          <a:p>
            <a:r>
              <a:rPr lang="en-GB" sz="2400" b="1" dirty="0" smtClean="0"/>
              <a:t>Indicator 16 </a:t>
            </a:r>
            <a:endParaRPr lang="en-GB" sz="2400" dirty="0" smtClean="0"/>
          </a:p>
          <a:p>
            <a:r>
              <a:rPr lang="en-GB" sz="2400" dirty="0" smtClean="0"/>
              <a:t>Boards of examiners/assessment panels apply </a:t>
            </a:r>
            <a:r>
              <a:rPr lang="en-GB" sz="2400" dirty="0" smtClean="0">
                <a:solidFill>
                  <a:srgbClr val="7030A0"/>
                </a:solidFill>
              </a:rPr>
              <a:t>fairly and consistently</a:t>
            </a:r>
            <a:r>
              <a:rPr lang="en-GB" sz="2400" dirty="0" smtClean="0"/>
              <a:t> regulations for progression within, and transfer between, programmes and for the award of credits and qualifications.</a:t>
            </a:r>
          </a:p>
          <a:p>
            <a:r>
              <a:rPr lang="en-GB" sz="2400" b="1" dirty="0" smtClean="0"/>
              <a:t>Indicator 17 </a:t>
            </a:r>
            <a:endParaRPr lang="en-GB" sz="2400" dirty="0" smtClean="0"/>
          </a:p>
          <a:p>
            <a:r>
              <a:rPr lang="en-GB" sz="2400" dirty="0" smtClean="0"/>
              <a:t>The decisions of examination boards and assessment panels are recorded </a:t>
            </a:r>
            <a:r>
              <a:rPr lang="en-GB" sz="2400" dirty="0" smtClean="0">
                <a:solidFill>
                  <a:srgbClr val="7030A0"/>
                </a:solidFill>
              </a:rPr>
              <a:t>accurately</a:t>
            </a:r>
            <a:r>
              <a:rPr lang="en-GB" sz="2400" dirty="0" smtClean="0"/>
              <a:t>, and communicated to students </a:t>
            </a:r>
            <a:r>
              <a:rPr lang="en-GB" sz="2400" dirty="0" smtClean="0">
                <a:solidFill>
                  <a:srgbClr val="7030A0"/>
                </a:solidFill>
              </a:rPr>
              <a:t>promptly</a:t>
            </a:r>
            <a:r>
              <a:rPr lang="en-GB" sz="2400" dirty="0" smtClean="0"/>
              <a:t> and in accordance with stated timescales.</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1124744"/>
          </a:xfrm>
          <a:prstGeom prst="rect">
            <a:avLst/>
          </a:prstGeom>
        </p:spPr>
        <p:txBody>
          <a:bodyPr>
            <a:normAutofit/>
          </a:bodyPr>
          <a:lstStyle/>
          <a:p>
            <a:pPr lvl="0">
              <a:spcBef>
                <a:spcPct val="0"/>
              </a:spcBef>
            </a:pPr>
            <a:r>
              <a:rPr lang="en-GB" sz="3200" b="1" dirty="0" smtClean="0">
                <a:solidFill>
                  <a:srgbClr val="0070C0"/>
                </a:solidFill>
              </a:rPr>
              <a:t>Enhancement</a:t>
            </a:r>
            <a:r>
              <a:rPr lang="en-GB" sz="3200" b="1" dirty="0" smtClean="0"/>
              <a:t> </a:t>
            </a:r>
            <a:r>
              <a:rPr lang="en-GB" sz="3200" b="1" dirty="0" smtClean="0">
                <a:solidFill>
                  <a:srgbClr val="0070C0"/>
                </a:solidFill>
              </a:rPr>
              <a:t>of</a:t>
            </a:r>
            <a:r>
              <a:rPr lang="en-GB" sz="3200" b="1" dirty="0" smtClean="0"/>
              <a:t> </a:t>
            </a:r>
            <a:r>
              <a:rPr lang="en-GB" sz="3200" b="1" dirty="0" smtClean="0">
                <a:solidFill>
                  <a:srgbClr val="0070C0"/>
                </a:solidFill>
              </a:rPr>
              <a:t>assessment</a:t>
            </a:r>
            <a:r>
              <a:rPr lang="en-GB" sz="3200" b="1" dirty="0" smtClean="0"/>
              <a:t> </a:t>
            </a:r>
          </a:p>
          <a:p>
            <a:pPr lvl="0">
              <a:spcBef>
                <a:spcPct val="0"/>
              </a:spcBef>
            </a:pPr>
            <a:r>
              <a:rPr lang="en-GB" sz="3200" b="1" dirty="0" smtClean="0">
                <a:solidFill>
                  <a:srgbClr val="0070C0"/>
                </a:solidFill>
              </a:rPr>
              <a:t>processes</a:t>
            </a:r>
            <a:endParaRPr lang="en-GB" sz="3200" b="1" dirty="0">
              <a:solidFill>
                <a:srgbClr val="0070C0"/>
              </a:solidFill>
            </a:endParaRPr>
          </a:p>
        </p:txBody>
      </p:sp>
      <p:sp>
        <p:nvSpPr>
          <p:cNvPr id="3" name="Content Placeholder 2"/>
          <p:cNvSpPr txBox="1">
            <a:spLocks/>
          </p:cNvSpPr>
          <p:nvPr/>
        </p:nvSpPr>
        <p:spPr>
          <a:xfrm>
            <a:off x="251520" y="762000"/>
            <a:ext cx="8610600" cy="6096000"/>
          </a:xfrm>
          <a:prstGeom prst="rect">
            <a:avLst/>
          </a:prstGeom>
        </p:spPr>
        <p:txBody>
          <a:bodyPr>
            <a:noAutofit/>
          </a:bodyPr>
          <a:lstStyle/>
          <a:p>
            <a:endParaRPr lang="en-GB" sz="2400" b="1" dirty="0" smtClean="0"/>
          </a:p>
          <a:p>
            <a:endParaRPr lang="en-GB" sz="2400" b="1" dirty="0" smtClean="0"/>
          </a:p>
          <a:p>
            <a:r>
              <a:rPr lang="en-GB" sz="2400" b="1" dirty="0" smtClean="0"/>
              <a:t>Indicator 18 </a:t>
            </a:r>
            <a:endParaRPr lang="en-GB" sz="2400" dirty="0" smtClean="0"/>
          </a:p>
          <a:p>
            <a:r>
              <a:rPr lang="en-GB" sz="2400" dirty="0" smtClean="0"/>
              <a:t>Degree-awarding bodies systematically </a:t>
            </a:r>
            <a:r>
              <a:rPr lang="en-GB" sz="2400" dirty="0" smtClean="0">
                <a:solidFill>
                  <a:srgbClr val="7030A0"/>
                </a:solidFill>
              </a:rPr>
              <a:t>evaluate and enhance </a:t>
            </a:r>
            <a:r>
              <a:rPr lang="en-GB" sz="2400" dirty="0" smtClean="0"/>
              <a:t>their assessment policies, regulations and processes. </a:t>
            </a:r>
            <a:endParaRPr lang="en-GB"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Assessment for Learning</a:t>
            </a:r>
            <a:endParaRPr lang="en-GB" sz="2400" dirty="0">
              <a:solidFill>
                <a:srgbClr val="3366FF"/>
              </a:solidFill>
              <a:latin typeface="Tahoma" charset="0"/>
            </a:endParaRPr>
          </a:p>
        </p:txBody>
      </p:sp>
    </p:spTree>
    <p:extLst>
      <p:ext uri="{BB962C8B-B14F-4D97-AF65-F5344CB8AC3E}">
        <p14:creationId xmlns:p14="http://schemas.microsoft.com/office/powerpoint/2010/main" xmlns="" val="3446667685"/>
      </p:ext>
    </p:extLst>
  </p:cSld>
  <p:clrMapOvr>
    <a:masterClrMapping/>
  </p:clrMapOvr>
  <p:transition spd="slow" advTm="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‘feedforward’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(Bloxham and Boyd)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solidFill>
                  <a:schemeClr val="tx1"/>
                </a:solidFill>
              </a:rPr>
              <a:t>The importance of dialogic assessment</a:t>
            </a:r>
            <a:endParaRPr lang="en-GB" dirty="0">
              <a:solidFill>
                <a:schemeClr val="tx1"/>
              </a:solidFill>
            </a:endParaRPr>
          </a:p>
        </p:txBody>
      </p:sp>
      <p:sp>
        <p:nvSpPr>
          <p:cNvPr id="3" name="Content Placeholder 2"/>
          <p:cNvSpPr>
            <a:spLocks noGrp="1"/>
          </p:cNvSpPr>
          <p:nvPr>
            <p:ph idx="1"/>
          </p:nvPr>
        </p:nvSpPr>
        <p:spPr/>
        <p:txBody>
          <a:bodyPr/>
          <a:lstStyle/>
          <a:p>
            <a:pPr marL="0">
              <a:lnSpc>
                <a:spcPct val="100000"/>
              </a:lnSpc>
              <a:spcBef>
                <a:spcPts val="0"/>
              </a:spcBef>
              <a:buNone/>
            </a:pPr>
            <a:r>
              <a:rPr lang="en-GB" sz="2000" dirty="0" smtClean="0"/>
              <a:t>Students need to be exposed to, and gain experience in making judgements about, </a:t>
            </a:r>
            <a:r>
              <a:rPr lang="en-GB" sz="2000" dirty="0" smtClean="0">
                <a:solidFill>
                  <a:srgbClr val="7030A0"/>
                </a:solidFill>
              </a:rPr>
              <a:t>a variety of works of different quality</a:t>
            </a:r>
            <a:r>
              <a:rPr lang="en-GB" sz="2000" dirty="0" smtClean="0"/>
              <a:t>... They need planned rather than random exposure to exemplars, and experience in </a:t>
            </a:r>
            <a:r>
              <a:rPr lang="en-GB" sz="2000" dirty="0" smtClean="0">
                <a:solidFill>
                  <a:srgbClr val="7030A0"/>
                </a:solidFill>
              </a:rPr>
              <a:t>making judgements </a:t>
            </a:r>
            <a:r>
              <a:rPr lang="en-GB" sz="2000" dirty="0" smtClean="0"/>
              <a:t>about quality. They need to create </a:t>
            </a:r>
            <a:r>
              <a:rPr lang="en-GB" sz="2000" dirty="0" smtClean="0">
                <a:solidFill>
                  <a:srgbClr val="7030A0"/>
                </a:solidFill>
              </a:rPr>
              <a:t>verbalised </a:t>
            </a:r>
            <a:r>
              <a:rPr lang="en-GB" sz="2000" dirty="0" smtClean="0"/>
              <a:t>rationales and accounts of how various works could have been done better. Finally, they need to engage in evaluative </a:t>
            </a:r>
            <a:r>
              <a:rPr lang="en-GB" sz="2000" dirty="0" smtClean="0">
                <a:solidFill>
                  <a:srgbClr val="7030A0"/>
                </a:solidFill>
              </a:rPr>
              <a:t>conversations</a:t>
            </a:r>
            <a:r>
              <a:rPr lang="en-GB" sz="2000" dirty="0" smtClean="0"/>
              <a:t> with teachers and other students. Together, these three provide the means by which students can develop a </a:t>
            </a:r>
            <a:r>
              <a:rPr lang="en-GB" sz="2000" dirty="0" smtClean="0">
                <a:solidFill>
                  <a:srgbClr val="7030A0"/>
                </a:solidFill>
              </a:rPr>
              <a:t>concept of quality </a:t>
            </a:r>
            <a:r>
              <a:rPr lang="en-GB" sz="20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000" dirty="0" smtClean="0">
                <a:solidFill>
                  <a:srgbClr val="7030A0"/>
                </a:solidFill>
              </a:rPr>
              <a:t>peer assessment </a:t>
            </a:r>
            <a:r>
              <a:rPr lang="en-GB" sz="2000" dirty="0" smtClean="0"/>
              <a:t>so that it becomes a powerful strategy for higher education teaching. (Sadler 2010)</a:t>
            </a:r>
          </a:p>
          <a:p>
            <a:pPr marL="0">
              <a:lnSpc>
                <a:spcPct val="100000"/>
              </a:lnSpc>
              <a:spcBef>
                <a:spcPts val="0"/>
              </a:spcBef>
              <a:buNone/>
            </a:pPr>
            <a:endParaRPr lang="en-GB"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Towards programme level assessment</a:t>
            </a:r>
            <a:endParaRPr lang="en-GB" dirty="0"/>
          </a:p>
        </p:txBody>
      </p:sp>
      <p:sp>
        <p:nvSpPr>
          <p:cNvPr id="3" name="Content Placeholder 2"/>
          <p:cNvSpPr>
            <a:spLocks noGrp="1"/>
          </p:cNvSpPr>
          <p:nvPr>
            <p:ph idx="1"/>
          </p:nvPr>
        </p:nvSpPr>
        <p:spPr/>
        <p:txBody>
          <a:bodyPr/>
          <a:lstStyle/>
          <a:p>
            <a:pPr>
              <a:buNone/>
            </a:pPr>
            <a:r>
              <a:rPr lang="en-GB" dirty="0" smtClean="0"/>
              <a:t>Curriculum designers do well to move beyond a cantonised curriculum, where each module or unit behaves like a semi-autonomous canton within the Swiss government to a more federated approach where assessments are not only constructively aligned (Biggs and Tang, 2007) but also aligned within and between levels across a whole programme of study making for a more satisfying and fulfilling student experience.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In conclusion: some questions</a:t>
            </a:r>
          </a:p>
        </p:txBody>
      </p:sp>
      <p:sp>
        <p:nvSpPr>
          <p:cNvPr id="43011" name="Rectangle 3"/>
          <p:cNvSpPr>
            <a:spLocks noGrp="1" noChangeArrowheads="1"/>
          </p:cNvSpPr>
          <p:nvPr>
            <p:ph type="body" idx="1"/>
          </p:nvPr>
        </p:nvSpPr>
        <p:spPr>
          <a:xfrm>
            <a:off x="457200" y="1142984"/>
            <a:ext cx="8458200" cy="4983179"/>
          </a:xfrm>
        </p:spPr>
        <p:txBody>
          <a:bodyPr/>
          <a:lstStyle/>
          <a:p>
            <a:pPr eaLnBrk="1" hangingPunct="1"/>
            <a:r>
              <a:rPr lang="en-US" dirty="0" smtClean="0"/>
              <a:t>Can you perceive a progressive pathway through assignments within a qualification that demonstrate cumulative added value to students’ knowledge and capabilities'?</a:t>
            </a:r>
          </a:p>
          <a:p>
            <a:pPr eaLnBrk="1" hangingPunct="1"/>
            <a:r>
              <a:rPr lang="en-US" dirty="0" smtClean="0"/>
              <a:t>How can you ensure that </a:t>
            </a:r>
            <a:r>
              <a:rPr lang="en-GB" dirty="0" smtClean="0"/>
              <a:t>is assessment fully integrated within learning activities rather than being an add-on that adds nothing to student engagement?</a:t>
            </a:r>
          </a:p>
          <a:p>
            <a:pPr eaLnBrk="1" hangingPunct="1"/>
            <a:r>
              <a:rPr lang="en-GB" dirty="0" smtClean="0"/>
              <a:t>How are you developing students’ assessment literacy, so they understand fully what is required of them and can optimise their performances in a range of assessment contexts? </a:t>
            </a:r>
          </a:p>
          <a:p>
            <a:pPr eaLnBrk="1" hangingPunct="1"/>
            <a:r>
              <a:rPr lang="en-GB" dirty="0" smtClean="0"/>
              <a:t>Is it clear how the assignments link to the learning outcomes within and across levels of the qualification? </a:t>
            </a:r>
          </a:p>
          <a:p>
            <a:pPr eaLnBrk="1" hangingPunct="1"/>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more questions</a:t>
            </a:r>
            <a:endParaRPr lang="en-GB" dirty="0"/>
          </a:p>
        </p:txBody>
      </p:sp>
      <p:sp>
        <p:nvSpPr>
          <p:cNvPr id="3" name="Content Placeholder 2"/>
          <p:cNvSpPr>
            <a:spLocks noGrp="1"/>
          </p:cNvSpPr>
          <p:nvPr>
            <p:ph idx="1"/>
          </p:nvPr>
        </p:nvSpPr>
        <p:spPr>
          <a:xfrm>
            <a:off x="357158" y="1285860"/>
            <a:ext cx="8340755" cy="4916503"/>
          </a:xfrm>
        </p:spPr>
        <p:txBody>
          <a:bodyPr/>
          <a:lstStyle/>
          <a:p>
            <a:r>
              <a:rPr lang="en-GB" dirty="0" smtClean="0"/>
              <a:t>Are you offering a diversity of assessment types across the qualification enabling students to demonstrate capability in diverse ways without excessively requiring them to get used to too many types of assignment?</a:t>
            </a:r>
          </a:p>
          <a:p>
            <a:r>
              <a:rPr lang="en-GB" dirty="0" smtClean="0"/>
              <a:t>Does feedback from each assignment and between levels provide ‘</a:t>
            </a:r>
            <a:r>
              <a:rPr lang="en-GB" dirty="0" err="1" smtClean="0"/>
              <a:t>feedforward</a:t>
            </a:r>
            <a:r>
              <a:rPr lang="en-GB" dirty="0" smtClean="0"/>
              <a:t>’ to help students consolidate learning and  improve on previous performance?</a:t>
            </a:r>
          </a:p>
          <a:p>
            <a:r>
              <a:rPr lang="en-GB" dirty="0" smtClean="0"/>
              <a:t>Are you confident that the assessment strategy aligns with national and international expectations (e.g. the UK Code of practice section B6) as well as with appropriate professional, Subject and Regulatory Body requirements?</a:t>
            </a:r>
          </a:p>
          <a:p>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systemic questions</a:t>
            </a:r>
            <a:endParaRPr lang="en-GB" dirty="0"/>
          </a:p>
        </p:txBody>
      </p:sp>
      <p:sp>
        <p:nvSpPr>
          <p:cNvPr id="3" name="Content Placeholder 2"/>
          <p:cNvSpPr>
            <a:spLocks noGrp="1"/>
          </p:cNvSpPr>
          <p:nvPr>
            <p:ph idx="1"/>
          </p:nvPr>
        </p:nvSpPr>
        <p:spPr/>
        <p:txBody>
          <a:bodyPr/>
          <a:lstStyle/>
          <a:p>
            <a:pPr eaLnBrk="1" hangingPunct="1"/>
            <a:r>
              <a:rPr lang="en-US" dirty="0" smtClean="0"/>
              <a:t>How can you resolve the key issues associated with qualification level assessment, when modules are offered on a number of programmes?</a:t>
            </a:r>
          </a:p>
          <a:p>
            <a:pPr eaLnBrk="1" hangingPunct="1"/>
            <a:r>
              <a:rPr lang="en-US" dirty="0" smtClean="0"/>
              <a:t>How can development teams best resolve differences about assessment within shared pathways when traditionally they have had autonomy in design and execution?</a:t>
            </a:r>
          </a:p>
          <a:p>
            <a:pPr eaLnBrk="1" hangingPunct="1"/>
            <a:r>
              <a:rPr lang="en-US" dirty="0" smtClean="0"/>
              <a:t>What are the key </a:t>
            </a:r>
            <a:r>
              <a:rPr lang="en-US" dirty="0" err="1" smtClean="0"/>
              <a:t>prioritis</a:t>
            </a:r>
            <a:r>
              <a:rPr lang="en-US" dirty="0" smtClean="0"/>
              <a:t> for future action?</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PASS project</a:t>
            </a:r>
            <a:endParaRPr lang="en-GB" dirty="0"/>
          </a:p>
        </p:txBody>
      </p:sp>
      <p:sp>
        <p:nvSpPr>
          <p:cNvPr id="3" name="Content Placeholder 2"/>
          <p:cNvSpPr>
            <a:spLocks noGrp="1"/>
          </p:cNvSpPr>
          <p:nvPr>
            <p:ph idx="1"/>
          </p:nvPr>
        </p:nvSpPr>
        <p:spPr/>
        <p:txBody>
          <a:bodyPr/>
          <a:lstStyle/>
          <a:p>
            <a:pPr>
              <a:buNone/>
            </a:pPr>
            <a:r>
              <a:rPr lang="en-GB" dirty="0" smtClean="0"/>
              <a:t>PASS was a UK National Teaching Fellowship-funded project led by Peter Hartley, which has been highly influential in advancing thinking about programme focused assessment (McDowell, 2012). </a:t>
            </a:r>
          </a:p>
          <a:p>
            <a:pPr>
              <a:buNone/>
            </a:pPr>
            <a:r>
              <a:rPr lang="en-GB" dirty="0" smtClean="0"/>
              <a:t>The project sought to redress imbalances whereby assessment issues are primarily investigated and discussed at module or unit level, with some staff focusing solely on their direct responsibilities at module level, by providing evidence-based guidance and exemplars and examples to help programme leaders develop and implement effective programme focused assessment strategies. </a:t>
            </a:r>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major assessment problems and issues PASS set out to address included: </a:t>
            </a:r>
            <a:endParaRPr lang="en-GB" dirty="0"/>
          </a:p>
        </p:txBody>
      </p:sp>
      <p:sp>
        <p:nvSpPr>
          <p:cNvPr id="3" name="Content Placeholder 2"/>
          <p:cNvSpPr>
            <a:spLocks noGrp="1"/>
          </p:cNvSpPr>
          <p:nvPr>
            <p:ph idx="1"/>
          </p:nvPr>
        </p:nvSpPr>
        <p:spPr/>
        <p:txBody>
          <a:bodyPr/>
          <a:lstStyle/>
          <a:p>
            <a:pPr lvl="0"/>
            <a:r>
              <a:rPr lang="en-US" sz="2000" dirty="0" smtClean="0"/>
              <a:t>Students and staff failing to see the links between elements of the programme, and treating each as a separate item, with no perceptible coherence within an atomized curriculum;</a:t>
            </a:r>
            <a:endParaRPr lang="en-GB" sz="2000" dirty="0" smtClean="0"/>
          </a:p>
          <a:p>
            <a:pPr lvl="0"/>
            <a:r>
              <a:rPr lang="en-US" sz="2000" dirty="0" smtClean="0"/>
              <a:t>A realisation that in many cases modules were considered to be too short to focus on and provide feedback on slowly learnt literacies and/or complex learning;</a:t>
            </a:r>
            <a:endParaRPr lang="en-GB" sz="2000" dirty="0" smtClean="0"/>
          </a:p>
          <a:p>
            <a:pPr lvl="0"/>
            <a:r>
              <a:rPr lang="en-US" sz="2000" dirty="0" smtClean="0"/>
              <a:t>Over-assessment, with an associated potential overload of marking, data management and quality assurance procedures;</a:t>
            </a:r>
            <a:endParaRPr lang="en-GB" sz="2000" dirty="0" smtClean="0"/>
          </a:p>
          <a:p>
            <a:pPr lvl="0"/>
            <a:r>
              <a:rPr lang="en-US" sz="2000" dirty="0" smtClean="0"/>
              <a:t>A failure to assess over-arching programme outcomes; </a:t>
            </a:r>
            <a:endParaRPr lang="en-GB" sz="2000" dirty="0" smtClean="0"/>
          </a:p>
          <a:p>
            <a:r>
              <a:rPr lang="en-US" sz="2000" dirty="0" smtClean="0"/>
              <a:t>Too much summative, and not enough formative assessment. (PASS, pp1-2)</a:t>
            </a:r>
            <a:endParaRPr lang="en-GB" sz="2000" dirty="0" smtClean="0"/>
          </a:p>
          <a:p>
            <a:pPr lvl="0"/>
            <a:endParaRPr lang="en-GB" sz="1400" dirty="0" smtClean="0"/>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PASS team argued that:</a:t>
            </a:r>
            <a:endParaRPr lang="en-GB" dirty="0"/>
          </a:p>
        </p:txBody>
      </p:sp>
      <p:sp>
        <p:nvSpPr>
          <p:cNvPr id="3" name="Content Placeholder 2"/>
          <p:cNvSpPr>
            <a:spLocks noGrp="1"/>
          </p:cNvSpPr>
          <p:nvPr>
            <p:ph idx="1"/>
          </p:nvPr>
        </p:nvSpPr>
        <p:spPr/>
        <p:txBody>
          <a:bodyPr/>
          <a:lstStyle/>
          <a:p>
            <a:pPr>
              <a:buNone/>
            </a:pPr>
            <a:r>
              <a:rPr lang="en-US" dirty="0" smtClean="0"/>
              <a:t>‘The first and most critical point is that the assessment is specifically designed to address major programme outcomes rather than very specific or isolated components of the course. It follows then that such assessment is integrative in nature, trying to bring together understanding and skills in ways which represent key programme aims. As a result, the assessment is likely to be more authentic and meaningful to students, staff and external stakeholders.’ (PASS, p.3)</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possible solutions they suggest include: </a:t>
            </a:r>
            <a:endParaRPr lang="en-GB" dirty="0"/>
          </a:p>
        </p:txBody>
      </p:sp>
      <p:sp>
        <p:nvSpPr>
          <p:cNvPr id="3" name="Content Placeholder 2"/>
          <p:cNvSpPr>
            <a:spLocks noGrp="1"/>
          </p:cNvSpPr>
          <p:nvPr>
            <p:ph idx="1"/>
          </p:nvPr>
        </p:nvSpPr>
        <p:spPr/>
        <p:txBody>
          <a:bodyPr/>
          <a:lstStyle/>
          <a:p>
            <a:pPr lvl="0"/>
            <a:r>
              <a:rPr lang="en-US" sz="2000" dirty="0" smtClean="0"/>
              <a:t>having an integrated curriculum where any of the learning activities could contribute to any of the assessment strands across several years of the programme;</a:t>
            </a:r>
            <a:endParaRPr lang="en-GB" sz="2000" dirty="0" smtClean="0"/>
          </a:p>
          <a:p>
            <a:pPr lvl="0"/>
            <a:r>
              <a:rPr lang="en-US" sz="2000" dirty="0" smtClean="0"/>
              <a:t>synoptic problem-based assessment and extended year-long modules; </a:t>
            </a:r>
            <a:endParaRPr lang="en-GB" sz="2000" dirty="0" smtClean="0"/>
          </a:p>
          <a:p>
            <a:pPr lvl="0"/>
            <a:r>
              <a:rPr lang="en-US" sz="2000" dirty="0" smtClean="0"/>
              <a:t>capstone modules, where a substantive assignment can provide a cumulative assessment, bringing together disparate elements of learning across a number of modules;</a:t>
            </a:r>
            <a:endParaRPr lang="en-GB" sz="2000" dirty="0" smtClean="0"/>
          </a:p>
          <a:p>
            <a:pPr lvl="0"/>
            <a:r>
              <a:rPr lang="en-US" sz="2000" dirty="0" smtClean="0"/>
              <a:t>a separation of assessment blocks and study blocks, enabling formative assessment to be given during the intensive study periods and summative assessment addressed subsequently; and </a:t>
            </a:r>
            <a:endParaRPr lang="en-GB" sz="2000" dirty="0" smtClean="0"/>
          </a:p>
          <a:p>
            <a:pPr lvl="0"/>
            <a:r>
              <a:rPr lang="en-US" sz="2000" dirty="0" smtClean="0"/>
              <a:t>using portfolios or e-portfolios, linked to personal and professional development.</a:t>
            </a:r>
            <a:endParaRPr lang="en-GB" sz="2000" dirty="0" smtClean="0"/>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major current UK initiatives on assessment to consider</a:t>
            </a:r>
            <a:endParaRPr lang="en-GB" dirty="0"/>
          </a:p>
        </p:txBody>
      </p:sp>
      <p:sp>
        <p:nvSpPr>
          <p:cNvPr id="3" name="Content Placeholder 2"/>
          <p:cNvSpPr>
            <a:spLocks noGrp="1"/>
          </p:cNvSpPr>
          <p:nvPr>
            <p:ph idx="1"/>
          </p:nvPr>
        </p:nvSpPr>
        <p:spPr>
          <a:xfrm>
            <a:off x="214282" y="1214422"/>
            <a:ext cx="8715436" cy="4987941"/>
          </a:xfrm>
        </p:spPr>
        <p:txBody>
          <a:bodyPr/>
          <a:lstStyle/>
          <a:p>
            <a:r>
              <a:rPr lang="en-GB" dirty="0" smtClean="0"/>
              <a:t>The UK Quality Assurance Agency (QAA) Code of practice B6 on Assessment and APL.</a:t>
            </a:r>
          </a:p>
          <a:p>
            <a:r>
              <a:rPr lang="en-GB" dirty="0" smtClean="0"/>
              <a:t>The Higher Education Academy ‘A marked improvement’ project on bringing about change to institutional strategies on assessment.</a:t>
            </a:r>
          </a:p>
          <a:p>
            <a:r>
              <a:rPr lang="en-GB" dirty="0" smtClean="0"/>
              <a:t>Both groups have overlapping membership and therefore aligned perspectives.</a:t>
            </a:r>
          </a:p>
          <a:p>
            <a:r>
              <a:rPr lang="en-GB" dirty="0" smtClean="0"/>
              <a:t>Both initiatives draw on the work of previous generations of thinkers on assessment, and particularly the two Centres for Excellence in Teaching and Learning (CETLs) that focused on assessment, Oxford Brookes’ Assessment Knowledge Exchange (ASKe) and Northumbria's Assessment for Learning (A4L).</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2061</Words>
  <Application>Microsoft Office PowerPoint</Application>
  <PresentationFormat>On-screen Show (4:3)</PresentationFormat>
  <Paragraphs>186</Paragraphs>
  <Slides>32</Slides>
  <Notes>32</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LeedsMet template</vt:lpstr>
      <vt:lpstr>101_Custom Design</vt:lpstr>
      <vt:lpstr>Qualifications mapping workshop: Conceptualising assessment  strategies at the qualification level</vt:lpstr>
      <vt:lpstr>A rationale for designing and implementing a good assessment strategy:</vt:lpstr>
      <vt:lpstr>Towards programme level assessment</vt:lpstr>
      <vt:lpstr>Slide 4</vt:lpstr>
      <vt:lpstr>The PASS project</vt:lpstr>
      <vt:lpstr>The major assessment problems and issues PASS set out to address included: </vt:lpstr>
      <vt:lpstr>The PASS team argued that:</vt:lpstr>
      <vt:lpstr>Some possible solutions they suggest include: </vt:lpstr>
      <vt:lpstr>Two major current UK initiatives on assessment to consider</vt:lpstr>
      <vt:lpstr>Slide 10</vt:lpstr>
      <vt:lpstr>Engagement with the HEA project: A marked improvement</vt:lpstr>
      <vt:lpstr>The manifesto for change concentrates on six tenets:</vt:lpstr>
      <vt:lpstr>Slide 13</vt:lpstr>
      <vt:lpstr>Slide 14</vt:lpstr>
      <vt:lpstr>Slide 15</vt:lpstr>
      <vt:lpstr>UK Quality Code for Higher Education Part B: Assuring and enhancing academic quality </vt:lpstr>
      <vt:lpstr>Slide 17</vt:lpstr>
      <vt:lpstr>The basis for effective assessment (2) </vt:lpstr>
      <vt:lpstr>Slide 19</vt:lpstr>
      <vt:lpstr>Slide 20</vt:lpstr>
      <vt:lpstr>Slide 21</vt:lpstr>
      <vt:lpstr>Slide 22</vt:lpstr>
      <vt:lpstr>Slide 23</vt:lpstr>
      <vt:lpstr>Slide 24</vt:lpstr>
      <vt:lpstr>Slide 25</vt:lpstr>
      <vt:lpstr>Assessment for learning</vt:lpstr>
      <vt:lpstr>Assessment for learning</vt:lpstr>
      <vt:lpstr>Boud et al 2010: ‘Assessment 2020’:</vt:lpstr>
      <vt:lpstr>The importance of dialogic assessment</vt:lpstr>
      <vt:lpstr>In conclusion: some questions</vt:lpstr>
      <vt:lpstr>Some more questions</vt:lpstr>
      <vt:lpstr>Some systemic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2014-07-16T09:28:18Z</dcterms:modified>
</cp:coreProperties>
</file>