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63"/>
  </p:notesMasterIdLst>
  <p:handoutMasterIdLst>
    <p:handoutMasterId r:id="rId64"/>
  </p:handoutMasterIdLst>
  <p:sldIdLst>
    <p:sldId id="485" r:id="rId3"/>
    <p:sldId id="528" r:id="rId4"/>
    <p:sldId id="453" r:id="rId5"/>
    <p:sldId id="495" r:id="rId6"/>
    <p:sldId id="496" r:id="rId7"/>
    <p:sldId id="497" r:id="rId8"/>
    <p:sldId id="498" r:id="rId9"/>
    <p:sldId id="501" r:id="rId10"/>
    <p:sldId id="494" r:id="rId11"/>
    <p:sldId id="470" r:id="rId12"/>
    <p:sldId id="471" r:id="rId13"/>
    <p:sldId id="502" r:id="rId14"/>
    <p:sldId id="503" r:id="rId15"/>
    <p:sldId id="504" r:id="rId16"/>
    <p:sldId id="505" r:id="rId17"/>
    <p:sldId id="506" r:id="rId18"/>
    <p:sldId id="507" r:id="rId19"/>
    <p:sldId id="508" r:id="rId20"/>
    <p:sldId id="509" r:id="rId21"/>
    <p:sldId id="510" r:id="rId22"/>
    <p:sldId id="450" r:id="rId23"/>
    <p:sldId id="482" r:id="rId24"/>
    <p:sldId id="477" r:id="rId25"/>
    <p:sldId id="483" r:id="rId26"/>
    <p:sldId id="511" r:id="rId27"/>
    <p:sldId id="478" r:id="rId28"/>
    <p:sldId id="522" r:id="rId29"/>
    <p:sldId id="448" r:id="rId30"/>
    <p:sldId id="512" r:id="rId31"/>
    <p:sldId id="513" r:id="rId32"/>
    <p:sldId id="514" r:id="rId33"/>
    <p:sldId id="515" r:id="rId34"/>
    <p:sldId id="516" r:id="rId35"/>
    <p:sldId id="517" r:id="rId36"/>
    <p:sldId id="518" r:id="rId37"/>
    <p:sldId id="519" r:id="rId38"/>
    <p:sldId id="520" r:id="rId39"/>
    <p:sldId id="521" r:id="rId40"/>
    <p:sldId id="529" r:id="rId41"/>
    <p:sldId id="523" r:id="rId42"/>
    <p:sldId id="526" r:id="rId43"/>
    <p:sldId id="422" r:id="rId44"/>
    <p:sldId id="527" r:id="rId45"/>
    <p:sldId id="472" r:id="rId46"/>
    <p:sldId id="481" r:id="rId47"/>
    <p:sldId id="428" r:id="rId48"/>
    <p:sldId id="474" r:id="rId49"/>
    <p:sldId id="479" r:id="rId50"/>
    <p:sldId id="475" r:id="rId51"/>
    <p:sldId id="480" r:id="rId52"/>
    <p:sldId id="445" r:id="rId53"/>
    <p:sldId id="447" r:id="rId54"/>
    <p:sldId id="441" r:id="rId55"/>
    <p:sldId id="440" r:id="rId56"/>
    <p:sldId id="493" r:id="rId57"/>
    <p:sldId id="443" r:id="rId58"/>
    <p:sldId id="270" r:id="rId59"/>
    <p:sldId id="271" r:id="rId60"/>
    <p:sldId id="272" r:id="rId61"/>
    <p:sldId id="317" r:id="rId6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0066"/>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99" autoAdjust="0"/>
    <p:restoredTop sz="97458" autoAdjust="0"/>
  </p:normalViewPr>
  <p:slideViewPr>
    <p:cSldViewPr>
      <p:cViewPr>
        <p:scale>
          <a:sx n="53" d="100"/>
          <a:sy n="53" d="100"/>
        </p:scale>
        <p:origin x="-912" y="150"/>
      </p:cViewPr>
      <p:guideLst>
        <p:guide orient="horz" pos="2160"/>
        <p:guide pos="2880"/>
      </p:guideLst>
    </p:cSldViewPr>
  </p:slideViewPr>
  <p:outlineViewPr>
    <p:cViewPr>
      <p:scale>
        <a:sx n="33" d="100"/>
        <a:sy n="33" d="100"/>
      </p:scale>
      <p:origin x="0" y="6468"/>
    </p:cViewPr>
  </p:outlineViewPr>
  <p:notesTextViewPr>
    <p:cViewPr>
      <p:scale>
        <a:sx n="100" d="100"/>
        <a:sy n="100" d="100"/>
      </p:scale>
      <p:origin x="0" y="0"/>
    </p:cViewPr>
  </p:notesTextViewPr>
  <p:sorterViewPr>
    <p:cViewPr>
      <p:scale>
        <a:sx n="100" d="100"/>
        <a:sy n="100" d="100"/>
      </p:scale>
      <p:origin x="0" y="23676"/>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10-31T11:45:26.322" idx="2">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27</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31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32</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33</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40</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40</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B4415C90-2686-42D0-B8B8-0DC15A6ACD0A}" type="slidenum">
              <a:rPr lang="en-US" smtClean="0"/>
              <a:pPr/>
              <a:t>41</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46</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49</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51</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52</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54</a:t>
            </a:fld>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56</a:t>
            </a:fld>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57</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58</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59</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11</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02/07/2014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02/07/2014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02/07/2014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02/07/2014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02/07/2014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02/07/2014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02/07/2014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02/07/2014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02/07/2014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02/07/2014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02/07/2014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02/07/2014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brookes.ac.uk/aske/Manifesto/"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15912" y="466725"/>
            <a:ext cx="7042169" cy="2133600"/>
          </a:xfrm>
        </p:spPr>
        <p:txBody>
          <a:bodyPr/>
          <a:lstStyle/>
          <a:p>
            <a:pPr algn="ctr"/>
            <a:r>
              <a:rPr lang="en-GB" dirty="0" smtClean="0"/>
              <a:t>A marked improvement</a:t>
            </a:r>
            <a:br>
              <a:rPr lang="en-GB" dirty="0" smtClean="0"/>
            </a:br>
            <a:r>
              <a:rPr lang="en-GB" dirty="0" smtClean="0"/>
              <a:t>Anglia Ruskin </a:t>
            </a:r>
            <a:br>
              <a:rPr lang="en-GB" dirty="0" smtClean="0"/>
            </a:br>
            <a:r>
              <a:rPr lang="en-GB" dirty="0" smtClean="0"/>
              <a:t>FST away days</a:t>
            </a:r>
            <a:endParaRPr lang="en-GB" dirty="0"/>
          </a:p>
        </p:txBody>
      </p:sp>
      <p:sp>
        <p:nvSpPr>
          <p:cNvPr id="5" name="Subtitle 4"/>
          <p:cNvSpPr>
            <a:spLocks noGrp="1"/>
          </p:cNvSpPr>
          <p:nvPr>
            <p:ph type="subTitle" idx="1"/>
          </p:nvPr>
        </p:nvSpPr>
        <p:spPr/>
        <p:txBody>
          <a:bodyPr/>
          <a:lstStyle/>
          <a:p>
            <a:pPr algn="ctr" eaLnBrk="1" hangingPunct="1">
              <a:defRPr/>
            </a:pPr>
            <a:r>
              <a:rPr lang="en-GB" sz="2400" dirty="0" smtClean="0"/>
              <a:t>July 2014</a:t>
            </a:r>
          </a:p>
          <a:p>
            <a:pPr algn="ctr" eaLnBrk="1" hangingPunct="1">
              <a:defRPr/>
            </a:pPr>
            <a:r>
              <a:rPr lang="en-GB" sz="2400" dirty="0" smtClean="0"/>
              <a:t>Sally Brown</a:t>
            </a:r>
          </a:p>
          <a:p>
            <a:pPr algn="ctr" eaLnBrk="1" hangingPunct="1">
              <a:defRPr/>
            </a:pPr>
            <a:r>
              <a:rPr lang="en-GB" sz="2400" dirty="0" smtClean="0"/>
              <a:t>NTF, PFHEA, SFSEDA</a:t>
            </a:r>
          </a:p>
          <a:p>
            <a:pPr algn="ctr" eaLnBrk="1" hangingPunct="1">
              <a:defRPr/>
            </a:pPr>
            <a:r>
              <a:rPr lang="en-GB" sz="2400" dirty="0" smtClean="0"/>
              <a:t>Emerita Professor, Leeds Metropolitan University</a:t>
            </a:r>
          </a:p>
          <a:p>
            <a:pPr algn="ctr" eaLnBrk="1" hangingPunct="1">
              <a:defRPr/>
            </a:pPr>
            <a:r>
              <a:rPr lang="en-GB" sz="2400" dirty="0" smtClean="0"/>
              <a:t>Visiting Professor University of Plymouth &amp; Liverpool John Moores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manifesto for change concentrates on six tenets:</a:t>
            </a:r>
            <a:endParaRPr lang="en-GB" dirty="0"/>
          </a:p>
        </p:txBody>
      </p:sp>
      <p:sp>
        <p:nvSpPr>
          <p:cNvPr id="3" name="Content Placeholder 2"/>
          <p:cNvSpPr>
            <a:spLocks noGrp="1"/>
          </p:cNvSpPr>
          <p:nvPr>
            <p:ph idx="1"/>
          </p:nvPr>
        </p:nvSpPr>
        <p:spPr/>
        <p:txBody>
          <a:bodyPr/>
          <a:lstStyle/>
          <a:p>
            <a:pPr marL="457200" indent="-457200">
              <a:buSzPct val="100000"/>
              <a:buFont typeface="+mj-lt"/>
              <a:buAutoNum type="arabicPeriod"/>
            </a:pPr>
            <a:r>
              <a:rPr lang="en-GB" sz="2800" dirty="0" smtClean="0"/>
              <a:t>Assessment for learning;</a:t>
            </a:r>
          </a:p>
          <a:p>
            <a:pPr marL="457200" indent="-457200">
              <a:buSzPct val="100000"/>
              <a:buFont typeface="+mj-lt"/>
              <a:buAutoNum type="arabicPeriod"/>
            </a:pPr>
            <a:r>
              <a:rPr lang="en-GB" sz="2800" dirty="0" smtClean="0"/>
              <a:t>Ensuring assessment is fit for purpose;</a:t>
            </a:r>
          </a:p>
          <a:p>
            <a:pPr marL="457200" indent="-457200">
              <a:buSzPct val="100000"/>
              <a:buFont typeface="+mj-lt"/>
              <a:buAutoNum type="arabicPeriod"/>
            </a:pPr>
            <a:r>
              <a:rPr lang="en-GB" sz="2800" dirty="0" smtClean="0"/>
              <a:t>Recognition of the imprecision of many assessment practices;</a:t>
            </a:r>
          </a:p>
          <a:p>
            <a:pPr marL="457200" indent="-457200">
              <a:buSzPct val="100000"/>
              <a:buFont typeface="+mj-lt"/>
              <a:buAutoNum type="arabicPeriod"/>
            </a:pPr>
            <a:r>
              <a:rPr lang="en-GB" sz="2800" dirty="0" smtClean="0"/>
              <a:t>Constructing standards in assessment communities;</a:t>
            </a:r>
          </a:p>
          <a:p>
            <a:pPr marL="457200" indent="-457200">
              <a:buSzPct val="100000"/>
              <a:buFont typeface="+mj-lt"/>
              <a:buAutoNum type="arabicPeriod"/>
            </a:pPr>
            <a:r>
              <a:rPr lang="en-GB" sz="2800" dirty="0" smtClean="0"/>
              <a:t>Integrating assessment literacy into course design;</a:t>
            </a:r>
          </a:p>
          <a:p>
            <a:pPr marL="457200" indent="-457200">
              <a:buSzPct val="100000"/>
              <a:buFont typeface="+mj-lt"/>
              <a:buAutoNum type="arabicPeriod"/>
            </a:pPr>
            <a:r>
              <a:rPr lang="en-GB" sz="2800" dirty="0" smtClean="0"/>
              <a:t>Ensuring professional judgments are reliable.</a:t>
            </a:r>
          </a:p>
          <a:p>
            <a:pPr marL="457200" indent="-457200">
              <a:buSzPct val="100000"/>
              <a:buFont typeface="+mj-lt"/>
              <a:buAutoNum type="arabicPeriod"/>
            </a:pPr>
            <a:endParaRPr lang="en-GB"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 Placeholder 2"/>
          <p:cNvSpPr>
            <a:spLocks noGrp="1"/>
          </p:cNvSpPr>
          <p:nvPr>
            <p:ph type="body" idx="1"/>
          </p:nvPr>
        </p:nvSpPr>
        <p:spPr/>
        <p:txBody>
          <a:bodyPr/>
          <a:lstStyle/>
          <a:p>
            <a:r>
              <a:rPr lang="en-GB" sz="4800" dirty="0" smtClean="0"/>
              <a:t>Sharing across the faculty and the wider university</a:t>
            </a:r>
            <a:endParaRPr lang="en-GB" sz="4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thoughts from the working groups</a:t>
            </a:r>
            <a:endParaRPr lang="en-GB" dirty="0"/>
          </a:p>
        </p:txBody>
      </p:sp>
      <p:sp>
        <p:nvSpPr>
          <p:cNvPr id="3" name="Content Placeholder 2"/>
          <p:cNvSpPr>
            <a:spLocks noGrp="1"/>
          </p:cNvSpPr>
          <p:nvPr>
            <p:ph idx="1"/>
          </p:nvPr>
        </p:nvSpPr>
        <p:spPr/>
        <p:txBody>
          <a:bodyPr/>
          <a:lstStyle/>
          <a:p>
            <a:pPr lvl="0"/>
            <a:r>
              <a:rPr lang="en-GB" sz="2800" dirty="0" smtClean="0"/>
              <a:t>The importance of both formative and summative feedback, and getting the balance right, and embedding formative feedback, using it for diagnostic purposes</a:t>
            </a:r>
          </a:p>
          <a:p>
            <a:pPr lvl="0"/>
            <a:r>
              <a:rPr lang="en-GB" sz="2800" dirty="0" smtClean="0"/>
              <a:t>Linking assessment to professional practice, and linking this in turn to professional practice (fit for purpose)</a:t>
            </a:r>
          </a:p>
          <a:p>
            <a:pPr lvl="0"/>
            <a:r>
              <a:rPr lang="en-GB" sz="2800" dirty="0" smtClean="0"/>
              <a:t>Issues around assessing group work</a:t>
            </a:r>
          </a:p>
          <a:p>
            <a:pPr lvl="0"/>
            <a:r>
              <a:rPr lang="en-GB" sz="2800" dirty="0" smtClean="0"/>
              <a:t>Feedback on exam scripts (some gave it, some didn’t) </a:t>
            </a:r>
          </a:p>
          <a:p>
            <a:endParaRPr lang="en-GB"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thoughts</a:t>
            </a:r>
            <a:endParaRPr lang="en-GB" dirty="0"/>
          </a:p>
        </p:txBody>
      </p:sp>
      <p:sp>
        <p:nvSpPr>
          <p:cNvPr id="3" name="Content Placeholder 2"/>
          <p:cNvSpPr>
            <a:spLocks noGrp="1"/>
          </p:cNvSpPr>
          <p:nvPr>
            <p:ph idx="1"/>
          </p:nvPr>
        </p:nvSpPr>
        <p:spPr/>
        <p:txBody>
          <a:bodyPr/>
          <a:lstStyle/>
          <a:p>
            <a:pPr lvl="0"/>
            <a:r>
              <a:rPr lang="en-GB" sz="2800" dirty="0" smtClean="0"/>
              <a:t>Multiple/incremental assessment</a:t>
            </a:r>
          </a:p>
          <a:p>
            <a:pPr lvl="0"/>
            <a:r>
              <a:rPr lang="en-GB" sz="2800" dirty="0" smtClean="0"/>
              <a:t>Problems around giving extensions for course work;</a:t>
            </a:r>
          </a:p>
          <a:p>
            <a:pPr lvl="0"/>
            <a:r>
              <a:rPr lang="en-GB" sz="2800" dirty="0" smtClean="0"/>
              <a:t>The need for academic packages to support failing students;</a:t>
            </a:r>
          </a:p>
          <a:p>
            <a:pPr lvl="0"/>
            <a:r>
              <a:rPr lang="en-GB" sz="2800" dirty="0" smtClean="0"/>
              <a:t>Constraints around PSRBs requirements;</a:t>
            </a:r>
          </a:p>
          <a:p>
            <a:pPr lvl="0"/>
            <a:r>
              <a:rPr lang="en-GB" sz="2800" dirty="0" smtClean="0"/>
              <a:t>Discussions around what works well when giving assessors feedback on their assessment (including a traffic light system (RAG sheet) </a:t>
            </a:r>
          </a:p>
          <a:p>
            <a:pPr lvl="0"/>
            <a:r>
              <a:rPr lang="en-GB" sz="2800" dirty="0" smtClean="0"/>
              <a:t>The importance of letting students know when they are getting informal feedback that it is feedback</a:t>
            </a:r>
          </a:p>
          <a:p>
            <a:pPr lvl="0"/>
            <a:r>
              <a:rPr lang="en-GB" sz="2800" dirty="0" smtClean="0"/>
              <a:t>The value of group feedback via </a:t>
            </a:r>
            <a:r>
              <a:rPr lang="en-GB" sz="2800" dirty="0" err="1" smtClean="0"/>
              <a:t>vodcasts</a:t>
            </a:r>
            <a:endParaRPr lang="en-GB" sz="2800" dirty="0" smtClean="0"/>
          </a:p>
          <a:p>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still more</a:t>
            </a:r>
            <a:endParaRPr lang="en-GB" dirty="0"/>
          </a:p>
        </p:txBody>
      </p:sp>
      <p:sp>
        <p:nvSpPr>
          <p:cNvPr id="3" name="Content Placeholder 2"/>
          <p:cNvSpPr>
            <a:spLocks noGrp="1"/>
          </p:cNvSpPr>
          <p:nvPr>
            <p:ph idx="1"/>
          </p:nvPr>
        </p:nvSpPr>
        <p:spPr/>
        <p:txBody>
          <a:bodyPr/>
          <a:lstStyle/>
          <a:p>
            <a:pPr lvl="0"/>
            <a:r>
              <a:rPr lang="en-GB" sz="2800" dirty="0" smtClean="0"/>
              <a:t>The value of real life/ authentic assessment</a:t>
            </a:r>
          </a:p>
          <a:p>
            <a:pPr lvl="0"/>
            <a:r>
              <a:rPr lang="en-GB" sz="2800" dirty="0" smtClean="0"/>
              <a:t>Feed forward as a way of integrating assessment as learning</a:t>
            </a:r>
          </a:p>
          <a:p>
            <a:pPr lvl="0"/>
            <a:r>
              <a:rPr lang="en-GB" sz="2800" dirty="0" smtClean="0"/>
              <a:t>The value of using a variety of assessment formats;</a:t>
            </a:r>
          </a:p>
          <a:p>
            <a:pPr lvl="0"/>
            <a:r>
              <a:rPr lang="en-GB" sz="2800" dirty="0" smtClean="0"/>
              <a:t>A desire to make assessment exciting, interesting and instilling a sense of pride in achievement;</a:t>
            </a:r>
          </a:p>
          <a:p>
            <a:pPr lvl="0"/>
            <a:r>
              <a:rPr lang="en-GB" sz="2800" dirty="0" smtClean="0"/>
              <a:t>The importance of assessment literacy: familiarising students with the vocabulary of assessment;</a:t>
            </a:r>
          </a:p>
          <a:p>
            <a:pPr lvl="0"/>
            <a:r>
              <a:rPr lang="en-GB" sz="2800" dirty="0" smtClean="0"/>
              <a:t>The importance of using appropriate new technologies (and some issues with the ARU VLE)</a:t>
            </a:r>
          </a:p>
          <a:p>
            <a:endParaRPr lang="en-GB"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major success factors identified were:</a:t>
            </a:r>
            <a:br>
              <a:rPr lang="en-GB" dirty="0" smtClean="0"/>
            </a:br>
            <a:endParaRPr lang="en-GB" dirty="0"/>
          </a:p>
        </p:txBody>
      </p:sp>
      <p:sp>
        <p:nvSpPr>
          <p:cNvPr id="3" name="Content Placeholder 2"/>
          <p:cNvSpPr>
            <a:spLocks noGrp="1"/>
          </p:cNvSpPr>
          <p:nvPr>
            <p:ph idx="1"/>
          </p:nvPr>
        </p:nvSpPr>
        <p:spPr/>
        <p:txBody>
          <a:bodyPr/>
          <a:lstStyle/>
          <a:p>
            <a:pPr lvl="0"/>
            <a:r>
              <a:rPr lang="en-GB" sz="2800" dirty="0" smtClean="0"/>
              <a:t>Motivation (Because student are working towards professional qualifications)</a:t>
            </a:r>
          </a:p>
          <a:p>
            <a:pPr lvl="0"/>
            <a:r>
              <a:rPr lang="en-GB" sz="2800" dirty="0" smtClean="0"/>
              <a:t>Authentic constructively aligned assessment;</a:t>
            </a:r>
          </a:p>
          <a:p>
            <a:pPr lvl="0"/>
            <a:r>
              <a:rPr lang="en-GB" sz="2800" dirty="0" smtClean="0"/>
              <a:t>Incremental review</a:t>
            </a:r>
          </a:p>
          <a:p>
            <a:pPr lvl="0"/>
            <a:r>
              <a:rPr lang="en-GB" sz="2800" dirty="0" smtClean="0"/>
              <a:t>Commitment to students’ success</a:t>
            </a:r>
          </a:p>
          <a:p>
            <a:pPr lvl="0"/>
            <a:r>
              <a:rPr lang="en-GB" sz="2800" dirty="0" smtClean="0"/>
              <a:t>Assessment literacy</a:t>
            </a:r>
          </a:p>
          <a:p>
            <a:pPr lvl="0"/>
            <a:r>
              <a:rPr lang="en-GB" sz="2800" dirty="0" smtClean="0"/>
              <a:t>Skills for learning</a:t>
            </a:r>
          </a:p>
          <a:p>
            <a:pPr lvl="0"/>
            <a:r>
              <a:rPr lang="en-GB" sz="2800" dirty="0" smtClean="0"/>
              <a:t>The value of using students to give a ‘sense check’ on planned assignments</a:t>
            </a:r>
          </a:p>
          <a:p>
            <a:endParaRPr lang="en-GB"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success factors</a:t>
            </a:r>
            <a:endParaRPr lang="en-GB" dirty="0"/>
          </a:p>
        </p:txBody>
      </p:sp>
      <p:sp>
        <p:nvSpPr>
          <p:cNvPr id="3" name="Content Placeholder 2"/>
          <p:cNvSpPr>
            <a:spLocks noGrp="1"/>
          </p:cNvSpPr>
          <p:nvPr>
            <p:ph idx="1"/>
          </p:nvPr>
        </p:nvSpPr>
        <p:spPr/>
        <p:txBody>
          <a:bodyPr/>
          <a:lstStyle/>
          <a:p>
            <a:pPr lvl="0"/>
            <a:r>
              <a:rPr lang="en-GB" sz="2800" dirty="0" smtClean="0"/>
              <a:t>The value of immersive experiences</a:t>
            </a:r>
          </a:p>
          <a:p>
            <a:pPr lvl="0"/>
            <a:r>
              <a:rPr lang="en-GB" sz="2800" dirty="0" smtClean="0"/>
              <a:t>Robust processes</a:t>
            </a:r>
          </a:p>
          <a:p>
            <a:pPr lvl="0"/>
            <a:r>
              <a:rPr lang="en-GB" sz="2800" dirty="0" smtClean="0"/>
              <a:t>Training to establish standards</a:t>
            </a:r>
          </a:p>
          <a:p>
            <a:pPr lvl="0"/>
            <a:r>
              <a:rPr lang="en-GB" sz="2800" dirty="0" smtClean="0"/>
              <a:t>The importance of opening up the ‘black box’ of assessment ‘secrets’</a:t>
            </a:r>
          </a:p>
          <a:p>
            <a:endParaRPr lang="en-GB"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emergent issues</a:t>
            </a:r>
            <a:endParaRPr lang="en-GB" dirty="0"/>
          </a:p>
        </p:txBody>
      </p:sp>
      <p:sp>
        <p:nvSpPr>
          <p:cNvPr id="3" name="Content Placeholder 2"/>
          <p:cNvSpPr>
            <a:spLocks noGrp="1"/>
          </p:cNvSpPr>
          <p:nvPr>
            <p:ph idx="1"/>
          </p:nvPr>
        </p:nvSpPr>
        <p:spPr/>
        <p:txBody>
          <a:bodyPr/>
          <a:lstStyle/>
          <a:p>
            <a:pPr lvl="0"/>
            <a:r>
              <a:rPr lang="en-GB" dirty="0" smtClean="0"/>
              <a:t>The difficulty of balancing the restricted number of assessments allowed within the ARU scheme and the desire to give incremental feedback;</a:t>
            </a:r>
          </a:p>
          <a:p>
            <a:pPr lvl="0"/>
            <a:r>
              <a:rPr lang="en-GB" dirty="0" smtClean="0"/>
              <a:t>Potentially regressive internal validation chairs who insisted on assignments with long word counts</a:t>
            </a:r>
          </a:p>
          <a:p>
            <a:pPr lvl="0"/>
            <a:r>
              <a:rPr lang="en-GB" dirty="0" smtClean="0"/>
              <a:t>Courses with shared modules where Course leaders have no control over them</a:t>
            </a:r>
          </a:p>
          <a:p>
            <a:pPr lvl="0"/>
            <a:r>
              <a:rPr lang="en-GB" dirty="0" smtClean="0"/>
              <a:t>The potential of academic regulations to get in the way of good assessment</a:t>
            </a:r>
          </a:p>
          <a:p>
            <a:pPr lvl="0"/>
            <a:r>
              <a:rPr lang="en-GB" dirty="0" smtClean="0"/>
              <a:t>The potential of PSRB requirements to restrict freedom of movement in setting good assignments (e.g. by insisting on exams)</a:t>
            </a:r>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issues</a:t>
            </a:r>
            <a:endParaRPr lang="en-GB" dirty="0"/>
          </a:p>
        </p:txBody>
      </p:sp>
      <p:sp>
        <p:nvSpPr>
          <p:cNvPr id="3" name="Content Placeholder 2"/>
          <p:cNvSpPr>
            <a:spLocks noGrp="1"/>
          </p:cNvSpPr>
          <p:nvPr>
            <p:ph idx="1"/>
          </p:nvPr>
        </p:nvSpPr>
        <p:spPr/>
        <p:txBody>
          <a:bodyPr/>
          <a:lstStyle/>
          <a:p>
            <a:pPr lvl="0"/>
            <a:r>
              <a:rPr lang="en-GB" dirty="0" smtClean="0"/>
              <a:t>Turnitin seems not to be used for submission of assignments other than text based ones</a:t>
            </a:r>
          </a:p>
          <a:p>
            <a:pPr lvl="0"/>
            <a:r>
              <a:rPr lang="en-GB" dirty="0" smtClean="0"/>
              <a:t>Course leaders have much responsibility and little power and this can impact on the student experience;</a:t>
            </a:r>
          </a:p>
          <a:p>
            <a:pPr lvl="0"/>
            <a:r>
              <a:rPr lang="en-GB" dirty="0" smtClean="0"/>
              <a:t>Course leaders cannot control who teaches/assesses on their courses.</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Text Placeholder 4"/>
          <p:cNvSpPr>
            <a:spLocks noGrp="1"/>
          </p:cNvSpPr>
          <p:nvPr>
            <p:ph type="body" idx="1"/>
          </p:nvPr>
        </p:nvSpPr>
        <p:spPr/>
        <p:txBody>
          <a:bodyPr/>
          <a:lstStyle/>
          <a:p>
            <a:r>
              <a:rPr lang="en-GB" sz="5400" dirty="0" smtClean="0"/>
              <a:t>FST Inputs</a:t>
            </a:r>
            <a:endParaRPr lang="en-GB" sz="5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rot="60000">
            <a:off x="-265927" y="82850"/>
            <a:ext cx="9553575" cy="68008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p:spPr>
        <p:txBody>
          <a:bodyPr/>
          <a:lstStyle/>
          <a:p>
            <a:r>
              <a:rPr lang="en-GB" dirty="0" smtClean="0"/>
              <a:t>Prioritisation task</a:t>
            </a:r>
            <a:endParaRPr lang="en-GB" dirty="0"/>
          </a:p>
        </p:txBody>
      </p:sp>
      <p:sp>
        <p:nvSpPr>
          <p:cNvPr id="3" name="Content Placeholder 2"/>
          <p:cNvSpPr>
            <a:spLocks noGrp="1"/>
          </p:cNvSpPr>
          <p:nvPr>
            <p:ph idx="1"/>
          </p:nvPr>
        </p:nvSpPr>
        <p:spPr/>
        <p:txBody>
          <a:bodyPr/>
          <a:lstStyle/>
          <a:p>
            <a:r>
              <a:rPr lang="en-GB" dirty="0" smtClean="0"/>
              <a:t>What are the key interventions you need to build into your development programmes?</a:t>
            </a:r>
          </a:p>
          <a:p>
            <a:r>
              <a:rPr lang="en-GB" dirty="0" smtClean="0"/>
              <a:t>How can you involve students further in a dialogue about assessment?</a:t>
            </a:r>
          </a:p>
          <a:p>
            <a:pPr>
              <a:buNone/>
            </a:pPr>
            <a:endParaRPr lang="en-GB" dirty="0" smtClean="0"/>
          </a:p>
          <a:p>
            <a:pPr>
              <a:buNone/>
            </a:pPr>
            <a:r>
              <a:rPr lang="en-GB" dirty="0" smtClean="0"/>
              <a:t>Using the sample programme assessment strategy, can you identify:</a:t>
            </a:r>
          </a:p>
          <a:p>
            <a:r>
              <a:rPr lang="en-GB" dirty="0" smtClean="0"/>
              <a:t>Priorities for change?</a:t>
            </a:r>
          </a:p>
          <a:p>
            <a:r>
              <a:rPr lang="en-GB" dirty="0" smtClean="0"/>
              <a:t>Goals for the short, medium and long term?</a:t>
            </a:r>
          </a:p>
          <a:p>
            <a:r>
              <a:rPr lang="en-GB" dirty="0" smtClean="0"/>
              <a:t>What further information and resources you require to improve your assessment? …….</a:t>
            </a:r>
          </a:p>
          <a:p>
            <a:pPr>
              <a:buNone/>
            </a:pP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To what extent does your assessment strategy: </a:t>
            </a:r>
            <a:endParaRPr lang="en-GB" dirty="0"/>
          </a:p>
        </p:txBody>
      </p:sp>
      <p:sp>
        <p:nvSpPr>
          <p:cNvPr id="3" name="Content Placeholder 2"/>
          <p:cNvSpPr>
            <a:spLocks noGrp="1"/>
          </p:cNvSpPr>
          <p:nvPr>
            <p:ph idx="1"/>
          </p:nvPr>
        </p:nvSpPr>
        <p:spPr>
          <a:xfrm>
            <a:off x="468312" y="1214422"/>
            <a:ext cx="8318529" cy="4987941"/>
          </a:xfrm>
        </p:spPr>
        <p:txBody>
          <a:bodyPr/>
          <a:lstStyle/>
          <a:p>
            <a:r>
              <a:rPr lang="en-GB" sz="2800" dirty="0" smtClean="0"/>
              <a:t>Maximise fast, formative feedback opportunities without driving your markers into the ground?</a:t>
            </a:r>
          </a:p>
          <a:p>
            <a:r>
              <a:rPr lang="en-GB" sz="2800" dirty="0" smtClean="0"/>
              <a:t>Support student transition and retention by making assessment integral to learning? </a:t>
            </a:r>
          </a:p>
          <a:p>
            <a:r>
              <a:rPr lang="en-GB" sz="2800" dirty="0" smtClean="0"/>
              <a:t>Enable the development of digital literacy by providing tasks that use social and digital media?</a:t>
            </a:r>
          </a:p>
          <a:p>
            <a:r>
              <a:rPr lang="en-GB" sz="2800" dirty="0" smtClean="0"/>
              <a:t>Make the process of assessing and being assessed enjoyable for staff and students?</a:t>
            </a:r>
          </a:p>
          <a:p>
            <a:r>
              <a:rPr lang="en-GB" sz="2800" dirty="0" smtClean="0"/>
              <a:t>Assure the standards of assessment against national and PSRB benchmarks?</a:t>
            </a:r>
            <a:endParaRPr lang="en-GB"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a:t>
            </a:r>
            <a:endParaRPr lang="en-GB" dirty="0"/>
          </a:p>
        </p:txBody>
      </p:sp>
      <p:sp>
        <p:nvSpPr>
          <p:cNvPr id="3" name="Content Placeholder 2"/>
          <p:cNvSpPr>
            <a:spLocks noGrp="1"/>
          </p:cNvSpPr>
          <p:nvPr>
            <p:ph idx="1"/>
          </p:nvPr>
        </p:nvSpPr>
        <p:spPr/>
        <p:txBody>
          <a:bodyPr/>
          <a:lstStyle/>
          <a:p>
            <a:r>
              <a:rPr lang="en-GB" sz="2800" dirty="0" smtClean="0"/>
              <a:t>Provide incremental assessment opportunities?</a:t>
            </a:r>
          </a:p>
          <a:p>
            <a:r>
              <a:rPr lang="en-GB" sz="2800" dirty="0" smtClean="0"/>
              <a:t>Use assessment activities that can engage students and be integral to learning?</a:t>
            </a:r>
          </a:p>
          <a:p>
            <a:r>
              <a:rPr lang="en-GB" sz="2800" dirty="0" smtClean="0"/>
              <a:t>Constructively align (Biggs 2003) assignments with planned learning outcomes and the curriculum taught?</a:t>
            </a:r>
          </a:p>
          <a:p>
            <a:r>
              <a:rPr lang="en-GB" sz="2800" dirty="0" smtClean="0"/>
              <a:t>Provide realistic tasks: students are likely to put more energy into assignments they see as authentic and worth bothering with?</a:t>
            </a:r>
          </a:p>
          <a:p>
            <a:r>
              <a:rPr lang="en-GB" sz="2800" dirty="0" smtClean="0"/>
              <a:t>Maximise the dialogic opportunities of student feedback?</a:t>
            </a:r>
          </a:p>
          <a:p>
            <a:endParaRPr lang="en-GB"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Text Placeholder 4"/>
          <p:cNvSpPr>
            <a:spLocks noGrp="1"/>
          </p:cNvSpPr>
          <p:nvPr>
            <p:ph type="body" idx="1"/>
          </p:nvPr>
        </p:nvSpPr>
        <p:spPr/>
        <p:txBody>
          <a:bodyPr/>
          <a:lstStyle/>
          <a:p>
            <a:r>
              <a:rPr lang="en-GB" sz="5400" dirty="0" smtClean="0"/>
              <a:t>Improving assessment at course level</a:t>
            </a:r>
            <a:endParaRPr lang="en-GB" sz="5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what extent, and how do you evidence good assessment practice at ARU?</a:t>
            </a:r>
            <a:endParaRPr lang="en-GB" dirty="0"/>
          </a:p>
        </p:txBody>
      </p:sp>
      <p:sp>
        <p:nvSpPr>
          <p:cNvPr id="3" name="Content Placeholder 2"/>
          <p:cNvSpPr>
            <a:spLocks noGrp="1"/>
          </p:cNvSpPr>
          <p:nvPr>
            <p:ph idx="1"/>
          </p:nvPr>
        </p:nvSpPr>
        <p:spPr/>
        <p:txBody>
          <a:bodyPr/>
          <a:lstStyle/>
          <a:p>
            <a:r>
              <a:rPr lang="en-GB" sz="2800" dirty="0" smtClean="0"/>
              <a:t>Is there an emphasis on assessment for learning over systems focused on marks, grades and reliability?</a:t>
            </a:r>
          </a:p>
          <a:p>
            <a:r>
              <a:rPr lang="en-GB" sz="2800" dirty="0" smtClean="0"/>
              <a:t>Does the assessment design process ensure valid assessment of the intended learning outcomes?</a:t>
            </a:r>
          </a:p>
          <a:p>
            <a:r>
              <a:rPr lang="en-GB" sz="2800" dirty="0" smtClean="0"/>
              <a:t>Is there a trade-off between reliability and validity of assessment?</a:t>
            </a:r>
          </a:p>
          <a:p>
            <a:r>
              <a:rPr lang="en-GB" sz="2800" dirty="0" smtClean="0"/>
              <a:t>Are assessment decisions in relation to design, development and variety made within a programme context and focused on learning outcomes?</a:t>
            </a:r>
          </a:p>
          <a:p>
            <a:pPr>
              <a:buNone/>
            </a:pPr>
            <a:r>
              <a:rPr lang="en-GB" sz="2800" i="1" dirty="0" smtClean="0"/>
              <a:t>(From ‘A marked improvement’)</a:t>
            </a:r>
          </a:p>
          <a:p>
            <a:endParaRPr lang="en-GB"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smtClean="0"/>
              <a:t>Formative assessment is primarily concerned with feedback aimed at prompting improvement, is often continuous and usually involves words.</a:t>
            </a:r>
          </a:p>
          <a:p>
            <a:r>
              <a:rPr lang="en-US" sz="2800" dirty="0" smtClean="0"/>
              <a:t>Summative assessment is concerned with making evaluative judgments, is often end point and involves numbers.</a:t>
            </a:r>
          </a:p>
          <a:p>
            <a:endParaRPr lang="en-GB" sz="2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assessment for? What can it do? How much does it matter?</a:t>
            </a:r>
            <a:endParaRPr lang="en-GB" dirty="0"/>
          </a:p>
        </p:txBody>
      </p:sp>
      <p:sp>
        <p:nvSpPr>
          <p:cNvPr id="3" name="Content Placeholder 2"/>
          <p:cNvSpPr>
            <a:spLocks noGrp="1"/>
          </p:cNvSpPr>
          <p:nvPr>
            <p:ph idx="1"/>
          </p:nvPr>
        </p:nvSpPr>
        <p:spPr/>
        <p:txBody>
          <a:bodyPr/>
          <a:lstStyle/>
          <a:p>
            <a:r>
              <a:rPr lang="en-GB" sz="2600" dirty="0" smtClean="0"/>
              <a:t>Many argue nowadays that assessment is crucially an integral part of the learning process rather than just a means of judging the extent to which learning has taken place;</a:t>
            </a:r>
          </a:p>
          <a:p>
            <a:r>
              <a:rPr lang="en-GB" sz="2600" dirty="0" smtClean="0"/>
              <a:t>Assessment activities can help students get the measure of their achievement and can motivate learning, but can also destroy confidence and undermine already disadvantaged students;</a:t>
            </a:r>
          </a:p>
          <a:p>
            <a:r>
              <a:rPr lang="en-GB" sz="2600" dirty="0" smtClean="0"/>
              <a:t>As far as I am concerned there is nothing we do for students that has as much impact as assessment and therefore it’s really worth thinking through how it adds value to the learning experience.</a:t>
            </a:r>
            <a:endParaRPr lang="en-GB"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Marked Improvement’ aims to improve assessment practice</a:t>
            </a:r>
            <a:endParaRPr lang="en-GB" dirty="0"/>
          </a:p>
        </p:txBody>
      </p:sp>
      <p:sp>
        <p:nvSpPr>
          <p:cNvPr id="3" name="Content Placeholder 2"/>
          <p:cNvSpPr>
            <a:spLocks noGrp="1"/>
          </p:cNvSpPr>
          <p:nvPr>
            <p:ph idx="1"/>
          </p:nvPr>
        </p:nvSpPr>
        <p:spPr/>
        <p:txBody>
          <a:bodyPr/>
          <a:lstStyle/>
          <a:p>
            <a:pPr marL="395288" lvl="2" indent="-342900" eaLnBrk="1" hangingPunct="1"/>
            <a:r>
              <a:rPr lang="en-GB" sz="2000" dirty="0" smtClean="0"/>
              <a:t>Stems from firm evidence that assessment is not </a:t>
            </a:r>
            <a:r>
              <a:rPr lang="ja-JP" altLang="en-GB" sz="2000" smtClean="0"/>
              <a:t>‘</a:t>
            </a:r>
            <a:r>
              <a:rPr lang="en-GB" altLang="ja-JP" sz="2000" dirty="0" smtClean="0"/>
              <a:t>fit for purpose</a:t>
            </a:r>
            <a:r>
              <a:rPr lang="ja-JP" altLang="en-GB" sz="2000" smtClean="0"/>
              <a:t>’ </a:t>
            </a:r>
            <a:r>
              <a:rPr lang="en-GB" altLang="ja-JP" sz="2000" dirty="0" smtClean="0"/>
              <a:t>(Race 2010, Brown, 2010);</a:t>
            </a:r>
          </a:p>
          <a:p>
            <a:pPr marL="395288" lvl="2" indent="-342900" eaLnBrk="1" hangingPunct="1"/>
            <a:r>
              <a:rPr lang="en-GB" sz="2000" dirty="0" smtClean="0"/>
              <a:t>Aims to take a radical approach, recognising that it is time for significant reappraisal of assessment policy and practice (</a:t>
            </a:r>
            <a:r>
              <a:rPr lang="en-GB" sz="2000" dirty="0" err="1" smtClean="0"/>
              <a:t>ASKe</a:t>
            </a:r>
            <a:r>
              <a:rPr lang="en-GB" sz="2000" dirty="0" smtClean="0"/>
              <a:t>, Weston Manor Manifesto);</a:t>
            </a:r>
          </a:p>
          <a:p>
            <a:pPr marL="395288" lvl="2" indent="-342900" eaLnBrk="1" hangingPunct="1"/>
            <a:r>
              <a:rPr lang="en-GB" sz="2000" dirty="0" smtClean="0"/>
              <a:t>Builds on expertise, evidence, perspectives, and previous work; </a:t>
            </a:r>
          </a:p>
          <a:p>
            <a:pPr marL="395288" lvl="2" indent="-342900" eaLnBrk="1" hangingPunct="1"/>
            <a:r>
              <a:rPr lang="en-GB" sz="2000" dirty="0" smtClean="0"/>
              <a:t>Takes an evidence-informed approach; </a:t>
            </a:r>
          </a:p>
          <a:p>
            <a:pPr marL="395288" lvl="2" indent="-342900" eaLnBrk="1" hangingPunct="1"/>
            <a:r>
              <a:rPr lang="en-GB" sz="2000" dirty="0" smtClean="0"/>
              <a:t>Encourages for assessment to be seen as an integral part of the learning experience. </a:t>
            </a:r>
          </a:p>
          <a:p>
            <a:r>
              <a:rPr lang="en-GB" sz="2000" dirty="0" smtClean="0"/>
              <a:t>The work aligns with the expectations of the new B6 section of the QAA code of practice, JISC initiatives and other current developments;</a:t>
            </a:r>
          </a:p>
          <a:p>
            <a:r>
              <a:rPr lang="en-GB" sz="2000" dirty="0" smtClean="0"/>
              <a:t>Together we are seeking to make assessment contribute to student achievement, engagement and retention by being fit-for-purpose and fully integrated into the learning process.</a:t>
            </a:r>
            <a:endParaRPr lang="en-GB"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Assessment </a:t>
            </a:r>
            <a:r>
              <a:rPr lang="en-GB" smtClean="0"/>
              <a:t>in context</a:t>
            </a:r>
            <a:endParaRPr lang="en-GB" dirty="0"/>
          </a:p>
        </p:txBody>
      </p:sp>
      <p:sp>
        <p:nvSpPr>
          <p:cNvPr id="7" name="Content Placeholder 6"/>
          <p:cNvSpPr>
            <a:spLocks noGrp="1"/>
          </p:cNvSpPr>
          <p:nvPr>
            <p:ph idx="1"/>
          </p:nvPr>
        </p:nvSpPr>
        <p:spPr/>
        <p:txBody>
          <a:bodyPr/>
          <a:lstStyle/>
          <a:p>
            <a:r>
              <a:rPr lang="en-US" sz="2800" dirty="0" smtClean="0"/>
              <a:t>If we want to improve students’ engagement with learning, a key locus of enhancement can be refreshing our approaches to assessment; </a:t>
            </a:r>
          </a:p>
          <a:p>
            <a:r>
              <a:rPr lang="en-US" sz="2800" dirty="0" smtClean="0"/>
              <a:t>Sometimes we need to take a fresh look at our current practice to make sure assessment is </a:t>
            </a:r>
            <a:r>
              <a:rPr lang="en-US" sz="2800" i="1" dirty="0" smtClean="0"/>
              <a:t>for</a:t>
            </a:r>
            <a:r>
              <a:rPr lang="en-US" sz="2800" dirty="0" smtClean="0"/>
              <a:t> rather than just </a:t>
            </a:r>
            <a:r>
              <a:rPr lang="en-US" sz="2800" i="1" dirty="0" smtClean="0"/>
              <a:t>of</a:t>
            </a:r>
            <a:r>
              <a:rPr lang="en-US" sz="2800" dirty="0" smtClean="0"/>
              <a:t> learning;</a:t>
            </a:r>
          </a:p>
          <a:p>
            <a:r>
              <a:rPr lang="en-US" sz="2800" dirty="0" smtClean="0"/>
              <a:t>Assessment is a complex, nuanced and highly important process; </a:t>
            </a:r>
          </a:p>
          <a:p>
            <a:r>
              <a:rPr lang="en-US" sz="2800" dirty="0" smtClean="0"/>
              <a:t>We provide explicit and implicit messages to students and indeed all other stakeholders by how we assess. </a:t>
            </a:r>
            <a:endParaRPr lang="en-GB"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z="2800" dirty="0" smtClean="0"/>
              <a:t>“Assessment methods and requirements probably have a greater influence on how and what students learn than any other single factor. This influence may well be of greater importance than the impact of teaching materials” (</a:t>
            </a:r>
            <a:r>
              <a:rPr lang="en-US" sz="2800" dirty="0" err="1" smtClean="0"/>
              <a:t>Boud</a:t>
            </a:r>
            <a:r>
              <a:rPr lang="en-US" sz="2800" dirty="0" smtClean="0"/>
              <a:t> 1988)</a:t>
            </a:r>
            <a:endParaRPr lang="en-GB"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smtClean="0"/>
              <a:t>1. 	Tasks should be </a:t>
            </a:r>
            <a:r>
              <a:rPr lang="en-GB" sz="2300" dirty="0" smtClean="0">
                <a:solidFill>
                  <a:schemeClr val="tx2">
                    <a:lumMod val="40000"/>
                    <a:lumOff val="60000"/>
                  </a:schemeClr>
                </a:solidFill>
              </a:rPr>
              <a:t>challenging</a:t>
            </a:r>
            <a:r>
              <a:rPr lang="en-GB" sz="23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300" dirty="0" smtClean="0"/>
              <a:t>2. 	Learning and assessment should be </a:t>
            </a:r>
            <a:r>
              <a:rPr lang="en-GB" sz="2300" dirty="0" smtClean="0">
                <a:solidFill>
                  <a:srgbClr val="AD5CFF"/>
                </a:solidFill>
              </a:rPr>
              <a:t>integrated</a:t>
            </a:r>
            <a:r>
              <a:rPr lang="en-GB" sz="2300" dirty="0" smtClean="0"/>
              <a:t>, assessment should not come at the end of learning but should be part of the learning process;</a:t>
            </a:r>
          </a:p>
          <a:p>
            <a:pPr marL="438150" indent="-438150" eaLnBrk="1" hangingPunct="1">
              <a:buFont typeface="Wingdings" pitchFamily="2" charset="2"/>
              <a:buNone/>
              <a:defRPr/>
            </a:pPr>
            <a:r>
              <a:rPr lang="en-GB" sz="2300" dirty="0" smtClean="0"/>
              <a:t>3. 	Students are involved in self assessment and reflection on their learning, they are involved in </a:t>
            </a:r>
            <a:r>
              <a:rPr lang="en-GB" sz="2300" dirty="0" smtClean="0">
                <a:solidFill>
                  <a:srgbClr val="AD5CFF"/>
                </a:solidFill>
              </a:rPr>
              <a:t>judging performance</a:t>
            </a:r>
            <a:r>
              <a:rPr lang="en-GB" sz="2300" dirty="0" smtClean="0"/>
              <a:t>;</a:t>
            </a:r>
          </a:p>
          <a:p>
            <a:pPr marL="438150" indent="-438150" eaLnBrk="1" hangingPunct="1">
              <a:buFont typeface="Wingdings" pitchFamily="2" charset="2"/>
              <a:buNone/>
              <a:defRPr/>
            </a:pPr>
            <a:r>
              <a:rPr lang="en-GB" sz="2300" dirty="0" smtClean="0"/>
              <a:t>4. 	Assessment should encourage </a:t>
            </a:r>
            <a:r>
              <a:rPr lang="en-GB" sz="2300" dirty="0" err="1" smtClean="0">
                <a:solidFill>
                  <a:srgbClr val="AD5CFF"/>
                </a:solidFill>
              </a:rPr>
              <a:t>metacognition</a:t>
            </a:r>
            <a:r>
              <a:rPr lang="en-GB" sz="2300" dirty="0" smtClean="0"/>
              <a:t>, promoting thinking about the learning process not just the learning outcomes;</a:t>
            </a:r>
          </a:p>
          <a:p>
            <a:pPr marL="438150" indent="-438150" eaLnBrk="1" hangingPunct="1">
              <a:buFont typeface="Wingdings" pitchFamily="2" charset="2"/>
              <a:buNone/>
              <a:defRPr/>
            </a:pPr>
            <a:r>
              <a:rPr lang="en-GB" sz="2300" dirty="0" smtClean="0"/>
              <a:t>5. 	Assessment should have a </a:t>
            </a:r>
            <a:r>
              <a:rPr lang="en-GB" sz="2300" dirty="0" smtClean="0">
                <a:solidFill>
                  <a:srgbClr val="AD5CFF"/>
                </a:solidFill>
              </a:rPr>
              <a:t>formative </a:t>
            </a:r>
            <a:r>
              <a:rPr lang="en-GB" sz="2300" dirty="0" smtClean="0"/>
              <a:t>function, providing ‘</a:t>
            </a:r>
            <a:r>
              <a:rPr lang="en-GB" sz="2300" dirty="0" err="1" smtClean="0"/>
              <a:t>feedforward</a:t>
            </a:r>
            <a:r>
              <a:rPr lang="en-GB" sz="23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smtClean="0"/>
              <a:t>6. 	Assessment expectations should be made </a:t>
            </a:r>
            <a:r>
              <a:rPr lang="en-GB" dirty="0" smtClean="0">
                <a:solidFill>
                  <a:schemeClr val="tx2">
                    <a:lumMod val="40000"/>
                    <a:lumOff val="60000"/>
                  </a:schemeClr>
                </a:solidFill>
              </a:rPr>
              <a:t>visible</a:t>
            </a:r>
            <a:r>
              <a:rPr lang="en-GB" dirty="0" smtClean="0">
                <a:solidFill>
                  <a:srgbClr val="7030A0"/>
                </a:solidFill>
              </a:rPr>
              <a:t> </a:t>
            </a:r>
            <a:r>
              <a:rPr lang="en-GB" dirty="0" smtClean="0"/>
              <a:t>to students as far as possible;</a:t>
            </a:r>
          </a:p>
          <a:p>
            <a:pPr marL="538163" indent="-538163" eaLnBrk="1" hangingPunct="1">
              <a:buFont typeface="Wingdings" pitchFamily="2" charset="2"/>
              <a:buNone/>
              <a:defRPr/>
            </a:pPr>
            <a:r>
              <a:rPr lang="en-GB" dirty="0" smtClean="0"/>
              <a:t>7. 	Tasks should involve the </a:t>
            </a:r>
            <a:r>
              <a:rPr lang="en-GB" dirty="0" smtClean="0">
                <a:solidFill>
                  <a:schemeClr val="tx2">
                    <a:lumMod val="40000"/>
                    <a:lumOff val="60000"/>
                  </a:schemeClr>
                </a:solidFill>
              </a:rPr>
              <a:t>active engagement </a:t>
            </a:r>
            <a:r>
              <a:rPr lang="en-GB" dirty="0" smtClean="0"/>
              <a:t>of students developing the capacity to find things out for themselves and learn independently;</a:t>
            </a:r>
          </a:p>
          <a:p>
            <a:pPr marL="538163" indent="-538163" eaLnBrk="1" hangingPunct="1">
              <a:buFont typeface="Wingdings" pitchFamily="2" charset="2"/>
              <a:buNone/>
              <a:defRPr/>
            </a:pPr>
            <a:r>
              <a:rPr lang="en-GB" dirty="0" smtClean="0"/>
              <a:t>8. 	Tasks should be </a:t>
            </a:r>
            <a:r>
              <a:rPr lang="en-GB" dirty="0" smtClean="0">
                <a:solidFill>
                  <a:schemeClr val="tx2">
                    <a:lumMod val="40000"/>
                    <a:lumOff val="60000"/>
                  </a:schemeClr>
                </a:solidFill>
              </a:rPr>
              <a:t>authentic</a:t>
            </a:r>
            <a:r>
              <a:rPr lang="en-GB" dirty="0" smtClean="0"/>
              <a:t>; worthwhile, relevant and offering students some level of control over their work;</a:t>
            </a:r>
          </a:p>
          <a:p>
            <a:pPr marL="538163" indent="-538163" eaLnBrk="1" hangingPunct="1">
              <a:buFont typeface="Wingdings" pitchFamily="2" charset="2"/>
              <a:buNone/>
              <a:defRPr/>
            </a:pPr>
            <a:r>
              <a:rPr lang="en-GB" dirty="0" smtClean="0"/>
              <a:t>9. 	Tasks are </a:t>
            </a:r>
            <a:r>
              <a:rPr lang="en-GB" dirty="0" smtClean="0">
                <a:solidFill>
                  <a:schemeClr val="tx2">
                    <a:lumMod val="40000"/>
                    <a:lumOff val="60000"/>
                  </a:schemeClr>
                </a:solidFill>
              </a:rPr>
              <a:t>fit for purpose </a:t>
            </a:r>
            <a:r>
              <a:rPr lang="en-GB" dirty="0" smtClean="0"/>
              <a:t>and align with important learning outcomes;</a:t>
            </a:r>
          </a:p>
          <a:p>
            <a:pPr marL="538163" indent="-538163" eaLnBrk="1" hangingPunct="1">
              <a:buFont typeface="Wingdings" pitchFamily="2" charset="2"/>
              <a:buNone/>
              <a:defRPr/>
            </a:pPr>
            <a:r>
              <a:rPr lang="en-GB" dirty="0" smtClean="0"/>
              <a:t>10. 	Assessment should be used to </a:t>
            </a:r>
            <a:r>
              <a:rPr lang="en-GB" dirty="0" smtClean="0">
                <a:solidFill>
                  <a:schemeClr val="tx2">
                    <a:lumMod val="40000"/>
                    <a:lumOff val="60000"/>
                  </a:schemeClr>
                </a:solidFill>
              </a:rPr>
              <a:t>evaluate teaching </a:t>
            </a:r>
            <a:r>
              <a:rPr lang="en-GB" dirty="0" smtClean="0"/>
              <a:t>as well as student learning.</a:t>
            </a:r>
          </a:p>
          <a:p>
            <a:pPr eaLnBrk="1" hangingPunct="1">
              <a:buFont typeface="Wingdings" pitchFamily="2" charset="2"/>
              <a:buNone/>
              <a:defRPr/>
            </a:pPr>
            <a:r>
              <a:rPr lang="en-GB" i="1" dirty="0" smtClean="0"/>
              <a:t>(After </a:t>
            </a:r>
            <a:r>
              <a:rPr lang="en-GB" i="1" dirty="0" err="1" smtClean="0"/>
              <a:t>Bloxham</a:t>
            </a:r>
            <a:r>
              <a:rPr lang="en-GB" i="1" dirty="0" smtClean="0"/>
              <a:t> and Boyd)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Twelve questions on assessment. You can:</a:t>
            </a:r>
            <a:endParaRPr lang="en-GB" dirty="0"/>
          </a:p>
        </p:txBody>
      </p:sp>
      <p:sp>
        <p:nvSpPr>
          <p:cNvPr id="3" name="Content Placeholder 2"/>
          <p:cNvSpPr>
            <a:spLocks noGrp="1"/>
          </p:cNvSpPr>
          <p:nvPr>
            <p:ph idx="1"/>
          </p:nvPr>
        </p:nvSpPr>
        <p:spPr/>
        <p:txBody>
          <a:bodyPr/>
          <a:lstStyle/>
          <a:p>
            <a:r>
              <a:rPr lang="en-GB" sz="2800" dirty="0" smtClean="0"/>
              <a:t>Use these to help to design an authentic assessment approach at course design stage;</a:t>
            </a:r>
          </a:p>
          <a:p>
            <a:r>
              <a:rPr lang="en-GB" sz="2800" dirty="0" smtClean="0"/>
              <a:t>Use them also as an aid to curriculum refreshment activity and prior to periodic review.</a:t>
            </a:r>
            <a:endParaRPr lang="en-GB"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800" dirty="0" smtClean="0">
                <a:solidFill>
                  <a:srgbClr val="FF0000"/>
                </a:solidFill>
              </a:rPr>
              <a:t>Assessment for learning</a:t>
            </a:r>
            <a:r>
              <a:rPr lang="en-GB" sz="2800" dirty="0" smtClean="0"/>
              <a:t>: is assessment fully integrated within learning activities or is it an add-on that adds nothing to student engagement?</a:t>
            </a:r>
          </a:p>
          <a:p>
            <a:pPr lvl="0">
              <a:buSzPct val="100000"/>
              <a:buFont typeface="+mj-lt"/>
              <a:buAutoNum type="arabicPeriod"/>
            </a:pPr>
            <a:r>
              <a:rPr lang="en-GB" sz="2800" dirty="0" smtClean="0">
                <a:solidFill>
                  <a:srgbClr val="FF0000"/>
                </a:solidFill>
              </a:rPr>
              <a:t>Preparation</a:t>
            </a:r>
            <a:r>
              <a:rPr lang="en-GB" sz="28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800" dirty="0" smtClean="0">
                <a:solidFill>
                  <a:srgbClr val="FF0000"/>
                </a:solidFill>
              </a:rPr>
              <a:t>Purpose</a:t>
            </a:r>
            <a:r>
              <a:rPr lang="en-GB" sz="28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800" dirty="0" smtClean="0">
                <a:solidFill>
                  <a:srgbClr val="FF0000"/>
                </a:solidFill>
              </a:rPr>
              <a:t>Pacing and timing</a:t>
            </a:r>
            <a:r>
              <a:rPr lang="en-GB" sz="28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800" dirty="0" smtClean="0">
                <a:solidFill>
                  <a:srgbClr val="FF0000"/>
                </a:solidFill>
              </a:rPr>
              <a:t>Volume of assessment</a:t>
            </a:r>
            <a:r>
              <a:rPr lang="en-GB" sz="28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800" dirty="0" smtClean="0">
                <a:solidFill>
                  <a:srgbClr val="FF0000"/>
                </a:solidFill>
              </a:rPr>
              <a:t>Constructive alignment</a:t>
            </a:r>
            <a:r>
              <a:rPr lang="en-GB" sz="28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800" dirty="0" smtClean="0">
                <a:solidFill>
                  <a:srgbClr val="FF0000"/>
                </a:solidFill>
              </a:rPr>
              <a:t>Variety</a:t>
            </a:r>
            <a:r>
              <a:rPr lang="en-GB" sz="28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800" dirty="0" smtClean="0">
                <a:solidFill>
                  <a:srgbClr val="FF0000"/>
                </a:solidFill>
              </a:rPr>
              <a:t>Inclusivity</a:t>
            </a:r>
            <a:r>
              <a:rPr lang="en-GB" sz="2800" dirty="0" smtClean="0"/>
              <a:t>: Are students’ special needs in terms of assessment designed into assignments from the outset or do you have to make special arrangements for students with dyslexia, visual or aural impairments or other disabilities responsively rather than proactively?</a:t>
            </a:r>
          </a:p>
          <a:p>
            <a:pPr lvl="0">
              <a:buSzPct val="100000"/>
              <a:buFont typeface="+mj-lt"/>
              <a:buAutoNum type="arabicPeriod" startAt="7"/>
            </a:pPr>
            <a:r>
              <a:rPr lang="en-GB" sz="2800" dirty="0" smtClean="0">
                <a:solidFill>
                  <a:srgbClr val="FF0000"/>
                </a:solidFill>
              </a:rPr>
              <a:t>Agency</a:t>
            </a:r>
            <a:r>
              <a:rPr lang="en-GB" sz="2800" dirty="0" smtClean="0"/>
              <a:t>: is all your assessment undertaken by tutors or do you also use peers, students themselves, employers and clients?</a:t>
            </a:r>
          </a:p>
          <a:p>
            <a:pPr>
              <a:buSzPct val="100000"/>
              <a:buFont typeface="+mj-lt"/>
              <a:buAutoNum type="arabicPeriod" startAt="7"/>
            </a:pPr>
            <a:endParaRPr lang="en-GB"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lvl="0">
              <a:buSzPct val="100000"/>
              <a:buFont typeface="+mj-lt"/>
              <a:buAutoNum type="arabicPeriod" startAt="10"/>
            </a:pPr>
            <a:r>
              <a:rPr lang="en-GB" sz="2800" dirty="0" smtClean="0">
                <a:solidFill>
                  <a:srgbClr val="FF0000"/>
                </a:solidFill>
              </a:rPr>
              <a:t>Feedback</a:t>
            </a:r>
            <a:r>
              <a:rPr lang="en-GB" sz="2800" dirty="0" smtClean="0"/>
              <a:t>: how fast can you provide it and what assurances can you give to students about its usefulness and ability to feed into future assignments?</a:t>
            </a:r>
          </a:p>
          <a:p>
            <a:pPr lvl="0">
              <a:buSzPct val="100000"/>
              <a:buFont typeface="+mj-lt"/>
              <a:buAutoNum type="arabicPeriod" startAt="10"/>
            </a:pPr>
            <a:r>
              <a:rPr lang="en-GB" sz="2800" dirty="0" smtClean="0">
                <a:solidFill>
                  <a:srgbClr val="FF0000"/>
                </a:solidFill>
              </a:rPr>
              <a:t>Quality assurance</a:t>
            </a:r>
            <a:r>
              <a:rPr lang="en-GB" sz="2800" dirty="0" smtClean="0"/>
              <a:t>: are you able to demonstrate that your assessment is fair, consistent and reliable? Will external scrutineers recognise the integrity of the assessment process?</a:t>
            </a:r>
          </a:p>
          <a:p>
            <a:pPr lvl="0">
              <a:buSzPct val="100000"/>
              <a:buFont typeface="+mj-lt"/>
              <a:buAutoNum type="arabicPeriod" startAt="10"/>
            </a:pPr>
            <a:r>
              <a:rPr lang="en-GB" sz="2800" dirty="0" smtClean="0">
                <a:solidFill>
                  <a:srgbClr val="FF0000"/>
                </a:solidFill>
              </a:rPr>
              <a:t>Technology</a:t>
            </a:r>
            <a:r>
              <a:rPr lang="en-GB" sz="2800" dirty="0" smtClean="0"/>
              <a:t>: are you using computer aided assessment where it is most useful (for drills and checking learning) enabling assessor time to be used most effectively where judgment is required?</a:t>
            </a:r>
          </a:p>
          <a:p>
            <a:pPr>
              <a:buSzPct val="100000"/>
              <a:buFont typeface="+mj-lt"/>
              <a:buAutoNum type="arabicPeriod" startAt="10"/>
            </a:pPr>
            <a:endParaRPr lang="en-GB" sz="2800"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students in groups: factors to consider</a:t>
            </a:r>
            <a:endParaRPr lang="en-GB" dirty="0"/>
          </a:p>
        </p:txBody>
      </p:sp>
      <p:sp>
        <p:nvSpPr>
          <p:cNvPr id="3" name="Content Placeholder 2"/>
          <p:cNvSpPr>
            <a:spLocks noGrp="1"/>
          </p:cNvSpPr>
          <p:nvPr>
            <p:ph idx="1"/>
          </p:nvPr>
        </p:nvSpPr>
        <p:spPr/>
        <p:txBody>
          <a:bodyPr/>
          <a:lstStyle/>
          <a:p>
            <a:r>
              <a:rPr lang="en-GB" sz="2800" dirty="0" smtClean="0"/>
              <a:t>Choosing group size;</a:t>
            </a:r>
          </a:p>
          <a:p>
            <a:r>
              <a:rPr lang="en-GB" sz="2800" dirty="0" smtClean="0"/>
              <a:t>Choosing how groups are formed;</a:t>
            </a:r>
          </a:p>
          <a:p>
            <a:r>
              <a:rPr lang="en-GB" sz="2800" dirty="0" smtClean="0"/>
              <a:t>The importance of clear briefing for assessed group work</a:t>
            </a:r>
          </a:p>
          <a:p>
            <a:r>
              <a:rPr lang="en-GB" sz="2800" dirty="0" smtClean="0"/>
              <a:t>Devising appropriate rehearsal opportunities;</a:t>
            </a:r>
          </a:p>
          <a:p>
            <a:r>
              <a:rPr lang="en-GB" sz="2800" dirty="0" smtClean="0"/>
              <a:t>Negotiating/interrogating criteria;</a:t>
            </a:r>
          </a:p>
          <a:p>
            <a:r>
              <a:rPr lang="en-GB" sz="2800" dirty="0" smtClean="0"/>
              <a:t>Weighting group assessment marks (inter/intra peer assessment, self assessment through reflection, tutor assessment);</a:t>
            </a:r>
          </a:p>
          <a:p>
            <a:r>
              <a:rPr lang="en-GB" sz="2800" dirty="0" smtClean="0"/>
              <a:t>Managing peer assessment.</a:t>
            </a:r>
          </a:p>
          <a:p>
            <a:endParaRPr lang="en-GB" sz="2800" dirty="0" smtClean="0"/>
          </a:p>
          <a:p>
            <a:endParaRPr lang="en-GB" sz="2800" dirty="0" smtClean="0"/>
          </a:p>
          <a:p>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28604"/>
            <a:ext cx="7543800" cy="1143008"/>
          </a:xfrm>
        </p:spPr>
        <p:txBody>
          <a:bodyPr>
            <a:noAutofit/>
          </a:bodyPr>
          <a:lstStyle/>
          <a:p>
            <a:r>
              <a:rPr lang="en-GB" dirty="0" smtClean="0">
                <a:solidFill>
                  <a:srgbClr val="7030A0"/>
                </a:solidFill>
              </a:rPr>
              <a:t>Origins of the Weston manor manifesto on which the tenets were based – November 2007</a:t>
            </a:r>
          </a:p>
        </p:txBody>
      </p:sp>
      <p:sp>
        <p:nvSpPr>
          <p:cNvPr id="4099" name="Rectangle 3"/>
          <p:cNvSpPr>
            <a:spLocks noGrp="1" noChangeArrowheads="1"/>
          </p:cNvSpPr>
          <p:nvPr>
            <p:ph idx="1"/>
          </p:nvPr>
        </p:nvSpPr>
        <p:spPr>
          <a:xfrm>
            <a:off x="110067" y="1867668"/>
            <a:ext cx="8817813" cy="4572000"/>
          </a:xfrm>
        </p:spPr>
        <p:txBody>
          <a:bodyPr/>
          <a:lstStyle/>
          <a:p>
            <a:pPr>
              <a:buClr>
                <a:schemeClr val="tx2">
                  <a:lumMod val="60000"/>
                  <a:lumOff val="40000"/>
                </a:schemeClr>
              </a:buClr>
              <a:buSzPct val="75000"/>
              <a:buFont typeface="Wingdings" charset="2"/>
              <a:buChar char="§"/>
            </a:pPr>
            <a:r>
              <a:rPr lang="en-GB" sz="2400" b="1" dirty="0" smtClean="0"/>
              <a:t>40 National and international </a:t>
            </a:r>
            <a:r>
              <a:rPr lang="en-GB" sz="2400" b="1" dirty="0"/>
              <a:t>e</a:t>
            </a:r>
            <a:r>
              <a:rPr lang="en-GB" sz="2400" b="1" dirty="0" smtClean="0"/>
              <a:t>xperts in assessment involved over 2 days</a:t>
            </a:r>
          </a:p>
          <a:p>
            <a:pPr>
              <a:buClr>
                <a:schemeClr val="tx2">
                  <a:lumMod val="60000"/>
                  <a:lumOff val="40000"/>
                </a:schemeClr>
              </a:buClr>
              <a:buSzPct val="75000"/>
              <a:buFont typeface="Wingdings" charset="2"/>
              <a:buChar char="§"/>
            </a:pPr>
            <a:r>
              <a:rPr lang="en-GB" sz="2400" b="1" dirty="0" smtClean="0"/>
              <a:t>Triggered by the Burgess Report on degree classifications and implications of assessment elements of NSS Results</a:t>
            </a:r>
            <a:endParaRPr lang="en-GB" sz="2000" b="1" dirty="0" smtClean="0"/>
          </a:p>
          <a:p>
            <a:pPr marL="0" indent="0">
              <a:buClr>
                <a:schemeClr val="tx2">
                  <a:lumMod val="60000"/>
                  <a:lumOff val="40000"/>
                </a:schemeClr>
              </a:buClr>
              <a:buSzPct val="75000"/>
              <a:buNone/>
            </a:pPr>
            <a:r>
              <a:rPr lang="en-GB" sz="3200" b="1" dirty="0" smtClean="0">
                <a:solidFill>
                  <a:srgbClr val="7030A0"/>
                </a:solidFill>
              </a:rPr>
              <a:t>Outcomes</a:t>
            </a:r>
          </a:p>
          <a:p>
            <a:pPr>
              <a:buClr>
                <a:schemeClr val="tx2">
                  <a:lumMod val="60000"/>
                  <a:lumOff val="40000"/>
                </a:schemeClr>
              </a:buClr>
              <a:buSzPct val="75000"/>
              <a:buFont typeface="Wingdings" charset="2"/>
              <a:buChar char="§"/>
            </a:pPr>
            <a:r>
              <a:rPr lang="en-GB" sz="2400" b="1" dirty="0" smtClean="0"/>
              <a:t>Six tenets in the manifesto for change to assessment practice </a:t>
            </a:r>
          </a:p>
          <a:p>
            <a:pPr>
              <a:buClr>
                <a:schemeClr val="tx2">
                  <a:lumMod val="60000"/>
                  <a:lumOff val="40000"/>
                </a:schemeClr>
              </a:buClr>
              <a:buSzPct val="75000"/>
              <a:buFont typeface="Wingdings" charset="2"/>
              <a:buChar char="§"/>
            </a:pPr>
            <a:r>
              <a:rPr lang="en-GB" sz="2400" b="1" dirty="0" smtClean="0"/>
              <a:t>These were shared with HEFCE, HEA, QAA, UUK, </a:t>
            </a:r>
            <a:r>
              <a:rPr lang="en-GB" sz="2400" b="1" dirty="0" err="1" smtClean="0"/>
              <a:t>GuildHE</a:t>
            </a:r>
            <a:r>
              <a:rPr lang="en-GB" sz="2400" b="1" dirty="0" smtClean="0"/>
              <a:t>, NUS</a:t>
            </a:r>
          </a:p>
          <a:p>
            <a:pPr>
              <a:buFontTx/>
              <a:buNone/>
            </a:pPr>
            <a:endParaRPr lang="en-GB" b="1" dirty="0" smtClean="0"/>
          </a:p>
        </p:txBody>
      </p:sp>
    </p:spTree>
    <p:extLst>
      <p:ext uri="{BB962C8B-B14F-4D97-AF65-F5344CB8AC3E}">
        <p14:creationId xmlns:p14="http://schemas.microsoft.com/office/powerpoint/2010/main" xmlns="" val="10824346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A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sz="3200" dirty="0" smtClean="0"/>
              <a:t>Why are we assessing?</a:t>
            </a:r>
          </a:p>
          <a:p>
            <a:r>
              <a:rPr lang="en-US" sz="3200" dirty="0" smtClean="0"/>
              <a:t>What is it we are actually assessing?</a:t>
            </a:r>
          </a:p>
          <a:p>
            <a:r>
              <a:rPr lang="en-US" sz="3200" dirty="0" smtClean="0"/>
              <a:t>How are we assessing?</a:t>
            </a:r>
          </a:p>
          <a:p>
            <a:r>
              <a:rPr lang="en-US" sz="3200" dirty="0" smtClean="0"/>
              <a:t>Who is best placed to assess?</a:t>
            </a:r>
          </a:p>
          <a:p>
            <a:r>
              <a:rPr lang="en-US" sz="3200" dirty="0" smtClean="0"/>
              <a:t>When should we assess?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smtClean="0"/>
              <a:t>Encouraging students to take assessment </a:t>
            </a:r>
            <a:br>
              <a:rPr lang="en-GB" dirty="0" smtClean="0"/>
            </a:br>
            <a:r>
              <a:rPr lang="en-GB" dirty="0" smtClean="0"/>
              <a:t>more seriously</a:t>
            </a:r>
          </a:p>
        </p:txBody>
      </p:sp>
      <p:sp>
        <p:nvSpPr>
          <p:cNvPr id="41987" name="Rectangle 3"/>
          <p:cNvSpPr>
            <a:spLocks noGrp="1" noChangeArrowheads="1"/>
          </p:cNvSpPr>
          <p:nvPr>
            <p:ph type="body" idx="1"/>
          </p:nvPr>
        </p:nvSpPr>
        <p:spPr/>
        <p:txBody>
          <a:bodyPr/>
          <a:lstStyle/>
          <a:p>
            <a:pPr eaLnBrk="1" hangingPunct="1"/>
            <a:r>
              <a:rPr lang="en-GB" sz="2800" dirty="0" smtClean="0"/>
              <a:t>All assessment needs to be seen to be fair, consistent, reliable, valid and manageable;</a:t>
            </a:r>
          </a:p>
          <a:p>
            <a:pPr eaLnBrk="1" hangingPunct="1"/>
            <a:r>
              <a:rPr lang="en-GB" sz="2800" dirty="0" smtClean="0"/>
              <a:t>Many assessment systems fail to clarify for students the purposes of different kinds of assessment activity;</a:t>
            </a:r>
          </a:p>
          <a:p>
            <a:pPr eaLnBrk="1" hangingPunct="1"/>
            <a:r>
              <a:rPr lang="en-GB" sz="2800" dirty="0" smtClean="0"/>
              <a:t>Low-stakes early formative assessment helps students, especially those from disadvantaged backgrounds, understand the rules of the game.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thoughts on assessment and feedback</a:t>
            </a:r>
            <a:endParaRPr lang="en-GB" dirty="0"/>
          </a:p>
        </p:txBody>
      </p:sp>
      <p:sp>
        <p:nvSpPr>
          <p:cNvPr id="3" name="Content Placeholder 2"/>
          <p:cNvSpPr>
            <a:spLocks noGrp="1"/>
          </p:cNvSpPr>
          <p:nvPr>
            <p:ph idx="1"/>
          </p:nvPr>
        </p:nvSpPr>
        <p:spPr/>
        <p:txBody>
          <a:bodyPr/>
          <a:lstStyle/>
          <a:p>
            <a:pPr eaLnBrk="1" fontAlgn="t" hangingPunct="1"/>
            <a:r>
              <a:rPr lang="en-US" sz="2800" dirty="0" smtClean="0"/>
              <a:t>Academic staff frequently use a fairly limited range of assessment and feedback methods for individuals and groups, but international pedagogic research suggests that diversity benefits students greatly. </a:t>
            </a:r>
            <a:endParaRPr lang="en-GB" sz="2800" dirty="0" smtClean="0"/>
          </a:p>
          <a:p>
            <a:pPr eaLnBrk="1" fontAlgn="auto" hangingPunct="1"/>
            <a:r>
              <a:rPr lang="en-US" sz="2800" dirty="0" smtClean="0"/>
              <a:t>To maximise the benefits of formative feedback, a range of streamlined approaches including statement banks and computer based assessments can supplement traditional forms.</a:t>
            </a:r>
          </a:p>
          <a:p>
            <a:pPr eaLnBrk="1" fontAlgn="auto" hangingPunct="1"/>
            <a:r>
              <a:rPr lang="en-US" sz="2800" dirty="0" smtClean="0"/>
              <a:t>Students do not always recognize or use feedback well, but assessment dialogues can enhance learning</a:t>
            </a:r>
            <a:r>
              <a:rPr lang="en-US" sz="2800" b="0" dirty="0" smtClean="0"/>
              <a:t>.</a:t>
            </a:r>
            <a:endParaRPr lang="en-GB" sz="2800" b="0" dirty="0" smtClean="0"/>
          </a:p>
          <a:p>
            <a:endParaRPr lang="en-GB"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Text Placeholder 4"/>
          <p:cNvSpPr>
            <a:spLocks noGrp="1"/>
          </p:cNvSpPr>
          <p:nvPr>
            <p:ph type="body" idx="1"/>
          </p:nvPr>
        </p:nvSpPr>
        <p:spPr/>
        <p:txBody>
          <a:bodyPr/>
          <a:lstStyle/>
          <a:p>
            <a:r>
              <a:rPr lang="en-GB" sz="5400" dirty="0" smtClean="0"/>
              <a:t>Making a difference through assessment</a:t>
            </a:r>
            <a:endParaRPr lang="en-GB" sz="5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122238"/>
            <a:ext cx="7643192" cy="107451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600" dirty="0" smtClean="0"/>
              <a:t>Improving feedback: good practice according to </a:t>
            </a:r>
            <a:r>
              <a:rPr lang="en-GB" sz="2600" dirty="0" err="1" smtClean="0"/>
              <a:t>Nicol</a:t>
            </a:r>
            <a:r>
              <a:rPr lang="en-GB" sz="2600" dirty="0" smtClean="0"/>
              <a:t> and Macfarlane-Dick (2006):</a:t>
            </a:r>
            <a:endParaRPr lang="en-US" sz="2600" dirty="0" smtClean="0"/>
          </a:p>
        </p:txBody>
      </p:sp>
      <p:sp>
        <p:nvSpPr>
          <p:cNvPr id="16387" name="Rectangle 3"/>
          <p:cNvSpPr>
            <a:spLocks noGrp="1" noChangeArrowheads="1"/>
          </p:cNvSpPr>
          <p:nvPr>
            <p:ph type="body" idx="4294967295"/>
          </p:nvPr>
        </p:nvSpPr>
        <p:spPr>
          <a:xfrm>
            <a:off x="251520" y="1196752"/>
            <a:ext cx="8892480" cy="5327873"/>
          </a:xfrm>
        </p:spPr>
        <p:txBody>
          <a:bodyPr/>
          <a:lstStyle/>
          <a:p>
            <a:pPr marL="361950" indent="-361950">
              <a:lnSpc>
                <a:spcPct val="80000"/>
              </a:lnSpc>
              <a:buFont typeface="Wingdings" pitchFamily="2" charset="2"/>
              <a:buNone/>
            </a:pPr>
            <a:r>
              <a:rPr lang="en-US" dirty="0" smtClean="0"/>
              <a:t>1. Helps clarify what good performance is (goals, criteria, expected standards);</a:t>
            </a:r>
          </a:p>
          <a:p>
            <a:pPr marL="361950" indent="-361950">
              <a:spcBef>
                <a:spcPct val="0"/>
              </a:spcBef>
              <a:buFont typeface="Wingdings" pitchFamily="2" charset="2"/>
              <a:buNone/>
            </a:pPr>
            <a:r>
              <a:rPr lang="en-US" dirty="0" smtClean="0"/>
              <a:t>2. Facilitates the development of self-assessment (reflection) in learning;</a:t>
            </a:r>
          </a:p>
          <a:p>
            <a:pPr marL="361950" indent="-361950">
              <a:spcBef>
                <a:spcPct val="0"/>
              </a:spcBef>
              <a:buFont typeface="Wingdings" pitchFamily="2" charset="2"/>
              <a:buNone/>
            </a:pPr>
            <a:r>
              <a:rPr lang="en-US" dirty="0" smtClean="0"/>
              <a:t>3. Delivers high quality information to students about their learning;</a:t>
            </a:r>
          </a:p>
          <a:p>
            <a:pPr marL="361950" indent="-361950">
              <a:spcBef>
                <a:spcPct val="0"/>
              </a:spcBef>
              <a:buFont typeface="Wingdings" pitchFamily="2" charset="2"/>
              <a:buNone/>
            </a:pPr>
            <a:r>
              <a:rPr lang="en-US" dirty="0" smtClean="0"/>
              <a:t>4. Encourages teacher and peer dialogue around learning;</a:t>
            </a:r>
          </a:p>
          <a:p>
            <a:pPr marL="361950" indent="-361950">
              <a:spcBef>
                <a:spcPct val="0"/>
              </a:spcBef>
              <a:buFont typeface="Wingdings" pitchFamily="2" charset="2"/>
              <a:buNone/>
            </a:pPr>
            <a:r>
              <a:rPr lang="en-US" dirty="0" smtClean="0"/>
              <a:t>5. Encourages positive motivational beliefs and self-esteem;</a:t>
            </a:r>
          </a:p>
          <a:p>
            <a:pPr marL="361950" indent="-361950">
              <a:spcBef>
                <a:spcPct val="0"/>
              </a:spcBef>
              <a:buFont typeface="Wingdings" pitchFamily="2" charset="2"/>
              <a:buNone/>
            </a:pPr>
            <a:r>
              <a:rPr lang="en-US" dirty="0" smtClean="0"/>
              <a:t>6. Provides opportunities to close the gap between current and desired performance;</a:t>
            </a:r>
          </a:p>
          <a:p>
            <a:pPr marL="361950" indent="-361950">
              <a:spcBef>
                <a:spcPct val="0"/>
              </a:spcBef>
              <a:buFont typeface="Wingdings" pitchFamily="2" charset="2"/>
              <a:buNone/>
            </a:pPr>
            <a:r>
              <a:rPr lang="en-US" dirty="0" smtClean="0"/>
              <a:t>7. Provides information to teachers that can be used to help shape the teaching. </a:t>
            </a:r>
            <a:endParaRPr lang="en-US" sz="20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dirty="0" smtClean="0"/>
              <a:t>Key issues when giving feedback</a:t>
            </a:r>
            <a:endParaRPr lang="en-GB" dirty="0"/>
          </a:p>
        </p:txBody>
      </p:sp>
      <p:sp>
        <p:nvSpPr>
          <p:cNvPr id="3" name="Content Placeholder 2"/>
          <p:cNvSpPr>
            <a:spLocks noGrp="1"/>
          </p:cNvSpPr>
          <p:nvPr>
            <p:ph idx="1"/>
          </p:nvPr>
        </p:nvSpPr>
        <p:spPr>
          <a:xfrm>
            <a:off x="468313" y="980728"/>
            <a:ext cx="8229600" cy="5221635"/>
          </a:xfrm>
        </p:spPr>
        <p:txBody>
          <a:bodyPr/>
          <a:lstStyle/>
          <a:p>
            <a:pPr eaLnBrk="1" hangingPunct="1">
              <a:buClr>
                <a:schemeClr val="tx2">
                  <a:lumMod val="60000"/>
                  <a:lumOff val="40000"/>
                </a:schemeClr>
              </a:buClr>
            </a:pPr>
            <a:r>
              <a:rPr lang="en-US" sz="2200" dirty="0" smtClean="0">
                <a:latin typeface="Calibri"/>
                <a:ea typeface="ＭＳ Ｐゴシック" pitchFamily="-65" charset="-128"/>
                <a:cs typeface="Calibri"/>
              </a:rPr>
              <a:t>Students can’t read our writing.</a:t>
            </a:r>
          </a:p>
          <a:p>
            <a:pPr eaLnBrk="1" hangingPunct="1">
              <a:buClr>
                <a:schemeClr val="tx2">
                  <a:lumMod val="60000"/>
                  <a:lumOff val="40000"/>
                </a:schemeClr>
              </a:buClr>
            </a:pPr>
            <a:r>
              <a:rPr lang="en-US" sz="2200" dirty="0" smtClean="0">
                <a:latin typeface="Calibri"/>
                <a:ea typeface="ＭＳ Ｐゴシック" pitchFamily="-65" charset="-128"/>
                <a:cs typeface="Calibri"/>
              </a:rPr>
              <a:t>There is too much emphasis on grades and marks at the expense of learning.</a:t>
            </a:r>
          </a:p>
          <a:p>
            <a:pPr eaLnBrk="1" hangingPunct="1">
              <a:buClr>
                <a:schemeClr val="tx2">
                  <a:lumMod val="60000"/>
                  <a:lumOff val="40000"/>
                </a:schemeClr>
              </a:buClr>
            </a:pPr>
            <a:r>
              <a:rPr lang="en-US" sz="2200" dirty="0" smtClean="0">
                <a:latin typeface="Calibri"/>
                <a:ea typeface="ＭＳ Ｐゴシック" pitchFamily="-65" charset="-128"/>
                <a:cs typeface="Calibri"/>
              </a:rPr>
              <a:t>The feedback given is often not very useful and comes too late.</a:t>
            </a:r>
          </a:p>
          <a:p>
            <a:pPr eaLnBrk="1" hangingPunct="1">
              <a:buClr>
                <a:schemeClr val="tx2">
                  <a:lumMod val="60000"/>
                  <a:lumOff val="40000"/>
                </a:schemeClr>
              </a:buClr>
            </a:pPr>
            <a:r>
              <a:rPr lang="en-US" sz="2200" dirty="0" smtClean="0">
                <a:latin typeface="Calibri"/>
                <a:ea typeface="ＭＳ Ｐゴシック" pitchFamily="-65" charset="-128"/>
                <a:cs typeface="Calibri"/>
              </a:rPr>
              <a:t>Students are not actively encouraged to self reflect.</a:t>
            </a:r>
          </a:p>
          <a:p>
            <a:pPr eaLnBrk="1" hangingPunct="1">
              <a:buClr>
                <a:schemeClr val="tx2">
                  <a:lumMod val="60000"/>
                  <a:lumOff val="40000"/>
                </a:schemeClr>
              </a:buClr>
            </a:pPr>
            <a:r>
              <a:rPr lang="en-US" sz="2200" dirty="0" smtClean="0">
                <a:latin typeface="Calibri"/>
                <a:ea typeface="ＭＳ Ｐゴシック" pitchFamily="-65" charset="-128"/>
                <a:cs typeface="Calibri"/>
              </a:rPr>
              <a:t>Little or no use is made of peer/self assessment and feedback.</a:t>
            </a:r>
          </a:p>
          <a:p>
            <a:pPr eaLnBrk="1" hangingPunct="1">
              <a:buClr>
                <a:schemeClr val="tx2">
                  <a:lumMod val="60000"/>
                  <a:lumOff val="40000"/>
                </a:schemeClr>
              </a:buClr>
            </a:pPr>
            <a:r>
              <a:rPr lang="en-US" sz="2200" dirty="0" smtClean="0">
                <a:latin typeface="Calibri"/>
                <a:ea typeface="ＭＳ Ｐゴシック" pitchFamily="-65" charset="-128"/>
                <a:cs typeface="Calibri"/>
              </a:rPr>
              <a:t>Little dialogue takes place around feedback.</a:t>
            </a:r>
          </a:p>
          <a:p>
            <a:pPr eaLnBrk="1" hangingPunct="1">
              <a:buClr>
                <a:schemeClr val="tx2">
                  <a:lumMod val="60000"/>
                  <a:lumOff val="40000"/>
                </a:schemeClr>
              </a:buClr>
            </a:pPr>
            <a:r>
              <a:rPr lang="en-US" sz="2200" dirty="0" smtClean="0">
                <a:latin typeface="Calibri"/>
                <a:ea typeface="ＭＳ Ｐゴシック" pitchFamily="-65" charset="-128"/>
                <a:cs typeface="Calibri"/>
              </a:rPr>
              <a:t>Students have little opportunity to collate feedback over time and act upon it.</a:t>
            </a:r>
          </a:p>
          <a:p>
            <a:pPr eaLnBrk="1" hangingPunct="1">
              <a:buClr>
                <a:schemeClr val="tx2">
                  <a:lumMod val="60000"/>
                  <a:lumOff val="40000"/>
                </a:schemeClr>
              </a:buClr>
            </a:pPr>
            <a:r>
              <a:rPr lang="en-US" sz="2200" dirty="0" smtClean="0">
                <a:latin typeface="Calibri"/>
                <a:ea typeface="ＭＳ Ｐゴシック" pitchFamily="-65" charset="-128"/>
                <a:cs typeface="Calibri"/>
              </a:rPr>
              <a:t>Most feedback does not feed forward, it only tell students what they have done that is incorrect.</a:t>
            </a:r>
          </a:p>
          <a:p>
            <a:pPr eaLnBrk="1" hangingPunct="1">
              <a:buClr>
                <a:schemeClr val="tx2">
                  <a:lumMod val="60000"/>
                  <a:lumOff val="40000"/>
                </a:schemeClr>
              </a:buClr>
            </a:pPr>
            <a:r>
              <a:rPr lang="en-US" sz="2200" dirty="0" smtClean="0">
                <a:latin typeface="Calibri"/>
                <a:ea typeface="ＭＳ Ｐゴシック" pitchFamily="-65" charset="-128"/>
                <a:cs typeface="Calibri"/>
              </a:rPr>
              <a:t>Very little use is made of feedback as a normal part of the learning and teaching process.</a:t>
            </a:r>
          </a:p>
          <a:p>
            <a:pPr eaLnBrk="1" hangingPunct="1">
              <a:buClr>
                <a:schemeClr val="tx2">
                  <a:lumMod val="60000"/>
                  <a:lumOff val="40000"/>
                </a:schemeClr>
              </a:buClr>
            </a:pPr>
            <a:r>
              <a:rPr lang="en-US" sz="2200" dirty="0" smtClean="0">
                <a:latin typeface="Calibri"/>
                <a:ea typeface="ＭＳ Ｐゴシック" pitchFamily="-65" charset="-128"/>
                <a:cs typeface="Calibri"/>
              </a:rPr>
              <a:t>Staff vary significantly in their approach to feedback.</a:t>
            </a:r>
            <a:endParaRPr lang="en-GB" sz="2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solidFill>
                  <a:srgbClr val="330066"/>
                </a:solidFill>
              </a:rPr>
              <a:t>How can you engage students who think strategically about assessment?</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800" dirty="0" smtClean="0"/>
              <a:t>According to Kneale, assessment shapes student behaviour (marks as money) and poor assessment encourages strategic behaviour; </a:t>
            </a:r>
          </a:p>
          <a:p>
            <a:pPr marL="609600" indent="-609600"/>
            <a:r>
              <a:rPr lang="en-GB" sz="2800" dirty="0" smtClean="0"/>
              <a:t>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Sadler, the most cited author on formative assessment argues:</a:t>
            </a:r>
            <a:endParaRPr lang="en-GB" dirty="0"/>
          </a:p>
        </p:txBody>
      </p:sp>
      <p:sp>
        <p:nvSpPr>
          <p:cNvPr id="3" name="Content Placeholder 2"/>
          <p:cNvSpPr>
            <a:spLocks noGrp="1"/>
          </p:cNvSpPr>
          <p:nvPr>
            <p:ph idx="1"/>
          </p:nvPr>
        </p:nvSpPr>
        <p:spPr/>
        <p:txBody>
          <a:bodyPr/>
          <a:lstStyle/>
          <a:p>
            <a:pPr marL="0">
              <a:lnSpc>
                <a:spcPct val="100000"/>
              </a:lnSpc>
              <a:spcBef>
                <a:spcPts val="0"/>
              </a:spcBef>
              <a:buNone/>
            </a:pPr>
            <a:r>
              <a:rPr lang="en-GB" sz="2800" dirty="0" smtClean="0"/>
              <a:t>“Students need to be exposed to, and gain experience in making judgements about, </a:t>
            </a:r>
            <a:r>
              <a:rPr lang="en-GB" sz="2800" dirty="0" smtClean="0">
                <a:solidFill>
                  <a:srgbClr val="7030A0"/>
                </a:solidFill>
              </a:rPr>
              <a:t>a variety of works of different quality</a:t>
            </a:r>
            <a:r>
              <a:rPr lang="en-GB" sz="2800" dirty="0" smtClean="0"/>
              <a:t>... They need planned rather than random exposure to exemplars, and experience in </a:t>
            </a:r>
            <a:r>
              <a:rPr lang="en-GB" sz="2800" dirty="0" smtClean="0">
                <a:solidFill>
                  <a:srgbClr val="7030A0"/>
                </a:solidFill>
              </a:rPr>
              <a:t>making judgements </a:t>
            </a:r>
            <a:r>
              <a:rPr lang="en-GB" sz="2800" dirty="0" smtClean="0"/>
              <a:t>about quality. They need to create </a:t>
            </a:r>
            <a:r>
              <a:rPr lang="en-GB" sz="2800" dirty="0" smtClean="0">
                <a:solidFill>
                  <a:srgbClr val="7030A0"/>
                </a:solidFill>
              </a:rPr>
              <a:t>verbalised</a:t>
            </a:r>
            <a:r>
              <a:rPr lang="en-GB" sz="2800" dirty="0" smtClean="0"/>
              <a:t> rationales and accounts of how various works could have been done better. Finally, they need to engage in evaluative </a:t>
            </a:r>
            <a:r>
              <a:rPr lang="en-GB" sz="2800" dirty="0" smtClean="0">
                <a:solidFill>
                  <a:srgbClr val="7030A0"/>
                </a:solidFill>
              </a:rPr>
              <a:t>conversations</a:t>
            </a:r>
            <a:r>
              <a:rPr lang="en-GB" sz="2800" dirty="0" smtClean="0"/>
              <a:t> with teachers and other students.” </a:t>
            </a:r>
          </a:p>
          <a:p>
            <a:pPr marL="0">
              <a:lnSpc>
                <a:spcPct val="100000"/>
              </a:lnSpc>
              <a:spcBef>
                <a:spcPts val="0"/>
              </a:spcBef>
              <a:buNone/>
            </a:pPr>
            <a:endParaRPr lang="en-GB"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244408" cy="1290538"/>
          </a:xfrm>
        </p:spPr>
        <p:txBody>
          <a:bodyPr/>
          <a:lstStyle/>
          <a:p>
            <a:r>
              <a:rPr lang="en-GB" sz="2400" dirty="0" smtClean="0">
                <a:solidFill>
                  <a:srgbClr val="330066"/>
                </a:solidFill>
              </a:rPr>
              <a:t>Important aspects of complex, high-level learning outcomes can only be achieved when students are allowed time to ‘come to know’ the standards in use by the community</a:t>
            </a:r>
            <a:endParaRPr lang="en-GB" sz="2400" dirty="0">
              <a:solidFill>
                <a:srgbClr val="330066"/>
              </a:solidFill>
            </a:endParaRP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500" dirty="0" smtClean="0"/>
              <a:t>Slowly learnt academic literacies require rehearsal and practice throughout a programme (Knight and </a:t>
            </a:r>
            <a:r>
              <a:rPr lang="en-GB" sz="2500" dirty="0" err="1" smtClean="0"/>
              <a:t>Yorke</a:t>
            </a:r>
            <a:r>
              <a:rPr lang="en-GB" sz="2500" dirty="0" smtClean="0"/>
              <a:t>, 2004).</a:t>
            </a:r>
          </a:p>
          <a:p>
            <a:r>
              <a:rPr lang="en-GB" sz="2500" dirty="0" smtClean="0"/>
              <a:t>The achievement of high-level learning requires integrated and coherent progression based on programme outcomes.</a:t>
            </a:r>
          </a:p>
          <a:p>
            <a:r>
              <a:rPr lang="en-GB" sz="2500" dirty="0" smtClean="0"/>
              <a:t>Where there is a greater sense of the holistic programme students are likely to achieve higher standards than on more fragmented programmes (</a:t>
            </a:r>
            <a:r>
              <a:rPr lang="en-GB" sz="2500" dirty="0" err="1" smtClean="0"/>
              <a:t>Havnes</a:t>
            </a:r>
            <a:r>
              <a:rPr lang="en-GB" sz="2500" dirty="0" smtClean="0"/>
              <a:t>, 2007).</a:t>
            </a:r>
          </a:p>
          <a:p>
            <a:r>
              <a:rPr lang="en-GB" sz="2500" dirty="0" smtClean="0"/>
              <a:t>Students need to engage as interactive partners in a learning community, relinquishing the passive role of ‘the instructed’ within processes controlled by academic experts (Gibbs et al, 2004).</a:t>
            </a:r>
          </a:p>
          <a:p>
            <a:endParaRPr lang="en-GB" sz="25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continues…</a:t>
            </a:r>
            <a:endParaRPr lang="en-GB" dirty="0"/>
          </a:p>
        </p:txBody>
      </p:sp>
      <p:sp>
        <p:nvSpPr>
          <p:cNvPr id="3" name="Content Placeholder 2"/>
          <p:cNvSpPr>
            <a:spLocks noGrp="1"/>
          </p:cNvSpPr>
          <p:nvPr>
            <p:ph idx="1"/>
          </p:nvPr>
        </p:nvSpPr>
        <p:spPr/>
        <p:txBody>
          <a:bodyPr/>
          <a:lstStyle/>
          <a:p>
            <a:pPr>
              <a:buNone/>
            </a:pPr>
            <a:r>
              <a:rPr lang="en-GB" sz="2800" dirty="0" smtClean="0"/>
              <a:t>	Together, these ... provide the means by which students can develop a </a:t>
            </a:r>
            <a:r>
              <a:rPr lang="en-GB" sz="2800" dirty="0" smtClean="0">
                <a:solidFill>
                  <a:srgbClr val="7030A0"/>
                </a:solidFill>
              </a:rPr>
              <a:t>concept of quality </a:t>
            </a:r>
            <a:r>
              <a:rPr lang="en-GB" sz="28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800" dirty="0" smtClean="0">
                <a:solidFill>
                  <a:srgbClr val="7030A0"/>
                </a:solidFill>
              </a:rPr>
              <a:t>peer assessment </a:t>
            </a:r>
            <a:r>
              <a:rPr lang="en-GB" sz="2800" dirty="0" smtClean="0"/>
              <a:t>so that it becomes a powerful strategy for higher education teaching.</a:t>
            </a:r>
          </a:p>
          <a:p>
            <a:pPr>
              <a:buNone/>
            </a:pPr>
            <a:r>
              <a:rPr lang="en-GB" sz="2000" dirty="0" smtClean="0"/>
              <a:t>Sadler, D. Royce (2010)</a:t>
            </a:r>
            <a:endParaRPr lang="en-GB"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Marked Improvement comprises 6 tenets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Summarised as:</a:t>
            </a:r>
          </a:p>
          <a:p>
            <a:pPr marL="0" indent="0">
              <a:buNone/>
            </a:pPr>
            <a:endParaRPr lang="en-GB" dirty="0" smtClean="0"/>
          </a:p>
          <a:p>
            <a:r>
              <a:rPr lang="en-GB" dirty="0" smtClean="0"/>
              <a:t>Assessment for learning</a:t>
            </a:r>
          </a:p>
          <a:p>
            <a:r>
              <a:rPr lang="en-GB" dirty="0" smtClean="0"/>
              <a:t>Ensuring assessment is fit for purpose</a:t>
            </a:r>
          </a:p>
          <a:p>
            <a:r>
              <a:rPr lang="en-GB" dirty="0" smtClean="0"/>
              <a:t>Recognise that assessment lacks precision </a:t>
            </a:r>
          </a:p>
          <a:p>
            <a:r>
              <a:rPr lang="en-GB" dirty="0" smtClean="0"/>
              <a:t>Constructing standards in communities</a:t>
            </a:r>
          </a:p>
          <a:p>
            <a:r>
              <a:rPr lang="en-GB" dirty="0" smtClean="0"/>
              <a:t>Integrating assessment literacy into course design</a:t>
            </a:r>
          </a:p>
          <a:p>
            <a:r>
              <a:rPr lang="en-GB" dirty="0" smtClean="0"/>
              <a:t>Ensuring professional judgements are reliable </a:t>
            </a:r>
          </a:p>
          <a:p>
            <a:pPr marL="0" indent="0">
              <a:buNone/>
            </a:pPr>
            <a:endParaRPr lang="en-GB" dirty="0" smtClean="0"/>
          </a:p>
          <a:p>
            <a:pPr marL="0" indent="0">
              <a:buNone/>
            </a:pPr>
            <a:r>
              <a:rPr lang="en-GB" sz="2200" dirty="0" smtClean="0"/>
              <a:t>(See marked improvement document for exact wording and further explanation)</a:t>
            </a:r>
            <a:endParaRPr lang="en-GB" sz="2200" dirty="0"/>
          </a:p>
          <a:p>
            <a:pPr marL="0" indent="0">
              <a:buNone/>
            </a:pPr>
            <a:endParaRPr lang="en-GB" dirty="0"/>
          </a:p>
        </p:txBody>
      </p:sp>
    </p:spTree>
    <p:extLst>
      <p:ext uri="{BB962C8B-B14F-4D97-AF65-F5344CB8AC3E}">
        <p14:creationId xmlns:p14="http://schemas.microsoft.com/office/powerpoint/2010/main" xmlns="" val="6924465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0066"/>
                </a:solidFill>
              </a:rPr>
              <a:t>Course learning outcomes should reflect what students should achieve </a:t>
            </a:r>
            <a:endParaRPr lang="en-GB" dirty="0">
              <a:solidFill>
                <a:srgbClr val="330066"/>
              </a:solidFill>
            </a:endParaRPr>
          </a:p>
        </p:txBody>
      </p:sp>
      <p:sp>
        <p:nvSpPr>
          <p:cNvPr id="3" name="Content Placeholder 2"/>
          <p:cNvSpPr>
            <a:spLocks noGrp="1"/>
          </p:cNvSpPr>
          <p:nvPr>
            <p:ph idx="1"/>
          </p:nvPr>
        </p:nvSpPr>
        <p:spPr>
          <a:xfrm>
            <a:off x="285720" y="1268760"/>
            <a:ext cx="8462744" cy="4949464"/>
          </a:xfr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z="2100" dirty="0" smtClean="0"/>
              <a:t>Making it clear to students what is expected of them;</a:t>
            </a:r>
            <a:endParaRPr lang="en-GB" sz="2100" dirty="0" smtClean="0"/>
          </a:p>
          <a:p>
            <a:pPr lvl="0"/>
            <a:r>
              <a:rPr lang="en-US" sz="2100" dirty="0" smtClean="0"/>
              <a:t>Making it clear to teachers what students are expected to learn in their own and other modules;</a:t>
            </a:r>
            <a:endParaRPr lang="en-GB" sz="2100" dirty="0" smtClean="0"/>
          </a:p>
          <a:p>
            <a:pPr lvl="0"/>
            <a:r>
              <a:rPr lang="en-US" sz="2100" dirty="0" smtClean="0"/>
              <a:t>Helping teachers to select the most appropriate teaching strategy for the intended learning outcomes e.g. lecture, seminar, tutorial, group work, discussion, student presentation, laboratory work;</a:t>
            </a:r>
            <a:endParaRPr lang="en-GB" sz="2100" dirty="0" smtClean="0"/>
          </a:p>
          <a:p>
            <a:pPr lvl="0"/>
            <a:r>
              <a:rPr lang="en-US" sz="2100" dirty="0" smtClean="0"/>
              <a:t>Helping teachers to select the most appropriate assessment style to assess the achievement of the learning outcomes, e.g. project, essay, performance assessment, multiple‐choice questions, exam;</a:t>
            </a:r>
            <a:endParaRPr lang="en-GB" sz="2100" dirty="0" smtClean="0"/>
          </a:p>
          <a:p>
            <a:pPr lvl="0"/>
            <a:r>
              <a:rPr lang="en-US" sz="2100" dirty="0" smtClean="0"/>
              <a:t>Having a focus on programme learning outcomes – staff therefore need time to collaborate;</a:t>
            </a:r>
            <a:endParaRPr lang="en-GB" sz="2100" dirty="0" smtClean="0"/>
          </a:p>
          <a:p>
            <a:pPr lvl="0"/>
            <a:r>
              <a:rPr lang="en-US" sz="2100" dirty="0" smtClean="0"/>
              <a:t>Are you confident that students being marked by different people or the same people at different times (inter &amp; intra-tutor reliability) will achieve equivalent marks?</a:t>
            </a:r>
            <a:endParaRPr lang="en-GB" sz="2100" dirty="0" smtClean="0"/>
          </a:p>
          <a:p>
            <a:endParaRPr lang="en-GB" sz="21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Giving feedback effectively and efficiently. We can use:</a:t>
            </a:r>
            <a:endParaRPr lang="en-GB" dirty="0"/>
          </a:p>
        </p:txBody>
      </p:sp>
      <p:sp>
        <p:nvSpPr>
          <p:cNvPr id="3" name="Content Placeholder 2"/>
          <p:cNvSpPr>
            <a:spLocks noGrp="1"/>
          </p:cNvSpPr>
          <p:nvPr>
            <p:ph idx="1"/>
          </p:nvPr>
        </p:nvSpPr>
        <p:spPr/>
        <p:txBody>
          <a:bodyPr/>
          <a:lstStyle/>
          <a:p>
            <a:r>
              <a:rPr lang="en-GB" sz="2800" dirty="0" smtClean="0"/>
              <a:t>Collective oral reports, with minimal in-script comments;</a:t>
            </a:r>
          </a:p>
          <a:p>
            <a:r>
              <a:rPr lang="en-GB" sz="2800" dirty="0" smtClean="0"/>
              <a:t>Collective written reports, with minimal in-script comments;</a:t>
            </a:r>
          </a:p>
          <a:p>
            <a:r>
              <a:rPr lang="en-GB" sz="2800" dirty="0" smtClean="0"/>
              <a:t>Model answers with ‘exploded’ text;</a:t>
            </a:r>
          </a:p>
          <a:p>
            <a:r>
              <a:rPr lang="en-GB" sz="2800" dirty="0" smtClean="0"/>
              <a:t>Statement banks;</a:t>
            </a:r>
          </a:p>
          <a:p>
            <a:r>
              <a:rPr lang="en-GB" sz="2800" dirty="0" smtClean="0"/>
              <a:t>Various kinds of computer-assisted assessment to help with all of these approaches;</a:t>
            </a:r>
          </a:p>
          <a:p>
            <a:r>
              <a:rPr lang="en-GB" sz="2800" dirty="0" smtClean="0"/>
              <a:t>Assignment return sheets.</a:t>
            </a:r>
            <a:endParaRPr lang="en-GB" sz="2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rush Script MT" pitchFamily="66" charset="0"/>
                          <a:ea typeface="Batang" pitchFamily="18" charset="-127"/>
                          <a:cs typeface="Times New Roman"/>
                        </a:rPr>
                        <a:t>This is something I’ve had problems with over the years but am still working on it</a:t>
                      </a:r>
                      <a:endParaRPr lang="en-GB" sz="1800" dirty="0">
                        <a:latin typeface="Brush Script MT" pitchFamily="66"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rush Script MT" pitchFamily="66" charset="0"/>
                          <a:ea typeface="Batang" pitchFamily="18" charset="-127"/>
                          <a:cs typeface="Times New Roman"/>
                        </a:rPr>
                        <a:t>Thank you</a:t>
                      </a:r>
                      <a:endParaRPr lang="en-GB" sz="1800" dirty="0">
                        <a:latin typeface="Brush Script MT" pitchFamily="66" charset="0"/>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000" dirty="0" smtClean="0">
                          <a:latin typeface="Brush Script MT" pitchFamily="66" charset="0"/>
                          <a:ea typeface="Batang" pitchFamily="18" charset="-127"/>
                          <a:cs typeface="Times New Roman"/>
                        </a:rPr>
                        <a:t>I've checked it out and see where I was going wrong</a:t>
                      </a:r>
                      <a:endParaRPr lang="en-GB" sz="2000" dirty="0">
                        <a:latin typeface="Brush Script MT" pitchFamily="66"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proforma</a:t>
            </a:r>
            <a:endParaRPr lang="en-GB" sz="32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p:txBody>
          <a:bodyPr/>
          <a:lstStyle/>
          <a:p>
            <a:r>
              <a:rPr lang="en-GB" sz="2800" dirty="0" smtClean="0"/>
              <a:t>Stop marking, start assessing! </a:t>
            </a:r>
          </a:p>
          <a:p>
            <a:r>
              <a:rPr lang="en-GB" sz="2800" dirty="0" smtClean="0"/>
              <a:t>Explore ways to maximise student ‘time on task’ (Gibbs) and minimise staff drudgery;</a:t>
            </a:r>
          </a:p>
          <a:p>
            <a:r>
              <a:rPr lang="en-GB" sz="2800" dirty="0" smtClean="0"/>
              <a:t>Remember that feedback is crucial to student learning but is the most time-consuming aspect of assessment: we need to explore ways of giving feedback effectively and efficiently;</a:t>
            </a:r>
          </a:p>
          <a:p>
            <a:r>
              <a:rPr lang="en-GB" sz="2800" dirty="0" smtClean="0"/>
              <a:t>Consider how computer-supported assessment can include use of audio feedback via digital sound files, video commentaries and other means of using course Virtual Learning Environments.</a:t>
            </a:r>
            <a:endParaRPr lang="en-GB" sz="2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r>
              <a:rPr lang="en-GB" sz="2800" dirty="0" smtClean="0"/>
              <a:t>design an assessment strategy that involves a diverse range of methods of assessment (as all forms of assessment disadvantage some students);</a:t>
            </a:r>
          </a:p>
          <a:p>
            <a:pPr marL="360000">
              <a:lnSpc>
                <a:spcPct val="100000"/>
              </a:lnSpc>
              <a:spcBef>
                <a:spcPts val="600"/>
              </a:spcBef>
            </a:pPr>
            <a:r>
              <a:rPr lang="en-GB" sz="2800" dirty="0" smtClean="0"/>
              <a:t>consider when designing assessment tasks how any students might be disadvantaged;</a:t>
            </a:r>
          </a:p>
          <a:p>
            <a:pPr marL="360000">
              <a:lnSpc>
                <a:spcPct val="100000"/>
              </a:lnSpc>
              <a:spcBef>
                <a:spcPts val="600"/>
              </a:spcBef>
            </a:pPr>
            <a:r>
              <a:rPr lang="en-GB" sz="2800" dirty="0" smtClean="0"/>
              <a:t>maximise the opportunities for each student to achieve at the highest possible level;</a:t>
            </a:r>
          </a:p>
          <a:p>
            <a:pPr marL="360000">
              <a:lnSpc>
                <a:spcPct val="100000"/>
              </a:lnSpc>
              <a:spcBef>
                <a:spcPts val="600"/>
              </a:spcBef>
            </a:pPr>
            <a:r>
              <a:rPr lang="en-GB" sz="2800" dirty="0" smtClean="0"/>
              <a:t>ensure the assurance of appropriate standards for all students.</a:t>
            </a:r>
            <a:br>
              <a:rPr lang="en-GB" sz="2800" dirty="0" smtClean="0"/>
            </a:br>
            <a:endParaRPr lang="en-GB" sz="28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 planning for change</a:t>
            </a:r>
            <a:endParaRPr lang="en-GB" dirty="0"/>
          </a:p>
        </p:txBody>
      </p:sp>
      <p:sp>
        <p:nvSpPr>
          <p:cNvPr id="3" name="Content Placeholder 2"/>
          <p:cNvSpPr>
            <a:spLocks noGrp="1"/>
          </p:cNvSpPr>
          <p:nvPr>
            <p:ph idx="1"/>
          </p:nvPr>
        </p:nvSpPr>
        <p:spPr/>
        <p:txBody>
          <a:bodyPr/>
          <a:lstStyle/>
          <a:p>
            <a:pPr lvl="0"/>
            <a:r>
              <a:rPr lang="en-GB" sz="2800" dirty="0" smtClean="0"/>
              <a:t>What changes are you planning?</a:t>
            </a:r>
          </a:p>
          <a:p>
            <a:pPr lvl="0"/>
            <a:r>
              <a:rPr lang="en-GB" sz="2800" dirty="0" smtClean="0"/>
              <a:t>Who needs to take responsibility?</a:t>
            </a:r>
          </a:p>
          <a:p>
            <a:pPr lvl="0"/>
            <a:r>
              <a:rPr lang="en-GB" sz="2800" dirty="0" smtClean="0"/>
              <a:t>What are your timelines and milestones?</a:t>
            </a:r>
          </a:p>
          <a:p>
            <a:pPr lvl="0"/>
            <a:r>
              <a:rPr lang="en-GB" sz="2800" dirty="0" smtClean="0"/>
              <a:t>What help do you need?</a:t>
            </a:r>
          </a:p>
          <a:p>
            <a:pPr lvl="0"/>
            <a:r>
              <a:rPr lang="en-GB" sz="2800" dirty="0" smtClean="0"/>
              <a:t>Are there further workshop topics you would welcome at a university level?</a:t>
            </a:r>
          </a:p>
          <a:p>
            <a:pPr lvl="0"/>
            <a:r>
              <a:rPr lang="en-GB" sz="2800" dirty="0" smtClean="0"/>
              <a:t>What does success in strategically improving assessment look like for you?</a:t>
            </a:r>
          </a:p>
          <a:p>
            <a:pPr lvl="0"/>
            <a:r>
              <a:rPr lang="en-GB" sz="2800" dirty="0" smtClean="0"/>
              <a:t>How will you know when you have been successful?</a:t>
            </a:r>
          </a:p>
          <a:p>
            <a:endParaRPr lang="en-GB" sz="28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 thereby making a marked improvement.</a:t>
            </a:r>
          </a:p>
          <a:p>
            <a:pPr lvl="0"/>
            <a:endParaRPr lang="en-GB"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None/>
              <a:defRPr/>
            </a:pPr>
            <a:r>
              <a:rPr lang="en-GB" sz="1800" dirty="0" err="1" smtClean="0"/>
              <a:t>ASKe</a:t>
            </a:r>
            <a:r>
              <a:rPr lang="en-GB" sz="1800" dirty="0" smtClean="0"/>
              <a:t> Weston Manor manifesto </a:t>
            </a:r>
            <a:r>
              <a:rPr lang="en-GB" sz="1800" dirty="0" smtClean="0">
                <a:hlinkClick r:id="rId3"/>
              </a:rPr>
              <a:t>http://www.brookes.ac.uk/aske/Manifesto/</a:t>
            </a:r>
            <a:r>
              <a:rPr lang="en-GB" sz="1800" dirty="0" smtClean="0"/>
              <a:t> (accessed April 2012)</a:t>
            </a:r>
          </a:p>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None/>
              <a:defRPr/>
            </a:pPr>
            <a:r>
              <a:rPr lang="en-GB" sz="1800" dirty="0" err="1" smtClean="0"/>
              <a:t>Bloxham</a:t>
            </a:r>
            <a:r>
              <a:rPr lang="en-GB" sz="1800" dirty="0" smtClean="0"/>
              <a:t>, S. Marking and moderation in the UK: false assumptions and wasted resources, </a:t>
            </a:r>
            <a:r>
              <a:rPr lang="en-GB" sz="1800" i="1" dirty="0" smtClean="0"/>
              <a:t>Assessment &amp; Evaluation in Higher Education</a:t>
            </a:r>
            <a:r>
              <a:rPr lang="en-GB" sz="1800" dirty="0" smtClean="0"/>
              <a:t> 34.2 (2009): 209-220.</a:t>
            </a:r>
          </a:p>
          <a:p>
            <a:pPr marL="609600" indent="-609600" eaLnBrk="1" hangingPunct="1">
              <a:buFont typeface="Wingdings" pitchFamily="2" charset="2"/>
              <a:buNone/>
              <a:defRPr/>
            </a:pPr>
            <a:r>
              <a:rPr lang="en-GB" sz="1800" dirty="0" err="1" smtClean="0">
                <a:cs typeface="Times New Roman" pitchFamily="18" charset="0"/>
              </a:rPr>
              <a:t>Bloxham</a:t>
            </a:r>
            <a:r>
              <a:rPr lang="en-GB" sz="1800" dirty="0" smtClean="0">
                <a:cs typeface="Times New Roman" pitchFamily="18" charset="0"/>
              </a:rPr>
              <a:t>,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a:t>
            </a:r>
            <a:r>
              <a:rPr lang="en-GB" sz="1800" dirty="0" err="1" smtClean="0"/>
              <a:t>Routledge</a:t>
            </a:r>
            <a:r>
              <a:rPr lang="en-GB" sz="1800" dirty="0" smtClean="0"/>
              <a:t>.</a:t>
            </a:r>
          </a:p>
          <a:p>
            <a:pPr marL="609600" indent="-609600" eaLnBrk="1" hangingPunct="1">
              <a:buNone/>
              <a:defRPr/>
            </a:pPr>
            <a:r>
              <a:rPr lang="en-GB" sz="1800" dirty="0" smtClean="0"/>
              <a:t>Brown, S. (2011) 	</a:t>
            </a:r>
            <a:r>
              <a:rPr lang="en-GB" sz="1800" i="1" dirty="0" smtClean="0"/>
              <a:t>First class: how assessment can enhance student learning </a:t>
            </a:r>
            <a:r>
              <a:rPr lang="en-GB" sz="1800" dirty="0" smtClean="0"/>
              <a:t>in </a:t>
            </a:r>
            <a:r>
              <a:rPr lang="en-GB" sz="1800" i="1" dirty="0" smtClean="0"/>
              <a:t>Blue Skies: new thinking about the future of higher education, </a:t>
            </a:r>
            <a:r>
              <a:rPr lang="en-GB" sz="1800" dirty="0" smtClean="0"/>
              <a:t>London: Pearson.</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179512" y="981075"/>
            <a:ext cx="8712967"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pp.74-91</a:t>
            </a:r>
            <a:endParaRPr lang="en-GB" sz="1800" dirty="0" smtClean="0"/>
          </a:p>
          <a:p>
            <a:pPr eaLnBrk="1" hangingPunct="1">
              <a:buFont typeface="Wingdings" pitchFamily="2" charset="2"/>
              <a:buNone/>
              <a:defRPr/>
            </a:pPr>
            <a:r>
              <a:rPr lang="en-US" sz="1800" dirty="0" smtClean="0"/>
              <a:t>Carless, D., Joughin,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None/>
              <a:defRPr/>
            </a:pPr>
            <a:r>
              <a:rPr lang="en-GB" sz="1800" dirty="0" err="1" smtClean="0"/>
              <a:t>Havnes</a:t>
            </a:r>
            <a:r>
              <a:rPr lang="en-GB" sz="1800" dirty="0" smtClean="0"/>
              <a:t>, A. (2007), ‘What can feedback practices tell us about variation in grading across fields?’ Presented at the </a:t>
            </a:r>
            <a:r>
              <a:rPr lang="en-GB" sz="1800" dirty="0" err="1" smtClean="0"/>
              <a:t>ASKe</a:t>
            </a:r>
            <a:r>
              <a:rPr lang="en-GB" sz="1800" dirty="0" smtClean="0"/>
              <a:t> Seminar Series, Oxford Brookes University, 19th September.</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a:buNone/>
            </a:pPr>
            <a:r>
              <a:rPr lang="en-GB" sz="1800" dirty="0" err="1" smtClean="0"/>
              <a:t>Newstead</a:t>
            </a:r>
            <a:r>
              <a:rPr lang="en-GB" sz="1800" dirty="0" smtClean="0"/>
              <a:t>, S. E. and Dennis, I. (1994), ‘Examiners examined: the reality of exam marking in psychology’, </a:t>
            </a:r>
            <a:r>
              <a:rPr lang="en-GB" sz="1800" i="1" dirty="0" smtClean="0"/>
              <a:t>The Psychologist</a:t>
            </a:r>
            <a:r>
              <a:rPr lang="en-GB" sz="1800" dirty="0" smtClean="0"/>
              <a:t>, 7, pp. 216-19.</a:t>
            </a:r>
          </a:p>
          <a:p>
            <a:pPr eaLnBrk="1" hangingPunct="1">
              <a:buNone/>
              <a:defRPr/>
            </a:pPr>
            <a:r>
              <a:rPr lang="en-GB" sz="1800" dirty="0" smtClean="0"/>
              <a:t>O’Donovan, B., Price, M. and Rust, C. (2004), ‘Know what I mean? Enhancing student understanding of assessment standards and criteria’, </a:t>
            </a:r>
            <a:r>
              <a:rPr lang="en-GB" sz="1800" i="1" dirty="0" smtClean="0"/>
              <a:t>Teaching in Higher Education</a:t>
            </a:r>
            <a:r>
              <a:rPr lang="en-GB" sz="1800" dirty="0" smtClean="0"/>
              <a:t>, 9, pp. 325-335.</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1078690" y="155165"/>
            <a:ext cx="6986621" cy="6547671"/>
          </a:xfrm>
          <a:prstGeom prst="rect">
            <a:avLst/>
          </a:prstGeom>
        </p:spPr>
      </p:pic>
    </p:spTree>
    <p:extLst>
      <p:ext uri="{BB962C8B-B14F-4D97-AF65-F5344CB8AC3E}">
        <p14:creationId xmlns:p14="http://schemas.microsoft.com/office/powerpoint/2010/main" xmlns="" val="8342573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0" y="980728"/>
            <a:ext cx="91440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err="1" smtClean="0"/>
              <a:t>Stefani</a:t>
            </a:r>
            <a:r>
              <a:rPr lang="en-GB" sz="1800" dirty="0" smtClean="0"/>
              <a:t>, L. and Carroll, J. (2001) </a:t>
            </a:r>
            <a:r>
              <a:rPr lang="en-GB" sz="1800" i="1" dirty="0" smtClean="0"/>
              <a:t>A Briefing on Plagiarism </a:t>
            </a:r>
            <a:r>
              <a:rPr lang="en-GB" sz="1800" dirty="0" smtClean="0"/>
              <a:t>http://www.ltsn.ac.uk/application.asp?app=resources.asp&amp;process=full_record&amp;section=generic&amp;id=10</a:t>
            </a:r>
          </a:p>
          <a:p>
            <a:pPr>
              <a:buNone/>
            </a:pPr>
            <a:r>
              <a:rPr lang="en-GB" sz="1800" dirty="0" smtClean="0"/>
              <a:t>Sadler, D. R. (1987), ‘Specifying and Promulgating Achievement Standards’, </a:t>
            </a:r>
            <a:r>
              <a:rPr lang="en-GB" sz="1800" i="1" dirty="0" smtClean="0"/>
              <a:t>Oxford Review of Education</a:t>
            </a:r>
            <a:r>
              <a:rPr lang="en-GB" sz="1800" dirty="0" smtClean="0"/>
              <a:t>, 13, pp. 191–209.</a:t>
            </a:r>
          </a:p>
          <a:p>
            <a:pPr>
              <a:buNone/>
            </a:pPr>
            <a:r>
              <a:rPr lang="en-GB" sz="1800" dirty="0" smtClean="0"/>
              <a:t>Sadler, DR 1989, ‘Formative assessment and the design of instructional systems’, </a:t>
            </a:r>
            <a:r>
              <a:rPr lang="en-GB" sz="1800" i="1" dirty="0" smtClean="0"/>
              <a:t>Instructional Science</a:t>
            </a:r>
            <a:r>
              <a:rPr lang="en-GB" sz="1800" dirty="0" smtClean="0"/>
              <a:t>, vol. 18, pp. 119-144.</a:t>
            </a:r>
          </a:p>
          <a:p>
            <a:pPr>
              <a:buNone/>
            </a:pPr>
            <a:r>
              <a:rPr lang="en-GB" sz="1800" dirty="0" smtClean="0"/>
              <a:t>Sadler, R. (2008) </a:t>
            </a:r>
            <a:r>
              <a:rPr lang="en-GB" sz="1800" i="1" dirty="0" smtClean="0"/>
              <a:t>Assessment of Higher Education,</a:t>
            </a:r>
            <a:r>
              <a:rPr lang="en-GB" sz="1800" dirty="0" smtClean="0"/>
              <a:t> in International Encyclopaedia of Education</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of ARU project so far </a:t>
            </a:r>
            <a:endParaRPr lang="en-GB" dirty="0"/>
          </a:p>
        </p:txBody>
      </p:sp>
      <p:sp>
        <p:nvSpPr>
          <p:cNvPr id="3" name="Content Placeholder 2"/>
          <p:cNvSpPr>
            <a:spLocks noGrp="1"/>
          </p:cNvSpPr>
          <p:nvPr>
            <p:ph idx="1"/>
          </p:nvPr>
        </p:nvSpPr>
        <p:spPr/>
        <p:txBody>
          <a:bodyPr/>
          <a:lstStyle/>
          <a:p>
            <a:r>
              <a:rPr lang="en-GB" sz="2800" dirty="0" smtClean="0"/>
              <a:t>5 workshops held involving: </a:t>
            </a:r>
          </a:p>
          <a:p>
            <a:pPr lvl="1"/>
            <a:r>
              <a:rPr lang="en-GB" sz="2400" dirty="0" smtClean="0"/>
              <a:t>Course leaders</a:t>
            </a:r>
          </a:p>
          <a:p>
            <a:pPr lvl="1"/>
            <a:r>
              <a:rPr lang="en-GB" sz="2400" dirty="0" smtClean="0"/>
              <a:t>Academics</a:t>
            </a:r>
          </a:p>
          <a:p>
            <a:pPr lvl="1"/>
            <a:r>
              <a:rPr lang="en-GB" sz="2400" dirty="0" smtClean="0"/>
              <a:t>Managers</a:t>
            </a:r>
          </a:p>
          <a:p>
            <a:pPr lvl="1"/>
            <a:r>
              <a:rPr lang="en-GB" sz="2400" dirty="0" smtClean="0"/>
              <a:t>Quality assurance staff</a:t>
            </a:r>
          </a:p>
          <a:p>
            <a:pPr marL="457200" lvl="1" indent="0">
              <a:buNone/>
            </a:pPr>
            <a:endParaRPr lang="en-GB" sz="2400" dirty="0"/>
          </a:p>
          <a:p>
            <a:r>
              <a:rPr lang="en-GB" sz="2800" dirty="0" smtClean="0"/>
              <a:t>Summary of priorities identified</a:t>
            </a:r>
          </a:p>
          <a:p>
            <a:pPr lvl="1"/>
            <a:r>
              <a:rPr lang="en-GB" sz="2400" dirty="0"/>
              <a:t>Developing </a:t>
            </a:r>
            <a:r>
              <a:rPr lang="en-GB" sz="2400" dirty="0">
                <a:solidFill>
                  <a:srgbClr val="7030A0"/>
                </a:solidFill>
              </a:rPr>
              <a:t>programme approaches</a:t>
            </a:r>
            <a:r>
              <a:rPr lang="en-GB" sz="2400" dirty="0"/>
              <a:t> to assessment </a:t>
            </a:r>
          </a:p>
          <a:p>
            <a:pPr lvl="1"/>
            <a:r>
              <a:rPr lang="en-GB" sz="2400" dirty="0"/>
              <a:t>Developing </a:t>
            </a:r>
            <a:r>
              <a:rPr lang="en-GB" sz="2400" dirty="0">
                <a:solidFill>
                  <a:srgbClr val="7030A0"/>
                </a:solidFill>
              </a:rPr>
              <a:t>assessment literacy </a:t>
            </a:r>
          </a:p>
          <a:p>
            <a:pPr lvl="1"/>
            <a:r>
              <a:rPr lang="en-GB" sz="2400" dirty="0">
                <a:solidFill>
                  <a:srgbClr val="7030A0"/>
                </a:solidFill>
              </a:rPr>
              <a:t>Rebalancing summative and formative assessment </a:t>
            </a:r>
          </a:p>
          <a:p>
            <a:pPr marL="457200" lvl="1" indent="0">
              <a:buNone/>
            </a:pPr>
            <a:endParaRPr lang="en-GB" sz="2400" dirty="0"/>
          </a:p>
        </p:txBody>
      </p:sp>
    </p:spTree>
    <p:extLst>
      <p:ext uri="{BB962C8B-B14F-4D97-AF65-F5344CB8AC3E}">
        <p14:creationId xmlns:p14="http://schemas.microsoft.com/office/powerpoint/2010/main" xmlns="" val="4014737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features of the project</a:t>
            </a:r>
            <a:endParaRPr lang="en-GB" dirty="0"/>
          </a:p>
        </p:txBody>
      </p:sp>
      <p:sp>
        <p:nvSpPr>
          <p:cNvPr id="3" name="Content Placeholder 2"/>
          <p:cNvSpPr>
            <a:spLocks noGrp="1"/>
          </p:cNvSpPr>
          <p:nvPr>
            <p:ph idx="1"/>
          </p:nvPr>
        </p:nvSpPr>
        <p:spPr/>
        <p:txBody>
          <a:bodyPr/>
          <a:lstStyle/>
          <a:p>
            <a:r>
              <a:rPr lang="en-GB" sz="2800" dirty="0" smtClean="0"/>
              <a:t>Strategic transformation of assessment across the university is the key aim;</a:t>
            </a:r>
          </a:p>
          <a:p>
            <a:r>
              <a:rPr lang="en-GB" sz="2800" dirty="0" smtClean="0"/>
              <a:t>Improved NSS scores is not the specific aim of the project but better scores may well result;</a:t>
            </a:r>
          </a:p>
          <a:p>
            <a:r>
              <a:rPr lang="en-GB" sz="2800" dirty="0" smtClean="0"/>
              <a:t>Sharing expertise between course leaders, including those in the 85+ group is important;</a:t>
            </a:r>
          </a:p>
          <a:p>
            <a:r>
              <a:rPr lang="en-GB" sz="2800" dirty="0" smtClean="0"/>
              <a:t>Activity is being informed by Vision Visits to other universities;</a:t>
            </a:r>
          </a:p>
          <a:p>
            <a:r>
              <a:rPr lang="en-GB" sz="2800" dirty="0" smtClean="0"/>
              <a:t>External expertise from the ‘Marked Improvement’ team is supporting internal expertise.</a:t>
            </a:r>
          </a:p>
          <a:p>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7030A0"/>
                </a:solidFill>
              </a:rPr>
              <a:t>Why change is needed</a:t>
            </a:r>
            <a:endParaRPr lang="en-US" sz="3200" dirty="0">
              <a:solidFill>
                <a:srgbClr val="7030A0"/>
              </a:solidFill>
            </a:endParaRPr>
          </a:p>
        </p:txBody>
      </p:sp>
      <p:sp>
        <p:nvSpPr>
          <p:cNvPr id="3" name="Content Placeholder 2"/>
          <p:cNvSpPr>
            <a:spLocks noGrp="1"/>
          </p:cNvSpPr>
          <p:nvPr>
            <p:ph idx="1"/>
          </p:nvPr>
        </p:nvSpPr>
        <p:spPr>
          <a:xfrm>
            <a:off x="685800" y="1340768"/>
            <a:ext cx="7721600" cy="4857700"/>
          </a:xfrm>
        </p:spPr>
        <p:txBody>
          <a:bodyPr>
            <a:noAutofit/>
          </a:bodyPr>
          <a:lstStyle/>
          <a:p>
            <a:pPr>
              <a:buClr>
                <a:schemeClr val="tx2">
                  <a:lumMod val="60000"/>
                  <a:lumOff val="40000"/>
                </a:schemeClr>
              </a:buClr>
              <a:buSzPct val="75000"/>
              <a:buFont typeface="Wingdings" charset="2"/>
              <a:buChar char="§"/>
            </a:pPr>
            <a:r>
              <a:rPr lang="en-US" b="1" dirty="0" smtClean="0"/>
              <a:t>QAA subject reviews</a:t>
            </a:r>
          </a:p>
          <a:p>
            <a:pPr>
              <a:buClr>
                <a:schemeClr val="tx2">
                  <a:lumMod val="60000"/>
                  <a:lumOff val="40000"/>
                </a:schemeClr>
              </a:buClr>
              <a:buSzPct val="75000"/>
              <a:buFont typeface="Wingdings" charset="2"/>
              <a:buChar char="§"/>
            </a:pPr>
            <a:r>
              <a:rPr lang="en-GB" b="1" dirty="0" smtClean="0"/>
              <a:t>Burgess Report - “system no longer fit for purpose” (p5)</a:t>
            </a:r>
          </a:p>
          <a:p>
            <a:pPr>
              <a:buClr>
                <a:schemeClr val="tx2">
                  <a:lumMod val="60000"/>
                  <a:lumOff val="40000"/>
                </a:schemeClr>
              </a:buClr>
              <a:buSzPct val="75000"/>
              <a:buFont typeface="Wingdings" charset="2"/>
              <a:buChar char="§"/>
            </a:pPr>
            <a:r>
              <a:rPr lang="en-GB" b="1" dirty="0" smtClean="0"/>
              <a:t>QAA - </a:t>
            </a:r>
            <a:r>
              <a:rPr lang="ja-JP" altLang="en-US" b="1" i="1" dirty="0" smtClean="0"/>
              <a:t>“</a:t>
            </a:r>
            <a:r>
              <a:rPr lang="en-US" b="1" i="1" dirty="0" smtClean="0"/>
              <a:t>…it cannot be assumed students graduating …. will have achieved similar standards</a:t>
            </a:r>
            <a:r>
              <a:rPr lang="ja-JP" altLang="en-US" b="1" i="1" dirty="0" smtClean="0"/>
              <a:t>”</a:t>
            </a:r>
            <a:r>
              <a:rPr lang="en-US" b="1" dirty="0" smtClean="0"/>
              <a:t> (2007)</a:t>
            </a:r>
          </a:p>
          <a:p>
            <a:pPr>
              <a:buClr>
                <a:schemeClr val="tx2">
                  <a:lumMod val="60000"/>
                  <a:lumOff val="40000"/>
                </a:schemeClr>
              </a:buClr>
              <a:buSzPct val="75000"/>
              <a:buFont typeface="Wingdings" charset="2"/>
              <a:buChar char="§"/>
            </a:pPr>
            <a:r>
              <a:rPr lang="en-US" b="1" dirty="0" smtClean="0"/>
              <a:t>Media accusations of dumbing down &amp; grade inflation</a:t>
            </a:r>
          </a:p>
          <a:p>
            <a:pPr>
              <a:buClr>
                <a:schemeClr val="tx2">
                  <a:lumMod val="60000"/>
                  <a:lumOff val="40000"/>
                </a:schemeClr>
              </a:buClr>
              <a:buSzPct val="75000"/>
              <a:buFont typeface="Wingdings" charset="2"/>
              <a:buChar char="§"/>
            </a:pPr>
            <a:r>
              <a:rPr lang="en-US" b="1" dirty="0" smtClean="0"/>
              <a:t>National Student Satisfaction Survey</a:t>
            </a:r>
          </a:p>
          <a:p>
            <a:pPr>
              <a:buClr>
                <a:schemeClr val="tx2">
                  <a:lumMod val="60000"/>
                  <a:lumOff val="40000"/>
                </a:schemeClr>
              </a:buClr>
              <a:buSzPct val="75000"/>
              <a:buFont typeface="Wingdings" charset="2"/>
              <a:buChar char="§"/>
            </a:pPr>
            <a:r>
              <a:rPr lang="ja-JP" altLang="en-US" b="1" i="1" dirty="0" smtClean="0"/>
              <a:t>“</a:t>
            </a:r>
            <a:r>
              <a:rPr lang="en-US" b="1" i="1" dirty="0" smtClean="0"/>
              <a:t>There is considerable scope for professional development in the area of assessment</a:t>
            </a:r>
            <a:r>
              <a:rPr lang="ja-JP" altLang="en-US" b="1" i="1" dirty="0" smtClean="0"/>
              <a:t>”</a:t>
            </a:r>
            <a:r>
              <a:rPr lang="en-US" b="1" dirty="0" smtClean="0"/>
              <a:t> (</a:t>
            </a:r>
            <a:r>
              <a:rPr lang="en-US" b="1" dirty="0" err="1" smtClean="0"/>
              <a:t>Yorke</a:t>
            </a:r>
            <a:r>
              <a:rPr lang="en-US" b="1" dirty="0" smtClean="0"/>
              <a:t> et al, 2000, p7)</a:t>
            </a:r>
          </a:p>
          <a:p>
            <a:pPr>
              <a:buClr>
                <a:schemeClr val="tx2">
                  <a:lumMod val="60000"/>
                  <a:lumOff val="40000"/>
                </a:schemeClr>
              </a:buClr>
              <a:buSzPct val="75000"/>
              <a:buFont typeface="Wingdings" charset="2"/>
              <a:buChar char="§"/>
            </a:pPr>
            <a:r>
              <a:rPr lang="en-US" b="1" dirty="0" smtClean="0"/>
              <a:t>Students become more interested in the mark and less interested in the subject over the course of their studies (</a:t>
            </a:r>
            <a:r>
              <a:rPr lang="en-US" b="1" dirty="0" err="1" smtClean="0"/>
              <a:t>Newstead</a:t>
            </a:r>
            <a:r>
              <a:rPr lang="en-US" b="1" dirty="0" smtClean="0"/>
              <a:t> 2002, p2)</a:t>
            </a:r>
          </a:p>
          <a:p>
            <a:endParaRPr lang="en-US" dirty="0"/>
          </a:p>
        </p:txBody>
      </p:sp>
    </p:spTree>
    <p:extLst>
      <p:ext uri="{BB962C8B-B14F-4D97-AF65-F5344CB8AC3E}">
        <p14:creationId xmlns:p14="http://schemas.microsoft.com/office/powerpoint/2010/main" xmlns="" val="2152810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4691</Words>
  <Application>Microsoft Office PowerPoint</Application>
  <PresentationFormat>On-screen Show (4:3)</PresentationFormat>
  <Paragraphs>385</Paragraphs>
  <Slides>60</Slides>
  <Notes>35</Notes>
  <HiddenSlides>0</HiddenSlides>
  <MMClips>0</MMClips>
  <ScaleCrop>false</ScaleCrop>
  <HeadingPairs>
    <vt:vector size="4" baseType="variant">
      <vt:variant>
        <vt:lpstr>Theme</vt:lpstr>
      </vt:variant>
      <vt:variant>
        <vt:i4>2</vt:i4>
      </vt:variant>
      <vt:variant>
        <vt:lpstr>Slide Titles</vt:lpstr>
      </vt:variant>
      <vt:variant>
        <vt:i4>60</vt:i4>
      </vt:variant>
    </vt:vector>
  </HeadingPairs>
  <TitlesOfParts>
    <vt:vector size="62" baseType="lpstr">
      <vt:lpstr>LeedsMet template</vt:lpstr>
      <vt:lpstr>101_Custom Design</vt:lpstr>
      <vt:lpstr>A marked improvement Anglia Ruskin  FST away days</vt:lpstr>
      <vt:lpstr>Two major current UK initiatives on assessment to consider</vt:lpstr>
      <vt:lpstr>‘A Marked Improvement’ aims to improve assessment practice</vt:lpstr>
      <vt:lpstr>Origins of the Weston manor manifesto on which the tenets were based – November 2007</vt:lpstr>
      <vt:lpstr>A Marked Improvement comprises 6 tenets</vt:lpstr>
      <vt:lpstr>Slide 6</vt:lpstr>
      <vt:lpstr>Progress of ARU project so far </vt:lpstr>
      <vt:lpstr>Key features of the project</vt:lpstr>
      <vt:lpstr>Why change is needed</vt:lpstr>
      <vt:lpstr>The manifesto for change concentrates on six tenets:</vt:lpstr>
      <vt:lpstr>Slide 11</vt:lpstr>
      <vt:lpstr>Slide 12</vt:lpstr>
      <vt:lpstr>Some thoughts from the working groups</vt:lpstr>
      <vt:lpstr>More thoughts</vt:lpstr>
      <vt:lpstr>And still more</vt:lpstr>
      <vt:lpstr>The major success factors identified were: </vt:lpstr>
      <vt:lpstr>More success factors</vt:lpstr>
      <vt:lpstr>Key emergent issues</vt:lpstr>
      <vt:lpstr>More issues</vt:lpstr>
      <vt:lpstr>Slide 20</vt:lpstr>
      <vt:lpstr>Slide 21</vt:lpstr>
      <vt:lpstr>Prioritisation task</vt:lpstr>
      <vt:lpstr>To what extent does your assessment strategy: </vt:lpstr>
      <vt:lpstr>And…</vt:lpstr>
      <vt:lpstr>Slide 25</vt:lpstr>
      <vt:lpstr>To what extent, and how do you evidence good assessment practice at ARU?</vt:lpstr>
      <vt:lpstr>Formative and summative assessment</vt:lpstr>
      <vt:lpstr>Assessment literacy: students do better if they can: </vt:lpstr>
      <vt:lpstr>What does assessment for? What can it do? How much does it matter?</vt:lpstr>
      <vt:lpstr>Assessment in context</vt:lpstr>
      <vt:lpstr>Why does assessment matter so much?</vt:lpstr>
      <vt:lpstr>Assessment for learning</vt:lpstr>
      <vt:lpstr>Assessment for learning</vt:lpstr>
      <vt:lpstr>Twelve questions on assessment. You can:</vt:lpstr>
      <vt:lpstr>Slide 35</vt:lpstr>
      <vt:lpstr>Slide 36</vt:lpstr>
      <vt:lpstr>Slide 37</vt:lpstr>
      <vt:lpstr>Slide 38</vt:lpstr>
      <vt:lpstr>Assessing students in groups: factors to consider</vt:lpstr>
      <vt:lpstr>A fit-for-purpose model of assessment: the key questions</vt:lpstr>
      <vt:lpstr>Encouraging students to take assessment  more seriously</vt:lpstr>
      <vt:lpstr>Some thoughts on assessment and feedback</vt:lpstr>
      <vt:lpstr>Slide 43</vt:lpstr>
      <vt:lpstr>Improving feedback: good practice according to Nicol and Macfarlane-Dick (2006):</vt:lpstr>
      <vt:lpstr>Key issues when giving feedback</vt:lpstr>
      <vt:lpstr>How can you engage students who think strategically about assessment?</vt:lpstr>
      <vt:lpstr>Sadler, the most cited author on formative assessment argues:</vt:lpstr>
      <vt:lpstr>Important aspects of complex, high-level learning outcomes can only be achieved when students are allowed time to ‘come to know’ the standards in use by the community</vt:lpstr>
      <vt:lpstr>Sadler continues…</vt:lpstr>
      <vt:lpstr>Course learning outcomes should reflect what students should achieve </vt:lpstr>
      <vt:lpstr>Giving feedback effectively and efficiently. We can use:</vt:lpstr>
      <vt:lpstr>Sample assignment return proforma</vt:lpstr>
      <vt:lpstr>Efficient assessment; we need to:</vt:lpstr>
      <vt:lpstr>Putting this in to practice. We need to:</vt:lpstr>
      <vt:lpstr>Action planning for change</vt:lpstr>
      <vt:lpstr>Conclusions</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2014-07-02T15:36:49Z</dcterms:modified>
</cp:coreProperties>
</file>