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04" r:id="rId2"/>
  </p:sldMasterIdLst>
  <p:notesMasterIdLst>
    <p:notesMasterId r:id="rId22"/>
  </p:notesMasterIdLst>
  <p:handoutMasterIdLst>
    <p:handoutMasterId r:id="rId23"/>
  </p:handoutMasterIdLst>
  <p:sldIdLst>
    <p:sldId id="256" r:id="rId3"/>
    <p:sldId id="259" r:id="rId4"/>
    <p:sldId id="260" r:id="rId5"/>
    <p:sldId id="276" r:id="rId6"/>
    <p:sldId id="261" r:id="rId7"/>
    <p:sldId id="266" r:id="rId8"/>
    <p:sldId id="262" r:id="rId9"/>
    <p:sldId id="257" r:id="rId10"/>
    <p:sldId id="265" r:id="rId11"/>
    <p:sldId id="263" r:id="rId12"/>
    <p:sldId id="264" r:id="rId13"/>
    <p:sldId id="269" r:id="rId14"/>
    <p:sldId id="270" r:id="rId15"/>
    <p:sldId id="271" r:id="rId16"/>
    <p:sldId id="267" r:id="rId17"/>
    <p:sldId id="272" r:id="rId18"/>
    <p:sldId id="268" r:id="rId19"/>
    <p:sldId id="273" r:id="rId20"/>
    <p:sldId id="275" r:id="rId21"/>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94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B109F44-9DBE-41F7-BDB4-35B6C9721BFD}" type="slidenum">
              <a:rPr lang="en-US" smtClean="0"/>
              <a:pPr/>
              <a:t>1</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a:noFill/>
        </p:spPr>
        <p:txBody>
          <a:bodyPr/>
          <a:lstStyle/>
          <a:p>
            <a:fld id="{86244E7B-2426-43FF-B59D-B277952B7429}" type="slidenum">
              <a:rPr lang="en-US" smtClean="0">
                <a:solidFill>
                  <a:srgbClr val="000000"/>
                </a:solidFill>
              </a:rPr>
              <a:pPr/>
              <a:t>19</a:t>
            </a:fld>
            <a:endParaRPr lang="en-US" smtClean="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3D9633F-E755-4926-8DBB-3FCC422FBA99}" type="datetime1">
              <a:rPr lang="en-GB" altLang="en-US"/>
              <a:pPr>
                <a:defRPr/>
              </a:pPr>
              <a:t>24/06/2014</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E643C548-0A8C-44EA-940D-233EA10EC73A}" type="datetime1">
              <a:rPr lang="en-GB"/>
              <a:pPr>
                <a:defRPr/>
              </a:pPr>
              <a:t>24/06/2014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C1080FEA-3905-408B-99CC-92275CD5BA9E}"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1C28F95D-4321-4DE4-B73D-9C48AD9F510A}" type="datetime1">
              <a:rPr lang="en-GB"/>
              <a:pPr>
                <a:defRPr/>
              </a:pPr>
              <a:t>24/06/2014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AC0A05-C15F-4B40-B07B-C2CF9A9DB374}"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9971E5-CC48-4491-8441-259A7BB2E8C7}" type="datetimeFigureOut">
              <a:rPr lang="en-GB" smtClean="0">
                <a:solidFill>
                  <a:prstClr val="black">
                    <a:tint val="75000"/>
                  </a:prstClr>
                </a:solidFill>
              </a:rPr>
              <a:pPr/>
              <a:t>24/06/2014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94181A22-22B0-486A-87D5-EE573952767E}"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 xmlns:p14="http://schemas.microsoft.com/office/powerpoint/2010/main" val="2669605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57BBF2F-5ECF-4F05-ACA2-307442E36DC6}" type="datetime1">
              <a:rPr lang="en-GB"/>
              <a:pPr>
                <a:defRPr/>
              </a:pPr>
              <a:t>24/06/2014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6F69672C-5292-476D-9569-47A701CF6898}"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7E464600-29F0-4EED-B78C-888191B4B614}" type="datetime1">
              <a:rPr lang="en-GB"/>
              <a:pPr>
                <a:defRPr/>
              </a:pPr>
              <a:t>24/06/2014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63B1A5E0-FDB2-456C-9801-312FB613C7E1}"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AC1F5C29-1D10-4EDD-972B-BED87C838FB8}" type="datetime1">
              <a:rPr lang="en-GB"/>
              <a:pPr>
                <a:defRPr/>
              </a:pPr>
              <a:t>24/06/2014</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56F004A1-2F8F-4653-8228-5BA0A90AFC5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413CE30E-1821-4743-A204-C86C0A126E56}" type="datetime1">
              <a:rPr lang="en-GB"/>
              <a:pPr>
                <a:defRPr/>
              </a:pPr>
              <a:t>24/06/2014</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8C4BA80C-CB35-4D92-A4D8-44994E169BC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89FE33-FCAE-46C8-BE40-9C2E54205630}" type="datetime1">
              <a:rPr lang="en-GB"/>
              <a:pPr>
                <a:defRPr/>
              </a:pPr>
              <a:t>24/06/2014</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06E12D05-EE66-460B-B554-076EDD886C5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2AAB79C-9719-4513-AB46-A8AF94E8F316}" type="datetime1">
              <a:rPr lang="en-GB"/>
              <a:pPr>
                <a:defRPr/>
              </a:pPr>
              <a:t>24/06/2014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D07CF970-EEE5-4686-96B2-37F5E25AC977}"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690E956-EB6A-4886-A7AB-5261AFAC6853}" type="datetime1">
              <a:rPr lang="en-GB"/>
              <a:pPr>
                <a:defRPr/>
              </a:pPr>
              <a:t>24/06/2014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92513FC6-2A67-43B8-9DD3-90AE1ACD09F5}"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5B8B5191-4640-40FC-BD40-F5C22B8DF1D9}" type="datetime1">
              <a:rPr lang="en-GB"/>
              <a:pPr>
                <a:defRPr/>
              </a:pPr>
              <a:t>24/06/2014</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D71641FD-AA2F-4A5A-993E-3D77ABB4BE1E}"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print"/>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469971E5-CC48-4491-8441-259A7BB2E8C7}" type="datetimeFigureOut">
              <a:rPr lang="en-GB" smtClean="0">
                <a:solidFill>
                  <a:prstClr val="black">
                    <a:tint val="75000"/>
                  </a:prstClr>
                </a:solidFill>
                <a:latin typeface="Calibri"/>
              </a:rPr>
              <a:pPr fontAlgn="auto">
                <a:spcBef>
                  <a:spcPts val="0"/>
                </a:spcBef>
                <a:spcAft>
                  <a:spcPts val="0"/>
                </a:spcAft>
              </a:pPr>
              <a:t>24/06/2014</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4181A22-22B0-486A-87D5-EE573952767E}"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extLst>
      <p:ext uri="{BB962C8B-B14F-4D97-AF65-F5344CB8AC3E}">
        <p14:creationId xmlns="" xmlns:p14="http://schemas.microsoft.com/office/powerpoint/2010/main" val="2575950152"/>
      </p:ext>
    </p:extLst>
  </p:cSld>
  <p:clrMap bg1="lt1" tx1="dk1" bg2="lt2" tx2="dk2" accent1="accent1" accent2="accent2" accent3="accent3" accent4="accent4" accent5="accent5" accent6="accent6" hlink="hlink" folHlink="folHlink"/>
  <p:sldLayoutIdLst>
    <p:sldLayoutId id="214748380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hyperlink" Target="http://drdebbieholley.com/uncategorized/a-few-of-my-favourite-things-for-teaching-students/" TargetMode="External"/><Relationship Id="rId4" Type="http://schemas.openxmlformats.org/officeDocument/2006/relationships/hyperlink" Target="http://www.lta.anglia.ac.uk/NTF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heacademy.ac.uk/assets/documents/ntfs/individual/NTFS-2013/NTFS_2013_applicationform.docx"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heacademy.ac.uk/ntfs/submitting-nomina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71500" y="260649"/>
            <a:ext cx="6715125" cy="2520280"/>
          </a:xfrm>
        </p:spPr>
        <p:txBody>
          <a:bodyPr/>
          <a:lstStyle/>
          <a:p>
            <a:pPr algn="ctr" eaLnBrk="1" hangingPunct="1"/>
            <a:r>
              <a:rPr lang="en-GB" sz="3200" dirty="0" smtClean="0"/>
              <a:t>Thinking about applying for a National Teaching Fellowship?</a:t>
            </a:r>
            <a:br>
              <a:rPr lang="en-GB" sz="3200" dirty="0" smtClean="0"/>
            </a:br>
            <a:r>
              <a:rPr lang="en-GB" sz="3200" dirty="0" smtClean="0"/>
              <a:t/>
            </a:r>
            <a:br>
              <a:rPr lang="en-GB" sz="3200" dirty="0" smtClean="0"/>
            </a:br>
            <a:r>
              <a:rPr lang="en-GB" sz="2800" dirty="0" smtClean="0"/>
              <a:t>Anglia Ruskin University</a:t>
            </a:r>
            <a:br>
              <a:rPr lang="en-GB" sz="2800" dirty="0" smtClean="0"/>
            </a:br>
            <a:r>
              <a:rPr lang="en-GB" sz="2800" dirty="0" smtClean="0"/>
              <a:t>June 2014</a:t>
            </a:r>
            <a:endParaRPr lang="en-GB" sz="3600" dirty="0" smtClean="0"/>
          </a:p>
        </p:txBody>
      </p:sp>
      <p:sp>
        <p:nvSpPr>
          <p:cNvPr id="4099" name="Rectangle 3"/>
          <p:cNvSpPr>
            <a:spLocks noGrp="1" noChangeArrowheads="1"/>
          </p:cNvSpPr>
          <p:nvPr>
            <p:ph type="subTitle" idx="1"/>
          </p:nvPr>
        </p:nvSpPr>
        <p:spPr/>
        <p:txBody>
          <a:bodyPr/>
          <a:lstStyle/>
          <a:p>
            <a:pPr eaLnBrk="1" hangingPunct="1"/>
            <a:r>
              <a:rPr lang="en-GB" smtClean="0"/>
              <a:t/>
            </a:r>
            <a:br>
              <a:rPr lang="en-GB" smtClean="0"/>
            </a:br>
            <a:endParaRPr lang="en-GB"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
        <p:nvSpPr>
          <p:cNvPr id="4102" name="Rectangle 7"/>
          <p:cNvSpPr>
            <a:spLocks noChangeArrowheads="1"/>
          </p:cNvSpPr>
          <p:nvPr/>
        </p:nvSpPr>
        <p:spPr bwMode="auto">
          <a:xfrm>
            <a:off x="142875" y="3146425"/>
            <a:ext cx="7021513" cy="2529923"/>
          </a:xfrm>
          <a:prstGeom prst="rect">
            <a:avLst/>
          </a:prstGeom>
          <a:noFill/>
          <a:ln w="9525">
            <a:noFill/>
            <a:miter lim="800000"/>
            <a:headEnd/>
            <a:tailEnd/>
          </a:ln>
        </p:spPr>
        <p:txBody>
          <a:bodyPr>
            <a:spAutoFit/>
          </a:bodyPr>
          <a:lstStyle/>
          <a:p>
            <a:pPr>
              <a:lnSpc>
                <a:spcPct val="80000"/>
              </a:lnSpc>
            </a:pPr>
            <a:r>
              <a:rPr lang="en-GB" sz="2400" b="1" dirty="0"/>
              <a:t>Professor Sally </a:t>
            </a:r>
            <a:r>
              <a:rPr lang="en-GB" sz="2400" b="1" dirty="0" smtClean="0"/>
              <a:t>Brown</a:t>
            </a:r>
          </a:p>
          <a:p>
            <a:pPr>
              <a:lnSpc>
                <a:spcPct val="80000"/>
              </a:lnSpc>
            </a:pPr>
            <a:endParaRPr lang="en-GB" sz="2400" b="1" dirty="0"/>
          </a:p>
          <a:p>
            <a:r>
              <a:rPr lang="en-GB" sz="2000" b="1" dirty="0" err="1"/>
              <a:t>Emerita</a:t>
            </a:r>
            <a:r>
              <a:rPr lang="en-GB" sz="2000" b="1" dirty="0"/>
              <a:t> Professor, Leeds Metropolitan University</a:t>
            </a:r>
          </a:p>
          <a:p>
            <a:r>
              <a:rPr lang="en-GB" sz="2000" b="1" dirty="0"/>
              <a:t>Adjunct Professor, University of the Sunshine Coast and James Cook University</a:t>
            </a:r>
          </a:p>
          <a:p>
            <a:r>
              <a:rPr lang="en-GB" sz="2000" b="1" dirty="0"/>
              <a:t>Visiting </a:t>
            </a:r>
            <a:r>
              <a:rPr lang="en-GB" sz="2000" b="1" dirty="0" smtClean="0"/>
              <a:t>Professor, University </a:t>
            </a:r>
            <a:r>
              <a:rPr lang="en-GB" sz="2000" b="1" dirty="0"/>
              <a:t>of Plymouth and Liverpool John </a:t>
            </a:r>
            <a:r>
              <a:rPr lang="en-GB" sz="2000" b="1" dirty="0" err="1"/>
              <a:t>Moores</a:t>
            </a:r>
            <a:r>
              <a:rPr lang="en-GB" sz="2000" b="1" dirty="0"/>
              <a:t> University</a:t>
            </a:r>
          </a:p>
          <a:p>
            <a:r>
              <a:rPr lang="en-GB" sz="2000" b="1" dirty="0"/>
              <a:t>Visiting Fellow, University of Northumbria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must your HEI do?</a:t>
            </a:r>
          </a:p>
        </p:txBody>
      </p:sp>
      <p:sp>
        <p:nvSpPr>
          <p:cNvPr id="1229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Choose from those who put themselves forward the approved candidates for that year;</a:t>
            </a:r>
          </a:p>
          <a:p>
            <a:r>
              <a:rPr lang="en-US" sz="2600" b="1" dirty="0" smtClean="0"/>
              <a:t>Provide a supportive institutional statement that helps to make the case for the submission.</a:t>
            </a:r>
          </a:p>
          <a:p>
            <a:pPr>
              <a:buNone/>
            </a:pPr>
            <a:r>
              <a:rPr lang="en-US" sz="2600" b="1" dirty="0" smtClean="0"/>
              <a:t>Many HEIs also provide support for applicants to get the most out of the process.</a:t>
            </a:r>
          </a:p>
          <a:p>
            <a:pPr>
              <a:buNone/>
            </a:pPr>
            <a:endParaRPr lang="en-US" sz="2600"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kinds of evidence are convincing?</a:t>
            </a:r>
          </a:p>
        </p:txBody>
      </p:sp>
      <p:sp>
        <p:nvSpPr>
          <p:cNvPr id="13315" name="Content Placeholder 2"/>
          <p:cNvSpPr>
            <a:spLocks noGrp="1"/>
          </p:cNvSpPr>
          <p:nvPr>
            <p:ph idx="1"/>
          </p:nvPr>
        </p:nvSpPr>
        <p:spPr>
          <a:xfrm>
            <a:off x="251520" y="1268760"/>
            <a:ext cx="8712968" cy="4933603"/>
          </a:xfrm>
        </p:spPr>
        <p:txBody>
          <a:bodyPr/>
          <a:lstStyle/>
          <a:p>
            <a:r>
              <a:rPr lang="en-US" sz="2400" b="1" dirty="0" smtClean="0"/>
              <a:t>Anything that gives external validation to your claim, so that it is supported rather than being mere assertion;</a:t>
            </a:r>
          </a:p>
          <a:p>
            <a:r>
              <a:rPr lang="en-US" sz="2400" b="1" dirty="0" smtClean="0"/>
              <a:t>This is likely to involve raiding your ‘plaudits file’ for verbatim quotes demonstrating your excellence;</a:t>
            </a:r>
          </a:p>
          <a:p>
            <a:r>
              <a:rPr lang="en-US" sz="2400" b="1" dirty="0" smtClean="0"/>
              <a:t>These can be from module evaluations, feedback forums, student comments, letters and emails;</a:t>
            </a:r>
          </a:p>
          <a:p>
            <a:r>
              <a:rPr lang="en-US" sz="2400" b="1" dirty="0" smtClean="0"/>
              <a:t>Aim to collect a range of quotes from current and past </a:t>
            </a:r>
            <a:r>
              <a:rPr lang="en-US" sz="2400" b="1" dirty="0" smtClean="0">
                <a:solidFill>
                  <a:srgbClr val="800080"/>
                </a:solidFill>
              </a:rPr>
              <a:t>students</a:t>
            </a:r>
            <a:r>
              <a:rPr lang="en-US" sz="2400" b="1" dirty="0" smtClean="0"/>
              <a:t> at different levels, past and current </a:t>
            </a:r>
            <a:r>
              <a:rPr lang="en-US" sz="2400" b="1" dirty="0" smtClean="0">
                <a:solidFill>
                  <a:srgbClr val="800080"/>
                </a:solidFill>
              </a:rPr>
              <a:t>colleagues</a:t>
            </a:r>
            <a:r>
              <a:rPr lang="en-US" sz="2400" b="1" dirty="0" smtClean="0"/>
              <a:t>, </a:t>
            </a:r>
            <a:r>
              <a:rPr lang="en-US" sz="2400" b="1" dirty="0" smtClean="0">
                <a:solidFill>
                  <a:srgbClr val="800080"/>
                </a:solidFill>
              </a:rPr>
              <a:t>managers</a:t>
            </a:r>
            <a:r>
              <a:rPr lang="en-US" sz="2400" b="1" dirty="0" smtClean="0"/>
              <a:t>, </a:t>
            </a:r>
            <a:r>
              <a:rPr lang="en-US" sz="2400" b="1" dirty="0" smtClean="0">
                <a:solidFill>
                  <a:srgbClr val="800080"/>
                </a:solidFill>
              </a:rPr>
              <a:t>employers</a:t>
            </a:r>
            <a:r>
              <a:rPr lang="en-US" sz="2400" b="1" dirty="0" smtClean="0"/>
              <a:t> who take your students on placement, </a:t>
            </a:r>
            <a:r>
              <a:rPr lang="en-US" sz="2400" b="1" dirty="0" smtClean="0">
                <a:solidFill>
                  <a:srgbClr val="800080"/>
                </a:solidFill>
              </a:rPr>
              <a:t>external</a:t>
            </a:r>
            <a:r>
              <a:rPr lang="en-US" sz="2400" b="1" dirty="0" smtClean="0"/>
              <a:t> </a:t>
            </a:r>
            <a:r>
              <a:rPr lang="en-US" sz="2400" b="1" dirty="0" smtClean="0">
                <a:solidFill>
                  <a:srgbClr val="800080"/>
                </a:solidFill>
              </a:rPr>
              <a:t>examiners</a:t>
            </a:r>
            <a:r>
              <a:rPr lang="en-US" sz="2400" b="1" dirty="0" smtClean="0"/>
              <a:t> etc.</a:t>
            </a:r>
          </a:p>
          <a:p>
            <a:r>
              <a:rPr lang="en-US" sz="2400" b="1" dirty="0" smtClean="0"/>
              <a:t>You don’t need to provide full detail of each originator of quotes: ‘former 2</a:t>
            </a:r>
            <a:r>
              <a:rPr lang="en-US" sz="2400" b="1" baseline="30000" dirty="0" smtClean="0"/>
              <a:t>nd</a:t>
            </a:r>
            <a:r>
              <a:rPr lang="en-US" sz="2400" b="1" dirty="0" smtClean="0"/>
              <a:t>-year student’ ‘previous line-manager’, ‘employer of our graduates’ etc is sufficient detail.</a:t>
            </a:r>
          </a:p>
          <a:p>
            <a:endParaRPr lang="en-US" sz="2400"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Collecting and using evidence</a:t>
            </a:r>
          </a:p>
        </p:txBody>
      </p:sp>
      <p:sp>
        <p:nvSpPr>
          <p:cNvPr id="14339" name="Content Placeholder 2"/>
          <p:cNvSpPr>
            <a:spLocks noGrp="1"/>
          </p:cNvSpPr>
          <p:nvPr>
            <p:ph idx="1"/>
          </p:nvPr>
        </p:nvSpPr>
        <p:spPr/>
        <p:txBody>
          <a:bodyPr/>
          <a:lstStyle/>
          <a:p>
            <a:r>
              <a:rPr lang="en-US" sz="2600" b="1" dirty="0" smtClean="0"/>
              <a:t>Qualitative data can be really useful: it’s helpful to include statements such as ‘Over the past five years my student evaluations have averaged 80+ who said I was good or excellent, and this is higher than average within my department’;</a:t>
            </a:r>
          </a:p>
          <a:p>
            <a:r>
              <a:rPr lang="en-US" sz="2600" b="1" dirty="0" smtClean="0"/>
              <a:t>You are not expected (or allowed) to provide supporting documentation but your own HEI is expected to assure the validity of your application;</a:t>
            </a:r>
          </a:p>
          <a:p>
            <a:r>
              <a:rPr lang="en-US" sz="2600" b="1" dirty="0" smtClean="0"/>
              <a:t>You should aim to match your evidence with the three criteria, so you can add quotes and data to each section.</a:t>
            </a:r>
          </a:p>
          <a:p>
            <a:endParaRPr lang="en-GB" sz="2600"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The HEA application process must be strictly adhered to:</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In particular, you (and the supplier of your institutional statement of support) must stick strictly to the word limits, formatting, deadlines etc;</a:t>
            </a:r>
          </a:p>
          <a:p>
            <a:r>
              <a:rPr lang="en-GB" sz="2600" b="1" dirty="0" smtClean="0"/>
              <a:t>All references must be included in your word counts; </a:t>
            </a:r>
          </a:p>
          <a:p>
            <a:r>
              <a:rPr lang="en-GB" sz="2600" b="1" dirty="0" smtClean="0"/>
              <a:t>You may not supply any additional information;</a:t>
            </a:r>
          </a:p>
          <a:p>
            <a:r>
              <a:rPr lang="en-GB" sz="2600" b="1" dirty="0" smtClean="0"/>
              <a:t>Don’t refer the reviewers to websites to view examples of your work: they won’t go!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875" y="122238"/>
            <a:ext cx="7858125"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You need to demonstrate scholarship and commitment to reflection</a:t>
            </a:r>
          </a:p>
        </p:txBody>
      </p:sp>
      <p:sp>
        <p:nvSpPr>
          <p:cNvPr id="16387" name="Content Placeholder 2"/>
          <p:cNvSpPr>
            <a:spLocks noGrp="1"/>
          </p:cNvSpPr>
          <p:nvPr>
            <p:ph idx="1"/>
          </p:nvPr>
        </p:nvSpPr>
        <p:spPr>
          <a:xfrm>
            <a:off x="428625" y="1357313"/>
            <a:ext cx="8483600" cy="47894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Your application should include reference to a handful of texts (books, journal articles etc) from which your educational philosophy and teaching approaches have derived;</a:t>
            </a:r>
          </a:p>
          <a:p>
            <a:r>
              <a:rPr lang="en-GB" sz="2600" b="1" dirty="0" smtClean="0"/>
              <a:t>The application, however, is all about </a:t>
            </a:r>
            <a:r>
              <a:rPr lang="en-GB" sz="2600" b="1" i="1" dirty="0" smtClean="0">
                <a:solidFill>
                  <a:srgbClr val="800080"/>
                </a:solidFill>
              </a:rPr>
              <a:t>you</a:t>
            </a:r>
            <a:r>
              <a:rPr lang="en-GB" sz="2600" b="1" dirty="0" smtClean="0"/>
              <a:t>, so you need to use the first person singular and refer to your achievements rather than your teams’, (‘Shy </a:t>
            </a:r>
            <a:r>
              <a:rPr lang="en-GB" sz="2600" b="1" dirty="0" err="1" smtClean="0"/>
              <a:t>bairns</a:t>
            </a:r>
            <a:r>
              <a:rPr lang="en-GB" sz="2600" b="1" dirty="0" smtClean="0"/>
              <a:t> get </a:t>
            </a:r>
            <a:r>
              <a:rPr lang="en-GB" sz="2600" b="1" dirty="0" err="1" smtClean="0"/>
              <a:t>nowt</a:t>
            </a:r>
            <a:r>
              <a:rPr lang="en-GB" sz="2600" b="1" dirty="0" smtClean="0"/>
              <a:t>!’);</a:t>
            </a:r>
          </a:p>
          <a:p>
            <a:r>
              <a:rPr lang="en-GB" sz="2600" b="1" dirty="0" smtClean="0"/>
              <a:t>It’s helpful to include examples of where you’ve changed your practices in the light of experience or where your scholarship has guided you to change.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should you be doing now?</a:t>
            </a:r>
          </a:p>
        </p:txBody>
      </p:sp>
      <p:sp>
        <p:nvSpPr>
          <p:cNvPr id="1741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Decide whether you want to go through the application process, and if so, do you want to do it this year or in the future?</a:t>
            </a:r>
          </a:p>
          <a:p>
            <a:r>
              <a:rPr lang="en-GB" sz="2600" b="1" dirty="0" smtClean="0"/>
              <a:t>Review the three NTFS criteria and ask yourself where you can demonstrate your excellence and whether you have any gaps you need to fill;</a:t>
            </a:r>
          </a:p>
          <a:p>
            <a:r>
              <a:rPr lang="en-GB" sz="2600" b="1" dirty="0" smtClean="0"/>
              <a:t>For example, you don’t have to have both published about learning and teaching and contributed to UK/ international HE pedagogic conferences but you </a:t>
            </a:r>
            <a:r>
              <a:rPr lang="en-GB" sz="2600" b="1" dirty="0" smtClean="0">
                <a:solidFill>
                  <a:srgbClr val="800080"/>
                </a:solidFill>
              </a:rPr>
              <a:t>do</a:t>
            </a:r>
            <a:r>
              <a:rPr lang="en-GB" sz="2600" b="1" dirty="0" smtClean="0"/>
              <a:t> need to show impact beyond your own HEI.</a:t>
            </a:r>
          </a:p>
          <a:p>
            <a:endParaRPr lang="en-GB" sz="2600" b="1"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
            </a:r>
            <a:br>
              <a:rPr lang="en-GB" sz="3600" dirty="0" smtClean="0"/>
            </a:br>
            <a:r>
              <a:rPr lang="en-GB" sz="3600" dirty="0" smtClean="0"/>
              <a:t>Some immediate tasks if you decide to go for it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Prepare a CV that demonstrates your excellence in teaching and learning support. Your research and publications are important but so also are activities like course leadership, curriculum redesign, external examining and membership of validation panels;</a:t>
            </a:r>
          </a:p>
          <a:p>
            <a:r>
              <a:rPr lang="en-GB" sz="2600" b="1" dirty="0" smtClean="0"/>
              <a:t>Start to think about what makes you outstanding by comparison with your peers. What do you do that goes above and beyond the call of duty?</a:t>
            </a:r>
          </a:p>
          <a:p>
            <a:r>
              <a:rPr lang="en-GB" sz="2600" b="1" dirty="0" smtClean="0"/>
              <a:t>Try drafting a couple of sections.</a:t>
            </a:r>
          </a:p>
          <a:p>
            <a:endParaRPr lang="en-GB" sz="2600" b="1"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It’s a good plan to practice reflecting</a:t>
            </a:r>
          </a:p>
        </p:txBody>
      </p:sp>
      <p:sp>
        <p:nvSpPr>
          <p:cNvPr id="1945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Why not keep a diary or a personal blog so you can practice saying nice things about yourself?</a:t>
            </a:r>
          </a:p>
          <a:p>
            <a:r>
              <a:rPr lang="en-GB" sz="2600" b="1" dirty="0" smtClean="0"/>
              <a:t>Getting the tone right can be hard: you need to confidently assert your strengths without sounding arrogant or self-satisfied;</a:t>
            </a:r>
          </a:p>
          <a:p>
            <a:r>
              <a:rPr lang="en-GB" sz="2600" b="1" dirty="0" smtClean="0"/>
              <a:t>Expressions such as ‘colleagues describe me as..’ and ‘I am known for my…’ can be helpful.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z="3600" dirty="0" smtClean="0"/>
              <a:t>In summary: what some people say:</a:t>
            </a:r>
          </a:p>
        </p:txBody>
      </p:sp>
      <p:sp>
        <p:nvSpPr>
          <p:cNvPr id="2048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‘Being a National Teaching Fellow has changed my life, my career, everything!’</a:t>
            </a:r>
          </a:p>
          <a:p>
            <a:r>
              <a:rPr lang="en-GB" sz="2600" b="1" dirty="0" smtClean="0"/>
              <a:t>‘I am certain my NTFS directly contributed to me getting my promotion and my professorship!’</a:t>
            </a:r>
          </a:p>
          <a:p>
            <a:r>
              <a:rPr lang="en-GB" sz="2600" b="1" dirty="0" smtClean="0"/>
              <a:t>‘I’ve just loved the travel, the networking and the opportunities being an NTFS has given me!’</a:t>
            </a:r>
          </a:p>
          <a:p>
            <a:r>
              <a:rPr lang="en-GB" sz="2600" b="1" dirty="0" smtClean="0"/>
              <a:t>‘[The celebratory dinner was] the best occasion (other than my wedding) in my life!’ </a:t>
            </a:r>
          </a:p>
          <a:p>
            <a:r>
              <a:rPr lang="en-GB" sz="2600" b="1" dirty="0" smtClean="0"/>
              <a:t>‘It’s been fantastic to have my teaching recognised as much as my research!’</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p:cNvSpPr>
            <a:spLocks noGrp="1"/>
          </p:cNvSpPr>
          <p:nvPr>
            <p:ph type="title"/>
          </p:nvPr>
        </p:nvSpPr>
        <p:spPr/>
        <p:txBody>
          <a:bodyPr/>
          <a:lstStyle/>
          <a:p>
            <a:r>
              <a:rPr lang="en-GB" sz="3200" smtClean="0"/>
              <a:t>Why not give it a go! Good luck!</a:t>
            </a:r>
            <a:br>
              <a:rPr lang="en-GB" sz="3200" smtClean="0"/>
            </a:br>
            <a:r>
              <a:rPr lang="en-GB" sz="2800" smtClean="0"/>
              <a:t>www.sally-brown.net</a:t>
            </a:r>
          </a:p>
        </p:txBody>
      </p:sp>
      <p:pic>
        <p:nvPicPr>
          <p:cNvPr id="21507" name="Picture 2" descr="sally new photo.jpg"/>
          <p:cNvPicPr>
            <a:picLocks noChangeAspect="1"/>
          </p:cNvPicPr>
          <p:nvPr/>
        </p:nvPicPr>
        <p:blipFill>
          <a:blip r:embed="rId3" cstate="print"/>
          <a:srcRect/>
          <a:stretch>
            <a:fillRect/>
          </a:stretch>
        </p:blipFill>
        <p:spPr bwMode="auto">
          <a:xfrm>
            <a:off x="2357438" y="1892300"/>
            <a:ext cx="3724275" cy="482282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Why might you want to do it?</a:t>
            </a:r>
          </a:p>
        </p:txBody>
      </p:sp>
      <p:sp>
        <p:nvSpPr>
          <p:cNvPr id="5123" name="Content Placeholder 2"/>
          <p:cNvSpPr>
            <a:spLocks noGrp="1"/>
          </p:cNvSpPr>
          <p:nvPr>
            <p:ph idx="1"/>
          </p:nvPr>
        </p:nvSpPr>
        <p:spPr/>
        <p:txBody>
          <a:bodyPr/>
          <a:lstStyle/>
          <a:p>
            <a:r>
              <a:rPr lang="en-US" sz="2600" b="1" dirty="0" smtClean="0"/>
              <a:t>Your institution gains benefits from being able to boast of successful National Teaching Fellowship Scheme award holders;</a:t>
            </a:r>
          </a:p>
          <a:p>
            <a:r>
              <a:rPr lang="en-US" sz="2600" b="1" dirty="0" smtClean="0"/>
              <a:t>Your students are likely to be pleased to be taught by a nationally-recognized outstanding teacher;</a:t>
            </a:r>
          </a:p>
          <a:p>
            <a:r>
              <a:rPr lang="en-US" sz="2600" b="1" dirty="0" smtClean="0"/>
              <a:t>It’s a chance to gain recognition for all the work you do teaching and supporting students;</a:t>
            </a:r>
          </a:p>
          <a:p>
            <a:r>
              <a:rPr lang="en-US" sz="2600" b="1" dirty="0" smtClean="0"/>
              <a:t>The teaching elements of your profession merits equal recognition and esteem c.f. research.</a:t>
            </a:r>
          </a:p>
          <a:p>
            <a:endParaRPr lang="en-US" sz="26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are the benefits?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Being an NTFS may have benefits in terms of career advancement and professional development;</a:t>
            </a:r>
          </a:p>
          <a:p>
            <a:r>
              <a:rPr lang="en-US" sz="2600" b="1" dirty="0" smtClean="0"/>
              <a:t>The ANTF network is a fantastically supportive community of learning and their annual symposium is an enjoyable networking event;</a:t>
            </a:r>
          </a:p>
          <a:p>
            <a:r>
              <a:rPr lang="en-US" sz="2600" b="1" dirty="0" smtClean="0"/>
              <a:t>The cash element can give you the flexibility to attend conferences and to travel where institutional budgets are constrained.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2411760" y="260648"/>
            <a:ext cx="6321896" cy="993775"/>
          </a:xfrm>
          <a:solidFill>
            <a:schemeClr val="accent1">
              <a:lumMod val="40000"/>
              <a:lumOff val="60000"/>
            </a:schemeClr>
          </a:solidFill>
        </p:spPr>
        <p:txBody>
          <a:bodyPr>
            <a:normAutofit/>
          </a:bodyPr>
          <a:lstStyle/>
          <a:p>
            <a:r>
              <a:rPr lang="en-GB" sz="4000" b="1" dirty="0" smtClean="0"/>
              <a:t>NTFS: how to get started…</a:t>
            </a:r>
            <a:endParaRPr lang="en-GB" sz="4000" b="1" dirty="0"/>
          </a:p>
        </p:txBody>
      </p:sp>
      <p:pic>
        <p:nvPicPr>
          <p:cNvPr id="8" name="Content Placeholder 7"/>
          <p:cNvPicPr>
            <a:picLocks noGrp="1" noChangeAspect="1"/>
          </p:cNvPicPr>
          <p:nvPr>
            <p:ph idx="4294967295"/>
          </p:nvPr>
        </p:nvPicPr>
        <p:blipFill>
          <a:blip r:embed="rId3" cstate="print">
            <a:extLst>
              <a:ext uri="{28A0092B-C50C-407E-A947-70E740481C1C}">
                <a14:useLocalDpi xmlns="" xmlns:a14="http://schemas.microsoft.com/office/drawing/2010/main" val="0"/>
              </a:ext>
            </a:extLst>
          </a:blip>
          <a:stretch>
            <a:fillRect/>
          </a:stretch>
        </p:blipFill>
        <p:spPr>
          <a:xfrm>
            <a:off x="203340" y="332656"/>
            <a:ext cx="2136412" cy="2847968"/>
          </a:xfrm>
        </p:spPr>
      </p:pic>
      <p:sp>
        <p:nvSpPr>
          <p:cNvPr id="6" name="Oval 5"/>
          <p:cNvSpPr/>
          <p:nvPr/>
        </p:nvSpPr>
        <p:spPr>
          <a:xfrm>
            <a:off x="6497308" y="1994599"/>
            <a:ext cx="2592288" cy="216024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en-GB" sz="1800" b="1" dirty="0" smtClean="0">
                <a:solidFill>
                  <a:prstClr val="black"/>
                </a:solidFill>
              </a:rPr>
              <a:t>Collate</a:t>
            </a:r>
            <a:r>
              <a:rPr lang="en-GB" sz="1800" dirty="0" smtClean="0">
                <a:solidFill>
                  <a:prstClr val="black"/>
                </a:solidFill>
              </a:rPr>
              <a:t> </a:t>
            </a:r>
            <a:r>
              <a:rPr lang="en-GB" sz="1400" dirty="0" smtClean="0">
                <a:solidFill>
                  <a:prstClr val="black"/>
                </a:solidFill>
              </a:rPr>
              <a:t>evidence </a:t>
            </a:r>
          </a:p>
          <a:p>
            <a:pPr fontAlgn="auto">
              <a:spcBef>
                <a:spcPts val="0"/>
              </a:spcBef>
              <a:spcAft>
                <a:spcPts val="0"/>
              </a:spcAft>
            </a:pPr>
            <a:r>
              <a:rPr lang="en-GB" sz="1400" b="1" i="1" dirty="0" smtClean="0">
                <a:solidFill>
                  <a:prstClr val="black"/>
                </a:solidFill>
              </a:rPr>
              <a:t>a year ahead is ideal!! </a:t>
            </a:r>
            <a:r>
              <a:rPr lang="en-GB" sz="1400" dirty="0" smtClean="0">
                <a:solidFill>
                  <a:prstClr val="black"/>
                </a:solidFill>
              </a:rPr>
              <a:t>feedback from students, module evaluations, external examiner comments</a:t>
            </a:r>
            <a:endParaRPr lang="en-GB" sz="1400" dirty="0">
              <a:solidFill>
                <a:prstClr val="black"/>
              </a:solidFill>
            </a:endParaRPr>
          </a:p>
        </p:txBody>
      </p:sp>
      <p:sp>
        <p:nvSpPr>
          <p:cNvPr id="7" name="Oval 6"/>
          <p:cNvSpPr/>
          <p:nvPr/>
        </p:nvSpPr>
        <p:spPr>
          <a:xfrm>
            <a:off x="3923928" y="1362512"/>
            <a:ext cx="2664296" cy="2160240"/>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en-GB" sz="1800" b="1" dirty="0" smtClean="0">
                <a:solidFill>
                  <a:prstClr val="black"/>
                </a:solidFill>
              </a:rPr>
              <a:t>The University Teaching Fellow Scheme </a:t>
            </a:r>
            <a:r>
              <a:rPr lang="en-GB" sz="1400" dirty="0" smtClean="0">
                <a:solidFill>
                  <a:prstClr val="black"/>
                </a:solidFill>
              </a:rPr>
              <a:t>– an ideal first step; </a:t>
            </a:r>
            <a:r>
              <a:rPr lang="en-GB" sz="1800" b="1" dirty="0" smtClean="0">
                <a:solidFill>
                  <a:prstClr val="black"/>
                </a:solidFill>
              </a:rPr>
              <a:t>LTP bids </a:t>
            </a:r>
            <a:r>
              <a:rPr lang="en-GB" sz="1400" dirty="0" smtClean="0">
                <a:solidFill>
                  <a:prstClr val="black"/>
                </a:solidFill>
              </a:rPr>
              <a:t>to build your expertise &amp; demonstrate cross-faculty/discipline links/ build networks</a:t>
            </a:r>
            <a:endParaRPr lang="en-GB" sz="1400" dirty="0">
              <a:solidFill>
                <a:prstClr val="black"/>
              </a:solidFill>
            </a:endParaRPr>
          </a:p>
        </p:txBody>
      </p:sp>
      <p:sp>
        <p:nvSpPr>
          <p:cNvPr id="9" name="Oval 8"/>
          <p:cNvSpPr/>
          <p:nvPr/>
        </p:nvSpPr>
        <p:spPr>
          <a:xfrm>
            <a:off x="166016" y="4509120"/>
            <a:ext cx="2448272" cy="2016224"/>
          </a:xfrm>
          <a:prstGeom prst="ellipse">
            <a:avLst/>
          </a:prstGeom>
          <a:solidFill>
            <a:schemeClr val="accent4">
              <a:lumMod val="40000"/>
              <a:lumOff val="6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en-GB" sz="1800" b="1" dirty="0" smtClean="0">
                <a:solidFill>
                  <a:prstClr val="black"/>
                </a:solidFill>
              </a:rPr>
              <a:t>Listen to Sally Brown </a:t>
            </a:r>
            <a:r>
              <a:rPr lang="en-GB" sz="1400" dirty="0" smtClean="0">
                <a:solidFill>
                  <a:prstClr val="black"/>
                </a:solidFill>
              </a:rPr>
              <a:t>– her best advice ’shy bairns get </a:t>
            </a:r>
            <a:r>
              <a:rPr lang="en-GB" sz="1400" dirty="0" err="1" smtClean="0">
                <a:solidFill>
                  <a:prstClr val="black"/>
                </a:solidFill>
              </a:rPr>
              <a:t>nowt</a:t>
            </a:r>
            <a:r>
              <a:rPr lang="en-GB" sz="1400" dirty="0" smtClean="0">
                <a:solidFill>
                  <a:prstClr val="black"/>
                </a:solidFill>
              </a:rPr>
              <a:t>!’</a:t>
            </a:r>
          </a:p>
          <a:p>
            <a:pPr fontAlgn="auto">
              <a:spcBef>
                <a:spcPts val="0"/>
              </a:spcBef>
              <a:spcAft>
                <a:spcPts val="0"/>
              </a:spcAft>
            </a:pPr>
            <a:r>
              <a:rPr lang="en-GB" sz="1400" i="1" dirty="0" smtClean="0">
                <a:solidFill>
                  <a:prstClr val="black"/>
                </a:solidFill>
              </a:rPr>
              <a:t>I found this really challenging as I am very collegiate </a:t>
            </a:r>
            <a:endParaRPr lang="en-GB" sz="1400" i="1" dirty="0">
              <a:solidFill>
                <a:prstClr val="black"/>
              </a:solidFill>
            </a:endParaRPr>
          </a:p>
        </p:txBody>
      </p:sp>
      <p:sp>
        <p:nvSpPr>
          <p:cNvPr id="10" name="Oval 9"/>
          <p:cNvSpPr/>
          <p:nvPr/>
        </p:nvSpPr>
        <p:spPr>
          <a:xfrm>
            <a:off x="4716016" y="3717128"/>
            <a:ext cx="2239660" cy="2016160"/>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en-GB" sz="1400" dirty="0" smtClean="0">
                <a:solidFill>
                  <a:prstClr val="black"/>
                </a:solidFill>
              </a:rPr>
              <a:t>Allow time for at least </a:t>
            </a:r>
            <a:r>
              <a:rPr lang="en-GB" sz="1800" b="1" dirty="0" smtClean="0">
                <a:solidFill>
                  <a:prstClr val="black"/>
                </a:solidFill>
              </a:rPr>
              <a:t>3 full drafts </a:t>
            </a:r>
            <a:r>
              <a:rPr lang="en-GB" sz="1400" dirty="0" smtClean="0">
                <a:solidFill>
                  <a:prstClr val="black"/>
                </a:solidFill>
              </a:rPr>
              <a:t>and accept </a:t>
            </a:r>
            <a:r>
              <a:rPr lang="en-GB" sz="1800" b="1" dirty="0" smtClean="0">
                <a:solidFill>
                  <a:prstClr val="black"/>
                </a:solidFill>
              </a:rPr>
              <a:t>critical feedback </a:t>
            </a:r>
            <a:r>
              <a:rPr lang="en-GB" sz="1400" dirty="0" smtClean="0">
                <a:solidFill>
                  <a:prstClr val="black"/>
                </a:solidFill>
              </a:rPr>
              <a:t>in the spirit in which it is offered…</a:t>
            </a:r>
            <a:endParaRPr lang="en-GB" sz="1400" dirty="0">
              <a:solidFill>
                <a:prstClr val="black"/>
              </a:solidFill>
            </a:endParaRPr>
          </a:p>
        </p:txBody>
      </p:sp>
      <p:sp>
        <p:nvSpPr>
          <p:cNvPr id="11" name="Oval 10"/>
          <p:cNvSpPr/>
          <p:nvPr/>
        </p:nvSpPr>
        <p:spPr>
          <a:xfrm>
            <a:off x="6713332" y="4709136"/>
            <a:ext cx="2376264" cy="2032264"/>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en-GB" sz="1800" b="1" dirty="0" smtClean="0">
                <a:solidFill>
                  <a:prstClr val="black"/>
                </a:solidFill>
              </a:rPr>
              <a:t>Rejected</a:t>
            </a:r>
            <a:r>
              <a:rPr lang="en-GB" sz="1800" dirty="0" smtClean="0">
                <a:solidFill>
                  <a:prstClr val="black"/>
                </a:solidFill>
              </a:rPr>
              <a:t> ?  </a:t>
            </a:r>
            <a:r>
              <a:rPr lang="en-GB" sz="1400" dirty="0" smtClean="0">
                <a:solidFill>
                  <a:prstClr val="black"/>
                </a:solidFill>
              </a:rPr>
              <a:t>talk to a supportive friend, identify an action plan and try again!! I was nominated </a:t>
            </a:r>
            <a:r>
              <a:rPr lang="en-GB" sz="1800" b="1" dirty="0" smtClean="0">
                <a:solidFill>
                  <a:prstClr val="black"/>
                </a:solidFill>
              </a:rPr>
              <a:t>3x</a:t>
            </a:r>
            <a:r>
              <a:rPr lang="en-GB" sz="1400" dirty="0" smtClean="0">
                <a:solidFill>
                  <a:prstClr val="black"/>
                </a:solidFill>
              </a:rPr>
              <a:t> before getting my award!</a:t>
            </a:r>
            <a:endParaRPr lang="en-GB" sz="1400" dirty="0">
              <a:solidFill>
                <a:prstClr val="black"/>
              </a:solidFill>
            </a:endParaRPr>
          </a:p>
        </p:txBody>
      </p:sp>
      <p:sp>
        <p:nvSpPr>
          <p:cNvPr id="12" name="TextBox 11"/>
          <p:cNvSpPr txBox="1"/>
          <p:nvPr/>
        </p:nvSpPr>
        <p:spPr>
          <a:xfrm>
            <a:off x="138536" y="3356992"/>
            <a:ext cx="2184120" cy="1015663"/>
          </a:xfrm>
          <a:prstGeom prst="rect">
            <a:avLst/>
          </a:prstGeom>
          <a:solidFill>
            <a:srgbClr val="E1E2E3"/>
          </a:solidFill>
        </p:spPr>
        <p:txBody>
          <a:bodyPr wrap="square" rtlCol="0">
            <a:spAutoFit/>
          </a:bodyPr>
          <a:lstStyle/>
          <a:p>
            <a:pPr algn="l" fontAlgn="auto">
              <a:spcBef>
                <a:spcPts val="0"/>
              </a:spcBef>
              <a:spcAft>
                <a:spcPts val="0"/>
              </a:spcAft>
            </a:pPr>
            <a:r>
              <a:rPr lang="en-GB" sz="1200" b="1" dirty="0" smtClean="0">
                <a:solidFill>
                  <a:prstClr val="black"/>
                </a:solidFill>
                <a:latin typeface="Calibri"/>
              </a:rPr>
              <a:t>Dr Debbie Holley UTF and NTF </a:t>
            </a:r>
            <a:r>
              <a:rPr lang="en-GB" sz="1200" b="1" dirty="0" smtClean="0">
                <a:solidFill>
                  <a:prstClr val="black"/>
                </a:solidFill>
                <a:latin typeface="Calibri"/>
                <a:hlinkClick r:id="rId4"/>
              </a:rPr>
              <a:t>www.lta.anglia.ac.uk/NTFS</a:t>
            </a:r>
            <a:endParaRPr lang="en-GB" sz="1200" b="1" dirty="0" smtClean="0">
              <a:solidFill>
                <a:prstClr val="black"/>
              </a:solidFill>
              <a:latin typeface="Calibri"/>
            </a:endParaRPr>
          </a:p>
          <a:p>
            <a:pPr algn="l" fontAlgn="auto">
              <a:spcBef>
                <a:spcPts val="0"/>
              </a:spcBef>
              <a:spcAft>
                <a:spcPts val="0"/>
              </a:spcAft>
            </a:pPr>
            <a:endParaRPr lang="en-GB" sz="1200" b="1" dirty="0">
              <a:solidFill>
                <a:prstClr val="black"/>
              </a:solidFill>
              <a:latin typeface="Calibri"/>
            </a:endParaRPr>
          </a:p>
          <a:p>
            <a:pPr algn="l" fontAlgn="auto">
              <a:spcBef>
                <a:spcPts val="0"/>
              </a:spcBef>
              <a:spcAft>
                <a:spcPts val="0"/>
              </a:spcAft>
            </a:pPr>
            <a:r>
              <a:rPr lang="en-GB" sz="1200" b="1" dirty="0" err="1" smtClean="0">
                <a:solidFill>
                  <a:prstClr val="black"/>
                </a:solidFill>
                <a:latin typeface="Calibri"/>
                <a:hlinkClick r:id="rId5"/>
              </a:rPr>
              <a:t>Blogpost</a:t>
            </a:r>
            <a:r>
              <a:rPr lang="en-GB" sz="1200" b="1" dirty="0" smtClean="0">
                <a:solidFill>
                  <a:prstClr val="black"/>
                </a:solidFill>
                <a:latin typeface="Calibri"/>
              </a:rPr>
              <a:t> on my favourite student resources</a:t>
            </a:r>
            <a:endParaRPr lang="en-GB" sz="1200" b="1" dirty="0">
              <a:solidFill>
                <a:prstClr val="black"/>
              </a:solidFill>
              <a:latin typeface="Calibri"/>
            </a:endParaRPr>
          </a:p>
        </p:txBody>
      </p:sp>
      <p:sp>
        <p:nvSpPr>
          <p:cNvPr id="13" name="Oval 12"/>
          <p:cNvSpPr/>
          <p:nvPr/>
        </p:nvSpPr>
        <p:spPr>
          <a:xfrm>
            <a:off x="2339752" y="3082722"/>
            <a:ext cx="2376264" cy="2218485"/>
          </a:xfrm>
          <a:prstGeom prst="ellipse">
            <a:avLst/>
          </a:prstGeom>
          <a:solidFill>
            <a:srgbClr val="FAFA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en-GB" sz="1400" dirty="0" smtClean="0">
                <a:solidFill>
                  <a:prstClr val="black"/>
                </a:solidFill>
              </a:rPr>
              <a:t>Its all about capturing </a:t>
            </a:r>
            <a:r>
              <a:rPr lang="en-GB" sz="1800" b="1" dirty="0" smtClean="0">
                <a:solidFill>
                  <a:prstClr val="black"/>
                </a:solidFill>
              </a:rPr>
              <a:t>your passion</a:t>
            </a:r>
            <a:r>
              <a:rPr lang="en-GB" sz="1400" dirty="0" smtClean="0">
                <a:solidFill>
                  <a:prstClr val="black"/>
                </a:solidFill>
              </a:rPr>
              <a:t> for teaching </a:t>
            </a:r>
            <a:r>
              <a:rPr lang="en-GB" sz="1800" b="1" dirty="0" smtClean="0">
                <a:solidFill>
                  <a:prstClr val="black"/>
                </a:solidFill>
              </a:rPr>
              <a:t>your students</a:t>
            </a:r>
            <a:r>
              <a:rPr lang="en-GB" sz="1400" dirty="0" smtClean="0">
                <a:solidFill>
                  <a:prstClr val="black"/>
                </a:solidFill>
              </a:rPr>
              <a:t> and how this ripples out and influences everything </a:t>
            </a:r>
            <a:r>
              <a:rPr lang="en-GB" sz="1800" dirty="0" smtClean="0">
                <a:solidFill>
                  <a:prstClr val="black"/>
                </a:solidFill>
              </a:rPr>
              <a:t>else </a:t>
            </a:r>
            <a:endParaRPr lang="en-GB" sz="1800" dirty="0">
              <a:solidFill>
                <a:prstClr val="black"/>
              </a:solidFill>
            </a:endParaRPr>
          </a:p>
        </p:txBody>
      </p:sp>
      <p:sp>
        <p:nvSpPr>
          <p:cNvPr id="16" name="Rounded Rectangle 15"/>
          <p:cNvSpPr/>
          <p:nvPr/>
        </p:nvSpPr>
        <p:spPr>
          <a:xfrm>
            <a:off x="2583732" y="5834080"/>
            <a:ext cx="3888432" cy="992072"/>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en-GB" sz="1200" dirty="0" smtClean="0">
                <a:solidFill>
                  <a:prstClr val="white"/>
                </a:solidFill>
              </a:rPr>
              <a:t>Consider the selective use of social media to build your profile</a:t>
            </a:r>
          </a:p>
          <a:p>
            <a:pPr fontAlgn="auto">
              <a:spcBef>
                <a:spcPts val="0"/>
              </a:spcBef>
              <a:spcAft>
                <a:spcPts val="0"/>
              </a:spcAft>
            </a:pPr>
            <a:r>
              <a:rPr lang="en-GB" sz="1200" dirty="0" smtClean="0">
                <a:solidFill>
                  <a:prstClr val="white"/>
                </a:solidFill>
              </a:rPr>
              <a:t>Twitter:@debbieholley1 website: drdebbieholley.com blog: hashtags handhelds and handbags</a:t>
            </a:r>
            <a:endParaRPr lang="en-GB" sz="1200" dirty="0">
              <a:solidFill>
                <a:prstClr val="white"/>
              </a:solidFill>
            </a:endParaRPr>
          </a:p>
        </p:txBody>
      </p:sp>
    </p:spTree>
    <p:extLst>
      <p:ext uri="{BB962C8B-B14F-4D97-AF65-F5344CB8AC3E}">
        <p14:creationId xmlns="" xmlns:p14="http://schemas.microsoft.com/office/powerpoint/2010/main" val="367230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Are there any negatives?</a:t>
            </a:r>
          </a:p>
        </p:txBody>
      </p:sp>
      <p:sp>
        <p:nvSpPr>
          <p:cNvPr id="71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US" sz="2600" b="1" dirty="0" smtClean="0"/>
              <a:t>Some successful NTFS applicants get disappointed when:</a:t>
            </a:r>
          </a:p>
          <a:p>
            <a:r>
              <a:rPr lang="en-US" sz="2600" b="1" dirty="0" smtClean="0"/>
              <a:t>Their institution fails to recognize the achievement;</a:t>
            </a:r>
          </a:p>
          <a:p>
            <a:r>
              <a:rPr lang="en-US" sz="2600" b="1" dirty="0" smtClean="0"/>
              <a:t>Or, conversely, when their HEI thinks that they can now (over) delegate responsibility for T&amp;L to the NTFS award holder;</a:t>
            </a:r>
          </a:p>
          <a:p>
            <a:r>
              <a:rPr lang="en-US" sz="2600" b="1" dirty="0" smtClean="0"/>
              <a:t>Colleagues are envious or snippy, or see the NTFS as an alternative career path to research.</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8"/>
            <a:ext cx="807524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Unsuccessful applicants may feel:</a:t>
            </a: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They’ve put a lot of work in and achieved nothing (although many NTFS award holders have achieved it on the second or subsequent submission);</a:t>
            </a:r>
          </a:p>
          <a:p>
            <a:r>
              <a:rPr lang="en-GB" sz="2600" b="1" dirty="0" smtClean="0"/>
              <a:t>They've wasted one of the three institutional chances (but the individual doesn’t make the final choice of applicants);</a:t>
            </a:r>
          </a:p>
          <a:p>
            <a:r>
              <a:rPr lang="en-GB" sz="2600" b="1" dirty="0" smtClean="0"/>
              <a:t>They've put themselves in the firing line and feel a bit embarrassed not to get it (but the actual process of submission is often very empowering even if an award isn’t achieved).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How will NTFS applicant selection work at ARU?</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Over the course of the next year a group of applicants at ARU will be supported in the preparation of draft applications from which up to three people will be submitted in </a:t>
            </a:r>
            <a:r>
              <a:rPr lang="en-US" sz="2600" b="1" dirty="0" smtClean="0"/>
              <a:t>2015;</a:t>
            </a:r>
            <a:endParaRPr lang="en-US" sz="2600" b="1" dirty="0" smtClean="0"/>
          </a:p>
          <a:p>
            <a:r>
              <a:rPr lang="en-US" sz="2600" b="1" dirty="0" smtClean="0"/>
              <a:t>High levels of support will be provided in selecting and evaluating evidence of achievement;</a:t>
            </a:r>
          </a:p>
          <a:p>
            <a:r>
              <a:rPr lang="en-US" sz="2600" b="1" dirty="0" smtClean="0"/>
              <a:t>Draft final applications will receive formative comments;</a:t>
            </a:r>
          </a:p>
          <a:p>
            <a:r>
              <a:rPr lang="en-US" sz="2600" b="1" dirty="0" smtClean="0"/>
              <a:t>Internal colleagues will draft the institutional statement for signature by the Vice Chancellor</a:t>
            </a:r>
          </a:p>
          <a:p>
            <a:endParaRPr lang="en-US" sz="2600"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The 3 (equally weighted) criteria </a:t>
            </a:r>
            <a:r>
              <a:rPr lang="en-GB" sz="2800" dirty="0" smtClean="0"/>
              <a:t>(section 3 is often the least </a:t>
            </a:r>
            <a:r>
              <a:rPr lang="en-GB" sz="2800" smtClean="0"/>
              <a:t>well done)</a:t>
            </a:r>
            <a:endParaRPr lang="en-GB" sz="2800" dirty="0" smtClean="0"/>
          </a:p>
        </p:txBody>
      </p:sp>
      <p:sp>
        <p:nvSpPr>
          <p:cNvPr id="10243" name="Content Placeholder 2"/>
          <p:cNvSpPr>
            <a:spLocks noGrp="1"/>
          </p:cNvSpPr>
          <p:nvPr>
            <p:ph idx="1"/>
          </p:nvPr>
        </p:nvSpPr>
        <p:spPr/>
        <p:txBody>
          <a:bodyPr/>
          <a:lstStyle/>
          <a:p>
            <a:pPr marL="514350" indent="-514350">
              <a:buSzPct val="100000"/>
              <a:buFont typeface="Arial" charset="0"/>
              <a:buAutoNum type="arabicPeriod"/>
            </a:pPr>
            <a:r>
              <a:rPr lang="en-GB" sz="2400" b="1" dirty="0" smtClean="0">
                <a:solidFill>
                  <a:srgbClr val="800080"/>
                </a:solidFill>
              </a:rPr>
              <a:t>Individual excellence</a:t>
            </a:r>
            <a:r>
              <a:rPr lang="en-GB" sz="2400" b="1" dirty="0" smtClean="0"/>
              <a:t>: evidence of enhancing and transforming the student learning experience commensurate with the individual’s context and the opportunities afforded by it.</a:t>
            </a:r>
          </a:p>
          <a:p>
            <a:pPr marL="514350" indent="-514350">
              <a:buSzPct val="100000"/>
              <a:buFont typeface="Arial" charset="0"/>
              <a:buAutoNum type="arabicPeriod"/>
            </a:pPr>
            <a:r>
              <a:rPr lang="en-GB" sz="2400" b="1" dirty="0" smtClean="0">
                <a:solidFill>
                  <a:srgbClr val="800080"/>
                </a:solidFill>
              </a:rPr>
              <a:t>Raising the profile of excellence</a:t>
            </a:r>
            <a:r>
              <a:rPr lang="en-GB" sz="2400" b="1" dirty="0" smtClean="0"/>
              <a:t>: evidence of supporting colleagues and influencing support for student learning; demonstrating impact and engagement beyond the nominee’s immediate academic or professional role.</a:t>
            </a:r>
          </a:p>
          <a:p>
            <a:pPr marL="514350" indent="-514350">
              <a:buSzPct val="100000"/>
              <a:buFont typeface="Arial" charset="0"/>
              <a:buAutoNum type="arabicPeriod"/>
            </a:pPr>
            <a:r>
              <a:rPr lang="en-GB" sz="2400" b="1" dirty="0" smtClean="0">
                <a:solidFill>
                  <a:srgbClr val="800080"/>
                </a:solidFill>
              </a:rPr>
              <a:t>Developing excellence</a:t>
            </a:r>
            <a:r>
              <a:rPr lang="en-GB" sz="2400" b="1" dirty="0" smtClean="0"/>
              <a:t>: evidence of the nominee’s commitment to her/his ongoing professional development with regard to teaching and learning and/or learning support.</a:t>
            </a:r>
          </a:p>
          <a:p>
            <a:pPr marL="514350" indent="-514350">
              <a:buSzPct val="100000"/>
              <a:buFont typeface="Arial" charset="0"/>
              <a:buAutoNum type="arabicPeriod"/>
            </a:pPr>
            <a:endParaRPr lang="en-GB" sz="2400"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This year you need to submit:</a:t>
            </a:r>
          </a:p>
        </p:txBody>
      </p:sp>
      <p:sp>
        <p:nvSpPr>
          <p:cNvPr id="11267" name="Content Placeholder 2"/>
          <p:cNvSpPr>
            <a:spLocks noGrp="1"/>
          </p:cNvSpPr>
          <p:nvPr>
            <p:ph idx="1"/>
          </p:nvPr>
        </p:nvSpPr>
        <p:spPr>
          <a:xfrm>
            <a:off x="179512" y="1196752"/>
            <a:ext cx="8712968" cy="5005611"/>
          </a:xfrm>
        </p:spPr>
        <p:txBody>
          <a:bodyPr/>
          <a:lstStyle/>
          <a:p>
            <a:r>
              <a:rPr lang="en-GB" sz="2400" b="1" dirty="0" smtClean="0"/>
              <a:t>A claim for NT Fellowship: a statement of how the individual demonstrates excellence relevant to each of the three headline individual award criteria (maximum 5000 words).</a:t>
            </a:r>
          </a:p>
          <a:p>
            <a:r>
              <a:rPr lang="en-GB" sz="2400" b="1" dirty="0" smtClean="0"/>
              <a:t>A signed Statement of Support from the institution’s senior manager (maximum 1,000 words).</a:t>
            </a:r>
          </a:p>
          <a:p>
            <a:r>
              <a:rPr lang="en-GB" sz="2400" b="1" dirty="0" smtClean="0"/>
              <a:t>A brief Curriculum Vitae (maximum 1,500 words).</a:t>
            </a:r>
          </a:p>
          <a:p>
            <a:r>
              <a:rPr lang="en-GB" sz="2400" b="1" dirty="0" smtClean="0"/>
              <a:t>The </a:t>
            </a:r>
            <a:r>
              <a:rPr lang="en-GB" sz="2400" b="1" dirty="0" smtClean="0">
                <a:hlinkClick r:id="rId3" action="ppaction://hlinkfile" tooltip="Application form"/>
              </a:rPr>
              <a:t>Application Form</a:t>
            </a:r>
            <a:r>
              <a:rPr lang="en-GB" sz="2400" b="1" dirty="0" smtClean="0"/>
              <a:t> including 350 word personal profile (for internal administration only).</a:t>
            </a:r>
          </a:p>
          <a:p>
            <a:r>
              <a:rPr lang="en-GB" sz="2400" b="1" dirty="0" smtClean="0"/>
              <a:t>The equal opportunities form.</a:t>
            </a:r>
          </a:p>
          <a:p>
            <a:pPr>
              <a:buFont typeface="Wingdings" pitchFamily="2" charset="2"/>
              <a:buNone/>
            </a:pPr>
            <a:r>
              <a:rPr lang="en-GB" sz="2400" b="1" dirty="0" smtClean="0"/>
              <a:t>There is a strict format for each of these: see </a:t>
            </a:r>
            <a:r>
              <a:rPr lang="en-GB" sz="2400" b="1" dirty="0" smtClean="0">
                <a:hlinkClick r:id="rId4"/>
              </a:rPr>
              <a:t>http://www.heacademy.ac.uk/ntfs/submitting-nomination</a:t>
            </a:r>
            <a:endParaRPr lang="en-GB" sz="2400" b="1" dirty="0" smtClean="0"/>
          </a:p>
          <a:p>
            <a:pPr>
              <a:buFont typeface="Wingdings" pitchFamily="2" charset="2"/>
              <a:buNone/>
            </a:pPr>
            <a:r>
              <a:rPr lang="en-GB" sz="2400" b="1" dirty="0" smtClean="0"/>
              <a:t>(but note the system can alter slightly from year to year)</a:t>
            </a:r>
          </a:p>
          <a:p>
            <a:pPr>
              <a:buFont typeface="Wingdings" pitchFamily="2" charset="2"/>
              <a:buNone/>
            </a:pPr>
            <a:endParaRPr lang="en-GB" sz="2400" b="1" dirty="0" smtClean="0"/>
          </a:p>
          <a:p>
            <a:endParaRPr lang="en-GB" b="1"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792</TotalTime>
  <Words>1554</Words>
  <Application>Microsoft Office PowerPoint</Application>
  <PresentationFormat>On-screen Show (4:3)</PresentationFormat>
  <Paragraphs>118</Paragraphs>
  <Slides>19</Slides>
  <Notes>19</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LeedsMet template</vt:lpstr>
      <vt:lpstr>Office Theme</vt:lpstr>
      <vt:lpstr>Thinking about applying for a National Teaching Fellowship?  Anglia Ruskin University June 2014</vt:lpstr>
      <vt:lpstr>Why might you want to do it?</vt:lpstr>
      <vt:lpstr>What are the benefits?</vt:lpstr>
      <vt:lpstr>NTFS: how to get started…</vt:lpstr>
      <vt:lpstr>Are there any negatives?</vt:lpstr>
      <vt:lpstr>Unsuccessful applicants may feel:</vt:lpstr>
      <vt:lpstr>How will NTFS applicant selection work at ARU?</vt:lpstr>
      <vt:lpstr>The 3 (equally weighted) criteria (section 3 is often the least well done)</vt:lpstr>
      <vt:lpstr>This year you need to submit:</vt:lpstr>
      <vt:lpstr>What must your HEI do?</vt:lpstr>
      <vt:lpstr>What kinds of evidence are convincing?</vt:lpstr>
      <vt:lpstr>Collecting and using evidence</vt:lpstr>
      <vt:lpstr>The HEA application process must be strictly adhered to:</vt:lpstr>
      <vt:lpstr>You need to demonstrate scholarship and commitment to reflection</vt:lpstr>
      <vt:lpstr>What should you be doing now?</vt:lpstr>
      <vt:lpstr> Some immediate tasks if you decide to go for it</vt:lpstr>
      <vt:lpstr>It’s a good plan to practice reflecting</vt:lpstr>
      <vt:lpstr>In summary: what some people say:</vt:lpstr>
      <vt:lpstr>Why not give it a go! Good luck! www.sally-brown.net</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2010 Ipod</cp:lastModifiedBy>
  <cp:revision>87</cp:revision>
  <dcterms:created xsi:type="dcterms:W3CDTF">2007-03-06T12:05:28Z</dcterms:created>
  <dcterms:modified xsi:type="dcterms:W3CDTF">2014-06-24T06:35:23Z</dcterms:modified>
</cp:coreProperties>
</file>