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04" r:id="rId2"/>
  </p:sldMasterIdLst>
  <p:notesMasterIdLst>
    <p:notesMasterId r:id="rId22"/>
  </p:notesMasterIdLst>
  <p:handoutMasterIdLst>
    <p:handoutMasterId r:id="rId23"/>
  </p:handoutMasterIdLst>
  <p:sldIdLst>
    <p:sldId id="256" r:id="rId3"/>
    <p:sldId id="259" r:id="rId4"/>
    <p:sldId id="260" r:id="rId5"/>
    <p:sldId id="276" r:id="rId6"/>
    <p:sldId id="261" r:id="rId7"/>
    <p:sldId id="266" r:id="rId8"/>
    <p:sldId id="262" r:id="rId9"/>
    <p:sldId id="257" r:id="rId10"/>
    <p:sldId id="265" r:id="rId11"/>
    <p:sldId id="263" r:id="rId12"/>
    <p:sldId id="264" r:id="rId13"/>
    <p:sldId id="269" r:id="rId14"/>
    <p:sldId id="270" r:id="rId15"/>
    <p:sldId id="271" r:id="rId16"/>
    <p:sldId id="267" r:id="rId17"/>
    <p:sldId id="272" r:id="rId18"/>
    <p:sldId id="268" r:id="rId19"/>
    <p:sldId id="273" r:id="rId20"/>
    <p:sldId id="275" r:id="rId21"/>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19</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24/06/2014</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24/06/2014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24/06/2014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971E5-CC48-4491-8441-259A7BB2E8C7}" type="datetimeFigureOut">
              <a:rPr lang="en-GB" smtClean="0">
                <a:solidFill>
                  <a:prstClr val="black">
                    <a:tint val="75000"/>
                  </a:prstClr>
                </a:solidFill>
              </a:rPr>
              <a:pPr/>
              <a:t>24/06/2014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4181A22-22B0-486A-87D5-EE573952767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266960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24/06/2014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24/06/2014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24/06/2014</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24/06/2014</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24/06/2014</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24/06/2014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24/06/2014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24/06/2014</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69971E5-CC48-4491-8441-259A7BB2E8C7}" type="datetimeFigureOut">
              <a:rPr lang="en-GB" smtClean="0">
                <a:solidFill>
                  <a:prstClr val="black">
                    <a:tint val="75000"/>
                  </a:prstClr>
                </a:solidFill>
                <a:latin typeface="Calibri"/>
              </a:rPr>
              <a:pPr fontAlgn="auto">
                <a:spcBef>
                  <a:spcPts val="0"/>
                </a:spcBef>
                <a:spcAft>
                  <a:spcPts val="0"/>
                </a:spcAft>
              </a:pPr>
              <a:t>24/06/2014</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4181A22-22B0-486A-87D5-EE573952767E}"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 xmlns:p14="http://schemas.microsoft.com/office/powerpoint/2010/main" val="2575950152"/>
      </p:ext>
    </p:extLst>
  </p:cSld>
  <p:clrMap bg1="lt1" tx1="dk1" bg2="lt2" tx2="dk2" accent1="accent1" accent2="accent2" accent3="accent3" accent4="accent4" accent5="accent5" accent6="accent6" hlink="hlink" folHlink="folHlink"/>
  <p:sldLayoutIdLst>
    <p:sldLayoutId id="214748380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drdebbieholley.com/uncategorized/a-few-of-my-favourite-things-for-teaching-students/" TargetMode="External"/><Relationship Id="rId4" Type="http://schemas.openxmlformats.org/officeDocument/2006/relationships/hyperlink" Target="http://www.lta.anglia.ac.uk/NTF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Thinking about applying for a National Teaching Fellowship?</a:t>
            </a:r>
            <a:br>
              <a:rPr lang="en-GB" sz="3200" dirty="0" smtClean="0"/>
            </a:br>
            <a:r>
              <a:rPr lang="en-GB" sz="3200" dirty="0" smtClean="0"/>
              <a:t/>
            </a:r>
            <a:br>
              <a:rPr lang="en-GB" sz="3200" dirty="0" smtClean="0"/>
            </a:br>
            <a:r>
              <a:rPr lang="en-GB" sz="2800" dirty="0" smtClean="0"/>
              <a:t>Anglia Ruskin University</a:t>
            </a:r>
            <a:br>
              <a:rPr lang="en-GB" sz="2800" dirty="0" smtClean="0"/>
            </a:br>
            <a:r>
              <a:rPr lang="en-GB" sz="2800" dirty="0" smtClean="0"/>
              <a:t>June 2014</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2529923"/>
          </a:xfrm>
          <a:prstGeom prst="rect">
            <a:avLst/>
          </a:prstGeom>
          <a:noFill/>
          <a:ln w="9525">
            <a:noFill/>
            <a:miter lim="800000"/>
            <a:headEnd/>
            <a:tailEnd/>
          </a:ln>
        </p:spPr>
        <p:txBody>
          <a:bodyPr>
            <a:spAutoFit/>
          </a:bodyPr>
          <a:lstStyle/>
          <a:p>
            <a:pPr>
              <a:lnSpc>
                <a:spcPct val="80000"/>
              </a:lnSpc>
            </a:pPr>
            <a:r>
              <a:rPr lang="en-GB" sz="2400" b="1" dirty="0"/>
              <a:t>Professor Sally </a:t>
            </a:r>
            <a:r>
              <a:rPr lang="en-GB" sz="2400" b="1" dirty="0" smtClean="0"/>
              <a:t>Brown</a:t>
            </a:r>
          </a:p>
          <a:p>
            <a:pPr>
              <a:lnSpc>
                <a:spcPct val="80000"/>
              </a:lnSpc>
            </a:pPr>
            <a:endParaRPr lang="en-GB" sz="2400" b="1" dirty="0"/>
          </a:p>
          <a:p>
            <a:r>
              <a:rPr lang="en-GB" sz="2000" b="1" dirty="0" err="1"/>
              <a:t>Emerita</a:t>
            </a:r>
            <a:r>
              <a:rPr lang="en-GB" sz="2000" b="1" dirty="0"/>
              <a:t> Professor, Leeds Metropolitan University</a:t>
            </a:r>
          </a:p>
          <a:p>
            <a:r>
              <a:rPr lang="en-GB" sz="2000" b="1" dirty="0"/>
              <a:t>Adjunct Professor, University of the Sunshine Coast and James Cook University</a:t>
            </a:r>
          </a:p>
          <a:p>
            <a:r>
              <a:rPr lang="en-GB" sz="2000" b="1" dirty="0"/>
              <a:t>Visiting </a:t>
            </a:r>
            <a:r>
              <a:rPr lang="en-GB" sz="2000" b="1" dirty="0" smtClean="0"/>
              <a:t>Professor, University </a:t>
            </a:r>
            <a:r>
              <a:rPr lang="en-GB" sz="2000" b="1" dirty="0"/>
              <a:t>of Plymouth and Liverpool John </a:t>
            </a:r>
            <a:r>
              <a:rPr lang="en-GB" sz="2000" b="1" dirty="0" err="1"/>
              <a:t>Moores</a:t>
            </a:r>
            <a:r>
              <a:rPr lang="en-GB" sz="2000" b="1" dirty="0"/>
              <a:t> University</a:t>
            </a:r>
          </a:p>
          <a:p>
            <a:r>
              <a:rPr lang="en-GB" sz="2000" b="1" dirty="0"/>
              <a:t>Visiting Fellow, University of Northumbria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Choose from those who put themselves forward the approved candidates for that year;</a:t>
            </a:r>
          </a:p>
          <a:p>
            <a:r>
              <a:rPr lang="en-US" sz="2600" b="1" dirty="0" smtClean="0"/>
              <a:t>Provide a supportive institutional statement that helps to make the case for the submission.</a:t>
            </a:r>
          </a:p>
          <a:p>
            <a:pPr>
              <a:buNone/>
            </a:pPr>
            <a:r>
              <a:rPr lang="en-US" sz="2600" b="1" dirty="0" smtClean="0"/>
              <a:t>Many HEIs also provide support for applicants to get the most out of the process.</a:t>
            </a:r>
          </a:p>
          <a:p>
            <a:pPr>
              <a:buNone/>
            </a:pPr>
            <a:endParaRPr lang="en-US" sz="26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Collecting and using evidence</a:t>
            </a:r>
          </a:p>
        </p:txBody>
      </p:sp>
      <p:sp>
        <p:nvSpPr>
          <p:cNvPr id="14339" name="Content Placeholder 2"/>
          <p:cNvSpPr>
            <a:spLocks noGrp="1"/>
          </p:cNvSpPr>
          <p:nvPr>
            <p:ph idx="1"/>
          </p:nvPr>
        </p:nvSpPr>
        <p:spPr/>
        <p:txBody>
          <a:bodyPr/>
          <a:lstStyle/>
          <a:p>
            <a:r>
              <a:rPr lang="en-US" sz="2600" b="1" dirty="0" smtClean="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smtClean="0"/>
              <a:t>You are not expected (or allowed) to provide supporting documentation but your own HEI is expected to assure the validity of your application;</a:t>
            </a:r>
          </a:p>
          <a:p>
            <a:r>
              <a:rPr lang="en-US" sz="2600" b="1" dirty="0" smtClean="0"/>
              <a:t>You should aim to match your evidence with the three criteria, so you can add quotes and data to each section.</a:t>
            </a:r>
          </a:p>
          <a:p>
            <a:endParaRPr lang="en-GB" sz="26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In particular, you (and the supplier of your institutional statement of support) must stick strictly to the word limits, formatting, deadlines etc;</a:t>
            </a:r>
          </a:p>
          <a:p>
            <a:r>
              <a:rPr lang="en-GB" sz="2600" b="1" dirty="0" smtClean="0"/>
              <a:t>All references must be included in your word counts; </a:t>
            </a:r>
          </a:p>
          <a:p>
            <a:r>
              <a:rPr lang="en-GB" sz="2600" b="1" dirty="0" smtClean="0"/>
              <a:t>You may not supply any additional information;</a:t>
            </a:r>
          </a:p>
          <a:p>
            <a:r>
              <a:rPr lang="en-GB" sz="2600" b="1" dirty="0" smtClean="0"/>
              <a:t>Don’t refer the reviewers to websites to view examples of your work: they won’t go!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
            </a:r>
            <a:br>
              <a:rPr lang="en-GB" sz="3600" dirty="0" smtClean="0"/>
            </a:br>
            <a:r>
              <a:rPr lang="en-GB" sz="3600" dirty="0" smtClean="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Why not keep a diary or a personal blog so you can practice saying nice things about yourself?</a:t>
            </a:r>
          </a:p>
          <a:p>
            <a:r>
              <a:rPr lang="en-GB" sz="2600" b="1" dirty="0" smtClean="0"/>
              <a:t>Getting the tone right can be hard: you need to confidently assert your strengths without sounding arrogant or self-satisfied;</a:t>
            </a:r>
          </a:p>
          <a:p>
            <a:r>
              <a:rPr lang="en-GB" sz="2600" b="1" dirty="0" smtClean="0"/>
              <a:t>Expressions such as ‘colleagues describe me as..’ and ‘I am known for my…’ can be helpful.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smtClean="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‘Being a National Teaching Fellow has changed my life, my career, everything!’</a:t>
            </a:r>
          </a:p>
          <a:p>
            <a:r>
              <a:rPr lang="en-GB" sz="2600" b="1" dirty="0" smtClean="0"/>
              <a:t>‘I am certain my NTFS directly contributed to me getting my promotion and my professorship!’</a:t>
            </a:r>
          </a:p>
          <a:p>
            <a:r>
              <a:rPr lang="en-GB" sz="2600" b="1" dirty="0" smtClean="0"/>
              <a:t>‘I’ve just loved the travel, the networking and the opportunities being an NTFS has given me!’</a:t>
            </a:r>
          </a:p>
          <a:p>
            <a:r>
              <a:rPr lang="en-GB" sz="2600" b="1" dirty="0" smtClean="0"/>
              <a:t>‘[The celebratory dinner was] the best occasion (other than my wedding) in my life!’ </a:t>
            </a:r>
          </a:p>
          <a:p>
            <a:r>
              <a:rPr lang="en-GB" sz="2600" b="1" dirty="0" smtClean="0"/>
              <a:t>‘It’s been fantastic to have my teaching recognised as much as my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smtClean="0"/>
              <a:t>Why not give it a go! Good luck!</a:t>
            </a:r>
            <a:br>
              <a:rPr lang="en-GB" sz="3200" smtClean="0"/>
            </a:br>
            <a:r>
              <a:rPr lang="en-GB" sz="2800" smtClean="0"/>
              <a:t>www.sally-brown.net</a:t>
            </a:r>
          </a:p>
        </p:txBody>
      </p:sp>
      <p:pic>
        <p:nvPicPr>
          <p:cNvPr id="21507" name="Picture 2" descr="sally new photo.jpg"/>
          <p:cNvPicPr>
            <a:picLocks noChangeAspect="1"/>
          </p:cNvPicPr>
          <p:nvPr/>
        </p:nvPicPr>
        <p:blipFill>
          <a:blip r:embed="rId3" cstate="print"/>
          <a:srcRect/>
          <a:stretch>
            <a:fillRect/>
          </a:stretch>
        </p:blipFill>
        <p:spPr bwMode="auto">
          <a:xfrm>
            <a:off x="2357438" y="1892300"/>
            <a:ext cx="3724275" cy="4822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Why might you want to do it?</a:t>
            </a:r>
          </a:p>
        </p:txBody>
      </p:sp>
      <p:sp>
        <p:nvSpPr>
          <p:cNvPr id="5123" name="Content Placeholder 2"/>
          <p:cNvSpPr>
            <a:spLocks noGrp="1"/>
          </p:cNvSpPr>
          <p:nvPr>
            <p:ph idx="1"/>
          </p:nvPr>
        </p:nvSpPr>
        <p:spPr/>
        <p:txBody>
          <a:bodyPr/>
          <a:lstStyle/>
          <a:p>
            <a:r>
              <a:rPr lang="en-US" sz="2600" b="1" dirty="0" smtClean="0"/>
              <a:t>Your institution gains benefits from being able to boast of successful National Teaching Fellowship Scheme award holders;</a:t>
            </a:r>
          </a:p>
          <a:p>
            <a:r>
              <a:rPr lang="en-US" sz="2600" b="1" dirty="0" smtClean="0"/>
              <a:t>Your students are likely to be pleased to be taught by a nationally-recognized outstanding teacher;</a:t>
            </a:r>
          </a:p>
          <a:p>
            <a:r>
              <a:rPr lang="en-US" sz="2600" b="1" dirty="0" smtClean="0"/>
              <a:t>It’s a chance to gain recognition for all the work you do teaching and supporting students;</a:t>
            </a:r>
          </a:p>
          <a:p>
            <a:r>
              <a:rPr lang="en-US" sz="2600" b="1" dirty="0" smtClean="0"/>
              <a:t>The teaching elements of your profession merits equal recognition and esteem c.f. research.</a:t>
            </a:r>
          </a:p>
          <a:p>
            <a:endParaRPr lang="en-US" sz="2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Being an NTFS may have benefits in terms of career advancement and professional development;</a:t>
            </a:r>
          </a:p>
          <a:p>
            <a:r>
              <a:rPr lang="en-US" sz="2600" b="1" dirty="0" smtClean="0"/>
              <a:t>The ANTF network is a fantastically supportive community of learning and their annual symposium is an enjoyable networking event;</a:t>
            </a:r>
          </a:p>
          <a:p>
            <a:r>
              <a:rPr lang="en-US" sz="2600" b="1" dirty="0" smtClean="0"/>
              <a:t>The cash element can give you the flexibility to attend conferences and to travel where institutional budgets are constrained.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411760" y="260648"/>
            <a:ext cx="6321896" cy="993775"/>
          </a:xfrm>
          <a:solidFill>
            <a:schemeClr val="accent1">
              <a:lumMod val="40000"/>
              <a:lumOff val="60000"/>
            </a:schemeClr>
          </a:solidFill>
        </p:spPr>
        <p:txBody>
          <a:bodyPr>
            <a:normAutofit/>
          </a:bodyPr>
          <a:lstStyle/>
          <a:p>
            <a:r>
              <a:rPr lang="en-GB" sz="4000" b="1" dirty="0" smtClean="0"/>
              <a:t>NTFS: how to get started…</a:t>
            </a:r>
            <a:endParaRPr lang="en-GB" sz="4000" b="1" dirty="0"/>
          </a:p>
        </p:txBody>
      </p:sp>
      <p:pic>
        <p:nvPicPr>
          <p:cNvPr id="8" name="Content Placeholder 7"/>
          <p:cNvPicPr>
            <a:picLocks noGrp="1" noChangeAspect="1"/>
          </p:cNvPicPr>
          <p:nvPr>
            <p:ph idx="4294967295"/>
          </p:nvPr>
        </p:nvPicPr>
        <p:blipFill>
          <a:blip r:embed="rId3" cstate="print">
            <a:extLst>
              <a:ext uri="{28A0092B-C50C-407E-A947-70E740481C1C}">
                <a14:useLocalDpi xmlns="" xmlns:a14="http://schemas.microsoft.com/office/drawing/2010/main" val="0"/>
              </a:ext>
            </a:extLst>
          </a:blip>
          <a:stretch>
            <a:fillRect/>
          </a:stretch>
        </p:blipFill>
        <p:spPr>
          <a:xfrm>
            <a:off x="203340" y="332656"/>
            <a:ext cx="2136412" cy="2847968"/>
          </a:xfrm>
        </p:spPr>
      </p:pic>
      <p:sp>
        <p:nvSpPr>
          <p:cNvPr id="6" name="Oval 5"/>
          <p:cNvSpPr/>
          <p:nvPr/>
        </p:nvSpPr>
        <p:spPr>
          <a:xfrm>
            <a:off x="6497308" y="1994599"/>
            <a:ext cx="2592288" cy="216024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800" b="1" dirty="0" smtClean="0">
                <a:solidFill>
                  <a:prstClr val="black"/>
                </a:solidFill>
              </a:rPr>
              <a:t>Collate</a:t>
            </a:r>
            <a:r>
              <a:rPr lang="en-GB" sz="1800" dirty="0" smtClean="0">
                <a:solidFill>
                  <a:prstClr val="black"/>
                </a:solidFill>
              </a:rPr>
              <a:t> </a:t>
            </a:r>
            <a:r>
              <a:rPr lang="en-GB" sz="1400" dirty="0" smtClean="0">
                <a:solidFill>
                  <a:prstClr val="black"/>
                </a:solidFill>
              </a:rPr>
              <a:t>evidence </a:t>
            </a:r>
          </a:p>
          <a:p>
            <a:pPr fontAlgn="auto">
              <a:spcBef>
                <a:spcPts val="0"/>
              </a:spcBef>
              <a:spcAft>
                <a:spcPts val="0"/>
              </a:spcAft>
            </a:pPr>
            <a:r>
              <a:rPr lang="en-GB" sz="1400" b="1" i="1" dirty="0" smtClean="0">
                <a:solidFill>
                  <a:prstClr val="black"/>
                </a:solidFill>
              </a:rPr>
              <a:t>a year ahead is ideal!! </a:t>
            </a:r>
            <a:r>
              <a:rPr lang="en-GB" sz="1400" dirty="0" smtClean="0">
                <a:solidFill>
                  <a:prstClr val="black"/>
                </a:solidFill>
              </a:rPr>
              <a:t>feedback from students, module evaluations, external examiner comments</a:t>
            </a:r>
            <a:endParaRPr lang="en-GB" sz="1400" dirty="0">
              <a:solidFill>
                <a:prstClr val="black"/>
              </a:solidFill>
            </a:endParaRPr>
          </a:p>
        </p:txBody>
      </p:sp>
      <p:sp>
        <p:nvSpPr>
          <p:cNvPr id="7" name="Oval 6"/>
          <p:cNvSpPr/>
          <p:nvPr/>
        </p:nvSpPr>
        <p:spPr>
          <a:xfrm>
            <a:off x="3923928" y="1362512"/>
            <a:ext cx="2664296" cy="216024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800" b="1" dirty="0" smtClean="0">
                <a:solidFill>
                  <a:prstClr val="black"/>
                </a:solidFill>
              </a:rPr>
              <a:t>The University Teaching Fellow Scheme </a:t>
            </a:r>
            <a:r>
              <a:rPr lang="en-GB" sz="1400" dirty="0" smtClean="0">
                <a:solidFill>
                  <a:prstClr val="black"/>
                </a:solidFill>
              </a:rPr>
              <a:t>– an ideal first step; </a:t>
            </a:r>
            <a:r>
              <a:rPr lang="en-GB" sz="1800" b="1" dirty="0" smtClean="0">
                <a:solidFill>
                  <a:prstClr val="black"/>
                </a:solidFill>
              </a:rPr>
              <a:t>LTP bids </a:t>
            </a:r>
            <a:r>
              <a:rPr lang="en-GB" sz="1400" dirty="0" smtClean="0">
                <a:solidFill>
                  <a:prstClr val="black"/>
                </a:solidFill>
              </a:rPr>
              <a:t>to build your expertise &amp; demonstrate cross-faculty/discipline links/ build networks</a:t>
            </a:r>
            <a:endParaRPr lang="en-GB" sz="1400" dirty="0">
              <a:solidFill>
                <a:prstClr val="black"/>
              </a:solidFill>
            </a:endParaRPr>
          </a:p>
        </p:txBody>
      </p:sp>
      <p:sp>
        <p:nvSpPr>
          <p:cNvPr id="9" name="Oval 8"/>
          <p:cNvSpPr/>
          <p:nvPr/>
        </p:nvSpPr>
        <p:spPr>
          <a:xfrm>
            <a:off x="166016" y="4509120"/>
            <a:ext cx="2448272" cy="2016224"/>
          </a:xfrm>
          <a:prstGeom prst="ellipse">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800" b="1" dirty="0" smtClean="0">
                <a:solidFill>
                  <a:prstClr val="black"/>
                </a:solidFill>
              </a:rPr>
              <a:t>Listen to Sally Brown </a:t>
            </a:r>
            <a:r>
              <a:rPr lang="en-GB" sz="1400" dirty="0" smtClean="0">
                <a:solidFill>
                  <a:prstClr val="black"/>
                </a:solidFill>
              </a:rPr>
              <a:t>– her best advice ’shy bairns get </a:t>
            </a:r>
            <a:r>
              <a:rPr lang="en-GB" sz="1400" dirty="0" err="1" smtClean="0">
                <a:solidFill>
                  <a:prstClr val="black"/>
                </a:solidFill>
              </a:rPr>
              <a:t>nowt</a:t>
            </a:r>
            <a:r>
              <a:rPr lang="en-GB" sz="1400" dirty="0" smtClean="0">
                <a:solidFill>
                  <a:prstClr val="black"/>
                </a:solidFill>
              </a:rPr>
              <a:t>!’</a:t>
            </a:r>
          </a:p>
          <a:p>
            <a:pPr fontAlgn="auto">
              <a:spcBef>
                <a:spcPts val="0"/>
              </a:spcBef>
              <a:spcAft>
                <a:spcPts val="0"/>
              </a:spcAft>
            </a:pPr>
            <a:r>
              <a:rPr lang="en-GB" sz="1400" i="1" dirty="0" smtClean="0">
                <a:solidFill>
                  <a:prstClr val="black"/>
                </a:solidFill>
              </a:rPr>
              <a:t>I found this really challenging as I am very collegiate </a:t>
            </a:r>
            <a:endParaRPr lang="en-GB" sz="1400" i="1" dirty="0">
              <a:solidFill>
                <a:prstClr val="black"/>
              </a:solidFill>
            </a:endParaRPr>
          </a:p>
        </p:txBody>
      </p:sp>
      <p:sp>
        <p:nvSpPr>
          <p:cNvPr id="10" name="Oval 9"/>
          <p:cNvSpPr/>
          <p:nvPr/>
        </p:nvSpPr>
        <p:spPr>
          <a:xfrm>
            <a:off x="4716016" y="3717128"/>
            <a:ext cx="2239660" cy="201616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400" dirty="0" smtClean="0">
                <a:solidFill>
                  <a:prstClr val="black"/>
                </a:solidFill>
              </a:rPr>
              <a:t>Allow time for at least </a:t>
            </a:r>
            <a:r>
              <a:rPr lang="en-GB" sz="1800" b="1" dirty="0" smtClean="0">
                <a:solidFill>
                  <a:prstClr val="black"/>
                </a:solidFill>
              </a:rPr>
              <a:t>3 full drafts </a:t>
            </a:r>
            <a:r>
              <a:rPr lang="en-GB" sz="1400" dirty="0" smtClean="0">
                <a:solidFill>
                  <a:prstClr val="black"/>
                </a:solidFill>
              </a:rPr>
              <a:t>and accept </a:t>
            </a:r>
            <a:r>
              <a:rPr lang="en-GB" sz="1800" b="1" dirty="0" smtClean="0">
                <a:solidFill>
                  <a:prstClr val="black"/>
                </a:solidFill>
              </a:rPr>
              <a:t>critical feedback </a:t>
            </a:r>
            <a:r>
              <a:rPr lang="en-GB" sz="1400" dirty="0" smtClean="0">
                <a:solidFill>
                  <a:prstClr val="black"/>
                </a:solidFill>
              </a:rPr>
              <a:t>in the spirit in which it is offered…</a:t>
            </a:r>
            <a:endParaRPr lang="en-GB" sz="1400" dirty="0">
              <a:solidFill>
                <a:prstClr val="black"/>
              </a:solidFill>
            </a:endParaRPr>
          </a:p>
        </p:txBody>
      </p:sp>
      <p:sp>
        <p:nvSpPr>
          <p:cNvPr id="11" name="Oval 10"/>
          <p:cNvSpPr/>
          <p:nvPr/>
        </p:nvSpPr>
        <p:spPr>
          <a:xfrm>
            <a:off x="6713332" y="4709136"/>
            <a:ext cx="2376264" cy="203226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800" b="1" dirty="0" smtClean="0">
                <a:solidFill>
                  <a:prstClr val="black"/>
                </a:solidFill>
              </a:rPr>
              <a:t>Rejected</a:t>
            </a:r>
            <a:r>
              <a:rPr lang="en-GB" sz="1800" dirty="0" smtClean="0">
                <a:solidFill>
                  <a:prstClr val="black"/>
                </a:solidFill>
              </a:rPr>
              <a:t> ?  </a:t>
            </a:r>
            <a:r>
              <a:rPr lang="en-GB" sz="1400" dirty="0" smtClean="0">
                <a:solidFill>
                  <a:prstClr val="black"/>
                </a:solidFill>
              </a:rPr>
              <a:t>talk to a supportive friend, identify an action plan and try again!! I was nominated </a:t>
            </a:r>
            <a:r>
              <a:rPr lang="en-GB" sz="1800" b="1" dirty="0" smtClean="0">
                <a:solidFill>
                  <a:prstClr val="black"/>
                </a:solidFill>
              </a:rPr>
              <a:t>3x</a:t>
            </a:r>
            <a:r>
              <a:rPr lang="en-GB" sz="1400" dirty="0" smtClean="0">
                <a:solidFill>
                  <a:prstClr val="black"/>
                </a:solidFill>
              </a:rPr>
              <a:t> before getting my award!</a:t>
            </a:r>
            <a:endParaRPr lang="en-GB" sz="1400" dirty="0">
              <a:solidFill>
                <a:prstClr val="black"/>
              </a:solidFill>
            </a:endParaRPr>
          </a:p>
        </p:txBody>
      </p:sp>
      <p:sp>
        <p:nvSpPr>
          <p:cNvPr id="12" name="TextBox 11"/>
          <p:cNvSpPr txBox="1"/>
          <p:nvPr/>
        </p:nvSpPr>
        <p:spPr>
          <a:xfrm>
            <a:off x="138536" y="3356992"/>
            <a:ext cx="2184120" cy="1015663"/>
          </a:xfrm>
          <a:prstGeom prst="rect">
            <a:avLst/>
          </a:prstGeom>
          <a:solidFill>
            <a:srgbClr val="E1E2E3"/>
          </a:solidFill>
        </p:spPr>
        <p:txBody>
          <a:bodyPr wrap="square" rtlCol="0">
            <a:spAutoFit/>
          </a:bodyPr>
          <a:lstStyle/>
          <a:p>
            <a:pPr algn="l" fontAlgn="auto">
              <a:spcBef>
                <a:spcPts val="0"/>
              </a:spcBef>
              <a:spcAft>
                <a:spcPts val="0"/>
              </a:spcAft>
            </a:pPr>
            <a:r>
              <a:rPr lang="en-GB" sz="1200" b="1" dirty="0" smtClean="0">
                <a:solidFill>
                  <a:prstClr val="black"/>
                </a:solidFill>
                <a:latin typeface="Calibri"/>
              </a:rPr>
              <a:t>Dr Debbie Holley UTF and NTF </a:t>
            </a:r>
            <a:r>
              <a:rPr lang="en-GB" sz="1200" b="1" dirty="0" smtClean="0">
                <a:solidFill>
                  <a:prstClr val="black"/>
                </a:solidFill>
                <a:latin typeface="Calibri"/>
                <a:hlinkClick r:id="rId4"/>
              </a:rPr>
              <a:t>www.lta.anglia.ac.uk/NTFS</a:t>
            </a:r>
            <a:endParaRPr lang="en-GB" sz="1200" b="1" dirty="0" smtClean="0">
              <a:solidFill>
                <a:prstClr val="black"/>
              </a:solidFill>
              <a:latin typeface="Calibri"/>
            </a:endParaRPr>
          </a:p>
          <a:p>
            <a:pPr algn="l" fontAlgn="auto">
              <a:spcBef>
                <a:spcPts val="0"/>
              </a:spcBef>
              <a:spcAft>
                <a:spcPts val="0"/>
              </a:spcAft>
            </a:pPr>
            <a:endParaRPr lang="en-GB" sz="1200" b="1" dirty="0">
              <a:solidFill>
                <a:prstClr val="black"/>
              </a:solidFill>
              <a:latin typeface="Calibri"/>
            </a:endParaRPr>
          </a:p>
          <a:p>
            <a:pPr algn="l" fontAlgn="auto">
              <a:spcBef>
                <a:spcPts val="0"/>
              </a:spcBef>
              <a:spcAft>
                <a:spcPts val="0"/>
              </a:spcAft>
            </a:pPr>
            <a:r>
              <a:rPr lang="en-GB" sz="1200" b="1" dirty="0" err="1" smtClean="0">
                <a:solidFill>
                  <a:prstClr val="black"/>
                </a:solidFill>
                <a:latin typeface="Calibri"/>
                <a:hlinkClick r:id="rId5"/>
              </a:rPr>
              <a:t>Blogpost</a:t>
            </a:r>
            <a:r>
              <a:rPr lang="en-GB" sz="1200" b="1" dirty="0" smtClean="0">
                <a:solidFill>
                  <a:prstClr val="black"/>
                </a:solidFill>
                <a:latin typeface="Calibri"/>
              </a:rPr>
              <a:t> on my favourite student resources</a:t>
            </a:r>
            <a:endParaRPr lang="en-GB" sz="1200" b="1" dirty="0">
              <a:solidFill>
                <a:prstClr val="black"/>
              </a:solidFill>
              <a:latin typeface="Calibri"/>
            </a:endParaRPr>
          </a:p>
        </p:txBody>
      </p:sp>
      <p:sp>
        <p:nvSpPr>
          <p:cNvPr id="13" name="Oval 12"/>
          <p:cNvSpPr/>
          <p:nvPr/>
        </p:nvSpPr>
        <p:spPr>
          <a:xfrm>
            <a:off x="2339752" y="3082722"/>
            <a:ext cx="2376264" cy="2218485"/>
          </a:xfrm>
          <a:prstGeom prst="ellipse">
            <a:avLst/>
          </a:prstGeom>
          <a:solidFill>
            <a:srgbClr val="FAFA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400" dirty="0" smtClean="0">
                <a:solidFill>
                  <a:prstClr val="black"/>
                </a:solidFill>
              </a:rPr>
              <a:t>Its all about capturing </a:t>
            </a:r>
            <a:r>
              <a:rPr lang="en-GB" sz="1800" b="1" dirty="0" smtClean="0">
                <a:solidFill>
                  <a:prstClr val="black"/>
                </a:solidFill>
              </a:rPr>
              <a:t>your passion</a:t>
            </a:r>
            <a:r>
              <a:rPr lang="en-GB" sz="1400" dirty="0" smtClean="0">
                <a:solidFill>
                  <a:prstClr val="black"/>
                </a:solidFill>
              </a:rPr>
              <a:t> for teaching </a:t>
            </a:r>
            <a:r>
              <a:rPr lang="en-GB" sz="1800" b="1" dirty="0" smtClean="0">
                <a:solidFill>
                  <a:prstClr val="black"/>
                </a:solidFill>
              </a:rPr>
              <a:t>your students</a:t>
            </a:r>
            <a:r>
              <a:rPr lang="en-GB" sz="1400" dirty="0" smtClean="0">
                <a:solidFill>
                  <a:prstClr val="black"/>
                </a:solidFill>
              </a:rPr>
              <a:t> and how this ripples out and influences everything </a:t>
            </a:r>
            <a:r>
              <a:rPr lang="en-GB" sz="1800" dirty="0" smtClean="0">
                <a:solidFill>
                  <a:prstClr val="black"/>
                </a:solidFill>
              </a:rPr>
              <a:t>else </a:t>
            </a:r>
            <a:endParaRPr lang="en-GB" sz="1800" dirty="0">
              <a:solidFill>
                <a:prstClr val="black"/>
              </a:solidFill>
            </a:endParaRPr>
          </a:p>
        </p:txBody>
      </p:sp>
      <p:sp>
        <p:nvSpPr>
          <p:cNvPr id="16" name="Rounded Rectangle 15"/>
          <p:cNvSpPr/>
          <p:nvPr/>
        </p:nvSpPr>
        <p:spPr>
          <a:xfrm>
            <a:off x="2583732" y="5834080"/>
            <a:ext cx="3888432" cy="992072"/>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GB" sz="1200" dirty="0" smtClean="0">
                <a:solidFill>
                  <a:prstClr val="white"/>
                </a:solidFill>
              </a:rPr>
              <a:t>Consider the selective use of social media to build your profile</a:t>
            </a:r>
          </a:p>
          <a:p>
            <a:pPr fontAlgn="auto">
              <a:spcBef>
                <a:spcPts val="0"/>
              </a:spcBef>
              <a:spcAft>
                <a:spcPts val="0"/>
              </a:spcAft>
            </a:pPr>
            <a:r>
              <a:rPr lang="en-GB" sz="1200" dirty="0" smtClean="0">
                <a:solidFill>
                  <a:prstClr val="white"/>
                </a:solidFill>
              </a:rPr>
              <a:t>Twitter:@debbieholley1 website: drdebbieholley.com blog: hashtags handhelds and handbags</a:t>
            </a:r>
            <a:endParaRPr lang="en-GB" sz="1200" dirty="0">
              <a:solidFill>
                <a:prstClr val="white"/>
              </a:solidFill>
            </a:endParaRPr>
          </a:p>
        </p:txBody>
      </p:sp>
    </p:spTree>
    <p:extLst>
      <p:ext uri="{BB962C8B-B14F-4D97-AF65-F5344CB8AC3E}">
        <p14:creationId xmlns="" xmlns:p14="http://schemas.microsoft.com/office/powerpoint/2010/main" val="367230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600" b="1" dirty="0" smtClean="0"/>
              <a:t>Some successful NTFS applicants get disappointed when:</a:t>
            </a:r>
          </a:p>
          <a:p>
            <a:r>
              <a:rPr lang="en-US" sz="2600" b="1" dirty="0" smtClean="0"/>
              <a:t>Their institution fails to recognize the achievement;</a:t>
            </a:r>
          </a:p>
          <a:p>
            <a:r>
              <a:rPr lang="en-US" sz="2600" b="1" dirty="0" smtClean="0"/>
              <a:t>Or, conversely, when their HEI thinks that they can now (over) delegate responsibility for T&amp;L to the NTFS award holder;</a:t>
            </a:r>
          </a:p>
          <a:p>
            <a:r>
              <a:rPr lang="en-US" sz="2600" b="1" dirty="0" smtClean="0"/>
              <a:t>Colleagues are envious or snippy, or see the NTFS as an alternative career path to research.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They’ve put a lot of work in and achieved nothing (although many NTFS award holders have achieved it on the second or subsequent submission);</a:t>
            </a:r>
          </a:p>
          <a:p>
            <a:r>
              <a:rPr lang="en-GB" sz="2600" b="1" dirty="0" smtClean="0"/>
              <a:t>They've wasted one of the three institutional chances (but the individual doesn’t make the final choice of applicants);</a:t>
            </a:r>
          </a:p>
          <a:p>
            <a:r>
              <a:rPr lang="en-GB" sz="2600" b="1" dirty="0" smtClean="0"/>
              <a:t>They've put themselves in the firing line and feel a bit embarrassed not to get it (but the actual process of submission is often very empowering even if an award isn’t achieved).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How will NTFS applicant selection work at ARU?</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Over the course of the next year a group of applicants at ARU will be supported in the preparation of draft applications from which up to three people will be submitted in </a:t>
            </a:r>
            <a:r>
              <a:rPr lang="en-US" sz="2600" b="1" dirty="0" smtClean="0"/>
              <a:t>2015;</a:t>
            </a:r>
            <a:endParaRPr lang="en-US" sz="2600" b="1" dirty="0" smtClean="0"/>
          </a:p>
          <a:p>
            <a:r>
              <a:rPr lang="en-US" sz="2600" b="1" dirty="0" smtClean="0"/>
              <a:t>High levels of support will be provided in selecting and evaluating evidence of achievement;</a:t>
            </a:r>
          </a:p>
          <a:p>
            <a:r>
              <a:rPr lang="en-US" sz="2600" b="1" dirty="0" smtClean="0"/>
              <a:t>Draft final applications will receive formative comments;</a:t>
            </a:r>
          </a:p>
          <a:p>
            <a:r>
              <a:rPr lang="en-US" sz="2600" b="1" dirty="0" smtClean="0"/>
              <a:t>Internal colleagues will draft the institutional statement for signature by the Vice Chancellor</a:t>
            </a:r>
          </a:p>
          <a:p>
            <a:endParaRPr lang="en-US" sz="2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smtClean="0">
                <a:solidFill>
                  <a:srgbClr val="800080"/>
                </a:solidFill>
              </a:rPr>
              <a:t>Individual excellence</a:t>
            </a:r>
            <a:r>
              <a:rPr lang="en-GB" sz="24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smtClean="0">
                <a:solidFill>
                  <a:srgbClr val="800080"/>
                </a:solidFill>
              </a:rPr>
              <a:t>Raising the profile of excellence</a:t>
            </a:r>
            <a:r>
              <a:rPr lang="en-GB" sz="24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smtClean="0">
                <a:solidFill>
                  <a:srgbClr val="800080"/>
                </a:solidFill>
              </a:rPr>
              <a:t>Developing excellence</a:t>
            </a:r>
            <a:r>
              <a:rPr lang="en-GB" sz="24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This year you need to submit:</a:t>
            </a:r>
          </a:p>
        </p:txBody>
      </p:sp>
      <p:sp>
        <p:nvSpPr>
          <p:cNvPr id="11267" name="Content Placeholder 2"/>
          <p:cNvSpPr>
            <a:spLocks noGrp="1"/>
          </p:cNvSpPr>
          <p:nvPr>
            <p:ph idx="1"/>
          </p:nvPr>
        </p:nvSpPr>
        <p:spPr>
          <a:xfrm>
            <a:off x="179512" y="1196752"/>
            <a:ext cx="8712968" cy="5005611"/>
          </a:xfrm>
        </p:spPr>
        <p:txBody>
          <a:bodyPr/>
          <a:lstStyle/>
          <a:p>
            <a:r>
              <a:rPr lang="en-GB" sz="2400" b="1" dirty="0" smtClean="0"/>
              <a:t>A claim for NT Fellowship: a statement of how the individual demonstrates excellence relevant to each of the three headline individual award criteria (maximum 5000 words).</a:t>
            </a:r>
          </a:p>
          <a:p>
            <a:r>
              <a:rPr lang="en-GB" sz="2400" b="1" dirty="0" smtClean="0"/>
              <a:t>A signed Statement of Support from the institution’s senior manager (maximum 1,000 words).</a:t>
            </a:r>
          </a:p>
          <a:p>
            <a:r>
              <a:rPr lang="en-GB" sz="2400" b="1" dirty="0" smtClean="0"/>
              <a:t>A brief Curriculum Vitae (maximum 1,500 words).</a:t>
            </a:r>
          </a:p>
          <a:p>
            <a:r>
              <a:rPr lang="en-GB" sz="2400" b="1" dirty="0" smtClean="0"/>
              <a:t>The </a:t>
            </a:r>
            <a:r>
              <a:rPr lang="en-GB" sz="2400" b="1" dirty="0" smtClean="0">
                <a:hlinkClick r:id="rId3" action="ppaction://hlinkfile" tooltip="Application form"/>
              </a:rPr>
              <a:t>Application Form</a:t>
            </a:r>
            <a:r>
              <a:rPr lang="en-GB" sz="2400" b="1" dirty="0" smtClean="0"/>
              <a:t> including 350 word personal profile (for internal administration only).</a:t>
            </a:r>
          </a:p>
          <a:p>
            <a:r>
              <a:rPr lang="en-GB" sz="2400" b="1" dirty="0" smtClean="0"/>
              <a:t>The equal opportunities form.</a:t>
            </a:r>
          </a:p>
          <a:p>
            <a:pPr>
              <a:buFont typeface="Wingdings" pitchFamily="2" charset="2"/>
              <a:buNone/>
            </a:pPr>
            <a:r>
              <a:rPr lang="en-GB" sz="2400" b="1" dirty="0" smtClean="0"/>
              <a:t>There is a strict format for each of these: see </a:t>
            </a:r>
            <a:r>
              <a:rPr lang="en-GB" sz="2400" b="1" dirty="0" smtClean="0">
                <a:hlinkClick r:id="rId4"/>
              </a:rPr>
              <a:t>http://www.heacademy.ac.uk/ntfs/submitting-nomination</a:t>
            </a:r>
            <a:endParaRPr lang="en-GB" sz="2400" b="1" dirty="0" smtClean="0"/>
          </a:p>
          <a:p>
            <a:pPr>
              <a:buFont typeface="Wingdings" pitchFamily="2" charset="2"/>
              <a:buNone/>
            </a:pPr>
            <a:r>
              <a:rPr lang="en-GB" sz="2400" b="1" dirty="0" smtClean="0"/>
              <a:t>(but note the system can alter slightly from year to year)</a:t>
            </a:r>
          </a:p>
          <a:p>
            <a:pPr>
              <a:buFont typeface="Wingdings" pitchFamily="2" charset="2"/>
              <a:buNone/>
            </a:pPr>
            <a:endParaRPr lang="en-GB" sz="2400" b="1" dirty="0" smtClean="0"/>
          </a:p>
          <a:p>
            <a:endParaRPr lang="en-GB"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792</TotalTime>
  <Words>1554</Words>
  <Application>Microsoft Office PowerPoint</Application>
  <PresentationFormat>On-screen Show (4:3)</PresentationFormat>
  <Paragraphs>118</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LeedsMet template</vt:lpstr>
      <vt:lpstr>Office Theme</vt:lpstr>
      <vt:lpstr>Thinking about applying for a National Teaching Fellowship?  Anglia Ruskin University June 2014</vt:lpstr>
      <vt:lpstr>Why might you want to do it?</vt:lpstr>
      <vt:lpstr>What are the benefits?</vt:lpstr>
      <vt:lpstr>NTFS: how to get started…</vt:lpstr>
      <vt:lpstr>Are there any negatives?</vt:lpstr>
      <vt:lpstr>Unsuccessful applicants may feel:</vt:lpstr>
      <vt:lpstr>How will NTFS applicant selection work at ARU?</vt:lpstr>
      <vt:lpstr>The 3 (equally weighted) criteria (section 3 is often the least well done)</vt:lpstr>
      <vt:lpstr>This year you need to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Why not give it a go! Good luck! www.sally-brown.net</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2010 Ipod</cp:lastModifiedBy>
  <cp:revision>87</cp:revision>
  <dcterms:created xsi:type="dcterms:W3CDTF">2007-03-06T12:05:28Z</dcterms:created>
  <dcterms:modified xsi:type="dcterms:W3CDTF">2014-06-24T06:35:23Z</dcterms:modified>
</cp:coreProperties>
</file>