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1"/>
  </p:notesMasterIdLst>
  <p:handoutMasterIdLst>
    <p:handoutMasterId r:id="rId42"/>
  </p:handoutMasterIdLst>
  <p:sldIdLst>
    <p:sldId id="420" r:id="rId3"/>
    <p:sldId id="501" r:id="rId4"/>
    <p:sldId id="502" r:id="rId5"/>
    <p:sldId id="526" r:id="rId6"/>
    <p:sldId id="524" r:id="rId7"/>
    <p:sldId id="527" r:id="rId8"/>
    <p:sldId id="528" r:id="rId9"/>
    <p:sldId id="529" r:id="rId10"/>
    <p:sldId id="530" r:id="rId11"/>
    <p:sldId id="531" r:id="rId12"/>
    <p:sldId id="532" r:id="rId13"/>
    <p:sldId id="533" r:id="rId14"/>
    <p:sldId id="534" r:id="rId15"/>
    <p:sldId id="535" r:id="rId16"/>
    <p:sldId id="536" r:id="rId17"/>
    <p:sldId id="537" r:id="rId18"/>
    <p:sldId id="538" r:id="rId19"/>
    <p:sldId id="539" r:id="rId20"/>
    <p:sldId id="503" r:id="rId21"/>
    <p:sldId id="504" r:id="rId22"/>
    <p:sldId id="506" r:id="rId23"/>
    <p:sldId id="507" r:id="rId24"/>
    <p:sldId id="508" r:id="rId25"/>
    <p:sldId id="509" r:id="rId26"/>
    <p:sldId id="511" r:id="rId27"/>
    <p:sldId id="512" r:id="rId28"/>
    <p:sldId id="515" r:id="rId29"/>
    <p:sldId id="516" r:id="rId30"/>
    <p:sldId id="517" r:id="rId31"/>
    <p:sldId id="519" r:id="rId32"/>
    <p:sldId id="521" r:id="rId33"/>
    <p:sldId id="522" r:id="rId34"/>
    <p:sldId id="525" r:id="rId35"/>
    <p:sldId id="443" r:id="rId36"/>
    <p:sldId id="270" r:id="rId37"/>
    <p:sldId id="271" r:id="rId38"/>
    <p:sldId id="272" r:id="rId39"/>
    <p:sldId id="317" r:id="rId4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7458" autoAdjust="0"/>
  </p:normalViewPr>
  <p:slideViewPr>
    <p:cSldViewPr>
      <p:cViewPr>
        <p:scale>
          <a:sx n="50" d="100"/>
          <a:sy n="50" d="100"/>
        </p:scale>
        <p:origin x="-1002" y="-72"/>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B8453E3-33CC-49B7-AC2B-BA8622BA4F61}"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22</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4C09613-6897-45FE-AE1D-FCE6AD941F0D}" type="slidenum">
              <a:rPr lang="en-GB" smtClean="0">
                <a:solidFill>
                  <a:prstClr val="black"/>
                </a:solidFill>
              </a:rPr>
              <a:pPr>
                <a:defRPr/>
              </a:pPr>
              <a:t>23</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24</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27</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28</a:t>
            </a:fld>
            <a:endParaRPr lang="en-GB">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34</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04/06/2014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04/06/2014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04/06/2014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04/06/2014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04/06/2014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04/06/2014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04/06/2014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04/06/2014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04/06/2014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04/06/2014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04/06/2014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04/06/2014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14290"/>
            <a:ext cx="6804248" cy="2520950"/>
          </a:xfrm>
          <a:noFill/>
        </p:spPr>
        <p:txBody>
          <a:bodyPr anchor="ctr"/>
          <a:lstStyle/>
          <a:p>
            <a:r>
              <a:rPr lang="en-GB" sz="3600" dirty="0" smtClean="0"/>
              <a:t>Integrating assessment with </a:t>
            </a:r>
            <a:r>
              <a:rPr lang="en-GB" sz="3600" dirty="0" smtClean="0"/>
              <a:t>learning and assuring standards</a:t>
            </a:r>
            <a:endParaRPr lang="en-GB" sz="360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sz="3600" dirty="0" smtClean="0">
                <a:solidFill>
                  <a:schemeClr val="tx2">
                    <a:lumMod val="60000"/>
                    <a:lumOff val="40000"/>
                  </a:schemeClr>
                </a:solidFill>
              </a:rPr>
              <a:t>GMIT</a:t>
            </a:r>
          </a:p>
          <a:p>
            <a:pPr algn="ctr" eaLnBrk="1" hangingPunct="1">
              <a:defRPr/>
            </a:pPr>
            <a:r>
              <a:rPr lang="en-GB" sz="2800" dirty="0" smtClean="0"/>
              <a:t>June 2014</a:t>
            </a:r>
          </a:p>
          <a:p>
            <a:pPr algn="ctr" eaLnBrk="1" hangingPunct="1">
              <a:defRPr/>
            </a:pPr>
            <a:r>
              <a:rPr lang="en-GB" sz="2800" b="1" dirty="0" smtClean="0"/>
              <a:t>Sally Brown</a:t>
            </a:r>
          </a:p>
          <a:p>
            <a:pPr algn="ctr" eaLnBrk="1" hangingPunct="1">
              <a:defRPr/>
            </a:pPr>
            <a:r>
              <a:rPr lang="en-GB" sz="2000" dirty="0" smtClean="0"/>
              <a:t>NTF, PFHEA, SFSEDA</a:t>
            </a:r>
          </a:p>
          <a:p>
            <a:pPr algn="ctr" eaLnBrk="1" hangingPunct="1">
              <a:defRPr/>
            </a:pPr>
            <a:r>
              <a:rPr lang="en-GB" sz="2000" dirty="0" smtClean="0"/>
              <a:t>Emerita Professor, Leeds Metropolitan University</a:t>
            </a:r>
          </a:p>
          <a:p>
            <a:pPr algn="ctr" eaLnBrk="1" hangingPunct="1">
              <a:defRPr/>
            </a:pPr>
            <a:r>
              <a:rPr lang="en-GB" sz="20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Assessment </a:t>
            </a:r>
            <a:r>
              <a:rPr lang="en-GB" b="1" i="1" dirty="0" smtClean="0"/>
              <a:t>for</a:t>
            </a:r>
            <a:r>
              <a:rPr lang="en-GB" b="1" dirty="0" smtClean="0"/>
              <a:t> learning</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Reliability compromises validity</a:t>
            </a:r>
            <a:endParaRPr lang="en-GB" b="1" dirty="0"/>
          </a:p>
        </p:txBody>
      </p:sp>
      <p:sp>
        <p:nvSpPr>
          <p:cNvPr id="3" name="Content Placeholder 2"/>
          <p:cNvSpPr>
            <a:spLocks noGrp="1"/>
          </p:cNvSpPr>
          <p:nvPr>
            <p:ph idx="1"/>
          </p:nvPr>
        </p:nvSpPr>
        <p:spPr/>
        <p:txBody>
          <a:bodyPr/>
          <a:lstStyle/>
          <a:p>
            <a:pPr>
              <a:buNone/>
            </a:pPr>
            <a:r>
              <a:rPr lang="en-GB" sz="2800" dirty="0" smtClean="0">
                <a:solidFill>
                  <a:schemeClr val="accent2">
                    <a:lumMod val="50000"/>
                  </a:schemeClr>
                </a:solidFill>
              </a:rPr>
              <a:t>Limits to the extent that standards can be articulated explicitly must be recognised since ever more detailed specificity and striving for reliability, all too frequently, diminish the learning experience and threaten its validity. There are important benefits of higher education which are not amenable either to the precise specification of standards or to objective assessment.</a:t>
            </a:r>
            <a:endParaRPr lang="en-GB" sz="280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Dialogue </a:t>
            </a:r>
            <a:endParaRPr lang="en-GB" b="1" dirty="0"/>
          </a:p>
        </p:txBody>
      </p:sp>
      <p:sp>
        <p:nvSpPr>
          <p:cNvPr id="3" name="Content Placeholder 2"/>
          <p:cNvSpPr>
            <a:spLocks noGrp="1"/>
          </p:cNvSpPr>
          <p:nvPr>
            <p:ph idx="1"/>
          </p:nvPr>
        </p:nvSpPr>
        <p:spPr>
          <a:xfrm>
            <a:off x="468313" y="1071546"/>
            <a:ext cx="8229600" cy="5130817"/>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Improving assessment improves learning</a:t>
            </a:r>
            <a:endParaRPr lang="en-GB" b="1" dirty="0"/>
          </a:p>
        </p:txBody>
      </p:sp>
      <p:sp>
        <p:nvSpPr>
          <p:cNvPr id="3" name="Content Placeholder 2"/>
          <p:cNvSpPr>
            <a:spLocks noGrp="1"/>
          </p:cNvSpPr>
          <p:nvPr>
            <p:ph idx="1"/>
          </p:nvPr>
        </p:nvSpPr>
        <p:spPr>
          <a:xfrm>
            <a:off x="214282" y="1214422"/>
            <a:ext cx="8715435" cy="4987941"/>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Assessment is largely dependent upon professional judgement, and </a:t>
            </a:r>
            <a:r>
              <a:rPr lang="en-GB" sz="2800" dirty="0" smtClean="0">
                <a:solidFill>
                  <a:schemeClr val="accent2">
                    <a:lumMod val="50000"/>
                  </a:schemeClr>
                </a:solidFill>
              </a:rPr>
              <a:t>confidence </a:t>
            </a:r>
            <a:r>
              <a:rPr lang="en-GB" sz="2800" dirty="0" smtClean="0">
                <a:solidFill>
                  <a:schemeClr val="accent2">
                    <a:lumMod val="50000"/>
                  </a:schemeClr>
                </a:solidFill>
              </a:rPr>
              <a:t>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endParaRPr lang="en-GB" sz="2800" dirty="0" smtClean="0">
              <a:solidFill>
                <a:schemeClr val="accent2">
                  <a:lumMod val="50000"/>
                </a:schemeClr>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More formative, less summative</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endParaRPr lang="en-GB" dirty="0" smtClean="0">
              <a:solidFill>
                <a:schemeClr val="accent2">
                  <a:lumMod val="50000"/>
                </a:schemeClr>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Assessment is ‘resource heavy’</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endParaRPr lang="en-GB" sz="2800" dirty="0" smtClean="0">
              <a:solidFill>
                <a:schemeClr val="accent2">
                  <a:lumMod val="50000"/>
                </a:schemeClr>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High stakes assessment causes problems</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endParaRPr lang="en-GB" dirty="0" smtClean="0">
              <a:solidFill>
                <a:schemeClr val="accent2">
                  <a:lumMod val="50000"/>
                </a:schemeClr>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Better assessment can save money</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endParaRPr lang="en-GB" dirty="0" smtClean="0">
              <a:solidFill>
                <a:schemeClr val="accent2">
                  <a:lumMod val="50000"/>
                </a:schemeClr>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Traditional assessment works against employability</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Much traditional assessment tends to focus on remembering and repeating conceptual knowledge and understanding, whereas employability is more likely to be predicated on students’ ability to apply that knowledge in different contexts: solving problems, thinking critically, performing in professional settings or analysing case studies. (p.12) </a:t>
            </a:r>
          </a:p>
          <a:p>
            <a:endParaRPr lang="en-GB" dirty="0" smtClean="0">
              <a:solidFill>
                <a:schemeClr val="accent2">
                  <a:lumMod val="50000"/>
                </a:schemeClr>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r>
              <a:rPr lang="en-GB" sz="3600" dirty="0" smtClean="0"/>
              <a:t>We need to foster through assessment the key literacies that students need:</a:t>
            </a:r>
            <a:endParaRPr lang="en-GB" sz="3600"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sz="2800" dirty="0" smtClean="0"/>
              <a:t>Academic literacy: understanding how higher education works; </a:t>
            </a:r>
          </a:p>
          <a:p>
            <a:r>
              <a:rPr lang="en-GB" sz="2800" dirty="0" smtClean="0"/>
              <a:t>Information literacy: understanding how to locate and, most importantly, select information; </a:t>
            </a:r>
          </a:p>
          <a:p>
            <a:r>
              <a:rPr lang="en-GB" sz="2800" dirty="0" smtClean="0"/>
              <a:t>Assessment literacy: understanding how assessment systems work in universities;</a:t>
            </a:r>
          </a:p>
          <a:p>
            <a:r>
              <a:rPr lang="en-GB" sz="2800" dirty="0" smtClean="0"/>
              <a:t>Social literacy: understanding how to work with others using emotional intelligence. </a:t>
            </a: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pPr>
              <a:buNone/>
            </a:pPr>
            <a:r>
              <a:rPr lang="en-GB" sz="2800" dirty="0" smtClean="0"/>
              <a:t>It can often be a challenge to balance the need to ensure that student achievement is of the highest standards and matches Professional, Regulatory and Subject Body Requirements</a:t>
            </a:r>
            <a:r>
              <a:rPr lang="en-GB" sz="2800" dirty="0" smtClean="0"/>
              <a:t>, with </a:t>
            </a:r>
            <a:r>
              <a:rPr lang="en-GB" sz="2800" dirty="0" smtClean="0"/>
              <a:t>the need to maximise student retention. It is imperative for institutional reputation and student futures that qualification standards are assured, but it is also crucial that we give students they help they need to succeed</a:t>
            </a:r>
            <a:r>
              <a:rPr lang="en-GB" sz="2800" dirty="0" smtClean="0"/>
              <a:t>. This </a:t>
            </a:r>
            <a:r>
              <a:rPr lang="en-GB" sz="2800" dirty="0" smtClean="0"/>
              <a:t>workshop will explore how we can do this, to good effect. </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a:noFill/>
          </a:ln>
        </p:spPr>
        <p:txBody>
          <a:bodyPr vert="horz" wrap="square" lIns="91440" tIns="45720" rIns="91440" bIns="45720" numCol="1" anchor="b" anchorCtr="0" compatLnSpc="1">
            <a:prstTxWarp prst="textNoShape">
              <a:avLst/>
            </a:prstTxWarp>
          </a:bodyPr>
          <a:lstStyle/>
          <a:p>
            <a:r>
              <a:rPr lang="en-GB" sz="3600" dirty="0" smtClean="0"/>
              <a:t>Academic literacy: understanding how higher education works. This includes: </a:t>
            </a:r>
            <a:endParaRPr lang="en-GB" sz="3600"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sz="2600" dirty="0" smtClean="0"/>
              <a:t>What comprises poor academic conduct:</a:t>
            </a:r>
          </a:p>
          <a:p>
            <a:r>
              <a:rPr lang="en-GB" sz="2600" dirty="0" smtClean="0"/>
              <a:t>What plagiarism looks like and how to avoid it;</a:t>
            </a:r>
          </a:p>
          <a:p>
            <a:r>
              <a:rPr lang="en-GB" sz="2600" dirty="0" smtClean="0"/>
              <a:t>How to apply for late submission of work and what extenuating circumstances comprise</a:t>
            </a:r>
          </a:p>
          <a:p>
            <a:r>
              <a:rPr lang="en-GB" sz="2600" dirty="0" smtClean="0"/>
              <a:t>Writing for academic purposes (when to use third person or first person, active or passive voice, register, tone and vocabulary);</a:t>
            </a:r>
          </a:p>
          <a:p>
            <a:r>
              <a:rPr lang="en-GB" sz="2600" dirty="0" smtClean="0"/>
              <a:t>Reading for academic purposes (including reading for understanding, reading for information, skim reading and seeking quotes to back up arguments.</a:t>
            </a:r>
          </a:p>
          <a:p>
            <a:endParaRPr lang="en-GB"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the rules of the game</a:t>
            </a:r>
          </a:p>
        </p:txBody>
      </p:sp>
      <p:sp>
        <p:nvSpPr>
          <p:cNvPr id="46083" name="Rectangle 3"/>
          <p:cNvSpPr>
            <a:spLocks noGrp="1"/>
          </p:cNvSpPr>
          <p:nvPr>
            <p:ph idx="1"/>
          </p:nvPr>
        </p:nvSpPr>
        <p:spPr>
          <a:xfrm>
            <a:off x="251520" y="1340768"/>
            <a:ext cx="8640960" cy="4988595"/>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600" dirty="0" smtClean="0"/>
              <a:t>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a:t>
            </a:r>
            <a:r>
              <a:rPr lang="en-GB" sz="2600" dirty="0" smtClean="0"/>
              <a:t>p.90</a:t>
            </a:r>
            <a:r>
              <a:rPr lang="en-GB" sz="2600" dirty="0" smtClean="0"/>
              <a:t>).</a:t>
            </a:r>
          </a:p>
          <a:p>
            <a:pPr eaLnBrk="0" hangingPunct="0"/>
            <a:endParaRPr lang="en-GB" sz="2600" dirty="0" smtClean="0"/>
          </a:p>
          <a:p>
            <a:pPr eaLnBrk="0" hangingPunct="0"/>
            <a:endParaRPr lang="en-GB"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800" dirty="0" smtClean="0"/>
              <a:t>Devote energy to helping students understand what is required of them in terms of writing;</a:t>
            </a:r>
          </a:p>
          <a:p>
            <a:pPr eaLnBrk="0" hangingPunct="0"/>
            <a:r>
              <a:rPr lang="en-GB" sz="2800" dirty="0" smtClean="0"/>
              <a:t>Work with them to understand the various academic discourses that are employed within the subject/institution; </a:t>
            </a:r>
          </a:p>
          <a:p>
            <a:pPr eaLnBrk="0" hangingPunct="0"/>
            <a:r>
              <a:rPr lang="en-GB" sz="28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sz="2800" dirty="0" smtClean="0"/>
          </a:p>
          <a:p>
            <a:pPr eaLnBrk="0" hangingPunct="0"/>
            <a:endParaRPr lang="en-GB" sz="28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Problems associated with reading</a:t>
            </a:r>
          </a:p>
        </p:txBody>
      </p:sp>
      <p:sp>
        <p:nvSpPr>
          <p:cNvPr id="47107" name="Rectangle 3"/>
          <p:cNvSpPr>
            <a:spLocks noGrp="1"/>
          </p:cNvSpPr>
          <p:nvPr>
            <p:ph idx="1"/>
          </p:nvPr>
        </p:nvSpPr>
        <p:spPr>
          <a:xfrm>
            <a:off x="0" y="1268760"/>
            <a:ext cx="8892480" cy="4789488"/>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600" dirty="0" smtClean="0"/>
              <a:t>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a:t>
            </a:r>
            <a:r>
              <a:rPr lang="en-GB" sz="2600" dirty="0" smtClean="0"/>
              <a:t>p.89</a:t>
            </a:r>
            <a:r>
              <a:rPr lang="en-GB" sz="2600" dirty="0" smtClean="0"/>
              <a:t>).</a:t>
            </a:r>
          </a:p>
          <a:p>
            <a:pPr eaLnBrk="0" hangingPunct="0"/>
            <a:endParaRPr lang="en-GB" sz="2600" dirty="0" smtClean="0"/>
          </a:p>
          <a:p>
            <a:pPr eaLnBrk="0" hangingPunct="0"/>
            <a:endParaRPr lang="en-GB" sz="26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800"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sz="2800" dirty="0" smtClean="0"/>
              <a:t>Help them to become active readers with a pen and Post-its in hand, rather than passive readers, fitting the task in alongside television and other noisy distractions;</a:t>
            </a:r>
          </a:p>
          <a:p>
            <a:pPr eaLnBrk="0" hangingPunct="0"/>
            <a:r>
              <a:rPr lang="en-GB" sz="2800" dirty="0" smtClean="0"/>
              <a:t>Give them clear guidance in the early stages about how much they need to read and what kinds of materials they need to focus on.</a:t>
            </a:r>
          </a:p>
          <a:p>
            <a:pPr eaLnBrk="0" hangingPunct="0"/>
            <a:endParaRPr lang="en-GB" sz="2800" dirty="0" smtClean="0"/>
          </a:p>
          <a:p>
            <a:pPr eaLnBrk="0" hangingPunct="0"/>
            <a:endParaRPr lang="en-GB" sz="28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Information literacy includes the capacity to:</a:t>
            </a:r>
            <a:endParaRPr lang="en-GB" sz="3600" dirty="0"/>
          </a:p>
        </p:txBody>
      </p:sp>
      <p:sp>
        <p:nvSpPr>
          <p:cNvPr id="3" name="Content Placeholder 2"/>
          <p:cNvSpPr>
            <a:spLocks noGrp="1"/>
          </p:cNvSpPr>
          <p:nvPr>
            <p:ph idx="1"/>
          </p:nvPr>
        </p:nvSpPr>
        <p:spPr/>
        <p:txBody>
          <a:bodyPr/>
          <a:lstStyle/>
          <a:p>
            <a:r>
              <a:rPr lang="en-GB" sz="2800" dirty="0" smtClean="0"/>
              <a:t>Reference texts and other sources appropriately;</a:t>
            </a:r>
          </a:p>
          <a:p>
            <a:r>
              <a:rPr lang="en-GB" sz="2800" dirty="0" smtClean="0"/>
              <a:t>Select from the vast number of sources available;</a:t>
            </a:r>
          </a:p>
          <a:p>
            <a:r>
              <a:rPr lang="en-GB" sz="2800" dirty="0" smtClean="0"/>
              <a:t>Understanding how the quality of information is assured;</a:t>
            </a:r>
          </a:p>
          <a:p>
            <a:r>
              <a:rPr lang="en-GB" sz="2800" dirty="0" smtClean="0"/>
              <a:t>Using trusted web systems (e.g. using Google Scholar rather than just Google, limits to the trustworthiness Wikipedia, considering the value of personal postings on websites);</a:t>
            </a:r>
          </a:p>
          <a:p>
            <a:r>
              <a:rPr lang="en-GB" sz="2800" dirty="0" smtClean="0"/>
              <a:t>The importance of peer review i.e. what differentiates a peer-reviewed journal article from, for example, a vanity </a:t>
            </a:r>
            <a:r>
              <a:rPr lang="en-GB" sz="2800" dirty="0" smtClean="0"/>
              <a:t>publication.</a:t>
            </a:r>
            <a:endParaRPr lang="en-GB"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a:t>
            </a:r>
            <a:r>
              <a:rPr lang="en-GB" sz="2600" dirty="0" err="1" smtClean="0"/>
              <a:t>practicals</a:t>
            </a:r>
            <a:r>
              <a:rPr lang="en-GB" sz="2600" dirty="0" smtClean="0"/>
              <a:t>, </a:t>
            </a:r>
            <a:r>
              <a:rPr lang="en-GB" sz="2600" dirty="0" err="1" smtClean="0"/>
              <a:t>vivas</a:t>
            </a:r>
            <a:r>
              <a:rPr lang="en-GB" sz="2600" dirty="0" smtClean="0"/>
              <a:t>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a:t>
            </a:r>
            <a:r>
              <a:rPr lang="en-GB" sz="2600" dirty="0" err="1" smtClean="0"/>
              <a:t>condonement</a:t>
            </a:r>
            <a:r>
              <a:rPr lang="en-GB" sz="2600" dirty="0" smtClean="0"/>
              <a:t> etc</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Assessment and confidence</a:t>
            </a:r>
          </a:p>
        </p:txBody>
      </p:sp>
      <p:sp>
        <p:nvSpPr>
          <p:cNvPr id="41987"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800" dirty="0" smtClean="0"/>
              <a:t>Crudely, student achievement is linked to students own beliefs about their abilities, whether these are fixed or malleable;</a:t>
            </a:r>
          </a:p>
          <a:p>
            <a:pPr eaLnBrk="0" hangingPunct="0"/>
            <a:r>
              <a:rPr lang="en-GB" sz="2800"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0" hangingPunct="0"/>
            <a:endParaRPr lang="en-GB" sz="2800" dirty="0" smtClean="0"/>
          </a:p>
          <a:p>
            <a:pPr eaLnBrk="0" hangingPunct="0"/>
            <a:endParaRPr lang="en-GB" sz="28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49238"/>
            <a:ext cx="7543800" cy="1451570"/>
          </a:xfrm>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Students who believe that intelligence is malleable may be more robust</a:t>
            </a:r>
          </a:p>
        </p:txBody>
      </p:sp>
      <p:sp>
        <p:nvSpPr>
          <p:cNvPr id="43011" name="Rectangle 3"/>
          <p:cNvSpPr>
            <a:spLocks noGrp="1"/>
          </p:cNvSpPr>
          <p:nvPr>
            <p:ph idx="1"/>
          </p:nvPr>
        </p:nvSpPr>
        <p:spPr>
          <a:xfrm>
            <a:off x="468313" y="1844823"/>
            <a:ext cx="8229600" cy="4484539"/>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8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0" hangingPunct="0"/>
            <a:endParaRPr lang="en-GB" sz="2800" dirty="0" smtClean="0"/>
          </a:p>
          <a:p>
            <a:pPr eaLnBrk="0" hangingPunct="0"/>
            <a:endParaRPr lang="en-GB" sz="28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Social literacy: students using emotional intelligence can: </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3200" dirty="0" smtClean="0"/>
              <a:t>Perceive accurately, appraise and express their own emotions;</a:t>
            </a:r>
          </a:p>
          <a:p>
            <a:r>
              <a:rPr lang="en-GB" sz="3200" dirty="0" smtClean="0"/>
              <a:t>Access and/or generate feelings when they facilitate thought;</a:t>
            </a:r>
          </a:p>
          <a:p>
            <a:r>
              <a:rPr lang="en-GB" sz="3200" dirty="0" smtClean="0"/>
              <a:t>Understand emotions and emotional thought;</a:t>
            </a:r>
          </a:p>
          <a:p>
            <a:r>
              <a:rPr lang="en-GB" sz="3200" dirty="0" smtClean="0"/>
              <a:t>Regulate emotions to promote emotional and intellectual growth.</a:t>
            </a:r>
          </a:p>
          <a:p>
            <a:pPr>
              <a:buNone/>
            </a:pPr>
            <a:r>
              <a:rPr lang="en-GB" sz="3200" dirty="0" smtClean="0"/>
              <a:t>(after </a:t>
            </a:r>
            <a:r>
              <a:rPr lang="en-GB" sz="3200" dirty="0" err="1" smtClean="0"/>
              <a:t>Salovey</a:t>
            </a:r>
            <a:r>
              <a:rPr lang="en-GB" sz="3200" dirty="0" smtClean="0"/>
              <a:t> and Meyer)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35060"/>
          </a:xfrm>
        </p:spPr>
        <p:txBody>
          <a:bodyPr/>
          <a:lstStyle/>
          <a:p>
            <a:r>
              <a:rPr lang="en-GB" dirty="0" smtClean="0"/>
              <a:t>By the </a:t>
            </a:r>
            <a:r>
              <a:rPr lang="en-GB" dirty="0" smtClean="0"/>
              <a:t>end of the workshop participants will have had a chance to discuss a range of issues including:</a:t>
            </a:r>
            <a:endParaRPr lang="en-GB" dirty="0"/>
          </a:p>
        </p:txBody>
      </p:sp>
      <p:sp>
        <p:nvSpPr>
          <p:cNvPr id="3" name="Content Placeholder 2"/>
          <p:cNvSpPr>
            <a:spLocks noGrp="1"/>
          </p:cNvSpPr>
          <p:nvPr>
            <p:ph idx="1"/>
          </p:nvPr>
        </p:nvSpPr>
        <p:spPr/>
        <p:txBody>
          <a:bodyPr/>
          <a:lstStyle/>
          <a:p>
            <a:pPr lvl="0"/>
            <a:r>
              <a:rPr lang="en-GB" sz="2800" dirty="0" smtClean="0"/>
              <a:t>How can the right kind of recruitment promote achievement and retention, exploring particularly language and other skills?</a:t>
            </a:r>
          </a:p>
          <a:p>
            <a:pPr lvl="0"/>
            <a:r>
              <a:rPr lang="en-GB" sz="2800" dirty="0" smtClean="0"/>
              <a:t>How can we support the development of students various literacies, including academic literacy, assessment literacy, digital and information literacy and social literacy?</a:t>
            </a:r>
          </a:p>
          <a:p>
            <a:pPr lvl="0"/>
            <a:r>
              <a:rPr lang="en-GB" sz="2800" dirty="0" smtClean="0"/>
              <a:t>How can we track and monitor students at risk of failure, and what kind of interventions are successful in supporting them?</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Emotional intelligence helps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800" dirty="0" smtClean="0"/>
              <a:t>Better understand and work with others; </a:t>
            </a:r>
          </a:p>
          <a:p>
            <a:r>
              <a:rPr lang="en-GB" sz="2800" dirty="0" smtClean="0"/>
              <a:t>Employ empathy to achieve the ends they are seeking;</a:t>
            </a:r>
          </a:p>
          <a:p>
            <a:r>
              <a:rPr lang="en-GB" sz="2800" dirty="0" smtClean="0"/>
              <a:t>Notice and use non-verbal cues from others;</a:t>
            </a:r>
          </a:p>
          <a:p>
            <a:r>
              <a:rPr lang="en-GB" sz="2800" dirty="0" smtClean="0"/>
              <a:t>Productively consider how their own non-verbal cues are being perceived; </a:t>
            </a:r>
          </a:p>
          <a:p>
            <a:r>
              <a:rPr lang="en-GB" sz="2800" dirty="0" smtClean="0"/>
              <a:t>Understand, express and regulate their own of emotions;</a:t>
            </a:r>
          </a:p>
          <a:p>
            <a:r>
              <a:rPr lang="en-GB" sz="2800" dirty="0" smtClean="0"/>
              <a:t>Improve their own capacities for flexible planning and creative thinking.</a:t>
            </a:r>
          </a:p>
          <a:p>
            <a:endParaRPr lang="en-GB"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p:spPr>
        <p:txBody>
          <a:bodyPr vert="horz" wrap="square" lIns="91440" tIns="45720" rIns="91440" bIns="45720" numCol="1" anchor="b" anchorCtr="0" compatLnSpc="1">
            <a:prstTxWarp prst="textNoShape">
              <a:avLst/>
            </a:prstTxWarp>
          </a:bodyPr>
          <a:lstStyle/>
          <a:p>
            <a:r>
              <a:rPr lang="en-GB" sz="3600" dirty="0" smtClean="0"/>
              <a:t>Teachers using emotional intelligence in the classroom can:</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800" dirty="0" smtClean="0"/>
              <a:t>Recognise and respond to your own and your students feelings in the classroom, in order to make you both more effective;</a:t>
            </a:r>
          </a:p>
          <a:p>
            <a:r>
              <a:rPr lang="en-GB" sz="2800" dirty="0" smtClean="0"/>
              <a:t>Encourage an emotional state in your learners that is conducive to learning, working beyond face-to face classroom time.</a:t>
            </a:r>
          </a:p>
          <a:p>
            <a:pPr>
              <a:buNone/>
            </a:pPr>
            <a:r>
              <a:rPr lang="en-GB" sz="2800" dirty="0" smtClean="0"/>
              <a:t>(after </a:t>
            </a:r>
            <a:r>
              <a:rPr lang="en-GB" sz="2800" dirty="0" err="1" smtClean="0"/>
              <a:t>Mortiboys</a:t>
            </a:r>
            <a:r>
              <a:rPr lang="en-GB" sz="2800" dirty="0" smtClean="0"/>
              <a:t>, 2005)</a:t>
            </a:r>
            <a:endParaRPr lang="en-GB"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technologies to promote effective learning. We can:</a:t>
            </a:r>
            <a:endParaRPr lang="en-GB" sz="3600" dirty="0"/>
          </a:p>
        </p:txBody>
      </p:sp>
      <p:sp>
        <p:nvSpPr>
          <p:cNvPr id="3" name="Content Placeholder 2"/>
          <p:cNvSpPr>
            <a:spLocks noGrp="1"/>
          </p:cNvSpPr>
          <p:nvPr>
            <p:ph idx="1"/>
          </p:nvPr>
        </p:nvSpPr>
        <p:spPr>
          <a:xfrm>
            <a:off x="214282" y="1285860"/>
            <a:ext cx="8483631" cy="5043503"/>
          </a:xfrm>
          <a:noFill/>
          <a:ln>
            <a:noFill/>
          </a:ln>
        </p:spPr>
        <p:txBody>
          <a:bodyPr vert="horz" wrap="square" lIns="91440" tIns="45720" rIns="91440" bIns="45720" numCol="1" anchor="t" anchorCtr="0" compatLnSpc="1">
            <a:prstTxWarp prst="textNoShape">
              <a:avLst/>
            </a:prstTxWarp>
          </a:bodyPr>
          <a:lstStyle/>
          <a:p>
            <a:r>
              <a:rPr lang="en-GB" sz="2600" dirty="0" smtClean="0"/>
              <a:t>Explore technologies to support administration of programmes, for example, using direct links between assessment activities, </a:t>
            </a:r>
            <a:r>
              <a:rPr lang="en-GB" sz="2600" dirty="0" err="1" smtClean="0"/>
              <a:t>gradebooks</a:t>
            </a:r>
            <a:r>
              <a:rPr lang="en-GB" sz="2600" dirty="0" smtClean="0"/>
              <a:t> and student records;</a:t>
            </a:r>
          </a:p>
          <a:p>
            <a:r>
              <a:rPr lang="en-GB" sz="2600" dirty="0" smtClean="0"/>
              <a:t>Make resources available through the VLE including reference materials and texts, activities, students individual or shared work;</a:t>
            </a:r>
          </a:p>
          <a:p>
            <a:r>
              <a:rPr lang="en-GB" sz="2600" dirty="0" smtClean="0"/>
              <a:t>Provide feedback to students by creating rubrics with marking schemes, including criteria, weighting and other essential elements. Then on screen you can highlight the relevant boxes for each student, add commentaries and feedback (including from a statement bank) as required and click to deliver it directly to students automatically</a:t>
            </a:r>
          </a:p>
          <a:p>
            <a:endParaRPr lang="en-GB" sz="2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Tracking and monitoring students at risk of failure: we can support them by:</a:t>
            </a:r>
            <a:endParaRPr lang="en-GB" sz="3200" dirty="0"/>
          </a:p>
        </p:txBody>
      </p:sp>
      <p:sp>
        <p:nvSpPr>
          <p:cNvPr id="3" name="Content Placeholder 2"/>
          <p:cNvSpPr>
            <a:spLocks noGrp="1"/>
          </p:cNvSpPr>
          <p:nvPr>
            <p:ph idx="1"/>
          </p:nvPr>
        </p:nvSpPr>
        <p:spPr>
          <a:xfrm>
            <a:off x="285720" y="1412875"/>
            <a:ext cx="8572559" cy="4789488"/>
          </a:xfrm>
        </p:spPr>
        <p:txBody>
          <a:bodyPr/>
          <a:lstStyle/>
          <a:p>
            <a:r>
              <a:rPr lang="en-GB" sz="2800" dirty="0" smtClean="0"/>
              <a:t>Systematising our approaches effectively and efficiently, largely by using technologies, for example</a:t>
            </a:r>
            <a:r>
              <a:rPr lang="en-GB" sz="2800" dirty="0" smtClean="0"/>
              <a:t>, by </a:t>
            </a:r>
            <a:r>
              <a:rPr lang="en-GB" sz="2800" dirty="0" smtClean="0"/>
              <a:t>using early short computer-based assessment tasks to gauge who is engaging with classroom activities;</a:t>
            </a:r>
          </a:p>
          <a:p>
            <a:r>
              <a:rPr lang="en-GB" sz="2800" dirty="0" smtClean="0"/>
              <a:t>Providing learning pathways which are offered depending on a student’s marks achieved in the last interaction, with successive branching pathways of tasks for each student to complement class activities;</a:t>
            </a:r>
          </a:p>
          <a:p>
            <a:r>
              <a:rPr lang="en-GB" sz="2800" dirty="0" smtClean="0"/>
              <a:t>Retaining the personal touch through personal tutor systems and good communication.</a:t>
            </a:r>
            <a:endParaRPr lang="en-GB"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sz="2800" dirty="0" smtClean="0"/>
              <a:t>In an era of global higher education, there is no alternative to making sure the student experience is an engaging one;</a:t>
            </a:r>
          </a:p>
          <a:p>
            <a:pPr eaLnBrk="1" hangingPunct="1"/>
            <a:r>
              <a:rPr lang="en-US" sz="2800" dirty="0" smtClean="0"/>
              <a:t>No institution can afford to let standards slip;, since that is how we and are students are judged. </a:t>
            </a:r>
          </a:p>
          <a:p>
            <a:pPr eaLnBrk="1" hangingPunct="1"/>
            <a:r>
              <a:rPr lang="en-US" sz="2800" dirty="0" smtClean="0"/>
              <a:t>Students don’t always take their learning programmes as seriously as we would wish them to do, and a </a:t>
            </a:r>
            <a:r>
              <a:rPr lang="en-US" sz="2800" i="1" dirty="0" smtClean="0"/>
              <a:t>laissez faire </a:t>
            </a:r>
            <a:r>
              <a:rPr lang="en-US" sz="2800" dirty="0" smtClean="0"/>
              <a:t>attitude doesn’t work;</a:t>
            </a:r>
          </a:p>
          <a:p>
            <a:pPr eaLnBrk="1" hangingPunct="1"/>
            <a:r>
              <a:rPr lang="en-US" sz="2800" dirty="0" smtClean="0"/>
              <a:t>Staff already feel hard-pressed and overworked;</a:t>
            </a:r>
          </a:p>
          <a:p>
            <a:pPr eaLnBrk="1" hangingPunct="1"/>
            <a:r>
              <a:rPr lang="en-US" sz="2800" dirty="0" smtClean="0"/>
              <a:t>Institutions often need to completely review the offer made to students to balance these competing demands.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800" dirty="0" err="1" smtClean="0"/>
              <a:t>ASKe</a:t>
            </a:r>
            <a:r>
              <a:rPr lang="en-GB" sz="1800" dirty="0" smtClean="0"/>
              <a:t> Weston Manor manifesto </a:t>
            </a:r>
            <a:r>
              <a:rPr lang="en-GB" sz="1800" dirty="0" smtClean="0">
                <a:hlinkClick r:id="rId3"/>
              </a:rPr>
              <a:t>http://www.brookes.ac.uk/aske/Manifesto/</a:t>
            </a:r>
            <a:r>
              <a:rPr lang="en-GB" sz="1800" dirty="0" smtClean="0"/>
              <a:t> (accessed April 2012)</a:t>
            </a:r>
          </a:p>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None/>
              <a:defRPr/>
            </a:pPr>
            <a:r>
              <a:rPr lang="en-GB" sz="1800" dirty="0" err="1" smtClean="0"/>
              <a:t>Bloxham</a:t>
            </a:r>
            <a:r>
              <a:rPr lang="en-GB" sz="1800" dirty="0" smtClean="0"/>
              <a:t>, S. Marking and moderation in the UK: false assumptions and wasted resources, </a:t>
            </a:r>
            <a:r>
              <a:rPr lang="en-GB" sz="1800" i="1" dirty="0" smtClean="0"/>
              <a:t>Assessment &amp; Evaluation in Higher Education</a:t>
            </a:r>
            <a:r>
              <a:rPr lang="en-GB" sz="1800" dirty="0" smtClean="0"/>
              <a:t> 34.2 (2009): 209-220.</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a:t>
            </a:r>
            <a:r>
              <a:rPr lang="en-GB" sz="1800" dirty="0" err="1" smtClean="0"/>
              <a:t>Routledge</a:t>
            </a:r>
            <a:r>
              <a:rPr lang="en-GB" sz="1800" dirty="0" smtClean="0"/>
              <a:t>.</a:t>
            </a:r>
          </a:p>
          <a:p>
            <a:pPr marL="609600" indent="-609600" eaLnBrk="1" hangingPunct="1">
              <a:buNone/>
              <a:defRPr/>
            </a:pPr>
            <a:r>
              <a:rPr lang="en-GB" sz="1800" dirty="0" smtClean="0"/>
              <a:t>Brown, S. (2011) 	</a:t>
            </a:r>
            <a:r>
              <a:rPr lang="en-GB" sz="1800" i="1" dirty="0" smtClean="0"/>
              <a:t>First class: how assessment can enhance student learning </a:t>
            </a:r>
            <a:r>
              <a:rPr lang="en-GB" sz="1800" dirty="0" smtClean="0"/>
              <a:t>in </a:t>
            </a:r>
            <a:r>
              <a:rPr lang="en-GB" sz="1800" i="1" dirty="0" smtClean="0"/>
              <a:t>Blue Skies: new thinking about the future of higher education, </a:t>
            </a:r>
            <a:r>
              <a:rPr lang="en-GB" sz="1800" dirty="0" smtClean="0"/>
              <a:t>London: Pearson.</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pp.74-91</a:t>
            </a:r>
            <a:endParaRPr lang="en-GB" sz="1800" dirty="0" smtClean="0"/>
          </a:p>
          <a:p>
            <a:pPr eaLnBrk="1" hangingPunct="1">
              <a:buFont typeface="Wingdings" pitchFamily="2" charset="2"/>
              <a:buNone/>
              <a:defRPr/>
            </a:pPr>
            <a:r>
              <a:rPr lang="en-US" sz="1800" dirty="0" smtClean="0"/>
              <a:t>Carless, D., Joughin,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None/>
              <a:defRPr/>
            </a:pPr>
            <a:r>
              <a:rPr lang="en-GB" sz="1800" dirty="0" err="1" smtClean="0"/>
              <a:t>Havnes</a:t>
            </a:r>
            <a:r>
              <a:rPr lang="en-GB" sz="1800" dirty="0" smtClean="0"/>
              <a:t>, A. (2007), ‘What can feedback practices tell us about variation in grading across fields?’ Presented at the </a:t>
            </a:r>
            <a:r>
              <a:rPr lang="en-GB" sz="1800" dirty="0" err="1" smtClean="0"/>
              <a:t>ASKe</a:t>
            </a:r>
            <a:r>
              <a:rPr lang="en-GB" sz="1800" dirty="0" smtClean="0"/>
              <a:t> Seminar Series, Oxford Brookes University, 19th September.</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a:buNone/>
            </a:pPr>
            <a:r>
              <a:rPr lang="en-GB" sz="1800" dirty="0" err="1" smtClean="0"/>
              <a:t>Newstead</a:t>
            </a:r>
            <a:r>
              <a:rPr lang="en-GB" sz="1800" dirty="0" smtClean="0"/>
              <a:t>, S. E. and Dennis, I. (1994), ‘Examiners examined: the reality of exam marking in psychology’, </a:t>
            </a:r>
            <a:r>
              <a:rPr lang="en-GB" sz="1800" i="1" dirty="0" smtClean="0"/>
              <a:t>The Psychologist</a:t>
            </a:r>
            <a:r>
              <a:rPr lang="en-GB" sz="1800" dirty="0" smtClean="0"/>
              <a:t>, 7, pp. 216-19.</a:t>
            </a:r>
          </a:p>
          <a:p>
            <a:pPr eaLnBrk="1" hangingPunct="1">
              <a:buNone/>
              <a:defRPr/>
            </a:pPr>
            <a:r>
              <a:rPr lang="en-GB" sz="1800" dirty="0" smtClean="0"/>
              <a:t>O’Donovan, B., Price, M. and Rust, C. (2004), ‘Know what I mean? Enhancing student understanding of assessment standards and criteria’, </a:t>
            </a:r>
            <a:r>
              <a:rPr lang="en-GB" sz="1800" i="1" dirty="0" smtClean="0"/>
              <a:t>Teaching in Higher Education</a:t>
            </a:r>
            <a:r>
              <a:rPr lang="en-GB" sz="1800" dirty="0" smtClean="0"/>
              <a:t>, 9, pp. 325-335.</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sz="3200" dirty="0" smtClean="0"/>
              <a:t>Useful references 4</a:t>
            </a:r>
          </a:p>
        </p:txBody>
      </p:sp>
      <p:sp>
        <p:nvSpPr>
          <p:cNvPr id="48131" name="Content Placeholder 2"/>
          <p:cNvSpPr>
            <a:spLocks noGrp="1"/>
          </p:cNvSpPr>
          <p:nvPr>
            <p:ph idx="1"/>
          </p:nvPr>
        </p:nvSpPr>
        <p:spPr>
          <a:xfrm>
            <a:off x="0" y="980728"/>
            <a:ext cx="91440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err="1" smtClean="0"/>
              <a:t>Stefani</a:t>
            </a:r>
            <a:r>
              <a:rPr lang="en-GB" sz="1800" dirty="0" smtClean="0"/>
              <a:t>,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 (1987), ‘Specifying and Promulgating Achievement Standards’, </a:t>
            </a:r>
            <a:r>
              <a:rPr lang="en-GB" sz="1800" i="1" dirty="0" smtClean="0"/>
              <a:t>Oxford Review of Education</a:t>
            </a:r>
            <a:r>
              <a:rPr lang="en-GB" sz="1800" dirty="0" smtClean="0"/>
              <a:t>, 13, pp. 191–209.</a:t>
            </a:r>
          </a:p>
          <a:p>
            <a:pPr>
              <a:buNone/>
            </a:pPr>
            <a:r>
              <a:rPr lang="en-GB" sz="1800" dirty="0" smtClean="0"/>
              <a:t>Sadler, DR 1989, ‘Formative assessment and the design of instructional systems’, </a:t>
            </a:r>
            <a:r>
              <a:rPr lang="en-GB" sz="1800" i="1" dirty="0" smtClean="0"/>
              <a:t>Instructional Science</a:t>
            </a:r>
            <a:r>
              <a:rPr lang="en-GB" sz="1800" dirty="0" smtClean="0"/>
              <a:t>, vol. 18, pp. 119-144.</a:t>
            </a:r>
          </a:p>
          <a:p>
            <a:pPr>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Assuring standards</a:t>
            </a:r>
            <a:endParaRPr lang="en-GB" dirty="0"/>
          </a:p>
        </p:txBody>
      </p:sp>
      <p:sp>
        <p:nvSpPr>
          <p:cNvPr id="3" name="Content Placeholder 2"/>
          <p:cNvSpPr>
            <a:spLocks noGrp="1"/>
          </p:cNvSpPr>
          <p:nvPr>
            <p:ph idx="1"/>
          </p:nvPr>
        </p:nvSpPr>
        <p:spPr/>
        <p:txBody>
          <a:bodyPr/>
          <a:lstStyle/>
          <a:p>
            <a:r>
              <a:rPr lang="en-GB" sz="2800" dirty="0" smtClean="0"/>
              <a:t>To make qualifications meaningful, it is essential </a:t>
            </a:r>
            <a:r>
              <a:rPr lang="en-GB" sz="2800" dirty="0" smtClean="0"/>
              <a:t>to both </a:t>
            </a:r>
            <a:r>
              <a:rPr lang="en-GB" sz="2800" dirty="0" smtClean="0"/>
              <a:t>assure and enhance the standards of student achievement, benchmarking them as appropriate </a:t>
            </a:r>
            <a:r>
              <a:rPr lang="en-GB" sz="2800" dirty="0" smtClean="0"/>
              <a:t>against one’s </a:t>
            </a:r>
            <a:r>
              <a:rPr lang="en-GB" sz="2800" dirty="0" smtClean="0"/>
              <a:t>sector;</a:t>
            </a:r>
          </a:p>
          <a:p>
            <a:r>
              <a:rPr lang="en-GB" sz="2800" dirty="0" smtClean="0"/>
              <a:t>There is often a tension between widening participation and assuring standards, unless truly effective and personalised support is in place;</a:t>
            </a:r>
          </a:p>
          <a:p>
            <a:r>
              <a:rPr lang="en-GB" sz="2800" dirty="0" smtClean="0"/>
              <a:t>It is simply not good enough to recruit students, take their registration fees, and </a:t>
            </a:r>
            <a:r>
              <a:rPr lang="en-GB" sz="2800" dirty="0" smtClean="0"/>
              <a:t>then leave </a:t>
            </a:r>
            <a:r>
              <a:rPr lang="en-GB" sz="2800" dirty="0" smtClean="0"/>
              <a:t>them to sink or swim!</a:t>
            </a:r>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promote achievement and retention</a:t>
            </a:r>
            <a:endParaRPr lang="en-GB" dirty="0"/>
          </a:p>
        </p:txBody>
      </p:sp>
      <p:sp>
        <p:nvSpPr>
          <p:cNvPr id="3" name="Content Placeholder 2"/>
          <p:cNvSpPr>
            <a:spLocks noGrp="1"/>
          </p:cNvSpPr>
          <p:nvPr>
            <p:ph idx="1"/>
          </p:nvPr>
        </p:nvSpPr>
        <p:spPr/>
        <p:txBody>
          <a:bodyPr/>
          <a:lstStyle/>
          <a:p>
            <a:r>
              <a:rPr lang="en-GB" sz="2800" dirty="0" smtClean="0"/>
              <a:t>Significant pressures exist within universities and colleges to recruit broadly;</a:t>
            </a:r>
          </a:p>
          <a:p>
            <a:r>
              <a:rPr lang="en-GB" sz="2800" dirty="0" smtClean="0"/>
              <a:t>In appropriate recruitment can lead to many sequent problems;</a:t>
            </a:r>
          </a:p>
          <a:p>
            <a:r>
              <a:rPr lang="en-GB" sz="2800" dirty="0" smtClean="0"/>
              <a:t>It is not always kind to give potential students the benefit of the doubt, especially when the issue is competence in the English language;</a:t>
            </a:r>
          </a:p>
          <a:p>
            <a:r>
              <a:rPr lang="en-GB" sz="2800" dirty="0" smtClean="0"/>
              <a:t>If </a:t>
            </a:r>
            <a:r>
              <a:rPr lang="en-GB" sz="2800" dirty="0" err="1" smtClean="0"/>
              <a:t>IELTs</a:t>
            </a:r>
            <a:r>
              <a:rPr lang="en-GB" sz="2800" dirty="0" smtClean="0"/>
              <a:t> scores are lowered, additional language support needs to be mandatory rather than optional</a:t>
            </a:r>
          </a:p>
          <a:p>
            <a:endParaRPr lang="en-GB"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F</a:t>
            </a:r>
            <a:r>
              <a:rPr lang="en-GB" sz="3600" b="1" dirty="0" smtClean="0"/>
              <a:t>rom ‘A marked improvement’ (HEA, project, 2012)</a:t>
            </a:r>
            <a:endParaRPr lang="en-GB" sz="3600" b="1" dirty="0"/>
          </a:p>
        </p:txBody>
      </p:sp>
      <p:sp>
        <p:nvSpPr>
          <p:cNvPr id="3" name="Content Placeholder 2"/>
          <p:cNvSpPr>
            <a:spLocks noGrp="1"/>
          </p:cNvSpPr>
          <p:nvPr>
            <p:ph idx="1"/>
          </p:nvPr>
        </p:nvSpPr>
        <p:spPr/>
        <p:txBody>
          <a:bodyPr/>
          <a:lstStyle/>
          <a:p>
            <a:pPr>
              <a:buNone/>
            </a:pPr>
            <a:r>
              <a:rPr lang="en-GB" sz="2800" dirty="0" smtClean="0">
                <a:solidFill>
                  <a:schemeClr val="accent6">
                    <a:lumMod val="75000"/>
                  </a:schemeClr>
                </a:solidFill>
              </a:rPr>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endParaRPr lang="en-GB" sz="2800" dirty="0">
              <a:solidFill>
                <a:schemeClr val="accent6">
                  <a:lumMod val="75000"/>
                </a:schemeClr>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Assessment is lagging</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Students </a:t>
            </a:r>
            <a:r>
              <a:rPr lang="en-GB" b="1" dirty="0" smtClean="0"/>
              <a:t>are confused</a:t>
            </a:r>
            <a:endParaRPr lang="en-GB" b="1" dirty="0"/>
          </a:p>
        </p:txBody>
      </p:sp>
      <p:sp>
        <p:nvSpPr>
          <p:cNvPr id="3" name="Content Placeholder 2"/>
          <p:cNvSpPr>
            <a:spLocks noGrp="1"/>
          </p:cNvSpPr>
          <p:nvPr>
            <p:ph idx="1"/>
          </p:nvPr>
        </p:nvSpPr>
        <p:spPr/>
        <p:txBody>
          <a:bodyPr/>
          <a:lstStyle/>
          <a:p>
            <a:pPr>
              <a:buNone/>
            </a:pPr>
            <a:r>
              <a:rPr lang="en-GB" sz="2800" dirty="0" smtClean="0">
                <a:solidFill>
                  <a:schemeClr val="accent2">
                    <a:lumMod val="50000"/>
                  </a:schemeClr>
                </a:solidFill>
              </a:rPr>
              <a:t>In a </a:t>
            </a:r>
            <a:r>
              <a:rPr lang="en-GB" sz="2800" dirty="0" err="1" smtClean="0">
                <a:solidFill>
                  <a:schemeClr val="accent2">
                    <a:lumMod val="50000"/>
                  </a:schemeClr>
                </a:solidFill>
              </a:rPr>
              <a:t>massified</a:t>
            </a:r>
            <a:r>
              <a:rPr lang="en-GB" sz="2800" dirty="0" smtClean="0">
                <a:solidFill>
                  <a:schemeClr val="accent2">
                    <a:lumMod val="50000"/>
                  </a:schemeClr>
                </a:solidFill>
              </a:rPr>
              <a:t>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endParaRPr lang="en-GB" sz="28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It’s time to change assessment</a:t>
            </a:r>
            <a:endParaRPr lang="en-GB" b="1"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smtClean="0">
                <a:solidFill>
                  <a:schemeClr val="accent2">
                    <a:lumMod val="50000"/>
                  </a:schemeClr>
                </a:solidFill>
              </a:rPr>
              <a:t>The rising demands of fee-paying students,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3804</Words>
  <Application>Microsoft Office PowerPoint</Application>
  <PresentationFormat>On-screen Show (4:3)</PresentationFormat>
  <Paragraphs>172</Paragraphs>
  <Slides>38</Slides>
  <Notes>12</Notes>
  <HiddenSlides>0</HiddenSlides>
  <MMClips>0</MMClips>
  <ScaleCrop>false</ScaleCrop>
  <HeadingPairs>
    <vt:vector size="4" baseType="variant">
      <vt:variant>
        <vt:lpstr>Theme</vt:lpstr>
      </vt:variant>
      <vt:variant>
        <vt:i4>2</vt:i4>
      </vt:variant>
      <vt:variant>
        <vt:lpstr>Slide Titles</vt:lpstr>
      </vt:variant>
      <vt:variant>
        <vt:i4>38</vt:i4>
      </vt:variant>
    </vt:vector>
  </HeadingPairs>
  <TitlesOfParts>
    <vt:vector size="40" baseType="lpstr">
      <vt:lpstr>LeedsMet template</vt:lpstr>
      <vt:lpstr>101_Custom Design</vt:lpstr>
      <vt:lpstr>Integrating assessment with learning and assuring standards</vt:lpstr>
      <vt:lpstr>Rationale</vt:lpstr>
      <vt:lpstr>By the end of the workshop participants will have had a chance to discuss a range of issues including:</vt:lpstr>
      <vt:lpstr>Assuring standards</vt:lpstr>
      <vt:lpstr>Recruitment promote achievement and retention</vt:lpstr>
      <vt:lpstr>From ‘A marked improvement’ (HEA, project, 2012)</vt:lpstr>
      <vt:lpstr>Assessment is lagging</vt:lpstr>
      <vt:lpstr>Students are confused</vt:lpstr>
      <vt:lpstr>It’s time to change assessment</vt:lpstr>
      <vt:lpstr>Assessment for learning</vt:lpstr>
      <vt:lpstr>Reliability compromises validity</vt:lpstr>
      <vt:lpstr>Dialogue </vt:lpstr>
      <vt:lpstr>Improving assessment improves learning</vt:lpstr>
      <vt:lpstr>More formative, less summative</vt:lpstr>
      <vt:lpstr>Assessment is ‘resource heavy’</vt:lpstr>
      <vt:lpstr>High stakes assessment causes problems</vt:lpstr>
      <vt:lpstr>Better assessment can save money</vt:lpstr>
      <vt:lpstr>Traditional assessment works against employability</vt:lpstr>
      <vt:lpstr>We need to foster through assessment the key literacies that students need:</vt:lpstr>
      <vt:lpstr>Academic literacy: understanding how higher education works. This includes: </vt:lpstr>
      <vt:lpstr>Helping students understand the rules of the game</vt:lpstr>
      <vt:lpstr>Helping students understand writing conventions</vt:lpstr>
      <vt:lpstr>Problems associated with reading</vt:lpstr>
      <vt:lpstr>Help students understand what is required with reading</vt:lpstr>
      <vt:lpstr>Information literacy includes the capacity to:</vt:lpstr>
      <vt:lpstr>Assessment literacy: students do better if they can: </vt:lpstr>
      <vt:lpstr>Assessment and confidence</vt:lpstr>
      <vt:lpstr>Students who believe that intelligence is malleable may be more robust</vt:lpstr>
      <vt:lpstr>Social literacy: students using emotional intelligence can: </vt:lpstr>
      <vt:lpstr>Emotional intelligence helps students</vt:lpstr>
      <vt:lpstr>Teachers using emotional intelligence in the classroom can:</vt:lpstr>
      <vt:lpstr>Using technologies to promote effective learning. We can:</vt:lpstr>
      <vt:lpstr>Tracking and monitoring students at risk of failure: we can support them by:</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2014-06-04T18:35:16Z</dcterms:modified>
</cp:coreProperties>
</file>