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41"/>
  </p:notesMasterIdLst>
  <p:handoutMasterIdLst>
    <p:handoutMasterId r:id="rId42"/>
  </p:handoutMasterIdLst>
  <p:sldIdLst>
    <p:sldId id="420" r:id="rId3"/>
    <p:sldId id="501" r:id="rId4"/>
    <p:sldId id="502" r:id="rId5"/>
    <p:sldId id="526" r:id="rId6"/>
    <p:sldId id="524" r:id="rId7"/>
    <p:sldId id="527" r:id="rId8"/>
    <p:sldId id="528" r:id="rId9"/>
    <p:sldId id="529" r:id="rId10"/>
    <p:sldId id="530" r:id="rId11"/>
    <p:sldId id="531" r:id="rId12"/>
    <p:sldId id="532" r:id="rId13"/>
    <p:sldId id="533" r:id="rId14"/>
    <p:sldId id="534" r:id="rId15"/>
    <p:sldId id="535" r:id="rId16"/>
    <p:sldId id="536" r:id="rId17"/>
    <p:sldId id="537" r:id="rId18"/>
    <p:sldId id="538" r:id="rId19"/>
    <p:sldId id="539" r:id="rId20"/>
    <p:sldId id="503" r:id="rId21"/>
    <p:sldId id="504" r:id="rId22"/>
    <p:sldId id="506" r:id="rId23"/>
    <p:sldId id="507" r:id="rId24"/>
    <p:sldId id="508" r:id="rId25"/>
    <p:sldId id="509" r:id="rId26"/>
    <p:sldId id="511" r:id="rId27"/>
    <p:sldId id="512" r:id="rId28"/>
    <p:sldId id="515" r:id="rId29"/>
    <p:sldId id="516" r:id="rId30"/>
    <p:sldId id="517" r:id="rId31"/>
    <p:sldId id="519" r:id="rId32"/>
    <p:sldId id="521" r:id="rId33"/>
    <p:sldId id="522" r:id="rId34"/>
    <p:sldId id="525" r:id="rId35"/>
    <p:sldId id="443" r:id="rId36"/>
    <p:sldId id="270" r:id="rId37"/>
    <p:sldId id="271" r:id="rId38"/>
    <p:sldId id="272" r:id="rId39"/>
    <p:sldId id="317" r:id="rId40"/>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0066"/>
    <a:srgbClr val="7030A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9" autoAdjust="0"/>
    <p:restoredTop sz="97458" autoAdjust="0"/>
  </p:normalViewPr>
  <p:slideViewPr>
    <p:cSldViewPr>
      <p:cViewPr>
        <p:scale>
          <a:sx n="50" d="100"/>
          <a:sy n="50" d="100"/>
        </p:scale>
        <p:origin x="-1002" y="-72"/>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36</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37</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0B8453E3-33CC-49B7-AC2B-BA8622BA4F61}" type="slidenum">
              <a:rPr lang="en-GB" smtClean="0">
                <a:solidFill>
                  <a:prstClr val="black"/>
                </a:solidFill>
              </a:rPr>
              <a:pPr>
                <a:defRPr/>
              </a:pPr>
              <a:t>21</a:t>
            </a:fld>
            <a:endParaRPr lang="en-GB">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p:spPr>
      </p:sp>
      <p:sp>
        <p:nvSpPr>
          <p:cNvPr id="1075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39F9C6CC-9090-4EDB-A1A8-B1C44373F1C8}" type="slidenum">
              <a:rPr lang="en-GB" smtClean="0">
                <a:solidFill>
                  <a:prstClr val="black"/>
                </a:solidFill>
              </a:rPr>
              <a:pPr>
                <a:defRPr/>
              </a:pPr>
              <a:t>22</a:t>
            </a:fld>
            <a:endParaRPr lang="en-GB">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p:spPr>
      </p:sp>
      <p:sp>
        <p:nvSpPr>
          <p:cNvPr id="1034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E4C09613-6897-45FE-AE1D-FCE6AD941F0D}" type="slidenum">
              <a:rPr lang="en-GB" smtClean="0">
                <a:solidFill>
                  <a:prstClr val="black"/>
                </a:solidFill>
              </a:rPr>
              <a:pPr>
                <a:defRPr/>
              </a:pPr>
              <a:t>23</a:t>
            </a:fld>
            <a:endParaRPr lang="en-GB">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p:spPr>
      </p:sp>
      <p:sp>
        <p:nvSpPr>
          <p:cNvPr id="1044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1ECE40D-68FC-4DA9-A828-EE786BE44A0F}" type="slidenum">
              <a:rPr lang="en-GB" smtClean="0">
                <a:solidFill>
                  <a:prstClr val="black"/>
                </a:solidFill>
              </a:rPr>
              <a:pPr>
                <a:defRPr/>
              </a:pPr>
              <a:t>24</a:t>
            </a:fld>
            <a:endParaRPr lang="en-GB">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p:spPr>
      </p:sp>
      <p:sp>
        <p:nvSpPr>
          <p:cNvPr id="983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08240E0-AAB5-428E-A3C2-DD17AF1DA728}" type="slidenum">
              <a:rPr lang="en-GB" smtClean="0">
                <a:solidFill>
                  <a:prstClr val="black"/>
                </a:solidFill>
              </a:rPr>
              <a:pPr>
                <a:defRPr/>
              </a:pPr>
              <a:t>27</a:t>
            </a:fld>
            <a:endParaRPr lang="en-GB">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p:spPr>
      </p:sp>
      <p:sp>
        <p:nvSpPr>
          <p:cNvPr id="993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FCDBB1C-63F9-4F31-A772-5A69223F8D9C}" type="slidenum">
              <a:rPr lang="en-GB" smtClean="0">
                <a:solidFill>
                  <a:prstClr val="black"/>
                </a:solidFill>
              </a:rPr>
              <a:pPr>
                <a:defRPr/>
              </a:pPr>
              <a:t>28</a:t>
            </a:fld>
            <a:endParaRPr lang="en-GB">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34</a:t>
            </a:fld>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04/06/2014</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04/06/2014</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04/06/2014</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04/06/2014</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04/06/2014</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04/06/2014</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04/06/2014</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04/06/2014</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04/06/2014</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04/06/2014</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04/06/2014</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04/06/2014</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brookes.ac.uk/aske/Manifesto/"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214290"/>
            <a:ext cx="6804248" cy="2520950"/>
          </a:xfrm>
          <a:noFill/>
        </p:spPr>
        <p:txBody>
          <a:bodyPr anchor="ctr"/>
          <a:lstStyle/>
          <a:p>
            <a:r>
              <a:rPr lang="en-GB" sz="3600" dirty="0" smtClean="0"/>
              <a:t>Integrating assessment with </a:t>
            </a:r>
            <a:r>
              <a:rPr lang="en-GB" sz="3600" dirty="0" smtClean="0"/>
              <a:t>learning and assuring standards</a:t>
            </a:r>
            <a:endParaRPr lang="en-GB" sz="3600" dirty="0" smtClean="0"/>
          </a:p>
        </p:txBody>
      </p:sp>
      <p:sp>
        <p:nvSpPr>
          <p:cNvPr id="3075" name="Rectangle 3"/>
          <p:cNvSpPr>
            <a:spLocks noGrp="1" noChangeArrowheads="1"/>
          </p:cNvSpPr>
          <p:nvPr>
            <p:ph type="subTitle" idx="1"/>
          </p:nvPr>
        </p:nvSpPr>
        <p:spPr>
          <a:xfrm>
            <a:off x="827088" y="3143250"/>
            <a:ext cx="6248400" cy="3214688"/>
          </a:xfrm>
        </p:spPr>
        <p:txBody>
          <a:bodyPr/>
          <a:lstStyle/>
          <a:p>
            <a:pPr algn="ctr" eaLnBrk="1" hangingPunct="1">
              <a:defRPr/>
            </a:pPr>
            <a:r>
              <a:rPr lang="en-GB" sz="3600" dirty="0" smtClean="0">
                <a:solidFill>
                  <a:schemeClr val="tx2">
                    <a:lumMod val="60000"/>
                    <a:lumOff val="40000"/>
                  </a:schemeClr>
                </a:solidFill>
              </a:rPr>
              <a:t>GMIT</a:t>
            </a:r>
          </a:p>
          <a:p>
            <a:pPr algn="ctr" eaLnBrk="1" hangingPunct="1">
              <a:defRPr/>
            </a:pPr>
            <a:r>
              <a:rPr lang="en-GB" sz="2800" dirty="0" smtClean="0"/>
              <a:t>June 2014</a:t>
            </a:r>
          </a:p>
          <a:p>
            <a:pPr algn="ctr" eaLnBrk="1" hangingPunct="1">
              <a:defRPr/>
            </a:pPr>
            <a:r>
              <a:rPr lang="en-GB" sz="2800" b="1" dirty="0" smtClean="0"/>
              <a:t>Sally Brown</a:t>
            </a:r>
          </a:p>
          <a:p>
            <a:pPr algn="ctr" eaLnBrk="1" hangingPunct="1">
              <a:defRPr/>
            </a:pPr>
            <a:r>
              <a:rPr lang="en-GB" sz="2000" dirty="0" smtClean="0"/>
              <a:t>NTF, PFHEA, SFSEDA</a:t>
            </a:r>
          </a:p>
          <a:p>
            <a:pPr algn="ctr" eaLnBrk="1" hangingPunct="1">
              <a:defRPr/>
            </a:pPr>
            <a:r>
              <a:rPr lang="en-GB" sz="2000" dirty="0" smtClean="0"/>
              <a:t>Emerita Professor, Leeds Metropolitan University</a:t>
            </a:r>
          </a:p>
          <a:p>
            <a:pPr algn="ctr" eaLnBrk="1" hangingPunct="1">
              <a:defRPr/>
            </a:pPr>
            <a:r>
              <a:rPr lang="en-GB" sz="20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Assessment </a:t>
            </a:r>
            <a:r>
              <a:rPr lang="en-GB" b="1" i="1" dirty="0" smtClean="0"/>
              <a:t>for</a:t>
            </a:r>
            <a:r>
              <a:rPr lang="en-GB" b="1" dirty="0" smtClean="0"/>
              <a:t> learning</a:t>
            </a:r>
            <a:endParaRPr lang="en-GB" b="1"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sz="2800" dirty="0" smtClean="0">
                <a:solidFill>
                  <a:schemeClr val="accent2">
                    <a:lumMod val="50000"/>
                  </a:schemeClr>
                </a:solidFill>
              </a:rPr>
              <a:t>The debate on standards needs to focus on how high standards of learning can be achieved through assessment. This requires a greater emphasis on assessment for learning rather than assessment of learning. When it comes to the assessment of learning, we need to move beyond systems focused on marks and grades towards the valid assessment of the achievement of intended programme outcomes. </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Reliability compromises validity</a:t>
            </a:r>
            <a:endParaRPr lang="en-GB" b="1" dirty="0"/>
          </a:p>
        </p:txBody>
      </p:sp>
      <p:sp>
        <p:nvSpPr>
          <p:cNvPr id="3" name="Content Placeholder 2"/>
          <p:cNvSpPr>
            <a:spLocks noGrp="1"/>
          </p:cNvSpPr>
          <p:nvPr>
            <p:ph idx="1"/>
          </p:nvPr>
        </p:nvSpPr>
        <p:spPr/>
        <p:txBody>
          <a:bodyPr/>
          <a:lstStyle/>
          <a:p>
            <a:pPr>
              <a:buNone/>
            </a:pPr>
            <a:r>
              <a:rPr lang="en-GB" sz="2800" dirty="0" smtClean="0">
                <a:solidFill>
                  <a:schemeClr val="accent2">
                    <a:lumMod val="50000"/>
                  </a:schemeClr>
                </a:solidFill>
              </a:rPr>
              <a:t>Limits to the extent that standards can be articulated explicitly must be recognised since ever more detailed specificity and striving for reliability, all too frequently, diminish the learning experience and threaten its validity. There are important benefits of higher education which are not amenable either to the precise specification of standards or to objective assessment.</a:t>
            </a:r>
            <a:endParaRPr lang="en-GB" sz="2800"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Dialogue </a:t>
            </a:r>
            <a:endParaRPr lang="en-GB" b="1" dirty="0"/>
          </a:p>
        </p:txBody>
      </p:sp>
      <p:sp>
        <p:nvSpPr>
          <p:cNvPr id="3" name="Content Placeholder 2"/>
          <p:cNvSpPr>
            <a:spLocks noGrp="1"/>
          </p:cNvSpPr>
          <p:nvPr>
            <p:ph idx="1"/>
          </p:nvPr>
        </p:nvSpPr>
        <p:spPr>
          <a:xfrm>
            <a:off x="468313" y="1071546"/>
            <a:ext cx="8229600" cy="5130817"/>
          </a:xfrm>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sz="2800" dirty="0" smtClean="0">
                <a:solidFill>
                  <a:schemeClr val="accent2">
                    <a:lumMod val="50000"/>
                  </a:schemeClr>
                </a:solidFill>
              </a:rPr>
              <a:t>Assessment standards are socially constructed so there must be a greater emphasis on assessment and feedback processes that actively engage both staff and students in dialogue about standards. It is when learners share an understanding of academic and professional standards in an atmosphere of mutual trust that learning works best. Active engagement with assessment standards needs to be an integral and seamless part of course design and the learning process in order to allow students to develop their own, internalised conceptions of standards, and to monitor and supervise their own learning. </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Improving assessment improves learning</a:t>
            </a:r>
            <a:endParaRPr lang="en-GB" b="1" dirty="0"/>
          </a:p>
        </p:txBody>
      </p:sp>
      <p:sp>
        <p:nvSpPr>
          <p:cNvPr id="3" name="Content Placeholder 2"/>
          <p:cNvSpPr>
            <a:spLocks noGrp="1"/>
          </p:cNvSpPr>
          <p:nvPr>
            <p:ph idx="1"/>
          </p:nvPr>
        </p:nvSpPr>
        <p:spPr>
          <a:xfrm>
            <a:off x="214282" y="1214422"/>
            <a:ext cx="8715435" cy="4987941"/>
          </a:xfrm>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sz="2800" dirty="0" smtClean="0">
                <a:solidFill>
                  <a:schemeClr val="accent2">
                    <a:lumMod val="50000"/>
                  </a:schemeClr>
                </a:solidFill>
              </a:rPr>
              <a:t>Assessment is largely dependent upon professional judgement, and </a:t>
            </a:r>
            <a:r>
              <a:rPr lang="en-GB" sz="2800" dirty="0" smtClean="0">
                <a:solidFill>
                  <a:schemeClr val="accent2">
                    <a:lumMod val="50000"/>
                  </a:schemeClr>
                </a:solidFill>
              </a:rPr>
              <a:t>confidence </a:t>
            </a:r>
            <a:r>
              <a:rPr lang="en-GB" sz="2800" dirty="0" smtClean="0">
                <a:solidFill>
                  <a:schemeClr val="accent2">
                    <a:lumMod val="50000"/>
                  </a:schemeClr>
                </a:solidFill>
              </a:rPr>
              <a:t>in such judgement requires the establishment of appropriate forums for the development and sharing of standards within and between disciplinary and professional communities. Assessment shapes what students study, when they study, how much work they do and the approach they take to their learning. Consequently, assessment design is influential in determining the quality and amount of learning achieved by students, and if we wish to improve student learning, improving assessment should be our starting point. (p.9) </a:t>
            </a:r>
          </a:p>
          <a:p>
            <a:endParaRPr lang="en-GB" sz="2800" dirty="0" smtClean="0">
              <a:solidFill>
                <a:schemeClr val="accent2">
                  <a:lumMod val="50000"/>
                </a:schemeClr>
              </a:solidFill>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More formative, less summative</a:t>
            </a:r>
            <a:endParaRPr lang="en-GB" b="1"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sz="2800" dirty="0" smtClean="0">
                <a:solidFill>
                  <a:schemeClr val="accent2">
                    <a:lumMod val="50000"/>
                  </a:schemeClr>
                </a:solidFill>
              </a:rPr>
              <a:t>The change that has the greatest potential to improve student learning is a shift in the balance of summative and formative assessment. Summative assessment has important purposes in selection, certification and institutional accountability, but its dominance has distorted the potential of assessment to promote learning (assessment for learning). (p.9) </a:t>
            </a:r>
          </a:p>
          <a:p>
            <a:endParaRPr lang="en-GB" dirty="0" smtClean="0">
              <a:solidFill>
                <a:schemeClr val="accent2">
                  <a:lumMod val="50000"/>
                </a:schemeClr>
              </a:solidFill>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Assessment is ‘resource heavy’</a:t>
            </a:r>
            <a:endParaRPr lang="en-GB" b="1"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sz="2800" dirty="0" smtClean="0">
                <a:solidFill>
                  <a:schemeClr val="accent2">
                    <a:lumMod val="50000"/>
                  </a:schemeClr>
                </a:solidFill>
              </a:rPr>
              <a:t>Assessment is resource heavy in the modern higher education institution. Transforming assessment policy and practice can bring cost savings in administration and quality assurance. These savings are generated by reducing summative assessment, improving failure rates and retention, and reducing instances of malpractice, non-submissions, complaints and appeals. It is important to note that most of the quality assurance and other procedures discussed in this section make demands on staff time without any attendant benefit for student learning. (p.11) </a:t>
            </a:r>
          </a:p>
          <a:p>
            <a:endParaRPr lang="en-GB" sz="2800" dirty="0" smtClean="0">
              <a:solidFill>
                <a:schemeClr val="accent2">
                  <a:lumMod val="50000"/>
                </a:schemeClr>
              </a:solidFill>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High stakes assessment causes problems</a:t>
            </a:r>
            <a:endParaRPr lang="en-GB" b="1"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sz="2800" dirty="0" smtClean="0">
                <a:solidFill>
                  <a:schemeClr val="accent2">
                    <a:lumMod val="50000"/>
                  </a:schemeClr>
                </a:solidFill>
              </a:rPr>
              <a:t>However, the high stakes nature of summative assessment can lead to expensive and time-consuming applications for extenuating circumstances, student complaints, appeals and litigation. The latter also runs the risk of generating adverse publicity. The pressure of high stakes assessment could also encourage plagiarism and poor academic practice among some learners with its high staff costs and adverse outcomes for students. (p.11) </a:t>
            </a:r>
          </a:p>
          <a:p>
            <a:endParaRPr lang="en-GB" dirty="0" smtClean="0">
              <a:solidFill>
                <a:schemeClr val="accent2">
                  <a:lumMod val="50000"/>
                </a:schemeClr>
              </a:solidFill>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Better assessment can save money</a:t>
            </a:r>
            <a:endParaRPr lang="en-GB" b="1"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sz="2800" dirty="0" smtClean="0">
                <a:solidFill>
                  <a:schemeClr val="accent2">
                    <a:lumMod val="50000"/>
                  </a:schemeClr>
                </a:solidFill>
              </a:rPr>
              <a:t>...where programmes plan for more formative assessment and feedback, there is a better chance that a greater proportion of students pass modules at their first attempt, thereby saving staff time in relation to demand for extra support, re-sits, appeals and complaints. Improved pass rates and reduced attrition bring obvious financial benefits for institutions and positive outcomes for students. Overall, a radical review of assessment can bring cost savings and better use of teaching resources. (p.11) </a:t>
            </a:r>
          </a:p>
          <a:p>
            <a:endParaRPr lang="en-GB" dirty="0" smtClean="0">
              <a:solidFill>
                <a:schemeClr val="accent2">
                  <a:lumMod val="50000"/>
                </a:schemeClr>
              </a:solidFill>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Traditional assessment works against employability</a:t>
            </a:r>
            <a:endParaRPr lang="en-GB" b="1"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sz="2800" dirty="0" smtClean="0">
                <a:solidFill>
                  <a:schemeClr val="accent2">
                    <a:lumMod val="50000"/>
                  </a:schemeClr>
                </a:solidFill>
              </a:rPr>
              <a:t>Much traditional assessment tends to focus on remembering and repeating conceptual knowledge and understanding, whereas employability is more likely to be predicated on students’ ability to apply that knowledge in different contexts: solving problems, thinking critically, performing in professional settings or analysing case studies. (p.12) </a:t>
            </a:r>
          </a:p>
          <a:p>
            <a:endParaRPr lang="en-GB" dirty="0" smtClean="0">
              <a:solidFill>
                <a:schemeClr val="accent2">
                  <a:lumMod val="50000"/>
                </a:schemeClr>
              </a:solidFill>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8"/>
            <a:ext cx="7543800" cy="1451570"/>
          </a:xfrm>
          <a:noFill/>
          <a:ln>
            <a:noFill/>
          </a:ln>
        </p:spPr>
        <p:txBody>
          <a:bodyPr vert="horz" wrap="square" lIns="91440" tIns="45720" rIns="91440" bIns="45720" numCol="1" anchor="b" anchorCtr="0" compatLnSpc="1">
            <a:prstTxWarp prst="textNoShape">
              <a:avLst/>
            </a:prstTxWarp>
          </a:bodyPr>
          <a:lstStyle/>
          <a:p>
            <a:r>
              <a:rPr lang="en-GB" sz="3600" dirty="0" smtClean="0"/>
              <a:t>We need to foster through assessment the key literacies that students need:</a:t>
            </a:r>
            <a:endParaRPr lang="en-GB" sz="3600" dirty="0"/>
          </a:p>
        </p:txBody>
      </p:sp>
      <p:sp>
        <p:nvSpPr>
          <p:cNvPr id="3" name="Content Placeholder 2"/>
          <p:cNvSpPr>
            <a:spLocks noGrp="1"/>
          </p:cNvSpPr>
          <p:nvPr>
            <p:ph idx="1"/>
          </p:nvPr>
        </p:nvSpPr>
        <p:spPr>
          <a:xfrm>
            <a:off x="468313" y="2060847"/>
            <a:ext cx="8229600" cy="4268515"/>
          </a:xfrm>
          <a:noFill/>
          <a:ln>
            <a:noFill/>
          </a:ln>
        </p:spPr>
        <p:txBody>
          <a:bodyPr vert="horz" wrap="square" lIns="91440" tIns="45720" rIns="91440" bIns="45720" numCol="1" anchor="t" anchorCtr="0" compatLnSpc="1">
            <a:prstTxWarp prst="textNoShape">
              <a:avLst/>
            </a:prstTxWarp>
          </a:bodyPr>
          <a:lstStyle/>
          <a:p>
            <a:r>
              <a:rPr lang="en-GB" sz="2800" dirty="0" smtClean="0"/>
              <a:t>Academic literacy: understanding how higher education works; </a:t>
            </a:r>
          </a:p>
          <a:p>
            <a:r>
              <a:rPr lang="en-GB" sz="2800" dirty="0" smtClean="0"/>
              <a:t>Information literacy: understanding how to locate and, most importantly, select information; </a:t>
            </a:r>
          </a:p>
          <a:p>
            <a:r>
              <a:rPr lang="en-GB" sz="2800" dirty="0" smtClean="0"/>
              <a:t>Assessment literacy: understanding how assessment systems work in universities;</a:t>
            </a:r>
          </a:p>
          <a:p>
            <a:r>
              <a:rPr lang="en-GB" sz="2800" dirty="0" smtClean="0"/>
              <a:t>Social literacy: understanding how to work with others using emotional intelligence. </a:t>
            </a:r>
            <a:endParaRPr lang="en-GB"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Rationale</a:t>
            </a:r>
            <a:endParaRPr lang="en-GB" dirty="0"/>
          </a:p>
        </p:txBody>
      </p:sp>
      <p:sp>
        <p:nvSpPr>
          <p:cNvPr id="3" name="Content Placeholder 2"/>
          <p:cNvSpPr>
            <a:spLocks noGrp="1"/>
          </p:cNvSpPr>
          <p:nvPr>
            <p:ph idx="1"/>
          </p:nvPr>
        </p:nvSpPr>
        <p:spPr/>
        <p:txBody>
          <a:bodyPr/>
          <a:lstStyle/>
          <a:p>
            <a:pPr>
              <a:buNone/>
            </a:pPr>
            <a:r>
              <a:rPr lang="en-GB" sz="2800" dirty="0" smtClean="0"/>
              <a:t>It can often be a challenge to balance the need to ensure that student achievement is of the highest standards and matches Professional, Regulatory and Subject Body Requirements</a:t>
            </a:r>
            <a:r>
              <a:rPr lang="en-GB" sz="2800" dirty="0" smtClean="0"/>
              <a:t>, with </a:t>
            </a:r>
            <a:r>
              <a:rPr lang="en-GB" sz="2800" dirty="0" smtClean="0"/>
              <a:t>the need to maximise student retention. It is imperative for institutional reputation and student futures that qualification standards are assured, but it is also crucial that we give students they help they need to succeed</a:t>
            </a:r>
            <a:r>
              <a:rPr lang="en-GB" sz="2800" dirty="0" smtClean="0"/>
              <a:t>. This </a:t>
            </a:r>
            <a:r>
              <a:rPr lang="en-GB" sz="2800" dirty="0" smtClean="0"/>
              <a:t>workshop will explore how we can do this, to good effect. </a:t>
            </a: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8"/>
            <a:ext cx="7543800" cy="1667594"/>
          </a:xfrm>
          <a:noFill/>
          <a:ln>
            <a:noFill/>
          </a:ln>
        </p:spPr>
        <p:txBody>
          <a:bodyPr vert="horz" wrap="square" lIns="91440" tIns="45720" rIns="91440" bIns="45720" numCol="1" anchor="b" anchorCtr="0" compatLnSpc="1">
            <a:prstTxWarp prst="textNoShape">
              <a:avLst/>
            </a:prstTxWarp>
          </a:bodyPr>
          <a:lstStyle/>
          <a:p>
            <a:r>
              <a:rPr lang="en-GB" sz="3600" dirty="0" smtClean="0"/>
              <a:t>Academic literacy: understanding how higher education works. This includes: </a:t>
            </a:r>
            <a:endParaRPr lang="en-GB" sz="3600" dirty="0"/>
          </a:p>
        </p:txBody>
      </p:sp>
      <p:sp>
        <p:nvSpPr>
          <p:cNvPr id="3" name="Content Placeholder 2"/>
          <p:cNvSpPr>
            <a:spLocks noGrp="1"/>
          </p:cNvSpPr>
          <p:nvPr>
            <p:ph idx="1"/>
          </p:nvPr>
        </p:nvSpPr>
        <p:spPr>
          <a:xfrm>
            <a:off x="714348" y="1916832"/>
            <a:ext cx="8229600" cy="4372830"/>
          </a:xfrm>
          <a:noFill/>
          <a:ln>
            <a:noFill/>
          </a:ln>
        </p:spPr>
        <p:txBody>
          <a:bodyPr vert="horz" wrap="square" lIns="91440" tIns="45720" rIns="91440" bIns="45720" numCol="1" anchor="t" anchorCtr="0" compatLnSpc="1">
            <a:prstTxWarp prst="textNoShape">
              <a:avLst/>
            </a:prstTxWarp>
          </a:bodyPr>
          <a:lstStyle/>
          <a:p>
            <a:r>
              <a:rPr lang="en-GB" sz="2600" dirty="0" smtClean="0"/>
              <a:t>What comprises poor academic conduct:</a:t>
            </a:r>
          </a:p>
          <a:p>
            <a:r>
              <a:rPr lang="en-GB" sz="2600" dirty="0" smtClean="0"/>
              <a:t>What plagiarism looks like and how to avoid it;</a:t>
            </a:r>
          </a:p>
          <a:p>
            <a:r>
              <a:rPr lang="en-GB" sz="2600" dirty="0" smtClean="0"/>
              <a:t>How to apply for late submission of work and what extenuating circumstances comprise</a:t>
            </a:r>
          </a:p>
          <a:p>
            <a:r>
              <a:rPr lang="en-GB" sz="2600" dirty="0" smtClean="0"/>
              <a:t>Writing for academic purposes (when to use third person or first person, active or passive voice, register, tone and vocabulary);</a:t>
            </a:r>
          </a:p>
          <a:p>
            <a:r>
              <a:rPr lang="en-GB" sz="2600" dirty="0" smtClean="0"/>
              <a:t>Reading for academic purposes (including reading for understanding, reading for information, skim reading and seeking quotes to back up arguments.</a:t>
            </a:r>
          </a:p>
          <a:p>
            <a:endParaRPr lang="en-GB" sz="2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Helping students understand the rules of the game</a:t>
            </a:r>
          </a:p>
        </p:txBody>
      </p:sp>
      <p:sp>
        <p:nvSpPr>
          <p:cNvPr id="46083" name="Rectangle 3"/>
          <p:cNvSpPr>
            <a:spLocks noGrp="1"/>
          </p:cNvSpPr>
          <p:nvPr>
            <p:ph idx="1"/>
          </p:nvPr>
        </p:nvSpPr>
        <p:spPr>
          <a:xfrm>
            <a:off x="251520" y="1340768"/>
            <a:ext cx="8640960" cy="4988595"/>
          </a:xfrm>
          <a:noFill/>
          <a:ln>
            <a:noFill/>
          </a:ln>
        </p:spPr>
        <p:txBody>
          <a:bodyPr vert="horz" wrap="square" lIns="91440" tIns="45720" rIns="91440" bIns="45720" numCol="1" anchor="t" anchorCtr="0" compatLnSpc="1">
            <a:prstTxWarp prst="textNoShape">
              <a:avLst/>
            </a:prstTxWarp>
          </a:bodyPr>
          <a:lstStyle/>
          <a:p>
            <a:pPr eaLnBrk="0" hangingPunct="0">
              <a:buNone/>
            </a:pPr>
            <a:r>
              <a:rPr lang="en-GB" sz="2600" dirty="0" smtClean="0"/>
              <a:t>The hardship was not understanding. When they give you an assignment and say it was on this handout. But my difficulty is not understanding what to do at first… I think that there’s a lack of my reading ability, which I can’t blame anyone for. I can only blame myself because I don’t like reading. And if you don’t read, you’re not going to learn certain things. So I suppose that’s to do with me…..it’s reading as well as putting what you read into your essay. You can read it and understand it. I can read and understand it, but then you have to incorporate it into your own words. But in the words they want you to say it in, not just: She said this, and this is the way it should be. The words, the proper language. (Bowl op cit 2003 </a:t>
            </a:r>
            <a:r>
              <a:rPr lang="en-GB" sz="2600" dirty="0" smtClean="0"/>
              <a:t>p.90</a:t>
            </a:r>
            <a:r>
              <a:rPr lang="en-GB" sz="2600" dirty="0" smtClean="0"/>
              <a:t>).</a:t>
            </a:r>
          </a:p>
          <a:p>
            <a:pPr eaLnBrk="0" hangingPunct="0"/>
            <a:endParaRPr lang="en-GB" sz="2600" dirty="0" smtClean="0"/>
          </a:p>
          <a:p>
            <a:pPr eaLnBrk="0" hangingPunct="0"/>
            <a:endParaRPr lang="en-GB" sz="26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Helping students understand writing conventions</a:t>
            </a:r>
          </a:p>
        </p:txBody>
      </p:sp>
      <p:sp>
        <p:nvSpPr>
          <p:cNvPr id="51203"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eaLnBrk="0" hangingPunct="0"/>
            <a:r>
              <a:rPr lang="en-GB" sz="2800" dirty="0" smtClean="0"/>
              <a:t>Devote energy to helping students understand what is required of them in terms of writing;</a:t>
            </a:r>
          </a:p>
          <a:p>
            <a:pPr eaLnBrk="0" hangingPunct="0"/>
            <a:r>
              <a:rPr lang="en-GB" sz="2800" dirty="0" smtClean="0"/>
              <a:t>Work with them to understand the various academic discourses that are employed within the subject/institution; </a:t>
            </a:r>
          </a:p>
          <a:p>
            <a:pPr eaLnBrk="0" hangingPunct="0"/>
            <a:r>
              <a:rPr lang="en-GB" sz="2800" dirty="0" smtClean="0"/>
              <a:t>Help them to understand when writing needs to be personal and based on individual experience, such as in a reflective log, and when it needs to be formal and using academic conventions like passive voice and third person, as in written reports and essays.</a:t>
            </a:r>
          </a:p>
          <a:p>
            <a:pPr eaLnBrk="0" hangingPunct="0"/>
            <a:endParaRPr lang="en-GB" sz="2800" dirty="0" smtClean="0"/>
          </a:p>
          <a:p>
            <a:pPr eaLnBrk="0" hangingPunct="0"/>
            <a:endParaRPr lang="en-GB" sz="28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Problems associated with reading</a:t>
            </a:r>
          </a:p>
        </p:txBody>
      </p:sp>
      <p:sp>
        <p:nvSpPr>
          <p:cNvPr id="47107" name="Rectangle 3"/>
          <p:cNvSpPr>
            <a:spLocks noGrp="1"/>
          </p:cNvSpPr>
          <p:nvPr>
            <p:ph idx="1"/>
          </p:nvPr>
        </p:nvSpPr>
        <p:spPr>
          <a:xfrm>
            <a:off x="0" y="1268760"/>
            <a:ext cx="8892480" cy="4789488"/>
          </a:xfrm>
          <a:noFill/>
          <a:ln>
            <a:noFill/>
          </a:ln>
        </p:spPr>
        <p:txBody>
          <a:bodyPr vert="horz" wrap="square" lIns="91440" tIns="45720" rIns="91440" bIns="45720" numCol="1" anchor="t" anchorCtr="0" compatLnSpc="1">
            <a:prstTxWarp prst="textNoShape">
              <a:avLst/>
            </a:prstTxWarp>
          </a:bodyPr>
          <a:lstStyle/>
          <a:p>
            <a:pPr eaLnBrk="0" hangingPunct="0">
              <a:buNone/>
            </a:pPr>
            <a:r>
              <a:rPr lang="en-GB" sz="2600" dirty="0" smtClean="0"/>
              <a:t>If 25% of your marks is from reading, you’ve got to try and show that, even if you haven’t read. I’m not going to sit there and read a chapter, and I’m certainly not going to read a book. But I’ll read little paragraphs that I think are relevant to what I’m writing, and it’s got me through, and my marks have been fine. But I can’t read. If I read too much, it goes over my head. If I’m writing something, I know what I want to say and I need something to back me up… then I will find something in a book that goes with that. I’m not going to try to take in the whole book just for one little bit. I have my book next to me and then I can pick out the bits. (Jenny, full-time community and youth work student). (Marion Bowl Non-traditional entrants to Higher Education 2003 </a:t>
            </a:r>
            <a:r>
              <a:rPr lang="en-GB" sz="2600" dirty="0" smtClean="0"/>
              <a:t>p.89</a:t>
            </a:r>
            <a:r>
              <a:rPr lang="en-GB" sz="2600" dirty="0" smtClean="0"/>
              <a:t>).</a:t>
            </a:r>
          </a:p>
          <a:p>
            <a:pPr eaLnBrk="0" hangingPunct="0"/>
            <a:endParaRPr lang="en-GB" sz="2600" dirty="0" smtClean="0"/>
          </a:p>
          <a:p>
            <a:pPr eaLnBrk="0" hangingPunct="0"/>
            <a:endParaRPr lang="en-GB" sz="26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Help students understand what is required with reading</a:t>
            </a:r>
          </a:p>
        </p:txBody>
      </p:sp>
      <p:sp>
        <p:nvSpPr>
          <p:cNvPr id="48131"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eaLnBrk="0" hangingPunct="0"/>
            <a:r>
              <a:rPr lang="en-GB" sz="2800" dirty="0" smtClean="0"/>
              <a:t>Help them also to understand that there are different kinds of approaches needed for reading depending on whether they are reading for pleasure, for information, for understanding or reading around a topic;</a:t>
            </a:r>
          </a:p>
          <a:p>
            <a:pPr eaLnBrk="0" hangingPunct="0"/>
            <a:r>
              <a:rPr lang="en-GB" sz="2800" dirty="0" smtClean="0"/>
              <a:t>Help them to become active readers with a pen and Post-its in hand, rather than passive readers, fitting the task in alongside television and other noisy distractions;</a:t>
            </a:r>
          </a:p>
          <a:p>
            <a:pPr eaLnBrk="0" hangingPunct="0"/>
            <a:r>
              <a:rPr lang="en-GB" sz="2800" dirty="0" smtClean="0"/>
              <a:t>Give them clear guidance in the early stages about how much they need to read and what kinds of materials they need to focus on.</a:t>
            </a:r>
          </a:p>
          <a:p>
            <a:pPr eaLnBrk="0" hangingPunct="0"/>
            <a:endParaRPr lang="en-GB" sz="2800" dirty="0" smtClean="0"/>
          </a:p>
          <a:p>
            <a:pPr eaLnBrk="0" hangingPunct="0"/>
            <a:endParaRPr lang="en-GB" sz="28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Information literacy includes the capacity to:</a:t>
            </a:r>
            <a:endParaRPr lang="en-GB" sz="3600" dirty="0"/>
          </a:p>
        </p:txBody>
      </p:sp>
      <p:sp>
        <p:nvSpPr>
          <p:cNvPr id="3" name="Content Placeholder 2"/>
          <p:cNvSpPr>
            <a:spLocks noGrp="1"/>
          </p:cNvSpPr>
          <p:nvPr>
            <p:ph idx="1"/>
          </p:nvPr>
        </p:nvSpPr>
        <p:spPr/>
        <p:txBody>
          <a:bodyPr/>
          <a:lstStyle/>
          <a:p>
            <a:r>
              <a:rPr lang="en-GB" sz="2800" dirty="0" smtClean="0"/>
              <a:t>Reference texts and other sources appropriately;</a:t>
            </a:r>
          </a:p>
          <a:p>
            <a:r>
              <a:rPr lang="en-GB" sz="2800" dirty="0" smtClean="0"/>
              <a:t>Select from the vast number of sources available;</a:t>
            </a:r>
          </a:p>
          <a:p>
            <a:r>
              <a:rPr lang="en-GB" sz="2800" dirty="0" smtClean="0"/>
              <a:t>Understanding how the quality of information is assured;</a:t>
            </a:r>
          </a:p>
          <a:p>
            <a:r>
              <a:rPr lang="en-GB" sz="2800" dirty="0" smtClean="0"/>
              <a:t>Using trusted web systems (e.g. using Google Scholar rather than just Google, limits to the trustworthiness Wikipedia, considering the value of personal postings on websites);</a:t>
            </a:r>
          </a:p>
          <a:p>
            <a:r>
              <a:rPr lang="en-GB" sz="2800" dirty="0" smtClean="0"/>
              <a:t>The importance of peer review i.e. what differentiates a peer-reviewed journal article from, for example, a vanity </a:t>
            </a:r>
            <a:r>
              <a:rPr lang="en-GB" sz="2800" dirty="0" smtClean="0"/>
              <a:t>publication.</a:t>
            </a:r>
            <a:endParaRPr lang="en-GB"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Assessment literacy: students do better if they can: </a:t>
            </a:r>
            <a:endParaRPr lang="en-GB" sz="3600" dirty="0"/>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smtClean="0"/>
              <a:t>Make sense of key terms such as criteria, weightings, and level;</a:t>
            </a:r>
          </a:p>
          <a:p>
            <a:r>
              <a:rPr lang="en-GB" sz="2600" dirty="0" smtClean="0"/>
              <a:t>Encounter a variety of assessment methods (e.g. presentations, portfolios, posters, assessed web participation, </a:t>
            </a:r>
            <a:r>
              <a:rPr lang="en-GB" sz="2600" dirty="0" err="1" smtClean="0"/>
              <a:t>practicals</a:t>
            </a:r>
            <a:r>
              <a:rPr lang="en-GB" sz="2600" dirty="0" smtClean="0"/>
              <a:t>, </a:t>
            </a:r>
            <a:r>
              <a:rPr lang="en-GB" sz="2600" dirty="0" err="1" smtClean="0"/>
              <a:t>vivas</a:t>
            </a:r>
            <a:r>
              <a:rPr lang="en-GB" sz="2600" dirty="0" smtClean="0"/>
              <a:t> etc) and get practice in using them;</a:t>
            </a:r>
          </a:p>
          <a:p>
            <a:r>
              <a:rPr lang="en-GB" sz="2600" dirty="0" smtClean="0"/>
              <a:t>Be strategic in their behaviours, putting more work into aspects of an assignment with high weightings, interrogating criteria to find out what is really required and so on;</a:t>
            </a:r>
          </a:p>
          <a:p>
            <a:r>
              <a:rPr lang="en-GB" sz="2600" dirty="0" smtClean="0"/>
              <a:t>Gain clarity on how the assessment regulations work in their HEI, including issues concerning submission, resubmission, pass marks, </a:t>
            </a:r>
            <a:r>
              <a:rPr lang="en-GB" sz="2600" dirty="0" err="1" smtClean="0"/>
              <a:t>condonement</a:t>
            </a:r>
            <a:r>
              <a:rPr lang="en-GB" sz="2600" dirty="0" smtClean="0"/>
              <a:t> etc</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Assessment and confidence</a:t>
            </a:r>
          </a:p>
        </p:txBody>
      </p:sp>
      <p:sp>
        <p:nvSpPr>
          <p:cNvPr id="41987"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eaLnBrk="0" hangingPunct="0"/>
            <a:r>
              <a:rPr lang="en-GB" sz="2800" dirty="0" smtClean="0"/>
              <a:t>Crudely, student achievement is linked to students own beliefs about their abilities, whether these are fixed or malleable;</a:t>
            </a:r>
          </a:p>
          <a:p>
            <a:pPr eaLnBrk="0" hangingPunct="0"/>
            <a:r>
              <a:rPr lang="en-GB" sz="2800" dirty="0" smtClean="0"/>
              <a:t>Students who subscribe to an entity (fixed) theory of intelligence need ‘a diet of easy successes’ (Dweck, 2000:15) to confirm their ability and are fearful of learning goals as this involves an element of risk and personal failure. Assessment for these students is an all-encompassing activity that defines them as people. If they fail at the task, they are failures. </a:t>
            </a:r>
          </a:p>
          <a:p>
            <a:pPr eaLnBrk="0" hangingPunct="0"/>
            <a:endParaRPr lang="en-GB" sz="2800" dirty="0" smtClean="0"/>
          </a:p>
          <a:p>
            <a:pPr eaLnBrk="0" hangingPunct="0"/>
            <a:endParaRPr lang="en-GB" sz="2800"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a:xfrm>
            <a:off x="457200" y="249238"/>
            <a:ext cx="7543800" cy="1451570"/>
          </a:xfrm>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Students who believe that intelligence is malleable may be more robust</a:t>
            </a:r>
          </a:p>
        </p:txBody>
      </p:sp>
      <p:sp>
        <p:nvSpPr>
          <p:cNvPr id="43011" name="Rectangle 3"/>
          <p:cNvSpPr>
            <a:spLocks noGrp="1"/>
          </p:cNvSpPr>
          <p:nvPr>
            <p:ph idx="1"/>
          </p:nvPr>
        </p:nvSpPr>
        <p:spPr>
          <a:xfrm>
            <a:off x="468313" y="1844823"/>
            <a:ext cx="8229600" cy="4484539"/>
          </a:xfrm>
          <a:noFill/>
          <a:ln>
            <a:noFill/>
          </a:ln>
        </p:spPr>
        <p:txBody>
          <a:bodyPr vert="horz" wrap="square" lIns="91440" tIns="45720" rIns="91440" bIns="45720" numCol="1" anchor="t" anchorCtr="0" compatLnSpc="1">
            <a:prstTxWarp prst="textNoShape">
              <a:avLst/>
            </a:prstTxWarp>
          </a:bodyPr>
          <a:lstStyle/>
          <a:p>
            <a:pPr eaLnBrk="0" hangingPunct="0">
              <a:buNone/>
            </a:pPr>
            <a:r>
              <a:rPr lang="en-GB" sz="2800" dirty="0" smtClean="0"/>
              <a:t>Students who believe that intelligence is incremental have little or no fear of failure. A typical response from such a student is ‘The harder it gets, the harder I need to try’. These students do not see failure as an indictment of themselves and [can] separate their self-image from their academic achievement. When faced with a challenge, these students are more likely to continue in the face of adversity because they have nothing to prove. (after Clegg in Peelo and Wareham, 2002)</a:t>
            </a:r>
          </a:p>
          <a:p>
            <a:pPr eaLnBrk="0" hangingPunct="0"/>
            <a:endParaRPr lang="en-GB" sz="2800" dirty="0" smtClean="0"/>
          </a:p>
          <a:p>
            <a:pPr eaLnBrk="0" hangingPunct="0"/>
            <a:endParaRPr lang="en-GB" sz="2800"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Social literacy: students using emotional intelligence can: </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sz="3200" dirty="0" smtClean="0"/>
              <a:t>Perceive accurately, appraise and express their own emotions;</a:t>
            </a:r>
          </a:p>
          <a:p>
            <a:r>
              <a:rPr lang="en-GB" sz="3200" dirty="0" smtClean="0"/>
              <a:t>Access and/or generate feelings when they facilitate thought;</a:t>
            </a:r>
          </a:p>
          <a:p>
            <a:r>
              <a:rPr lang="en-GB" sz="3200" dirty="0" smtClean="0"/>
              <a:t>Understand emotions and emotional thought;</a:t>
            </a:r>
          </a:p>
          <a:p>
            <a:r>
              <a:rPr lang="en-GB" sz="3200" dirty="0" smtClean="0"/>
              <a:t>Regulate emotions to promote emotional and intellectual growth.</a:t>
            </a:r>
          </a:p>
          <a:p>
            <a:pPr>
              <a:buNone/>
            </a:pPr>
            <a:r>
              <a:rPr lang="en-GB" sz="3200" dirty="0" smtClean="0"/>
              <a:t>(after </a:t>
            </a:r>
            <a:r>
              <a:rPr lang="en-GB" sz="3200" dirty="0" err="1" smtClean="0"/>
              <a:t>Salovey</a:t>
            </a:r>
            <a:r>
              <a:rPr lang="en-GB" sz="3200" dirty="0" smtClean="0"/>
              <a:t> and Meyer)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35060"/>
          </a:xfrm>
        </p:spPr>
        <p:txBody>
          <a:bodyPr/>
          <a:lstStyle/>
          <a:p>
            <a:r>
              <a:rPr lang="en-GB" dirty="0" smtClean="0"/>
              <a:t>By the </a:t>
            </a:r>
            <a:r>
              <a:rPr lang="en-GB" dirty="0" smtClean="0"/>
              <a:t>end of the workshop participants will have had a chance to discuss a range of issues including:</a:t>
            </a:r>
            <a:endParaRPr lang="en-GB" dirty="0"/>
          </a:p>
        </p:txBody>
      </p:sp>
      <p:sp>
        <p:nvSpPr>
          <p:cNvPr id="3" name="Content Placeholder 2"/>
          <p:cNvSpPr>
            <a:spLocks noGrp="1"/>
          </p:cNvSpPr>
          <p:nvPr>
            <p:ph idx="1"/>
          </p:nvPr>
        </p:nvSpPr>
        <p:spPr/>
        <p:txBody>
          <a:bodyPr/>
          <a:lstStyle/>
          <a:p>
            <a:pPr lvl="0"/>
            <a:r>
              <a:rPr lang="en-GB" sz="2800" dirty="0" smtClean="0"/>
              <a:t>How can the right kind of recruitment promote achievement and retention, exploring particularly language and other skills?</a:t>
            </a:r>
          </a:p>
          <a:p>
            <a:pPr lvl="0"/>
            <a:r>
              <a:rPr lang="en-GB" sz="2800" dirty="0" smtClean="0"/>
              <a:t>How can we support the development of students various literacies, including academic literacy, assessment literacy, digital and information literacy and social literacy?</a:t>
            </a:r>
          </a:p>
          <a:p>
            <a:pPr lvl="0"/>
            <a:r>
              <a:rPr lang="en-GB" sz="2800" dirty="0" smtClean="0"/>
              <a:t>How can we track and monitor students at risk of failure, and what kind of interventions are successful in supporting them?</a:t>
            </a:r>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Emotional intelligence helps students</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sz="2800" dirty="0" smtClean="0"/>
              <a:t>Better understand and work with others; </a:t>
            </a:r>
          </a:p>
          <a:p>
            <a:r>
              <a:rPr lang="en-GB" sz="2800" dirty="0" smtClean="0"/>
              <a:t>Employ empathy to achieve the ends they are seeking;</a:t>
            </a:r>
          </a:p>
          <a:p>
            <a:r>
              <a:rPr lang="en-GB" sz="2800" dirty="0" smtClean="0"/>
              <a:t>Notice and use non-verbal cues from others;</a:t>
            </a:r>
          </a:p>
          <a:p>
            <a:r>
              <a:rPr lang="en-GB" sz="2800" dirty="0" smtClean="0"/>
              <a:t>Productively consider how their own non-verbal cues are being perceived; </a:t>
            </a:r>
          </a:p>
          <a:p>
            <a:r>
              <a:rPr lang="en-GB" sz="2800" dirty="0" smtClean="0"/>
              <a:t>Understand, express and regulate their own of emotions;</a:t>
            </a:r>
          </a:p>
          <a:p>
            <a:r>
              <a:rPr lang="en-GB" sz="2800" dirty="0" smtClean="0"/>
              <a:t>Improve their own capacities for flexible planning and creative thinking.</a:t>
            </a:r>
          </a:p>
          <a:p>
            <a:endParaRPr lang="en-GB"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8"/>
            <a:ext cx="7786718" cy="1074737"/>
          </a:xfrm>
          <a:noFill/>
          <a:ln>
            <a:noFill/>
          </a:ln>
        </p:spPr>
        <p:txBody>
          <a:bodyPr vert="horz" wrap="square" lIns="91440" tIns="45720" rIns="91440" bIns="45720" numCol="1" anchor="b" anchorCtr="0" compatLnSpc="1">
            <a:prstTxWarp prst="textNoShape">
              <a:avLst/>
            </a:prstTxWarp>
          </a:bodyPr>
          <a:lstStyle/>
          <a:p>
            <a:r>
              <a:rPr lang="en-GB" sz="3600" dirty="0" smtClean="0"/>
              <a:t>Teachers using emotional intelligence in the classroom can:</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sz="2800" dirty="0" smtClean="0"/>
              <a:t>Recognise and respond to your own and your students feelings in the classroom, in order to make you both more effective;</a:t>
            </a:r>
          </a:p>
          <a:p>
            <a:r>
              <a:rPr lang="en-GB" sz="2800" dirty="0" smtClean="0"/>
              <a:t>Encourage an emotional state in your learners that is conducive to learning, working beyond face-to face classroom time.</a:t>
            </a:r>
          </a:p>
          <a:p>
            <a:pPr>
              <a:buNone/>
            </a:pPr>
            <a:r>
              <a:rPr lang="en-GB" sz="2800" dirty="0" smtClean="0"/>
              <a:t>(after </a:t>
            </a:r>
            <a:r>
              <a:rPr lang="en-GB" sz="2800" dirty="0" err="1" smtClean="0"/>
              <a:t>Mortiboys</a:t>
            </a:r>
            <a:r>
              <a:rPr lang="en-GB" sz="2800" dirty="0" smtClean="0"/>
              <a:t>, 2005)</a:t>
            </a:r>
            <a:endParaRPr lang="en-GB"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Using technologies to promote effective learning. We can:</a:t>
            </a:r>
            <a:endParaRPr lang="en-GB" sz="3600" dirty="0"/>
          </a:p>
        </p:txBody>
      </p:sp>
      <p:sp>
        <p:nvSpPr>
          <p:cNvPr id="3" name="Content Placeholder 2"/>
          <p:cNvSpPr>
            <a:spLocks noGrp="1"/>
          </p:cNvSpPr>
          <p:nvPr>
            <p:ph idx="1"/>
          </p:nvPr>
        </p:nvSpPr>
        <p:spPr>
          <a:xfrm>
            <a:off x="214282" y="1285860"/>
            <a:ext cx="8483631" cy="5043503"/>
          </a:xfrm>
          <a:noFill/>
          <a:ln>
            <a:noFill/>
          </a:ln>
        </p:spPr>
        <p:txBody>
          <a:bodyPr vert="horz" wrap="square" lIns="91440" tIns="45720" rIns="91440" bIns="45720" numCol="1" anchor="t" anchorCtr="0" compatLnSpc="1">
            <a:prstTxWarp prst="textNoShape">
              <a:avLst/>
            </a:prstTxWarp>
          </a:bodyPr>
          <a:lstStyle/>
          <a:p>
            <a:r>
              <a:rPr lang="en-GB" sz="2600" dirty="0" smtClean="0"/>
              <a:t>Explore technologies to support administration of programmes, for example, using direct links between assessment activities, </a:t>
            </a:r>
            <a:r>
              <a:rPr lang="en-GB" sz="2600" dirty="0" err="1" smtClean="0"/>
              <a:t>gradebooks</a:t>
            </a:r>
            <a:r>
              <a:rPr lang="en-GB" sz="2600" dirty="0" smtClean="0"/>
              <a:t> and student records;</a:t>
            </a:r>
          </a:p>
          <a:p>
            <a:r>
              <a:rPr lang="en-GB" sz="2600" dirty="0" smtClean="0"/>
              <a:t>Make resources available through the VLE including reference materials and texts, activities, students individual or shared work;</a:t>
            </a:r>
          </a:p>
          <a:p>
            <a:r>
              <a:rPr lang="en-GB" sz="2600" dirty="0" smtClean="0"/>
              <a:t>Provide feedback to students by creating rubrics with marking schemes, including criteria, weighting and other essential elements. Then on screen you can highlight the relevant boxes for each student, add commentaries and feedback (including from a statement bank) as required and click to deliver it directly to students automatically</a:t>
            </a:r>
          </a:p>
          <a:p>
            <a:endParaRPr lang="en-GB" sz="26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Tracking and monitoring students at risk of failure: we can support them by:</a:t>
            </a:r>
            <a:endParaRPr lang="en-GB" sz="3200" dirty="0"/>
          </a:p>
        </p:txBody>
      </p:sp>
      <p:sp>
        <p:nvSpPr>
          <p:cNvPr id="3" name="Content Placeholder 2"/>
          <p:cNvSpPr>
            <a:spLocks noGrp="1"/>
          </p:cNvSpPr>
          <p:nvPr>
            <p:ph idx="1"/>
          </p:nvPr>
        </p:nvSpPr>
        <p:spPr>
          <a:xfrm>
            <a:off x="285720" y="1412875"/>
            <a:ext cx="8572559" cy="4789488"/>
          </a:xfrm>
        </p:spPr>
        <p:txBody>
          <a:bodyPr/>
          <a:lstStyle/>
          <a:p>
            <a:r>
              <a:rPr lang="en-GB" sz="2800" dirty="0" smtClean="0"/>
              <a:t>Systematising our approaches effectively and efficiently, largely by using technologies, for example</a:t>
            </a:r>
            <a:r>
              <a:rPr lang="en-GB" sz="2800" dirty="0" smtClean="0"/>
              <a:t>, by </a:t>
            </a:r>
            <a:r>
              <a:rPr lang="en-GB" sz="2800" dirty="0" smtClean="0"/>
              <a:t>using early short computer-based assessment tasks to gauge who is engaging with classroom activities;</a:t>
            </a:r>
          </a:p>
          <a:p>
            <a:r>
              <a:rPr lang="en-GB" sz="2800" dirty="0" smtClean="0"/>
              <a:t>Providing learning pathways which are offered depending on a student’s marks achieved in the last interaction, with successive branching pathways of tasks for each student to complement class activities;</a:t>
            </a:r>
          </a:p>
          <a:p>
            <a:r>
              <a:rPr lang="en-GB" sz="2800" dirty="0" smtClean="0"/>
              <a:t>Retaining the personal touch through personal tutor systems and good communication.</a:t>
            </a:r>
            <a:endParaRPr lang="en-GB" sz="28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Conclusions</a:t>
            </a:r>
          </a:p>
        </p:txBody>
      </p:sp>
      <p:sp>
        <p:nvSpPr>
          <p:cNvPr id="43011" name="Rectangle 3"/>
          <p:cNvSpPr>
            <a:spLocks noGrp="1" noChangeArrowheads="1"/>
          </p:cNvSpPr>
          <p:nvPr>
            <p:ph type="body" idx="1"/>
          </p:nvPr>
        </p:nvSpPr>
        <p:spPr>
          <a:xfrm>
            <a:off x="457200" y="764704"/>
            <a:ext cx="8458200" cy="5361459"/>
          </a:xfrm>
        </p:spPr>
        <p:txBody>
          <a:bodyPr/>
          <a:lstStyle/>
          <a:p>
            <a:pPr eaLnBrk="1" hangingPunct="1"/>
            <a:r>
              <a:rPr lang="en-US" sz="2800" dirty="0" smtClean="0"/>
              <a:t>In an era of global higher education, there is no alternative to making sure the student experience is an engaging one;</a:t>
            </a:r>
          </a:p>
          <a:p>
            <a:pPr eaLnBrk="1" hangingPunct="1"/>
            <a:r>
              <a:rPr lang="en-US" sz="2800" dirty="0" smtClean="0"/>
              <a:t>No institution can afford to let standards slip;, since that is how we and are students are judged. </a:t>
            </a:r>
          </a:p>
          <a:p>
            <a:pPr eaLnBrk="1" hangingPunct="1"/>
            <a:r>
              <a:rPr lang="en-US" sz="2800" dirty="0" smtClean="0"/>
              <a:t>Students don’t always take their learning programmes as seriously as we would wish them to do, and a </a:t>
            </a:r>
            <a:r>
              <a:rPr lang="en-US" sz="2800" i="1" dirty="0" smtClean="0"/>
              <a:t>laissez faire </a:t>
            </a:r>
            <a:r>
              <a:rPr lang="en-US" sz="2800" dirty="0" smtClean="0"/>
              <a:t>attitude doesn’t work;</a:t>
            </a:r>
          </a:p>
          <a:p>
            <a:pPr eaLnBrk="1" hangingPunct="1"/>
            <a:r>
              <a:rPr lang="en-US" sz="2800" dirty="0" smtClean="0"/>
              <a:t>Staff already feel hard-pressed and overworked;</a:t>
            </a:r>
          </a:p>
          <a:p>
            <a:pPr eaLnBrk="1" hangingPunct="1"/>
            <a:r>
              <a:rPr lang="en-US" sz="2800" dirty="0" smtClean="0"/>
              <a:t>Institutions often need to completely review the offer made to students to balance these competing demands.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None/>
              <a:defRPr/>
            </a:pPr>
            <a:r>
              <a:rPr lang="en-GB" sz="1800" dirty="0" err="1" smtClean="0"/>
              <a:t>ASKe</a:t>
            </a:r>
            <a:r>
              <a:rPr lang="en-GB" sz="1800" dirty="0" smtClean="0"/>
              <a:t> Weston Manor manifesto </a:t>
            </a:r>
            <a:r>
              <a:rPr lang="en-GB" sz="1800" dirty="0" smtClean="0">
                <a:hlinkClick r:id="rId3"/>
              </a:rPr>
              <a:t>http://www.brookes.ac.uk/aske/Manifesto/</a:t>
            </a:r>
            <a:r>
              <a:rPr lang="en-GB" sz="1800" dirty="0" smtClean="0"/>
              <a:t> (accessed April 2012)</a:t>
            </a:r>
          </a:p>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buNone/>
              <a:defRPr/>
            </a:pPr>
            <a:r>
              <a:rPr lang="en-GB" sz="1800" dirty="0" err="1" smtClean="0"/>
              <a:t>Bloxham</a:t>
            </a:r>
            <a:r>
              <a:rPr lang="en-GB" sz="1800" dirty="0" smtClean="0"/>
              <a:t>, S. Marking and moderation in the UK: false assumptions and wasted resources, </a:t>
            </a:r>
            <a:r>
              <a:rPr lang="en-GB" sz="1800" i="1" dirty="0" smtClean="0"/>
              <a:t>Assessment &amp; Evaluation in Higher Education</a:t>
            </a:r>
            <a:r>
              <a:rPr lang="en-GB" sz="1800" dirty="0" smtClean="0"/>
              <a:t> 34.2 (2009): 209-220.</a:t>
            </a:r>
          </a:p>
          <a:p>
            <a:pPr marL="609600" indent="-609600" eaLnBrk="1" hangingPunct="1">
              <a:buFont typeface="Wingdings" pitchFamily="2" charset="2"/>
              <a:buNone/>
              <a:defRPr/>
            </a:pPr>
            <a:r>
              <a:rPr lang="en-GB" sz="1800" dirty="0" err="1" smtClean="0">
                <a:cs typeface="Times New Roman" pitchFamily="18" charset="0"/>
              </a:rPr>
              <a:t>Bloxham</a:t>
            </a:r>
            <a:r>
              <a:rPr lang="en-GB" sz="1800" dirty="0" smtClean="0">
                <a:cs typeface="Times New Roman" pitchFamily="18" charset="0"/>
              </a:rPr>
              <a:t>, S. and Boyd, P. (2007) </a:t>
            </a:r>
            <a:r>
              <a:rPr lang="en-GB" sz="1800" i="1" dirty="0" smtClean="0">
                <a:cs typeface="Times New Roman" pitchFamily="18" charset="0"/>
              </a:rPr>
              <a:t>Developing effective assessment in higher education: a practical guide</a:t>
            </a:r>
            <a:r>
              <a:rPr lang="en-GB" sz="1800" dirty="0" smtClean="0">
                <a:cs typeface="Times New Roman" pitchFamily="18" charset="0"/>
              </a:rPr>
              <a:t>, Maidenhead, Open University Press.</a:t>
            </a:r>
          </a:p>
          <a:p>
            <a:pPr marL="609600" indent="-609600"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Boud, D. (1995) </a:t>
            </a:r>
            <a:r>
              <a:rPr lang="en-GB" sz="1800" i="1" dirty="0" smtClean="0"/>
              <a:t>Enhancing learning through self-assessment,</a:t>
            </a:r>
            <a:r>
              <a:rPr lang="en-GB" sz="1800" dirty="0" smtClean="0"/>
              <a:t> London: </a:t>
            </a:r>
            <a:r>
              <a:rPr lang="en-GB" sz="1800" dirty="0" err="1" smtClean="0"/>
              <a:t>Routledge</a:t>
            </a:r>
            <a:r>
              <a:rPr lang="en-GB" sz="1800" dirty="0" smtClean="0"/>
              <a:t>.</a:t>
            </a:r>
          </a:p>
          <a:p>
            <a:pPr marL="609600" indent="-609600" eaLnBrk="1" hangingPunct="1">
              <a:buNone/>
              <a:defRPr/>
            </a:pPr>
            <a:r>
              <a:rPr lang="en-GB" sz="1800" dirty="0" smtClean="0"/>
              <a:t>Brown, S. (2011) 	</a:t>
            </a:r>
            <a:r>
              <a:rPr lang="en-GB" sz="1800" i="1" dirty="0" smtClean="0"/>
              <a:t>First class: how assessment can enhance student learning </a:t>
            </a:r>
            <a:r>
              <a:rPr lang="en-GB" sz="1800" dirty="0" smtClean="0"/>
              <a:t>in </a:t>
            </a:r>
            <a:r>
              <a:rPr lang="en-GB" sz="1800" i="1" dirty="0" smtClean="0"/>
              <a:t>Blue Skies: new thinking about the future of higher education, </a:t>
            </a:r>
            <a:r>
              <a:rPr lang="en-GB" sz="1800" dirty="0" smtClean="0"/>
              <a:t>London: Pearson.</a:t>
            </a:r>
          </a:p>
          <a:p>
            <a:pPr marL="609600" indent="-609600" eaLnBrk="1" hangingPunct="1">
              <a:buFont typeface="Wingdings" pitchFamily="2" charset="2"/>
              <a:buNone/>
              <a:defRPr/>
            </a:pPr>
            <a:r>
              <a:rPr lang="en-GB" sz="1800" dirty="0" smtClean="0"/>
              <a:t>Brown, S. and </a:t>
            </a:r>
            <a:r>
              <a:rPr lang="en-GB" sz="1800" dirty="0" err="1" smtClean="0"/>
              <a:t>Glasner</a:t>
            </a:r>
            <a:r>
              <a:rPr lang="en-GB" sz="1800" dirty="0" smtClean="0"/>
              <a:t>, A. (eds.)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defRPr/>
            </a:pPr>
            <a:endParaRPr lang="en-GB" sz="1800" dirty="0" smtClean="0"/>
          </a:p>
          <a:p>
            <a:pPr eaLnBrk="1" hangingPunct="1">
              <a:lnSpc>
                <a:spcPct val="90000"/>
              </a:lnSpc>
              <a:buNone/>
              <a:defRPr/>
            </a:pPr>
            <a:endParaRPr lang="en-GB" sz="18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Useful references 2</a:t>
            </a:r>
          </a:p>
        </p:txBody>
      </p:sp>
      <p:sp>
        <p:nvSpPr>
          <p:cNvPr id="208899" name="Rectangle 3"/>
          <p:cNvSpPr>
            <a:spLocks noGrp="1" noChangeArrowheads="1"/>
          </p:cNvSpPr>
          <p:nvPr>
            <p:ph type="body" idx="1"/>
          </p:nvPr>
        </p:nvSpPr>
        <p:spPr>
          <a:xfrm>
            <a:off x="179512" y="981075"/>
            <a:ext cx="8712967"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None/>
              <a:defRPr/>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Australia, Acer Press, pp.74-91</a:t>
            </a:r>
            <a:endParaRPr lang="en-GB" sz="1800" dirty="0" smtClean="0"/>
          </a:p>
          <a:p>
            <a:pPr eaLnBrk="1" hangingPunct="1">
              <a:buFont typeface="Wingdings" pitchFamily="2" charset="2"/>
              <a:buNone/>
              <a:defRPr/>
            </a:pPr>
            <a:r>
              <a:rPr lang="en-US" sz="1800" dirty="0" smtClean="0"/>
              <a:t>Carless, D., Joughin, G., </a:t>
            </a:r>
            <a:r>
              <a:rPr lang="en-US" sz="1800" dirty="0" err="1" smtClean="0"/>
              <a:t>Ngar</a:t>
            </a:r>
            <a:r>
              <a:rPr lang="en-US" sz="1800" dirty="0" smtClean="0"/>
              <a:t>-Fun Liu </a:t>
            </a:r>
            <a:r>
              <a:rPr lang="en-US" sz="1800" i="1" dirty="0" smtClean="0"/>
              <a:t>et al</a:t>
            </a:r>
            <a:r>
              <a:rPr lang="en-US" sz="1800" dirty="0" smtClean="0"/>
              <a:t> (2006) </a:t>
            </a:r>
            <a:r>
              <a:rPr lang="en-US" sz="1800" i="1" dirty="0" smtClean="0"/>
              <a:t>How Assessment supports learning: Learning orientated assessment in action </a:t>
            </a:r>
            <a:r>
              <a:rPr lang="en-US" sz="1800" dirty="0" smtClean="0"/>
              <a:t>Hong Kong: Hong Kong University Press.</a:t>
            </a:r>
          </a:p>
          <a:p>
            <a:pPr eaLnBrk="1" hangingPunct="1">
              <a:buFont typeface="Wingdings" pitchFamily="2" charset="2"/>
              <a:buNone/>
              <a:defRPr/>
            </a:pPr>
            <a:r>
              <a:rPr lang="en-GB" sz="1800" dirty="0" smtClean="0"/>
              <a:t>Carroll, J. and Ryan, J. (2005) </a:t>
            </a:r>
            <a:r>
              <a:rPr lang="en-GB" sz="1800" i="1" dirty="0" smtClean="0"/>
              <a:t>Teaching International students: improving learning for all. </a:t>
            </a:r>
            <a:r>
              <a:rPr lang="en-GB" sz="1800" dirty="0" smtClean="0"/>
              <a:t>London: Routledge SEDA series.</a:t>
            </a:r>
          </a:p>
          <a:p>
            <a:pPr eaLnBrk="1" hangingPunct="1">
              <a:buNone/>
              <a:defRPr/>
            </a:pPr>
            <a:r>
              <a:rPr lang="en-GB" sz="1800" dirty="0" err="1" smtClean="0"/>
              <a:t>Crosling</a:t>
            </a:r>
            <a:r>
              <a:rPr lang="en-GB" sz="1800" dirty="0" smtClean="0"/>
              <a:t>, G., Thomas, L. and </a:t>
            </a:r>
            <a:r>
              <a:rPr lang="en-GB" sz="1800" dirty="0" err="1" smtClean="0"/>
              <a:t>Heagney</a:t>
            </a:r>
            <a:r>
              <a:rPr lang="en-GB" sz="1800" dirty="0" smtClean="0"/>
              <a:t>, M. (2008) </a:t>
            </a:r>
            <a:r>
              <a:rPr lang="en-GB" sz="1800" i="1" dirty="0" smtClean="0"/>
              <a:t>Improving student retention in Higher Education,</a:t>
            </a:r>
            <a:r>
              <a:rPr lang="en-GB" sz="1800" dirty="0" smtClean="0"/>
              <a:t> London and New York: Routledge </a:t>
            </a:r>
          </a:p>
          <a:p>
            <a:pPr marL="609600" indent="-609600" eaLnBrk="1" hangingPunct="1">
              <a:buFont typeface="Wingdings" pitchFamily="2" charset="2"/>
              <a:buNone/>
              <a:defRPr/>
            </a:pPr>
            <a:r>
              <a:rPr lang="en-GB" sz="1800" dirty="0" smtClean="0"/>
              <a:t>Crooks, T. (1988) </a:t>
            </a:r>
            <a:r>
              <a:rPr lang="en-GB" sz="1800" i="1" dirty="0" smtClean="0"/>
              <a:t>Assessing student performance, </a:t>
            </a:r>
            <a:r>
              <a:rPr lang="en-GB" sz="1800" dirty="0" smtClean="0"/>
              <a:t>HERDSA Green Guide No 8 HERDSA (reprinted 1994).</a:t>
            </a:r>
          </a:p>
          <a:p>
            <a:pPr marL="609600" indent="-609600" eaLnBrk="1" hangingPunct="1">
              <a:buFont typeface="Wingdings" pitchFamily="2" charset="2"/>
              <a:buNone/>
              <a:defRPr/>
            </a:pPr>
            <a:r>
              <a:rPr lang="en-GB" sz="1800" dirty="0" err="1" smtClean="0"/>
              <a:t>Falchikov</a:t>
            </a:r>
            <a:r>
              <a:rPr lang="en-GB" sz="1800" dirty="0" smtClean="0"/>
              <a:t>, N. (2004) </a:t>
            </a:r>
            <a:r>
              <a:rPr lang="en-GB" sz="1800" i="1" dirty="0" smtClean="0"/>
              <a:t>Improving Assessment through Student Involvement: Practical Solutions for Aiding Learning in Higher and Further Education,</a:t>
            </a:r>
            <a:r>
              <a:rPr lang="en-GB" sz="1800" dirty="0" smtClean="0"/>
              <a:t> London: Routledge.</a:t>
            </a:r>
          </a:p>
          <a:p>
            <a:pPr marL="609600" indent="-609600" eaLnBrk="1" hangingPunct="1">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 </a:t>
            </a:r>
            <a:r>
              <a:rPr lang="en-GB" sz="1800" dirty="0" smtClean="0"/>
              <a:t>Maidenhead: SRHE/Open University Press.</a:t>
            </a:r>
          </a:p>
          <a:p>
            <a:pPr marL="609600" indent="-609600" eaLnBrk="1" hangingPunct="1">
              <a:buNone/>
              <a:defRPr/>
            </a:pPr>
            <a:r>
              <a:rPr lang="en-GB" sz="1800" dirty="0" err="1" smtClean="0"/>
              <a:t>Havnes</a:t>
            </a:r>
            <a:r>
              <a:rPr lang="en-GB" sz="1800" dirty="0" smtClean="0"/>
              <a:t>, A. (2007), ‘What can feedback practices tell us about variation in grading across fields?’ Presented at the </a:t>
            </a:r>
            <a:r>
              <a:rPr lang="en-GB" sz="1800" dirty="0" err="1" smtClean="0"/>
              <a:t>ASKe</a:t>
            </a:r>
            <a:r>
              <a:rPr lang="en-GB" sz="1800" dirty="0" smtClean="0"/>
              <a:t> Seminar Series, Oxford Brookes University, 19th September.</a:t>
            </a:r>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None/>
              <a:defRPr/>
            </a:pPr>
            <a:r>
              <a:rPr lang="en-GB" sz="1800" dirty="0" smtClean="0"/>
              <a:t>Higher Education Academy (2012) </a:t>
            </a:r>
            <a:r>
              <a:rPr lang="en-GB" sz="1800" i="1" dirty="0" smtClean="0"/>
              <a:t>A marked improvement; transforming assessment in higher education</a:t>
            </a:r>
            <a:r>
              <a:rPr lang="en-GB" sz="1800" dirty="0" smtClean="0"/>
              <a:t>, York: HEA.</a:t>
            </a:r>
          </a:p>
          <a:p>
            <a:pPr marL="609600" indent="-609600" eaLnBrk="1" hangingPunct="1">
              <a:buFont typeface="Wingdings" pitchFamily="2" charset="2"/>
              <a:buNone/>
              <a:defRPr/>
            </a:pPr>
            <a:r>
              <a:rPr lang="en-GB" sz="1800" dirty="0" smtClean="0"/>
              <a:t>Knight, P. and </a:t>
            </a:r>
            <a:r>
              <a:rPr lang="en-GB" sz="1800" dirty="0" err="1" smtClean="0"/>
              <a:t>Yorke</a:t>
            </a:r>
            <a:r>
              <a:rPr lang="en-GB" sz="1800" dirty="0" smtClean="0"/>
              <a:t>, M. (2003) </a:t>
            </a:r>
            <a:r>
              <a:rPr lang="en-GB" sz="1800" i="1" dirty="0" smtClean="0"/>
              <a:t>Assessment, learning and employability</a:t>
            </a:r>
            <a:r>
              <a:rPr lang="en-GB" sz="1800" dirty="0" smtClean="0"/>
              <a:t> Maidenhead, UK: SRHE/Open University Press.</a:t>
            </a:r>
          </a:p>
          <a:p>
            <a:pPr eaLnBrk="1" hangingPunct="1">
              <a:buFont typeface="Wingdings" pitchFamily="2" charset="2"/>
              <a:buNone/>
              <a:defRPr/>
            </a:pPr>
            <a:r>
              <a:rPr lang="en-GB" sz="1800" dirty="0" err="1" smtClean="0"/>
              <a:t>Mentkowski</a:t>
            </a:r>
            <a:r>
              <a:rPr lang="en-GB" sz="1800" dirty="0" smtClean="0"/>
              <a:t>, M. and associates (2000) p.82 </a:t>
            </a:r>
            <a:r>
              <a:rPr lang="en-GB" sz="1800" i="1" dirty="0" smtClean="0"/>
              <a:t>Learning that lasts: integrating learning development and performance in college and beyond,</a:t>
            </a:r>
            <a:r>
              <a:rPr lang="en-GB" sz="1800" dirty="0" smtClean="0"/>
              <a:t> San Francisco: </a:t>
            </a:r>
            <a:r>
              <a:rPr lang="en-GB" sz="1800" dirty="0" err="1" smtClean="0"/>
              <a:t>Jossey</a:t>
            </a:r>
            <a:r>
              <a:rPr lang="en-GB" sz="1800" dirty="0" smtClean="0"/>
              <a:t>-Bass.</a:t>
            </a:r>
          </a:p>
          <a:p>
            <a:pPr eaLnBrk="1" hangingPunct="1">
              <a:buFont typeface="Wingdings" pitchFamily="2" charset="2"/>
              <a:buNone/>
              <a:defRPr/>
            </a:pPr>
            <a:r>
              <a:rPr lang="en-GB" sz="1800" dirty="0" smtClean="0"/>
              <a:t>McDowell, L. and Brown, S. (1998) </a:t>
            </a:r>
            <a:r>
              <a:rPr lang="en-GB" sz="1800" i="1" dirty="0" smtClean="0"/>
              <a:t>Assessing students: cheating and plagiarism</a:t>
            </a:r>
            <a:r>
              <a:rPr lang="en-GB" sz="1800" dirty="0" smtClean="0"/>
              <a:t>, Newcastle: Red Guide 10/11 University of Northumbria.</a:t>
            </a:r>
            <a:endParaRPr lang="en-US" sz="1800" dirty="0" smtClean="0"/>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a:buNone/>
            </a:pPr>
            <a:r>
              <a:rPr lang="en-GB" sz="1800" dirty="0" err="1" smtClean="0"/>
              <a:t>Newstead</a:t>
            </a:r>
            <a:r>
              <a:rPr lang="en-GB" sz="1800" dirty="0" smtClean="0"/>
              <a:t>, S. E. and Dennis, I. (1994), ‘Examiners examined: the reality of exam marking in psychology’, </a:t>
            </a:r>
            <a:r>
              <a:rPr lang="en-GB" sz="1800" i="1" dirty="0" smtClean="0"/>
              <a:t>The Psychologist</a:t>
            </a:r>
            <a:r>
              <a:rPr lang="en-GB" sz="1800" dirty="0" smtClean="0"/>
              <a:t>, 7, pp. 216-19.</a:t>
            </a:r>
          </a:p>
          <a:p>
            <a:pPr eaLnBrk="1" hangingPunct="1">
              <a:buNone/>
              <a:defRPr/>
            </a:pPr>
            <a:r>
              <a:rPr lang="en-GB" sz="1800" dirty="0" smtClean="0"/>
              <a:t>O’Donovan, B., Price, M. and Rust, C. (2004), ‘Know what I mean? Enhancing student understanding of assessment standards and criteria’, </a:t>
            </a:r>
            <a:r>
              <a:rPr lang="en-GB" sz="1800" i="1" dirty="0" smtClean="0"/>
              <a:t>Teaching in Higher Education</a:t>
            </a:r>
            <a:r>
              <a:rPr lang="en-GB" sz="1800" dirty="0" smtClean="0"/>
              <a:t>, 9, pp. 325-335.</a:t>
            </a:r>
          </a:p>
          <a:p>
            <a:pPr eaLnBrk="1" hangingPunct="1">
              <a:buNone/>
              <a:defRPr/>
            </a:pPr>
            <a:r>
              <a:rPr lang="en-GB" sz="1800" dirty="0" smtClean="0"/>
              <a:t>PASS project Bradford </a:t>
            </a:r>
            <a:r>
              <a:rPr lang="en-GB" sz="1800" dirty="0" smtClean="0">
                <a:hlinkClick r:id="rId3"/>
              </a:rPr>
              <a:t>http://www.pass.brad.ac.uk/</a:t>
            </a:r>
            <a:r>
              <a:rPr lang="en-GB" sz="1800" dirty="0" smtClean="0"/>
              <a:t> Accessed November 2013</a:t>
            </a:r>
          </a:p>
          <a:p>
            <a:pPr eaLnBrk="1" hangingPunct="1">
              <a:buNone/>
              <a:defRPr/>
            </a:pPr>
            <a:r>
              <a:rPr lang="en-GB" sz="1800" dirty="0" smtClean="0"/>
              <a:t>Pickford, R. and Brown, S. (2006) </a:t>
            </a:r>
            <a:r>
              <a:rPr lang="en-GB" sz="1800" i="1" dirty="0" smtClean="0"/>
              <a:t>Assessing skills and practice,</a:t>
            </a:r>
            <a:r>
              <a:rPr lang="en-GB" sz="1800" dirty="0" smtClean="0"/>
              <a:t> London: Routledge. </a:t>
            </a:r>
          </a:p>
          <a:p>
            <a:pPr eaLnBrk="1" hangingPunct="1">
              <a:buNone/>
              <a:defRPr/>
            </a:pPr>
            <a:endParaRPr lang="en-GB" sz="1800" dirty="0" smtClean="0"/>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sz="3200" dirty="0" smtClean="0"/>
              <a:t>Useful references 4</a:t>
            </a:r>
          </a:p>
        </p:txBody>
      </p:sp>
      <p:sp>
        <p:nvSpPr>
          <p:cNvPr id="48131" name="Content Placeholder 2"/>
          <p:cNvSpPr>
            <a:spLocks noGrp="1"/>
          </p:cNvSpPr>
          <p:nvPr>
            <p:ph idx="1"/>
          </p:nvPr>
        </p:nvSpPr>
        <p:spPr>
          <a:xfrm>
            <a:off x="0" y="980728"/>
            <a:ext cx="9144000" cy="5221635"/>
          </a:xfrm>
        </p:spPr>
        <p:txBody>
          <a:bodyPr/>
          <a:lstStyle/>
          <a:p>
            <a:pPr eaLnBrk="1" hangingPunct="1">
              <a:buFont typeface="Wingdings" pitchFamily="2" charset="2"/>
              <a:buNone/>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Font typeface="Wingdings" pitchFamily="2" charset="2"/>
              <a:buNone/>
            </a:pPr>
            <a:r>
              <a:rPr lang="en-GB" sz="1800" dirty="0" smtClean="0"/>
              <a:t>Race P. (2007) </a:t>
            </a:r>
            <a:r>
              <a:rPr lang="en-GB" sz="1800" i="1" dirty="0" smtClean="0"/>
              <a:t>The lecturer’s toolkit (3rd edition),</a:t>
            </a:r>
            <a:r>
              <a:rPr lang="en-GB" sz="1800" dirty="0" smtClean="0"/>
              <a:t> London: Routledge.</a:t>
            </a:r>
          </a:p>
          <a:p>
            <a:pPr eaLnBrk="1" hangingPunct="1">
              <a:buFont typeface="Wingdings" pitchFamily="2" charset="2"/>
              <a:buNone/>
            </a:pPr>
            <a:r>
              <a:rPr lang="en-GB" sz="1800" dirty="0" smtClean="0"/>
              <a:t>Rust, C., Price, M. and O’Donovan, B. (2003) Improving students’ learning by developing their understanding of assessment criteria and processes</a:t>
            </a:r>
            <a:r>
              <a:rPr lang="en-GB" sz="1800" i="1" dirty="0" smtClean="0"/>
              <a:t>, Assessment and Evaluation in Higher Education. 28 (2), 147-164.</a:t>
            </a:r>
          </a:p>
          <a:p>
            <a:pPr eaLnBrk="1" hangingPunct="1">
              <a:buFont typeface="Wingdings" pitchFamily="2" charset="2"/>
              <a:buNone/>
            </a:pPr>
            <a:r>
              <a:rPr lang="en-GB" sz="1800" dirty="0" err="1" smtClean="0"/>
              <a:t>Stefani</a:t>
            </a:r>
            <a:r>
              <a:rPr lang="en-GB" sz="1800" dirty="0" smtClean="0"/>
              <a:t>, L. and Carroll, J. (2001) </a:t>
            </a:r>
            <a:r>
              <a:rPr lang="en-GB" sz="1800" i="1" dirty="0" smtClean="0"/>
              <a:t>A Briefing on Plagiarism </a:t>
            </a:r>
            <a:r>
              <a:rPr lang="en-GB" sz="1800" dirty="0" smtClean="0"/>
              <a:t>http://www.ltsn.ac.uk/application.asp?app=resources.asp&amp;process=full_record&amp;section=generic&amp;id=10</a:t>
            </a:r>
          </a:p>
          <a:p>
            <a:pPr>
              <a:buNone/>
            </a:pPr>
            <a:r>
              <a:rPr lang="en-GB" sz="1800" dirty="0" smtClean="0"/>
              <a:t>Sadler, D. R. (1987), ‘Specifying and Promulgating Achievement Standards’, </a:t>
            </a:r>
            <a:r>
              <a:rPr lang="en-GB" sz="1800" i="1" dirty="0" smtClean="0"/>
              <a:t>Oxford Review of Education</a:t>
            </a:r>
            <a:r>
              <a:rPr lang="en-GB" sz="1800" dirty="0" smtClean="0"/>
              <a:t>, 13, pp. 191–209.</a:t>
            </a:r>
          </a:p>
          <a:p>
            <a:pPr>
              <a:buNone/>
            </a:pPr>
            <a:r>
              <a:rPr lang="en-GB" sz="1800" dirty="0" smtClean="0"/>
              <a:t>Sadler, DR 1989, ‘Formative assessment and the design of instructional systems’, </a:t>
            </a:r>
            <a:r>
              <a:rPr lang="en-GB" sz="1800" i="1" dirty="0" smtClean="0"/>
              <a:t>Instructional Science</a:t>
            </a:r>
            <a:r>
              <a:rPr lang="en-GB" sz="1800" dirty="0" smtClean="0"/>
              <a:t>, vol. 18, pp. 119-144.</a:t>
            </a:r>
          </a:p>
          <a:p>
            <a:pPr>
              <a:buNone/>
            </a:pPr>
            <a:r>
              <a:rPr lang="en-GB" sz="1800" dirty="0" smtClean="0"/>
              <a:t>Sadler, R. (2008) </a:t>
            </a:r>
            <a:r>
              <a:rPr lang="en-GB" sz="1800" i="1" dirty="0" smtClean="0"/>
              <a:t>Assessment of Higher Education,</a:t>
            </a:r>
            <a:r>
              <a:rPr lang="en-GB" sz="1800" dirty="0" smtClean="0"/>
              <a:t> in International Encyclopaedia of Education</a:t>
            </a:r>
          </a:p>
          <a:p>
            <a:pPr eaLnBrk="1" hangingPunct="1">
              <a:buNone/>
            </a:pPr>
            <a:r>
              <a:rPr lang="en-GB" sz="1800" dirty="0" smtClean="0"/>
              <a:t>Sadler, D. Royce (2010) Beyond feedback: developing student capability in complex appraisal,</a:t>
            </a:r>
            <a:br>
              <a:rPr lang="en-GB" sz="1800" dirty="0" smtClean="0"/>
            </a:br>
            <a:r>
              <a:rPr lang="en-GB" sz="1800" i="1" dirty="0" smtClean="0"/>
              <a:t>Assessment &amp; Evaluation in Higher Education, 35: 5, 535-550</a:t>
            </a:r>
          </a:p>
          <a:p>
            <a:pPr eaLnBrk="1" hangingPunct="1">
              <a:buNone/>
            </a:pPr>
            <a:r>
              <a:rPr lang="en-GB" sz="1800" dirty="0" smtClean="0"/>
              <a:t>Yorke, M. (1999) </a:t>
            </a:r>
            <a:r>
              <a:rPr lang="en-GB" sz="1800" i="1" dirty="0" smtClean="0"/>
              <a:t>Leaving Early: Undergraduate Non-completion in Higher Education,</a:t>
            </a:r>
            <a:r>
              <a:rPr lang="en-GB" sz="1800" dirty="0" smtClean="0"/>
              <a:t> London: Routledge.</a:t>
            </a:r>
          </a:p>
          <a:p>
            <a:pPr eaLnBrk="1" hangingPunct="1">
              <a:buFont typeface="Wingdings" pitchFamily="2" charset="2"/>
              <a:buNone/>
            </a:pPr>
            <a:endParaRPr lang="en-GB" sz="1800" dirty="0" smtClean="0"/>
          </a:p>
          <a:p>
            <a:endParaRPr lang="en-GB" sz="1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Assuring standards</a:t>
            </a:r>
            <a:endParaRPr lang="en-GB" dirty="0"/>
          </a:p>
        </p:txBody>
      </p:sp>
      <p:sp>
        <p:nvSpPr>
          <p:cNvPr id="3" name="Content Placeholder 2"/>
          <p:cNvSpPr>
            <a:spLocks noGrp="1"/>
          </p:cNvSpPr>
          <p:nvPr>
            <p:ph idx="1"/>
          </p:nvPr>
        </p:nvSpPr>
        <p:spPr/>
        <p:txBody>
          <a:bodyPr/>
          <a:lstStyle/>
          <a:p>
            <a:r>
              <a:rPr lang="en-GB" sz="2800" dirty="0" smtClean="0"/>
              <a:t>To make qualifications meaningful, it is essential </a:t>
            </a:r>
            <a:r>
              <a:rPr lang="en-GB" sz="2800" dirty="0" smtClean="0"/>
              <a:t>to both </a:t>
            </a:r>
            <a:r>
              <a:rPr lang="en-GB" sz="2800" dirty="0" smtClean="0"/>
              <a:t>assure and enhance the standards of student achievement, benchmarking them as appropriate </a:t>
            </a:r>
            <a:r>
              <a:rPr lang="en-GB" sz="2800" dirty="0" smtClean="0"/>
              <a:t>against one’s </a:t>
            </a:r>
            <a:r>
              <a:rPr lang="en-GB" sz="2800" dirty="0" smtClean="0"/>
              <a:t>sector;</a:t>
            </a:r>
          </a:p>
          <a:p>
            <a:r>
              <a:rPr lang="en-GB" sz="2800" dirty="0" smtClean="0"/>
              <a:t>There is often a tension between widening participation and assuring standards, unless truly effective and personalised support is in place;</a:t>
            </a:r>
          </a:p>
          <a:p>
            <a:r>
              <a:rPr lang="en-GB" sz="2800" dirty="0" smtClean="0"/>
              <a:t>It is simply not good enough to recruit students, take their registration fees, and </a:t>
            </a:r>
            <a:r>
              <a:rPr lang="en-GB" sz="2800" dirty="0" smtClean="0"/>
              <a:t>then leave </a:t>
            </a:r>
            <a:r>
              <a:rPr lang="en-GB" sz="2800" dirty="0" smtClean="0"/>
              <a:t>them to sink or swim!</a:t>
            </a:r>
            <a:endParaRPr lang="en-GB"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Recruitment promote achievement and retention</a:t>
            </a:r>
            <a:endParaRPr lang="en-GB" dirty="0"/>
          </a:p>
        </p:txBody>
      </p:sp>
      <p:sp>
        <p:nvSpPr>
          <p:cNvPr id="3" name="Content Placeholder 2"/>
          <p:cNvSpPr>
            <a:spLocks noGrp="1"/>
          </p:cNvSpPr>
          <p:nvPr>
            <p:ph idx="1"/>
          </p:nvPr>
        </p:nvSpPr>
        <p:spPr/>
        <p:txBody>
          <a:bodyPr/>
          <a:lstStyle/>
          <a:p>
            <a:r>
              <a:rPr lang="en-GB" sz="2800" dirty="0" smtClean="0"/>
              <a:t>Significant pressures exist within universities and colleges to recruit broadly;</a:t>
            </a:r>
          </a:p>
          <a:p>
            <a:r>
              <a:rPr lang="en-GB" sz="2800" dirty="0" smtClean="0"/>
              <a:t>In appropriate recruitment can lead to many sequent problems;</a:t>
            </a:r>
          </a:p>
          <a:p>
            <a:r>
              <a:rPr lang="en-GB" sz="2800" dirty="0" smtClean="0"/>
              <a:t>It is not always kind to give potential students the benefit of the doubt, especially when the issue is competence in the English language;</a:t>
            </a:r>
          </a:p>
          <a:p>
            <a:r>
              <a:rPr lang="en-GB" sz="2800" dirty="0" smtClean="0"/>
              <a:t>If </a:t>
            </a:r>
            <a:r>
              <a:rPr lang="en-GB" sz="2800" dirty="0" err="1" smtClean="0"/>
              <a:t>IELTs</a:t>
            </a:r>
            <a:r>
              <a:rPr lang="en-GB" sz="2800" dirty="0" smtClean="0"/>
              <a:t> scores are lowered, additional language support needs to be mandatory rather than optional</a:t>
            </a:r>
          </a:p>
          <a:p>
            <a:endParaRPr lang="en-GB"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F</a:t>
            </a:r>
            <a:r>
              <a:rPr lang="en-GB" sz="3600" b="1" dirty="0" smtClean="0"/>
              <a:t>rom ‘A marked improvement’ (HEA, project, 2012)</a:t>
            </a:r>
            <a:endParaRPr lang="en-GB" sz="3600" b="1" dirty="0"/>
          </a:p>
        </p:txBody>
      </p:sp>
      <p:sp>
        <p:nvSpPr>
          <p:cNvPr id="3" name="Content Placeholder 2"/>
          <p:cNvSpPr>
            <a:spLocks noGrp="1"/>
          </p:cNvSpPr>
          <p:nvPr>
            <p:ph idx="1"/>
          </p:nvPr>
        </p:nvSpPr>
        <p:spPr/>
        <p:txBody>
          <a:bodyPr/>
          <a:lstStyle/>
          <a:p>
            <a:pPr>
              <a:buNone/>
            </a:pPr>
            <a:r>
              <a:rPr lang="en-GB" sz="2800" dirty="0" smtClean="0">
                <a:solidFill>
                  <a:schemeClr val="accent6">
                    <a:lumMod val="75000"/>
                  </a:schemeClr>
                </a:solidFill>
              </a:rPr>
              <a:t>Assessment of student learning is a fundamental function of higher education. It is the means by which we assure and express academic standards and has a vital impact on student behaviour, staff time, university reputations, league tables and, most of all, students’ future lives. The National Student Survey, despite its limitations, has made more visible what researchers in the field have known for many years: assessment in our universities is far from perfect. (p.7) </a:t>
            </a:r>
            <a:endParaRPr lang="en-GB" sz="2800" dirty="0">
              <a:solidFill>
                <a:schemeClr val="accent6">
                  <a:lumMod val="75000"/>
                </a:schemeClr>
              </a:solidFill>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Assessment is lagging</a:t>
            </a:r>
            <a:endParaRPr lang="en-GB" b="1"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sz="2800" dirty="0" smtClean="0">
                <a:solidFill>
                  <a:schemeClr val="accent2">
                    <a:lumMod val="50000"/>
                  </a:schemeClr>
                </a:solidFill>
              </a:rPr>
              <a:t>Assessment practices in most universities have not kept pace with the vast changes in the context, aims and structure of higher education. They can no longer do justice to the outcomes we expect from a university education in relation to wide-ranging knowledge, skills and employability. (p.7)</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Students </a:t>
            </a:r>
            <a:r>
              <a:rPr lang="en-GB" b="1" dirty="0" smtClean="0"/>
              <a:t>are confused</a:t>
            </a:r>
            <a:endParaRPr lang="en-GB" b="1" dirty="0"/>
          </a:p>
        </p:txBody>
      </p:sp>
      <p:sp>
        <p:nvSpPr>
          <p:cNvPr id="3" name="Content Placeholder 2"/>
          <p:cNvSpPr>
            <a:spLocks noGrp="1"/>
          </p:cNvSpPr>
          <p:nvPr>
            <p:ph idx="1"/>
          </p:nvPr>
        </p:nvSpPr>
        <p:spPr/>
        <p:txBody>
          <a:bodyPr/>
          <a:lstStyle/>
          <a:p>
            <a:pPr>
              <a:buNone/>
            </a:pPr>
            <a:r>
              <a:rPr lang="en-GB" sz="2800" dirty="0" smtClean="0">
                <a:solidFill>
                  <a:schemeClr val="accent2">
                    <a:lumMod val="50000"/>
                  </a:schemeClr>
                </a:solidFill>
              </a:rPr>
              <a:t>In a </a:t>
            </a:r>
            <a:r>
              <a:rPr lang="en-GB" sz="2800" dirty="0" err="1" smtClean="0">
                <a:solidFill>
                  <a:schemeClr val="accent2">
                    <a:lumMod val="50000"/>
                  </a:schemeClr>
                </a:solidFill>
              </a:rPr>
              <a:t>massified</a:t>
            </a:r>
            <a:r>
              <a:rPr lang="en-GB" sz="2800" dirty="0" smtClean="0">
                <a:solidFill>
                  <a:schemeClr val="accent2">
                    <a:lumMod val="50000"/>
                  </a:schemeClr>
                </a:solidFill>
              </a:rPr>
              <a:t> higher education sector where tutor-student ratios have gradually been eroded, students can remain confused about what is expected of them in assessment. Efforts to make this transparent through learning outcomes, assessment criteria and written feedback have proved no substitute for tutor-student interaction and newer groups of students are particularly likely to need this contact. (p.7)</a:t>
            </a:r>
            <a:endParaRPr lang="en-GB" sz="280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It’s time to change assessment</a:t>
            </a:r>
            <a:endParaRPr lang="en-GB" b="1"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sz="2800" dirty="0" smtClean="0">
                <a:solidFill>
                  <a:schemeClr val="accent2">
                    <a:lumMod val="50000"/>
                  </a:schemeClr>
                </a:solidFill>
              </a:rPr>
              <a:t>The rising demands of fee-paying students, the increasing financial pressures on institutions and the need to maintain the UK’s international reputation for high academic standards are going to place extra strain on already vulnerable assessment practices. It is time for a serious reappraisal, and the purpose of this publication is to support that reappraisal of assessment policy and practice in higher education through evidence-informed change. (p.7)</a:t>
            </a:r>
          </a:p>
        </p:txBody>
      </p:sp>
    </p:spTree>
  </p:cSld>
  <p:clrMapOvr>
    <a:masterClrMapping/>
  </p:clrMapOvr>
  <p:transition/>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3804</Words>
  <Application>Microsoft Office PowerPoint</Application>
  <PresentationFormat>On-screen Show (4:3)</PresentationFormat>
  <Paragraphs>172</Paragraphs>
  <Slides>38</Slides>
  <Notes>12</Notes>
  <HiddenSlides>0</HiddenSlides>
  <MMClips>0</MMClips>
  <ScaleCrop>false</ScaleCrop>
  <HeadingPairs>
    <vt:vector size="4" baseType="variant">
      <vt:variant>
        <vt:lpstr>Theme</vt:lpstr>
      </vt:variant>
      <vt:variant>
        <vt:i4>2</vt:i4>
      </vt:variant>
      <vt:variant>
        <vt:lpstr>Slide Titles</vt:lpstr>
      </vt:variant>
      <vt:variant>
        <vt:i4>38</vt:i4>
      </vt:variant>
    </vt:vector>
  </HeadingPairs>
  <TitlesOfParts>
    <vt:vector size="40" baseType="lpstr">
      <vt:lpstr>LeedsMet template</vt:lpstr>
      <vt:lpstr>101_Custom Design</vt:lpstr>
      <vt:lpstr>Integrating assessment with learning and assuring standards</vt:lpstr>
      <vt:lpstr>Rationale</vt:lpstr>
      <vt:lpstr>By the end of the workshop participants will have had a chance to discuss a range of issues including:</vt:lpstr>
      <vt:lpstr>Assuring standards</vt:lpstr>
      <vt:lpstr>Recruitment promote achievement and retention</vt:lpstr>
      <vt:lpstr>From ‘A marked improvement’ (HEA, project, 2012)</vt:lpstr>
      <vt:lpstr>Assessment is lagging</vt:lpstr>
      <vt:lpstr>Students are confused</vt:lpstr>
      <vt:lpstr>It’s time to change assessment</vt:lpstr>
      <vt:lpstr>Assessment for learning</vt:lpstr>
      <vt:lpstr>Reliability compromises validity</vt:lpstr>
      <vt:lpstr>Dialogue </vt:lpstr>
      <vt:lpstr>Improving assessment improves learning</vt:lpstr>
      <vt:lpstr>More formative, less summative</vt:lpstr>
      <vt:lpstr>Assessment is ‘resource heavy’</vt:lpstr>
      <vt:lpstr>High stakes assessment causes problems</vt:lpstr>
      <vt:lpstr>Better assessment can save money</vt:lpstr>
      <vt:lpstr>Traditional assessment works against employability</vt:lpstr>
      <vt:lpstr>We need to foster through assessment the key literacies that students need:</vt:lpstr>
      <vt:lpstr>Academic literacy: understanding how higher education works. This includes: </vt:lpstr>
      <vt:lpstr>Helping students understand the rules of the game</vt:lpstr>
      <vt:lpstr>Helping students understand writing conventions</vt:lpstr>
      <vt:lpstr>Problems associated with reading</vt:lpstr>
      <vt:lpstr>Help students understand what is required with reading</vt:lpstr>
      <vt:lpstr>Information literacy includes the capacity to:</vt:lpstr>
      <vt:lpstr>Assessment literacy: students do better if they can: </vt:lpstr>
      <vt:lpstr>Assessment and confidence</vt:lpstr>
      <vt:lpstr>Students who believe that intelligence is malleable may be more robust</vt:lpstr>
      <vt:lpstr>Social literacy: students using emotional intelligence can: </vt:lpstr>
      <vt:lpstr>Emotional intelligence helps students</vt:lpstr>
      <vt:lpstr>Teachers using emotional intelligence in the classroom can:</vt:lpstr>
      <vt:lpstr>Using technologies to promote effective learning. We can:</vt:lpstr>
      <vt:lpstr>Tracking and monitoring students at risk of failure: we can support them by:</vt:lpstr>
      <vt:lpstr>Conclusions</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2014-06-04T18:35:16Z</dcterms:modified>
</cp:coreProperties>
</file>