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28"/>
  </p:notesMasterIdLst>
  <p:handoutMasterIdLst>
    <p:handoutMasterId r:id="rId29"/>
  </p:handoutMasterIdLst>
  <p:sldIdLst>
    <p:sldId id="420" r:id="rId3"/>
    <p:sldId id="498" r:id="rId4"/>
    <p:sldId id="499" r:id="rId5"/>
    <p:sldId id="500" r:id="rId6"/>
    <p:sldId id="494" r:id="rId7"/>
    <p:sldId id="495" r:id="rId8"/>
    <p:sldId id="477" r:id="rId9"/>
    <p:sldId id="483" r:id="rId10"/>
    <p:sldId id="496" r:id="rId11"/>
    <p:sldId id="480" r:id="rId12"/>
    <p:sldId id="491" r:id="rId13"/>
    <p:sldId id="492" r:id="rId14"/>
    <p:sldId id="493" r:id="rId15"/>
    <p:sldId id="478" r:id="rId16"/>
    <p:sldId id="448" r:id="rId17"/>
    <p:sldId id="428" r:id="rId18"/>
    <p:sldId id="479" r:id="rId19"/>
    <p:sldId id="485" r:id="rId20"/>
    <p:sldId id="440" r:id="rId21"/>
    <p:sldId id="497" r:id="rId22"/>
    <p:sldId id="443" r:id="rId23"/>
    <p:sldId id="270" r:id="rId24"/>
    <p:sldId id="271" r:id="rId25"/>
    <p:sldId id="272" r:id="rId26"/>
    <p:sldId id="317" r:id="rId27"/>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0066"/>
    <a:srgbClr val="7030A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7458" autoAdjust="0"/>
  </p:normalViewPr>
  <p:slideViewPr>
    <p:cSldViewPr>
      <p:cViewPr>
        <p:scale>
          <a:sx n="50" d="100"/>
          <a:sy n="50" d="100"/>
        </p:scale>
        <p:origin x="-1002" y="36"/>
      </p:cViewPr>
      <p:guideLst>
        <p:guide orient="horz" pos="2160"/>
        <p:guide pos="2880"/>
      </p:guideLst>
    </p:cSldViewPr>
  </p:slideViewPr>
  <p:outlineViewPr>
    <p:cViewPr>
      <p:scale>
        <a:sx n="33" d="100"/>
        <a:sy n="33" d="100"/>
      </p:scale>
      <p:origin x="0" y="18264"/>
    </p:cViewPr>
  </p:outlineViewPr>
  <p:notesTextViewPr>
    <p:cViewPr>
      <p:scale>
        <a:sx n="100" d="100"/>
        <a:sy n="100" d="100"/>
      </p:scale>
      <p:origin x="0" y="0"/>
    </p:cViewPr>
  </p:notesTextViewPr>
  <p:sorterViewPr>
    <p:cViewPr>
      <p:scale>
        <a:sx n="66" d="100"/>
        <a:sy n="66" d="100"/>
      </p:scale>
      <p:origin x="0" y="231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17</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18</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dirty="0" smtClean="0"/>
          </a:p>
        </p:txBody>
      </p:sp>
      <p:sp>
        <p:nvSpPr>
          <p:cNvPr id="64516" name="Slide Number Placeholder 3"/>
          <p:cNvSpPr>
            <a:spLocks noGrp="1"/>
          </p:cNvSpPr>
          <p:nvPr>
            <p:ph type="sldNum" sz="quarter" idx="5"/>
          </p:nvPr>
        </p:nvSpPr>
        <p:spPr>
          <a:noFill/>
        </p:spPr>
        <p:txBody>
          <a:bodyPr/>
          <a:lstStyle/>
          <a:p>
            <a:fld id="{B5110CAC-9BDA-418C-86D4-CB1AFFCA47F0}" type="slidenum">
              <a:rPr lang="en-US" smtClean="0"/>
              <a:pPr/>
              <a:t>19</a:t>
            </a:fld>
            <a:endParaRPr lang="en-US"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21</a:t>
            </a:fld>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7"/>
          <p:cNvSpPr>
            <a:spLocks noGrp="1" noChangeArrowheads="1"/>
          </p:cNvSpPr>
          <p:nvPr>
            <p:ph type="sldNum" sz="quarter" idx="5"/>
          </p:nvPr>
        </p:nvSpPr>
        <p:spPr>
          <a:noFill/>
        </p:spPr>
        <p:txBody>
          <a:bodyPr/>
          <a:lstStyle/>
          <a:p>
            <a:fld id="{B9441881-9B32-4ED1-8DFD-889F7FC1DD4D}" type="slidenum">
              <a:rPr lang="en-US" smtClean="0">
                <a:latin typeface="Arial" charset="0"/>
                <a:ea typeface="MS PGothic"/>
                <a:cs typeface="MS PGothic"/>
              </a:rPr>
              <a:pPr/>
              <a:t>12</a:t>
            </a:fld>
            <a:endParaRPr lang="en-US" smtClean="0">
              <a:latin typeface="Arial" charset="0"/>
              <a:ea typeface="MS PGothic"/>
              <a:cs typeface="MS PGothic"/>
            </a:endParaRPr>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a:noFill/>
          <a:ln/>
        </p:spPr>
        <p:txBody>
          <a:bodyPr/>
          <a:lstStyle/>
          <a:p>
            <a:pPr eaLnBrk="1" hangingPunct="1"/>
            <a:endParaRPr lang="en-US" smtClean="0">
              <a:ea typeface="MS PGothic"/>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7"/>
          <p:cNvSpPr>
            <a:spLocks noGrp="1" noChangeArrowheads="1"/>
          </p:cNvSpPr>
          <p:nvPr>
            <p:ph type="sldNum" sz="quarter" idx="5"/>
          </p:nvPr>
        </p:nvSpPr>
        <p:spPr>
          <a:noFill/>
        </p:spPr>
        <p:txBody>
          <a:bodyPr/>
          <a:lstStyle/>
          <a:p>
            <a:fld id="{DFE6288C-88CA-4F8F-B316-9F47A23434FA}" type="slidenum">
              <a:rPr lang="en-US" smtClean="0">
                <a:latin typeface="Arial" charset="0"/>
                <a:ea typeface="MS PGothic"/>
                <a:cs typeface="MS PGothic"/>
              </a:rPr>
              <a:pPr/>
              <a:t>13</a:t>
            </a:fld>
            <a:endParaRPr lang="en-US" smtClean="0">
              <a:latin typeface="Arial" charset="0"/>
              <a:ea typeface="MS PGothic"/>
              <a:cs typeface="MS PGothic"/>
            </a:endParaRPr>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endParaRPr lang="en-US" smtClean="0">
              <a:ea typeface="MS PGothic"/>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15</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p>
            <a:fld id="{C5A63CB7-DE31-4194-83E9-4FF067756F45}" type="slidenum">
              <a:rPr lang="en-US" smtClean="0"/>
              <a:pPr/>
              <a:t>16</a:t>
            </a:fld>
            <a:endParaRPr lang="en-US" dirty="0"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02/06/2014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02/06/2014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02/06/2014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02/06/2014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02/06/2014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02/06/2014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02/06/2014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02/06/2014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02/06/2014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02/06/2014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02/06/2014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02/06/2014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pass.brad.ac.uk/position-paper.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brookes.ac.uk/aske/Manifesto/"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214290"/>
            <a:ext cx="7572396" cy="2520950"/>
          </a:xfrm>
          <a:noFill/>
        </p:spPr>
        <p:txBody>
          <a:bodyPr anchor="ctr"/>
          <a:lstStyle/>
          <a:p>
            <a:pPr algn="ctr" eaLnBrk="1" hangingPunct="1"/>
            <a:r>
              <a:rPr lang="en-GB" sz="3600" dirty="0" smtClean="0"/>
              <a:t>Programme-level </a:t>
            </a:r>
            <a:r>
              <a:rPr lang="en-GB" sz="3600" dirty="0" smtClean="0"/>
              <a:t>assessment</a:t>
            </a:r>
            <a:r>
              <a:rPr lang="en-GB" sz="3600" dirty="0" smtClean="0"/>
              <a:t>: </a:t>
            </a:r>
            <a:r>
              <a:rPr lang="en-GB" sz="3600" dirty="0" smtClean="0"/>
              <a:t/>
            </a:r>
            <a:br>
              <a:rPr lang="en-GB" sz="3600" dirty="0" smtClean="0"/>
            </a:br>
            <a:r>
              <a:rPr lang="en-GB" sz="3600" dirty="0" smtClean="0"/>
              <a:t>making </a:t>
            </a:r>
            <a:r>
              <a:rPr lang="en-GB" sz="3600" dirty="0" smtClean="0"/>
              <a:t>assessment fit for learning and integrating assessment across programmes</a:t>
            </a:r>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sz="3600" dirty="0" smtClean="0">
                <a:solidFill>
                  <a:schemeClr val="tx2">
                    <a:lumMod val="60000"/>
                    <a:lumOff val="40000"/>
                  </a:schemeClr>
                </a:solidFill>
              </a:rPr>
              <a:t>GMIT</a:t>
            </a:r>
          </a:p>
          <a:p>
            <a:pPr algn="ctr" eaLnBrk="1" hangingPunct="1">
              <a:defRPr/>
            </a:pPr>
            <a:r>
              <a:rPr lang="en-GB" sz="2800" dirty="0" smtClean="0"/>
              <a:t>June 2014</a:t>
            </a:r>
          </a:p>
          <a:p>
            <a:pPr algn="ctr" eaLnBrk="1" hangingPunct="1">
              <a:defRPr/>
            </a:pPr>
            <a:r>
              <a:rPr lang="en-GB" sz="2800" b="1" dirty="0" smtClean="0"/>
              <a:t>Sally Brown</a:t>
            </a:r>
          </a:p>
          <a:p>
            <a:pPr algn="ctr" eaLnBrk="1" hangingPunct="1">
              <a:defRPr/>
            </a:pPr>
            <a:r>
              <a:rPr lang="en-GB" sz="2000" dirty="0" smtClean="0"/>
              <a:t>NTF, PFHEA, SFSEDA</a:t>
            </a:r>
          </a:p>
          <a:p>
            <a:pPr algn="ctr" eaLnBrk="1" hangingPunct="1">
              <a:defRPr/>
            </a:pPr>
            <a:r>
              <a:rPr lang="en-GB" sz="2000" dirty="0" smtClean="0"/>
              <a:t>Emerita Professor, Leeds Metropolitan University</a:t>
            </a:r>
          </a:p>
          <a:p>
            <a:pPr algn="ctr" eaLnBrk="1" hangingPunct="1">
              <a:defRPr/>
            </a:pPr>
            <a:r>
              <a:rPr lang="en-GB" sz="20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200" dirty="0" smtClean="0"/>
              <a:t>Programme Learning outcomes should reflect what students should achieve </a:t>
            </a:r>
            <a:endParaRPr lang="en-GB" sz="3200" dirty="0"/>
          </a:p>
        </p:txBody>
      </p:sp>
      <p:sp>
        <p:nvSpPr>
          <p:cNvPr id="3" name="Content Placeholder 2"/>
          <p:cNvSpPr>
            <a:spLocks noGrp="1"/>
          </p:cNvSpPr>
          <p:nvPr>
            <p:ph idx="1"/>
          </p:nvPr>
        </p:nvSpPr>
        <p:spPr>
          <a:xfrm>
            <a:off x="285720" y="1268760"/>
            <a:ext cx="8462744" cy="4949464"/>
          </a:xfr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2200" dirty="0" smtClean="0"/>
              <a:t>Making it clear to students what is expected of them;</a:t>
            </a:r>
            <a:endParaRPr lang="en-GB" sz="2200" dirty="0" smtClean="0"/>
          </a:p>
          <a:p>
            <a:pPr lvl="0"/>
            <a:r>
              <a:rPr lang="en-US" sz="2200" dirty="0" smtClean="0"/>
              <a:t>Making it clear to teachers what students are expected to learn in their own and other modules;</a:t>
            </a:r>
            <a:endParaRPr lang="en-GB" sz="2200" dirty="0" smtClean="0"/>
          </a:p>
          <a:p>
            <a:pPr lvl="0"/>
            <a:r>
              <a:rPr lang="en-US" sz="2200" dirty="0" smtClean="0"/>
              <a:t>Helping teachers to select the most appropriate teaching strategy for the intended learning outcomes e.g. lecture, seminar, tutorial, group work, discussion, student presentation, laboratory work;</a:t>
            </a:r>
            <a:endParaRPr lang="en-GB" sz="2200" dirty="0" smtClean="0"/>
          </a:p>
          <a:p>
            <a:pPr lvl="0"/>
            <a:r>
              <a:rPr lang="en-US" sz="2200" dirty="0" smtClean="0"/>
              <a:t>Helping teachers to select the most appropriate assessment style to assess the achievement of the learning outcomes, e.g. project, essay, performance assessment, multiple‐choice questions, exam;</a:t>
            </a:r>
            <a:endParaRPr lang="en-GB" sz="2200" dirty="0" smtClean="0"/>
          </a:p>
          <a:p>
            <a:pPr lvl="0"/>
            <a:r>
              <a:rPr lang="en-US" sz="2200" dirty="0" smtClean="0"/>
              <a:t>Having a focus on programme learning outcomes – staff therefore need time to collaborate;</a:t>
            </a:r>
            <a:endParaRPr lang="en-GB" sz="2200" dirty="0" smtClean="0"/>
          </a:p>
          <a:p>
            <a:pPr lvl="0"/>
            <a:r>
              <a:rPr lang="en-US" sz="2200" dirty="0" smtClean="0"/>
              <a:t>Are you confident that students being marked by different people or the same people at different times (inter &amp; intra-tutor reliability) will achieve equivalent marks?</a:t>
            </a:r>
          </a:p>
          <a:p>
            <a:pPr lvl="0"/>
            <a:endParaRPr lang="en-GB" sz="2200" dirty="0" smtClean="0"/>
          </a:p>
          <a:p>
            <a:endParaRPr lang="en-GB" sz="2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5900"/>
            <a:ext cx="7772400"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smtClean="0"/>
              <a:t>What do we mean by </a:t>
            </a:r>
            <a:r>
              <a:rPr lang="en-GB" sz="3200" smtClean="0"/>
              <a:t>Programme </a:t>
            </a:r>
            <a:r>
              <a:rPr lang="en-GB" sz="3200" smtClean="0"/>
              <a:t>Focused </a:t>
            </a:r>
            <a:r>
              <a:rPr lang="en-GB" sz="3200" smtClean="0"/>
              <a:t>Assessment? </a:t>
            </a:r>
            <a:endParaRPr lang="en-GB" sz="3200" dirty="0"/>
          </a:p>
        </p:txBody>
      </p:sp>
      <p:sp>
        <p:nvSpPr>
          <p:cNvPr id="3" name="Content Placeholder 2"/>
          <p:cNvSpPr>
            <a:spLocks noGrp="1"/>
          </p:cNvSpPr>
          <p:nvPr>
            <p:ph idx="1"/>
          </p:nvPr>
        </p:nvSpPr>
        <p:spPr>
          <a:xfrm>
            <a:off x="500034" y="1428736"/>
            <a:ext cx="8229600" cy="4789488"/>
          </a:xfrm>
        </p:spPr>
        <p:txBody>
          <a:bodyPr>
            <a:noAutofit/>
          </a:bodyPr>
          <a:lstStyle/>
          <a:p>
            <a:pPr marL="92075" indent="-23813" fontAlgn="auto">
              <a:lnSpc>
                <a:spcPct val="120000"/>
              </a:lnSpc>
              <a:spcAft>
                <a:spcPts val="0"/>
              </a:spcAft>
              <a:buFontTx/>
              <a:buNone/>
              <a:defRPr/>
            </a:pPr>
            <a:r>
              <a:rPr lang="en-US" sz="2500" dirty="0" smtClean="0"/>
              <a:t>“The </a:t>
            </a:r>
            <a:r>
              <a:rPr lang="en-US" sz="2500" dirty="0"/>
              <a:t>first and most critical point is that the assessment is </a:t>
            </a:r>
            <a:r>
              <a:rPr lang="en-US" sz="2500" b="1" dirty="0"/>
              <a:t>specifically designed to address major </a:t>
            </a:r>
            <a:r>
              <a:rPr lang="en-GB" sz="2500" b="1" dirty="0" smtClean="0"/>
              <a:t>programme</a:t>
            </a:r>
            <a:r>
              <a:rPr lang="en-US" sz="2500" b="1" dirty="0" smtClean="0"/>
              <a:t> </a:t>
            </a:r>
            <a:r>
              <a:rPr lang="en-US" sz="2500" b="1" dirty="0"/>
              <a:t>outcomes </a:t>
            </a:r>
            <a:r>
              <a:rPr lang="en-US" sz="2500" dirty="0"/>
              <a:t>rather than very specific or isolated components of the course. It follows then that such assessment </a:t>
            </a:r>
            <a:r>
              <a:rPr lang="en-US" sz="2500" b="1" dirty="0"/>
              <a:t>is integrative in nature</a:t>
            </a:r>
            <a:r>
              <a:rPr lang="en-US" sz="2500" dirty="0"/>
              <a:t>, trying to bring together understanding and skills in ways which represent key programme aims. As a result, the assessment is likely to be more authentic and meaningful to students, staff and external stakeholders</a:t>
            </a:r>
            <a:r>
              <a:rPr lang="en-US" sz="2500" dirty="0" smtClean="0"/>
              <a:t>.”</a:t>
            </a:r>
          </a:p>
          <a:p>
            <a:pPr marL="1033272" lvl="3" algn="r" fontAlgn="auto">
              <a:spcAft>
                <a:spcPts val="0"/>
              </a:spcAft>
              <a:buClr>
                <a:schemeClr val="accent3"/>
              </a:buClr>
              <a:buFont typeface="Wingdings 3"/>
              <a:buNone/>
              <a:defRPr/>
            </a:pPr>
            <a:r>
              <a:rPr lang="en-US" sz="1800" dirty="0" smtClean="0">
                <a:latin typeface="Gill Sans MT" pitchFamily="34" charset="0"/>
              </a:rPr>
              <a:t>Thanks to Chris Rust for slides adapted here. See PASS project at </a:t>
            </a:r>
            <a:br>
              <a:rPr lang="en-US" sz="1800" dirty="0" smtClean="0">
                <a:latin typeface="Gill Sans MT" pitchFamily="34" charset="0"/>
              </a:rPr>
            </a:br>
            <a:r>
              <a:rPr lang="en-US" sz="1800" dirty="0" smtClean="0">
                <a:solidFill>
                  <a:schemeClr val="accent3">
                    <a:lumMod val="50000"/>
                  </a:schemeClr>
                </a:solidFill>
                <a:latin typeface="Gill Sans MT" pitchFamily="34" charset="0"/>
                <a:hlinkClick r:id="rId2"/>
              </a:rPr>
              <a:t>http://</a:t>
            </a:r>
            <a:r>
              <a:rPr lang="en-US" sz="1800" dirty="0" smtClean="0">
                <a:solidFill>
                  <a:schemeClr val="accent3">
                    <a:lumMod val="50000"/>
                  </a:schemeClr>
                </a:solidFill>
                <a:latin typeface="Gill Sans MT" pitchFamily="34" charset="0"/>
                <a:hlinkClick r:id="rId2"/>
              </a:rPr>
              <a:t>www.pass.brad.ac.uk/position-paper.pdf</a:t>
            </a:r>
            <a:r>
              <a:rPr lang="en-US" sz="1800" dirty="0" smtClean="0">
                <a:solidFill>
                  <a:schemeClr val="accent3">
                    <a:lumMod val="50000"/>
                  </a:schemeClr>
                </a:solidFill>
                <a:latin typeface="Gill Sans MT" pitchFamily="34" charset="0"/>
              </a:rPr>
              <a:t> </a:t>
            </a:r>
            <a:endParaRPr lang="en-US" sz="1800" dirty="0">
              <a:solidFill>
                <a:schemeClr val="accent3">
                  <a:lumMod val="50000"/>
                </a:schemeClr>
              </a:solidFill>
              <a:latin typeface="Gill Sans MT" pitchFamily="34" charset="0"/>
            </a:endParaRPr>
          </a:p>
        </p:txBody>
      </p:sp>
      <p:sp>
        <p:nvSpPr>
          <p:cNvPr id="4" name="Slide Number Placeholder 3"/>
          <p:cNvSpPr>
            <a:spLocks noGrp="1"/>
          </p:cNvSpPr>
          <p:nvPr>
            <p:ph type="sldNum" sz="quarter" idx="4294967295"/>
          </p:nvPr>
        </p:nvSpPr>
        <p:spPr>
          <a:xfrm>
            <a:off x="8610600" y="6416675"/>
            <a:ext cx="457200" cy="365125"/>
          </a:xfrm>
          <a:prstGeom prst="rect">
            <a:avLst/>
          </a:prstGeom>
        </p:spPr>
        <p:txBody>
          <a:bodyPr/>
          <a:lstStyle/>
          <a:p>
            <a:pPr>
              <a:defRPr/>
            </a:pPr>
            <a:fld id="{8AD69A16-39E7-4C5C-A349-174801CBE4C0}"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Programme </a:t>
            </a:r>
            <a:r>
              <a:rPr lang="en-GB" sz="3200" smtClean="0"/>
              <a:t>Focused </a:t>
            </a:r>
            <a:r>
              <a:rPr lang="en-GB" sz="3200" smtClean="0"/>
              <a:t>Assessment: </a:t>
            </a:r>
            <a:r>
              <a:rPr lang="en-GB" sz="3200" smtClean="0"/>
              <a:t/>
            </a:r>
            <a:br>
              <a:rPr lang="en-GB" sz="3200" smtClean="0"/>
            </a:br>
            <a:r>
              <a:rPr lang="en-GB" sz="3200" smtClean="0"/>
              <a:t>potential benefits</a:t>
            </a:r>
            <a:r>
              <a:rPr lang="en-GB" sz="3200" smtClean="0"/>
              <a:t> </a:t>
            </a:r>
            <a:r>
              <a:rPr lang="en-GB" sz="3200" smtClean="0"/>
              <a:t>1</a:t>
            </a:r>
            <a:endParaRPr lang="en-GB" sz="3200" dirty="0"/>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smtClean="0"/>
              <a:t>Integrated learning and assessment at the meta-level, ensuring assessment of programme outcomes.</a:t>
            </a:r>
          </a:p>
          <a:p>
            <a:pPr marL="411480" fontAlgn="auto">
              <a:spcAft>
                <a:spcPts val="600"/>
              </a:spcAft>
              <a:defRPr/>
            </a:pPr>
            <a:r>
              <a:rPr lang="en-US" sz="2800" dirty="0" smtClean="0"/>
              <a:t>Students </a:t>
            </a:r>
            <a:r>
              <a:rPr lang="en-US" sz="2800" dirty="0"/>
              <a:t>taking a deep approach to their </a:t>
            </a:r>
            <a:r>
              <a:rPr lang="en-US" sz="2800" dirty="0" smtClean="0"/>
              <a:t>learning.</a:t>
            </a:r>
            <a:endParaRPr lang="en-US" sz="2800" dirty="0"/>
          </a:p>
          <a:p>
            <a:pPr marL="411480" fontAlgn="auto">
              <a:spcAft>
                <a:spcPts val="600"/>
              </a:spcAft>
              <a:defRPr/>
            </a:pPr>
            <a:r>
              <a:rPr lang="en-US" sz="2800" dirty="0"/>
              <a:t>Increased self and peer-assessment, developing assessment </a:t>
            </a:r>
            <a:r>
              <a:rPr lang="en-US" sz="2800" dirty="0" smtClean="0"/>
              <a:t>literacy.</a:t>
            </a:r>
            <a:endParaRPr lang="en-US" sz="2800" dirty="0"/>
          </a:p>
          <a:p>
            <a:pPr marL="411480" fontAlgn="auto">
              <a:spcAft>
                <a:spcPts val="600"/>
              </a:spcAft>
              <a:defRPr/>
            </a:pPr>
            <a:r>
              <a:rPr lang="en-US" sz="2800" dirty="0"/>
              <a:t>Greater responsibility of the student for their learning and assessment, developing self-regulated </a:t>
            </a:r>
            <a:r>
              <a:rPr lang="en-US" sz="2800" dirty="0" smtClean="0"/>
              <a:t>learners. </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914400" y="215900"/>
            <a:ext cx="7772400" cy="914400"/>
          </a:xfrm>
          <a:noFill/>
          <a:ln w="9525">
            <a:noFill/>
            <a:miter lim="800000"/>
            <a:headEnd/>
            <a:tailEnd/>
          </a:ln>
        </p:spPr>
        <p:txBody>
          <a:bodyPr vert="horz" wrap="square" lIns="91440" tIns="45720" rIns="91440" bIns="45720" numCol="1" anchor="b" anchorCtr="0" compatLnSpc="1">
            <a:prstTxWarp prst="textNoShape">
              <a:avLst/>
            </a:prstTxWarp>
          </a:bodyPr>
          <a:lstStyle/>
          <a:p>
            <a:pPr>
              <a:defRPr/>
            </a:pPr>
            <a:r>
              <a:rPr lang="en-GB" sz="3200" dirty="0" smtClean="0"/>
              <a:t>Programme </a:t>
            </a:r>
            <a:r>
              <a:rPr lang="en-GB" sz="3200" smtClean="0"/>
              <a:t>Focused </a:t>
            </a:r>
            <a:r>
              <a:rPr lang="en-GB" sz="3200" smtClean="0"/>
              <a:t>Assessment: </a:t>
            </a:r>
            <a:r>
              <a:rPr lang="en-GB" sz="3200" smtClean="0"/>
              <a:t/>
            </a:r>
            <a:br>
              <a:rPr lang="en-GB" sz="3200" smtClean="0"/>
            </a:br>
            <a:r>
              <a:rPr lang="en-GB" sz="3200" smtClean="0"/>
              <a:t>potential benefits 2</a:t>
            </a:r>
            <a:endParaRPr lang="en-GB" sz="3200" dirty="0"/>
          </a:p>
        </p:txBody>
      </p:sp>
      <p:sp>
        <p:nvSpPr>
          <p:cNvPr id="45059" name="Rectangle 3"/>
          <p:cNvSpPr>
            <a:spLocks noGrp="1" noChangeArrowheads="1"/>
          </p:cNvSpPr>
          <p:nvPr>
            <p:ph idx="1"/>
          </p:nvPr>
        </p:nvSpPr>
        <p:spPr/>
        <p:txBody>
          <a:bodyPr>
            <a:normAutofit/>
          </a:bodyPr>
          <a:lstStyle/>
          <a:p>
            <a:pPr marL="411480" fontAlgn="auto">
              <a:spcAft>
                <a:spcPts val="600"/>
              </a:spcAft>
              <a:defRPr/>
            </a:pPr>
            <a:r>
              <a:rPr lang="en-US" sz="2800" dirty="0" smtClean="0"/>
              <a:t>Reduced </a:t>
            </a:r>
            <a:r>
              <a:rPr lang="en-US" sz="2800" dirty="0"/>
              <a:t>summative assessment workload for staff (especially connected with QA</a:t>
            </a:r>
            <a:r>
              <a:rPr lang="en-US" sz="2800" dirty="0" smtClean="0"/>
              <a:t>). </a:t>
            </a:r>
            <a:endParaRPr lang="en-US" sz="2800" dirty="0"/>
          </a:p>
          <a:p>
            <a:pPr marL="411480" fontAlgn="auto">
              <a:spcAft>
                <a:spcPts val="600"/>
              </a:spcAft>
              <a:defRPr/>
            </a:pPr>
            <a:r>
              <a:rPr lang="en-US" sz="2800" dirty="0"/>
              <a:t>Possibly smaller number of </a:t>
            </a:r>
            <a:r>
              <a:rPr lang="ja-JP" altLang="en-US" sz="2800" dirty="0"/>
              <a:t>‘</a:t>
            </a:r>
            <a:r>
              <a:rPr lang="en-US" sz="2800" dirty="0"/>
              <a:t>specialist</a:t>
            </a:r>
            <a:r>
              <a:rPr lang="ja-JP" altLang="en-US" sz="2800" dirty="0"/>
              <a:t>’</a:t>
            </a:r>
            <a:r>
              <a:rPr lang="en-US" sz="2800" dirty="0"/>
              <a:t> assessors leading to greater </a:t>
            </a:r>
            <a:r>
              <a:rPr lang="en-US" sz="2800" dirty="0" smtClean="0"/>
              <a:t>reliability. </a:t>
            </a:r>
            <a:endParaRPr lang="en-US" sz="2800" dirty="0"/>
          </a:p>
          <a:p>
            <a:pPr marL="411480" fontAlgn="auto">
              <a:spcAft>
                <a:spcPts val="600"/>
              </a:spcAft>
              <a:defRPr/>
            </a:pPr>
            <a:r>
              <a:rPr lang="en-US" sz="2800" dirty="0"/>
              <a:t>Possible greater opportunity to allow for </a:t>
            </a:r>
            <a:r>
              <a:rPr lang="ja-JP" altLang="en-US" sz="2800" dirty="0"/>
              <a:t>‘</a:t>
            </a:r>
            <a:r>
              <a:rPr lang="en-US" sz="2800" dirty="0"/>
              <a:t>slow-learning</a:t>
            </a:r>
            <a:r>
              <a:rPr lang="ja-JP" altLang="en-US" sz="2800" smtClean="0"/>
              <a:t>’</a:t>
            </a:r>
            <a:r>
              <a:rPr lang="en-GB" altLang="ja-JP" sz="2800" dirty="0" smtClean="0"/>
              <a:t>.</a:t>
            </a:r>
            <a:r>
              <a:rPr lang="en-US" sz="2800" dirty="0" smtClean="0"/>
              <a:t> </a:t>
            </a:r>
            <a:endParaRPr lang="en-US" sz="2800" dirty="0"/>
          </a:p>
          <a:p>
            <a:pPr marL="411480" fontAlgn="auto">
              <a:spcAft>
                <a:spcPts val="600"/>
              </a:spcAft>
              <a:defRPr/>
            </a:pPr>
            <a:r>
              <a:rPr lang="en-US" sz="2800" dirty="0" smtClean="0"/>
              <a:t>Possible link to, and enhancement of, PDP, leading to greater preparedness for CPD processes after graduation.</a:t>
            </a:r>
            <a:endParaRPr lang="en-US"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505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To what extent, and how do you evidence good assessment practice at GMIT?</a:t>
            </a:r>
            <a:endParaRPr lang="en-GB" sz="3200" dirty="0"/>
          </a:p>
        </p:txBody>
      </p:sp>
      <p:sp>
        <p:nvSpPr>
          <p:cNvPr id="3" name="Content Placeholder 2"/>
          <p:cNvSpPr>
            <a:spLocks noGrp="1"/>
          </p:cNvSpPr>
          <p:nvPr>
            <p:ph idx="1"/>
          </p:nvPr>
        </p:nvSpPr>
        <p:spPr/>
        <p:txBody>
          <a:bodyPr/>
          <a:lstStyle/>
          <a:p>
            <a:r>
              <a:rPr lang="en-GB" sz="2600" dirty="0" smtClean="0"/>
              <a:t>Is there an emphasis on assessment for learning over systems focused on marks, grades and reliability?</a:t>
            </a:r>
          </a:p>
          <a:p>
            <a:r>
              <a:rPr lang="en-GB" sz="2600" dirty="0" smtClean="0"/>
              <a:t>Does the assessment design process ensure valid assessment of the intended learning outcomes?</a:t>
            </a:r>
          </a:p>
          <a:p>
            <a:r>
              <a:rPr lang="en-GB" sz="2600" dirty="0" smtClean="0"/>
              <a:t>Is there a trade-off between reliability and validity of assessment?</a:t>
            </a:r>
          </a:p>
          <a:p>
            <a:r>
              <a:rPr lang="en-GB" sz="2600" dirty="0" smtClean="0"/>
              <a:t>Are assessment decisions in relation to design, development and variety made within a programme context and focused on learning outcomes?</a:t>
            </a:r>
          </a:p>
          <a:p>
            <a:pPr>
              <a:buNone/>
            </a:pPr>
            <a:r>
              <a:rPr lang="en-GB" sz="2600" i="1" dirty="0" smtClean="0"/>
              <a:t>(From ‘A marked improvement’)</a:t>
            </a:r>
          </a:p>
          <a:p>
            <a:endParaRPr lang="en-GB" sz="26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Assessment literacy: students do better if they can: </a:t>
            </a:r>
            <a:endParaRPr lang="en-GB" sz="3200" dirty="0"/>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How can you engage students who think strategically about assessment?</a:t>
            </a:r>
          </a:p>
        </p:txBody>
      </p:sp>
      <p:sp>
        <p:nvSpPr>
          <p:cNvPr id="16387" name="Rectangle 3"/>
          <p:cNvSpPr>
            <a:spLocks noGrp="1" noChangeArrowheads="1"/>
          </p:cNvSpPr>
          <p:nvPr>
            <p:ph type="body" idx="1"/>
          </p:nvPr>
        </p:nvSpPr>
        <p:spPr>
          <a:xfrm>
            <a:off x="468313" y="1412875"/>
            <a:ext cx="8229600" cy="4857750"/>
          </a:xfrm>
        </p:spPr>
        <p:txBody>
          <a:bodyPr/>
          <a:lstStyle/>
          <a:p>
            <a:pPr marL="609600" indent="-609600"/>
            <a:r>
              <a:rPr lang="en-GB" sz="2800" dirty="0" smtClean="0"/>
              <a:t>According to Kneale, assessment shapes student behaviour (marks as money) and poor assessment encourages strategic behaviour; </a:t>
            </a:r>
          </a:p>
          <a:p>
            <a:pPr marL="609600" indent="-609600"/>
            <a:r>
              <a:rPr lang="en-GB" sz="2800" dirty="0" smtClean="0"/>
              <a:t>Clever course developers utilise this tendency and design assessment tools that foster the behaviours we would wish to see (for example, logical sequencing, fluent writing, effective referencing and good time management) and discourage others (‘rummage-sale’ data sourcing, aimless cutting and pasting, and plagiarism).</a:t>
            </a:r>
          </a:p>
          <a:p>
            <a:pPr marL="609600" indent="-609600">
              <a:buFont typeface="Wingdings" pitchFamily="2" charset="2"/>
              <a:buNone/>
            </a:pPr>
            <a:endParaRPr lang="en-GB"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794594"/>
          </a:xfrm>
        </p:spPr>
        <p:txBody>
          <a:bodyPr/>
          <a:lstStyle/>
          <a:p>
            <a:r>
              <a:rPr lang="en-GB" sz="2600" dirty="0" smtClean="0">
                <a:solidFill>
                  <a:srgbClr val="330066"/>
                </a:solidFill>
              </a:rPr>
              <a:t>Important aspects of complex, high-level learning outcomes can only be achieved when students are allowed time to ‘come to know’ the standards in use by the community</a:t>
            </a:r>
            <a:endParaRPr lang="en-GB" sz="2600" dirty="0">
              <a:solidFill>
                <a:srgbClr val="330066"/>
              </a:solidFill>
            </a:endParaRPr>
          </a:p>
        </p:txBody>
      </p:sp>
      <p:sp>
        <p:nvSpPr>
          <p:cNvPr id="3" name="Content Placeholder 2"/>
          <p:cNvSpPr>
            <a:spLocks noGrp="1"/>
          </p:cNvSpPr>
          <p:nvPr>
            <p:ph idx="1"/>
          </p:nvPr>
        </p:nvSpPr>
        <p:spPr>
          <a:xfrm>
            <a:off x="468313" y="2060848"/>
            <a:ext cx="8229600" cy="4141514"/>
          </a:xfrm>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smtClean="0"/>
              <a:t>Slowly learnt academic literacies require rehearsal and practice throughout a programme (Knight and </a:t>
            </a:r>
            <a:r>
              <a:rPr lang="en-GB" dirty="0" err="1" smtClean="0"/>
              <a:t>Yorke</a:t>
            </a:r>
            <a:r>
              <a:rPr lang="en-GB" dirty="0" smtClean="0"/>
              <a:t>, 2004).</a:t>
            </a:r>
          </a:p>
          <a:p>
            <a:r>
              <a:rPr lang="en-GB" dirty="0" smtClean="0"/>
              <a:t>The achievement of high-level learning requires integrated and coherent progression based on programme outcomes.</a:t>
            </a:r>
          </a:p>
          <a:p>
            <a:r>
              <a:rPr lang="en-GB" dirty="0" smtClean="0"/>
              <a:t>Where there is a greater sense of the holistic programme students are likely to achieve higher standards than on more fragmented programmes (</a:t>
            </a:r>
            <a:r>
              <a:rPr lang="en-GB" dirty="0" err="1" smtClean="0"/>
              <a:t>Havnes</a:t>
            </a:r>
            <a:r>
              <a:rPr lang="en-GB" dirty="0" smtClean="0"/>
              <a:t>, 2007).</a:t>
            </a:r>
          </a:p>
          <a:p>
            <a:r>
              <a:rPr lang="en-GB" dirty="0" smtClean="0"/>
              <a:t>Students need to engage as interactive partners in a learning community, relinquishing the passive role of ‘the instructed’ within processes controlled by academic experts (Gibbs et al, 2004).</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The importance of dialogic assessment</a:t>
            </a:r>
            <a:endParaRPr lang="en-GB" sz="3200" dirty="0"/>
          </a:p>
        </p:txBody>
      </p:sp>
      <p:sp>
        <p:nvSpPr>
          <p:cNvPr id="3" name="Content Placeholder 2"/>
          <p:cNvSpPr>
            <a:spLocks noGrp="1"/>
          </p:cNvSpPr>
          <p:nvPr>
            <p:ph idx="1"/>
          </p:nvPr>
        </p:nvSpPr>
        <p:spPr>
          <a:xfrm>
            <a:off x="0" y="764704"/>
            <a:ext cx="9143999" cy="5437659"/>
          </a:xfrm>
        </p:spPr>
        <p:txBody>
          <a:bodyPr/>
          <a:lstStyle/>
          <a:p>
            <a:pPr marL="0">
              <a:lnSpc>
                <a:spcPct val="100000"/>
              </a:lnSpc>
              <a:spcBef>
                <a:spcPts val="0"/>
              </a:spcBef>
              <a:buNone/>
            </a:pPr>
            <a:r>
              <a:rPr lang="en-GB" sz="2600" dirty="0" smtClean="0"/>
              <a:t>Students need to be exposed to, and gain experience in making judgements about, </a:t>
            </a:r>
            <a:r>
              <a:rPr lang="en-GB" sz="2600" dirty="0" smtClean="0">
                <a:solidFill>
                  <a:srgbClr val="7030A0"/>
                </a:solidFill>
              </a:rPr>
              <a:t>a variety of works of different quality</a:t>
            </a:r>
            <a:r>
              <a:rPr lang="en-GB" sz="2600" dirty="0" smtClean="0"/>
              <a:t>... They need planned rather than random exposure to exemplars, and experience in </a:t>
            </a:r>
            <a:r>
              <a:rPr lang="en-GB" sz="2600" dirty="0" smtClean="0">
                <a:solidFill>
                  <a:srgbClr val="7030A0"/>
                </a:solidFill>
              </a:rPr>
              <a:t>making judgements </a:t>
            </a:r>
            <a:r>
              <a:rPr lang="en-GB" sz="2600" dirty="0" smtClean="0"/>
              <a:t>about quality. They need to create </a:t>
            </a:r>
            <a:r>
              <a:rPr lang="en-GB" sz="2600" dirty="0" smtClean="0">
                <a:solidFill>
                  <a:srgbClr val="7030A0"/>
                </a:solidFill>
              </a:rPr>
              <a:t>verbalised </a:t>
            </a:r>
            <a:r>
              <a:rPr lang="en-GB" sz="2600" dirty="0" smtClean="0"/>
              <a:t>rationales and accounts of how various works could have been done better. Finally, they need to engage in evaluative </a:t>
            </a:r>
            <a:r>
              <a:rPr lang="en-GB" sz="2600" dirty="0" smtClean="0">
                <a:solidFill>
                  <a:srgbClr val="7030A0"/>
                </a:solidFill>
              </a:rPr>
              <a:t>conversations</a:t>
            </a:r>
            <a:r>
              <a:rPr lang="en-GB" sz="2600" dirty="0" smtClean="0"/>
              <a:t> with teachers and other students. Together, these three provide the means by which students can develop a </a:t>
            </a:r>
            <a:r>
              <a:rPr lang="en-GB" sz="2600" dirty="0" smtClean="0">
                <a:solidFill>
                  <a:srgbClr val="7030A0"/>
                </a:solidFill>
              </a:rPr>
              <a:t>concept of quality </a:t>
            </a:r>
            <a:r>
              <a:rPr lang="en-GB" sz="2600" dirty="0" smtClean="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600" dirty="0" smtClean="0">
                <a:solidFill>
                  <a:srgbClr val="7030A0"/>
                </a:solidFill>
              </a:rPr>
              <a:t>peer assessment </a:t>
            </a:r>
            <a:r>
              <a:rPr lang="en-GB" sz="2600" dirty="0" smtClean="0"/>
              <a:t>so that it becomes a powerful strategy for higher education teaching. (Sadler 2010)</a:t>
            </a:r>
          </a:p>
          <a:p>
            <a:pPr marL="0">
              <a:lnSpc>
                <a:spcPct val="100000"/>
              </a:lnSpc>
              <a:spcBef>
                <a:spcPts val="0"/>
              </a:spcBef>
              <a:buNone/>
            </a:pPr>
            <a:endParaRPr lang="en-GB" sz="2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22238"/>
            <a:ext cx="7787208"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Putting this into practice. We need to:</a:t>
            </a:r>
          </a:p>
        </p:txBody>
      </p:sp>
      <p:sp>
        <p:nvSpPr>
          <p:cNvPr id="19459" name="Rectangle 3"/>
          <p:cNvSpPr>
            <a:spLocks noGrp="1" noChangeArrowheads="1"/>
          </p:cNvSpPr>
          <p:nvPr>
            <p:ph type="body" idx="1"/>
          </p:nvPr>
        </p:nvSpPr>
        <p:spPr>
          <a:xfrm>
            <a:off x="179388" y="908050"/>
            <a:ext cx="8713787" cy="5400675"/>
          </a:xfrm>
          <a:noFill/>
          <a:ln w="9525">
            <a:noFill/>
            <a:miter lim="800000"/>
            <a:headEnd/>
            <a:tailEnd/>
          </a:ln>
        </p:spPr>
        <p:txBody>
          <a:bodyPr vert="horz" wrap="square" lIns="91440" tIns="45720" rIns="91440" bIns="45720" numCol="1" anchor="t" anchorCtr="0" compatLnSpc="1">
            <a:prstTxWarp prst="textNoShape">
              <a:avLst/>
            </a:prstTxWarp>
          </a:bodyPr>
          <a:lstStyle/>
          <a:p>
            <a:pPr marL="360000"/>
            <a:r>
              <a:rPr lang="en-GB" sz="2800" dirty="0" smtClean="0"/>
              <a:t>Maximise </a:t>
            </a:r>
            <a:r>
              <a:rPr lang="en-GB" sz="2800" dirty="0" smtClean="0"/>
              <a:t>the opportunities for each student to achieve at the highest possible level;</a:t>
            </a:r>
          </a:p>
          <a:p>
            <a:pPr marL="360000">
              <a:lnSpc>
                <a:spcPct val="100000"/>
              </a:lnSpc>
              <a:spcBef>
                <a:spcPts val="600"/>
              </a:spcBef>
            </a:pPr>
            <a:r>
              <a:rPr lang="en-GB" sz="2800" dirty="0" smtClean="0"/>
              <a:t>Ensure the assurance of appropriate standards for all students;</a:t>
            </a:r>
          </a:p>
          <a:p>
            <a:r>
              <a:rPr lang="en-GB" sz="2800" dirty="0" smtClean="0"/>
              <a:t>Establish what are the key interventions needed to integrate assessment at programme level;</a:t>
            </a:r>
          </a:p>
          <a:p>
            <a:r>
              <a:rPr lang="en-GB" sz="2800" dirty="0" smtClean="0"/>
              <a:t>Explore how best to involve students further in a dialogue about assessment;</a:t>
            </a:r>
          </a:p>
          <a:p>
            <a:pPr>
              <a:buNone/>
            </a:pPr>
            <a:endParaRPr lang="en-GB" sz="2800" dirty="0" smtClean="0"/>
          </a:p>
          <a:p>
            <a:pPr marL="360000">
              <a:lnSpc>
                <a:spcPct val="100000"/>
              </a:lnSpc>
              <a:spcBef>
                <a:spcPts val="600"/>
              </a:spcBef>
              <a:buNone/>
            </a:pPr>
            <a:r>
              <a:rPr lang="en-GB" sz="2800" dirty="0" smtClean="0"/>
              <a:t/>
            </a:r>
            <a:br>
              <a:rPr lang="en-GB" sz="2800" dirty="0" smtClean="0"/>
            </a:br>
            <a:endParaRPr lang="en-GB"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Rationale for the workshop</a:t>
            </a:r>
            <a:endParaRPr lang="en-GB" sz="3200" dirty="0"/>
          </a:p>
        </p:txBody>
      </p:sp>
      <p:sp>
        <p:nvSpPr>
          <p:cNvPr id="3" name="Content Placeholder 2"/>
          <p:cNvSpPr>
            <a:spLocks noGrp="1"/>
          </p:cNvSpPr>
          <p:nvPr>
            <p:ph idx="1"/>
          </p:nvPr>
        </p:nvSpPr>
        <p:spPr>
          <a:xfrm>
            <a:off x="285720" y="1214422"/>
            <a:ext cx="8412193" cy="4987941"/>
          </a:xfrm>
        </p:spPr>
        <p:txBody>
          <a:bodyPr/>
          <a:lstStyle/>
          <a:p>
            <a:r>
              <a:rPr lang="en-GB" dirty="0" smtClean="0"/>
              <a:t>Too often programmes are designed with </a:t>
            </a:r>
            <a:r>
              <a:rPr lang="en-GB" dirty="0" smtClean="0"/>
              <a:t>assessment methods </a:t>
            </a:r>
            <a:r>
              <a:rPr lang="en-GB" dirty="0" smtClean="0"/>
              <a:t>and approaches focused at a </a:t>
            </a:r>
            <a:r>
              <a:rPr lang="en-GB" dirty="0" smtClean="0"/>
              <a:t>module rather </a:t>
            </a:r>
            <a:r>
              <a:rPr lang="en-GB" dirty="0" smtClean="0"/>
              <a:t>than a programme level. </a:t>
            </a:r>
          </a:p>
          <a:p>
            <a:r>
              <a:rPr lang="en-GB" dirty="0" smtClean="0"/>
              <a:t>This can result in an atomised curriculum, where students experience multiple assessments in the same week, and there is over-use of particular forms of assessment</a:t>
            </a:r>
            <a:r>
              <a:rPr lang="en-GB" dirty="0" smtClean="0"/>
              <a:t>. </a:t>
            </a:r>
            <a:endParaRPr lang="en-GB" dirty="0" smtClean="0"/>
          </a:p>
          <a:p>
            <a:pPr>
              <a:buNone/>
            </a:pPr>
            <a:r>
              <a:rPr lang="en-GB" dirty="0" smtClean="0"/>
              <a:t>By the end of the workshop participants will have had the chance to consider how:</a:t>
            </a:r>
          </a:p>
          <a:p>
            <a:pPr lvl="0"/>
            <a:r>
              <a:rPr lang="en-GB" dirty="0" smtClean="0"/>
              <a:t>assessment can be integrated with learning;</a:t>
            </a:r>
          </a:p>
          <a:p>
            <a:pPr lvl="0"/>
            <a:r>
              <a:rPr lang="en-GB" dirty="0" smtClean="0"/>
              <a:t>a holistic programme-wide approach can be fostered;</a:t>
            </a:r>
          </a:p>
          <a:p>
            <a:r>
              <a:rPr lang="en-GB" dirty="0" smtClean="0"/>
              <a:t>student engagement can be supported through effective assessment design.</a:t>
            </a:r>
            <a:br>
              <a:rPr lang="en-GB" dirty="0" smtClean="0"/>
            </a:b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Planning for action</a:t>
            </a:r>
            <a:endParaRPr lang="en-GB" sz="3200" dirty="0"/>
          </a:p>
        </p:txBody>
      </p:sp>
      <p:sp>
        <p:nvSpPr>
          <p:cNvPr id="3" name="Content Placeholder 2"/>
          <p:cNvSpPr>
            <a:spLocks noGrp="1"/>
          </p:cNvSpPr>
          <p:nvPr>
            <p:ph idx="1"/>
          </p:nvPr>
        </p:nvSpPr>
        <p:spPr/>
        <p:txBody>
          <a:bodyPr/>
          <a:lstStyle/>
          <a:p>
            <a:r>
              <a:rPr lang="en-GB" sz="2800" dirty="0" smtClean="0"/>
              <a:t>What are your top priorities for change?</a:t>
            </a:r>
          </a:p>
          <a:p>
            <a:r>
              <a:rPr lang="en-GB" sz="2800" dirty="0" smtClean="0"/>
              <a:t>What are your timescales, milestones and deadlines?</a:t>
            </a:r>
          </a:p>
          <a:p>
            <a:r>
              <a:rPr lang="en-GB" sz="2800" dirty="0" smtClean="0"/>
              <a:t>Whose responsibility is it to make things happen?</a:t>
            </a:r>
          </a:p>
          <a:p>
            <a:r>
              <a:rPr lang="en-GB" sz="2800" dirty="0" smtClean="0"/>
              <a:t>What further information and resources you require to improve your assessment? </a:t>
            </a:r>
          </a:p>
          <a:p>
            <a:r>
              <a:rPr lang="en-GB" sz="2800" dirty="0" smtClean="0"/>
              <a:t>How will you know whether you have made an impact through the changes you have made?</a:t>
            </a:r>
          </a:p>
          <a:p>
            <a:endParaRPr lang="en-GB"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Conclusions</a:t>
            </a:r>
          </a:p>
        </p:txBody>
      </p:sp>
      <p:sp>
        <p:nvSpPr>
          <p:cNvPr id="43011" name="Rectangle 3"/>
          <p:cNvSpPr>
            <a:spLocks noGrp="1" noChangeArrowheads="1"/>
          </p:cNvSpPr>
          <p:nvPr>
            <p:ph type="body" idx="1"/>
          </p:nvPr>
        </p:nvSpPr>
        <p:spPr>
          <a:xfrm>
            <a:off x="457200" y="764704"/>
            <a:ext cx="8458200" cy="5361459"/>
          </a:xfrm>
        </p:spPr>
        <p:txBody>
          <a:bodyPr/>
          <a:lstStyle/>
          <a:p>
            <a:pPr eaLnBrk="1" hangingPunct="1"/>
            <a:r>
              <a:rPr lang="en-US" sz="2800" dirty="0" smtClean="0"/>
              <a:t>Assessment strategies are often under-designed;</a:t>
            </a:r>
          </a:p>
          <a:p>
            <a:pPr eaLnBrk="1" hangingPunct="1"/>
            <a:r>
              <a:rPr lang="en-US" sz="2800" dirty="0" smtClean="0"/>
              <a:t>We need to consider the fitness for purpose of each element of the assessment programme;</a:t>
            </a:r>
          </a:p>
          <a:p>
            <a:pPr eaLnBrk="1" hangingPunct="1"/>
            <a:r>
              <a:rPr lang="en-US" sz="2800" dirty="0" smtClean="0"/>
              <a:t>This will include the assignment questions/tasks themselves, the briefings, the marking criteria, the moderation process and the feedback;</a:t>
            </a:r>
          </a:p>
          <a:p>
            <a:pPr eaLnBrk="1" hangingPunct="1"/>
            <a:r>
              <a:rPr lang="en-US" sz="2800" dirty="0" smtClean="0"/>
              <a:t> We also need to review the extent to which we are assessing authentically, and whether our processes are fair and sensible.</a:t>
            </a:r>
          </a:p>
          <a:p>
            <a:pPr eaLnBrk="1" hangingPunct="1"/>
            <a:r>
              <a:rPr lang="en-US" sz="2800" dirty="0" smtClean="0"/>
              <a:t>If we do this, assessment can contribute to improving student learning, thereby making a marked improvement.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None/>
              <a:defRPr/>
            </a:pPr>
            <a:r>
              <a:rPr lang="en-GB" sz="1800" dirty="0" err="1" smtClean="0"/>
              <a:t>ASKe</a:t>
            </a:r>
            <a:r>
              <a:rPr lang="en-GB" sz="1800" dirty="0" smtClean="0"/>
              <a:t> Weston Manor manifesto </a:t>
            </a:r>
            <a:r>
              <a:rPr lang="en-GB" sz="1800" dirty="0" smtClean="0">
                <a:hlinkClick r:id="rId3"/>
              </a:rPr>
              <a:t>http://www.brookes.ac.uk/aske/Manifesto/</a:t>
            </a:r>
            <a:r>
              <a:rPr lang="en-GB" sz="1800" dirty="0" smtClean="0"/>
              <a:t> (accessed April 2012)</a:t>
            </a:r>
          </a:p>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GB" sz="1800" dirty="0" err="1" smtClean="0"/>
              <a:t>Bloxham</a:t>
            </a:r>
            <a:r>
              <a:rPr lang="en-GB" sz="1800" dirty="0" smtClean="0"/>
              <a:t>, S. Marking and moderation in the UK: false assumptions and wasted resources, </a:t>
            </a:r>
            <a:r>
              <a:rPr lang="en-GB" sz="1800" i="1" dirty="0" smtClean="0"/>
              <a:t>Assessment &amp; Evaluation in Higher Education</a:t>
            </a:r>
            <a:r>
              <a:rPr lang="en-GB" sz="1800" dirty="0" smtClean="0"/>
              <a:t> 34.2 (2009): 209-220.</a:t>
            </a:r>
          </a:p>
          <a:p>
            <a:pPr marL="609600" indent="-609600" eaLnBrk="1" hangingPunct="1">
              <a:buFont typeface="Wingdings" pitchFamily="2" charset="2"/>
              <a:buNone/>
              <a:defRPr/>
            </a:pPr>
            <a:r>
              <a:rPr lang="en-GB" sz="1800" dirty="0" err="1" smtClean="0">
                <a:cs typeface="Times New Roman" pitchFamily="18" charset="0"/>
              </a:rPr>
              <a:t>Bloxham</a:t>
            </a:r>
            <a:r>
              <a:rPr lang="en-GB" sz="1800" dirty="0" smtClean="0">
                <a:cs typeface="Times New Roman" pitchFamily="18" charset="0"/>
              </a:rPr>
              <a:t>,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a:t>
            </a:r>
            <a:r>
              <a:rPr lang="en-GB" sz="1800" dirty="0" err="1" smtClean="0"/>
              <a:t>Routledge</a:t>
            </a:r>
            <a:r>
              <a:rPr lang="en-GB" sz="1800" dirty="0" smtClean="0"/>
              <a:t>.</a:t>
            </a:r>
          </a:p>
          <a:p>
            <a:pPr marL="609600" indent="-609600" eaLnBrk="1" hangingPunct="1">
              <a:buNone/>
              <a:defRPr/>
            </a:pPr>
            <a:r>
              <a:rPr lang="en-GB" sz="1800" dirty="0" smtClean="0"/>
              <a:t>Brown, S. (2011) 	</a:t>
            </a:r>
            <a:r>
              <a:rPr lang="en-GB" sz="1800" i="1" dirty="0" smtClean="0"/>
              <a:t>First class: how assessment can enhance student learning </a:t>
            </a:r>
            <a:r>
              <a:rPr lang="en-GB" sz="1800" dirty="0" smtClean="0"/>
              <a:t>in </a:t>
            </a:r>
            <a:r>
              <a:rPr lang="en-GB" sz="1800" i="1" dirty="0" smtClean="0"/>
              <a:t>Blue Skies: new thinking about the future of higher education, </a:t>
            </a:r>
            <a:r>
              <a:rPr lang="en-GB" sz="1800" dirty="0" smtClean="0"/>
              <a:t>London: Pearson.</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2</a:t>
            </a:r>
          </a:p>
        </p:txBody>
      </p:sp>
      <p:sp>
        <p:nvSpPr>
          <p:cNvPr id="208899" name="Rectangle 3"/>
          <p:cNvSpPr>
            <a:spLocks noGrp="1" noChangeArrowheads="1"/>
          </p:cNvSpPr>
          <p:nvPr>
            <p:ph type="body" idx="1"/>
          </p:nvPr>
        </p:nvSpPr>
        <p:spPr>
          <a:xfrm>
            <a:off x="179512" y="981075"/>
            <a:ext cx="8712967"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pp.74-91</a:t>
            </a:r>
            <a:endParaRPr lang="en-GB" sz="1800" dirty="0" smtClean="0"/>
          </a:p>
          <a:p>
            <a:pPr eaLnBrk="1" hangingPunct="1">
              <a:buFont typeface="Wingdings" pitchFamily="2" charset="2"/>
              <a:buNone/>
              <a:defRPr/>
            </a:pPr>
            <a:r>
              <a:rPr lang="en-US" sz="1800" dirty="0" smtClean="0"/>
              <a:t>Carless, D., Joughin,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None/>
              <a:defRPr/>
            </a:pPr>
            <a:r>
              <a:rPr lang="en-GB" sz="1800" dirty="0" err="1" smtClean="0"/>
              <a:t>Havnes</a:t>
            </a:r>
            <a:r>
              <a:rPr lang="en-GB" sz="1800" dirty="0" smtClean="0"/>
              <a:t>, A. (2007), ‘What can feedback practices tell us about variation in grading across fields?’ Presented at the </a:t>
            </a:r>
            <a:r>
              <a:rPr lang="en-GB" sz="1800" dirty="0" err="1" smtClean="0"/>
              <a:t>ASKe</a:t>
            </a:r>
            <a:r>
              <a:rPr lang="en-GB" sz="1800" dirty="0" smtClean="0"/>
              <a:t> Seminar Series, Oxford Brookes University, 19th September.</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marL="609600" indent="-609600" eaLnBrk="1" hangingPunct="1">
              <a:buFont typeface="Wingdings" pitchFamily="2" charset="2"/>
              <a:buNone/>
              <a:defRPr/>
            </a:pPr>
            <a:r>
              <a:rPr lang="en-GB" sz="1800" dirty="0" smtClean="0"/>
              <a:t>Knight,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a:buNone/>
            </a:pPr>
            <a:r>
              <a:rPr lang="en-GB" sz="1800" dirty="0" err="1" smtClean="0"/>
              <a:t>Newstead</a:t>
            </a:r>
            <a:r>
              <a:rPr lang="en-GB" sz="1800" dirty="0" smtClean="0"/>
              <a:t>, S. E. and Dennis, I. (1994), ‘Examiners examined: the reality of exam marking in psychology’, </a:t>
            </a:r>
            <a:r>
              <a:rPr lang="en-GB" sz="1800" i="1" dirty="0" smtClean="0"/>
              <a:t>The Psychologist</a:t>
            </a:r>
            <a:r>
              <a:rPr lang="en-GB" sz="1800" dirty="0" smtClean="0"/>
              <a:t>, 7, pp. 216-19.</a:t>
            </a:r>
          </a:p>
          <a:p>
            <a:pPr eaLnBrk="1" hangingPunct="1">
              <a:buNone/>
              <a:defRPr/>
            </a:pPr>
            <a:r>
              <a:rPr lang="en-GB" sz="1800" dirty="0" smtClean="0"/>
              <a:t>O’Donovan, B., Price, M. and Rust, C. (2004), ‘Know what I mean? Enhancing student understanding of assessment standards and criteria’, </a:t>
            </a:r>
            <a:r>
              <a:rPr lang="en-GB" sz="1800" i="1" dirty="0" smtClean="0"/>
              <a:t>Teaching in Higher Education</a:t>
            </a:r>
            <a:r>
              <a:rPr lang="en-GB" sz="1800" dirty="0" smtClean="0"/>
              <a:t>, 9, pp. 325-335.</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2013</a:t>
            </a:r>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sz="3200" dirty="0" smtClean="0"/>
              <a:t>Useful references 4</a:t>
            </a:r>
          </a:p>
        </p:txBody>
      </p:sp>
      <p:sp>
        <p:nvSpPr>
          <p:cNvPr id="48131" name="Content Placeholder 2"/>
          <p:cNvSpPr>
            <a:spLocks noGrp="1"/>
          </p:cNvSpPr>
          <p:nvPr>
            <p:ph idx="1"/>
          </p:nvPr>
        </p:nvSpPr>
        <p:spPr>
          <a:xfrm>
            <a:off x="0" y="980728"/>
            <a:ext cx="9144000" cy="5221635"/>
          </a:xfrm>
        </p:spPr>
        <p:txBody>
          <a:bodyPr/>
          <a:lstStyle/>
          <a:p>
            <a:pPr eaLnBrk="1" hangingPunct="1">
              <a:buFont typeface="Wingdings" pitchFamily="2" charset="2"/>
              <a:buNone/>
            </a:pPr>
            <a:r>
              <a:rPr lang="en-GB" sz="1800" dirty="0" smtClean="0"/>
              <a:t>Race,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err="1" smtClean="0"/>
              <a:t>Stefani</a:t>
            </a:r>
            <a:r>
              <a:rPr lang="en-GB" sz="1800" dirty="0" smtClean="0"/>
              <a:t>, L. and Carroll, J. (2001) </a:t>
            </a:r>
            <a:r>
              <a:rPr lang="en-GB" sz="1800" i="1" dirty="0" smtClean="0"/>
              <a:t>A Briefing on Plagiarism </a:t>
            </a:r>
            <a:r>
              <a:rPr lang="en-GB" sz="1800" dirty="0" smtClean="0"/>
              <a:t>http://www.ltsn.ac.uk/application.asp?app=resources.asp&amp;process=full_record&amp;section=generic&amp;id=10</a:t>
            </a:r>
          </a:p>
          <a:p>
            <a:pPr>
              <a:buNone/>
            </a:pPr>
            <a:r>
              <a:rPr lang="en-GB" sz="1800" dirty="0" smtClean="0"/>
              <a:t>Sadler, D. R. (1987), ‘Specifying and Promulgating Achievement Standards’, </a:t>
            </a:r>
            <a:r>
              <a:rPr lang="en-GB" sz="1800" i="1" dirty="0" smtClean="0"/>
              <a:t>Oxford Review of Education</a:t>
            </a:r>
            <a:r>
              <a:rPr lang="en-GB" sz="1800" dirty="0" smtClean="0"/>
              <a:t>, 13, pp. 191–209.</a:t>
            </a:r>
          </a:p>
          <a:p>
            <a:pPr>
              <a:buNone/>
            </a:pPr>
            <a:r>
              <a:rPr lang="en-GB" sz="1800" dirty="0" smtClean="0"/>
              <a:t>Sadler, DR 1989, ‘Formative assessment and the design of instructional systems’, </a:t>
            </a:r>
            <a:r>
              <a:rPr lang="en-GB" sz="1800" i="1" dirty="0" smtClean="0"/>
              <a:t>Instructional Science</a:t>
            </a:r>
            <a:r>
              <a:rPr lang="en-GB" sz="1800" dirty="0" smtClean="0"/>
              <a:t>, vol. 18, pp. 119-144.</a:t>
            </a:r>
          </a:p>
          <a:p>
            <a:pPr>
              <a:buNone/>
            </a:pPr>
            <a:r>
              <a:rPr lang="en-GB" sz="1800" dirty="0" smtClean="0"/>
              <a:t>Sadler, R. (2008) </a:t>
            </a:r>
            <a:r>
              <a:rPr lang="en-GB" sz="1800" i="1" dirty="0" smtClean="0"/>
              <a:t>Assessment of Higher Education,</a:t>
            </a:r>
            <a:r>
              <a:rPr lang="en-GB" sz="1800" dirty="0" smtClean="0"/>
              <a:t> in International Encyclopaedia of Education</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 fit-for-purpose approach to assessment. We need to consider:</a:t>
            </a:r>
            <a:endParaRPr lang="en-GB" sz="3200" dirty="0"/>
          </a:p>
        </p:txBody>
      </p:sp>
      <p:sp>
        <p:nvSpPr>
          <p:cNvPr id="3" name="Content Placeholder 2"/>
          <p:cNvSpPr>
            <a:spLocks noGrp="1"/>
          </p:cNvSpPr>
          <p:nvPr>
            <p:ph idx="1"/>
          </p:nvPr>
        </p:nvSpPr>
        <p:spPr>
          <a:xfrm>
            <a:off x="0" y="1268760"/>
            <a:ext cx="9144000" cy="4933603"/>
          </a:xfrm>
        </p:spPr>
        <p:txBody>
          <a:bodyPr/>
          <a:lstStyle/>
          <a:p>
            <a:pPr lvl="0"/>
            <a:r>
              <a:rPr lang="en-GB" dirty="0" smtClean="0">
                <a:solidFill>
                  <a:srgbClr val="7030A0"/>
                </a:solidFill>
              </a:rPr>
              <a:t>Purpose</a:t>
            </a:r>
            <a:r>
              <a:rPr lang="en-GB" dirty="0" smtClean="0"/>
              <a:t>: our rationale for assessing on particular occasions, whether building confidence at the start of programmes or making final judgments at the end of programmes for example. </a:t>
            </a:r>
          </a:p>
          <a:p>
            <a:pPr lvl="0"/>
            <a:r>
              <a:rPr lang="en-GB" dirty="0" smtClean="0">
                <a:solidFill>
                  <a:srgbClr val="7030A0"/>
                </a:solidFill>
              </a:rPr>
              <a:t>methodology</a:t>
            </a:r>
            <a:r>
              <a:rPr lang="en-GB" dirty="0" smtClean="0"/>
              <a:t>: which methods and approaches would be most appropriate and efficient for particular contexts and purposes;</a:t>
            </a:r>
          </a:p>
          <a:p>
            <a:r>
              <a:rPr lang="en-GB" dirty="0" smtClean="0">
                <a:solidFill>
                  <a:srgbClr val="7030A0"/>
                </a:solidFill>
              </a:rPr>
              <a:t>orientation</a:t>
            </a:r>
            <a:r>
              <a:rPr lang="en-GB" dirty="0" smtClean="0"/>
              <a:t>: in some assignments we may wish to focus particularly on process and in others we may instead focus on outcomes.</a:t>
            </a:r>
          </a:p>
          <a:p>
            <a:pPr lvl="0"/>
            <a:r>
              <a:rPr lang="en-GB" dirty="0" smtClean="0">
                <a:solidFill>
                  <a:srgbClr val="7030A0"/>
                </a:solidFill>
              </a:rPr>
              <a:t>agency</a:t>
            </a:r>
            <a:r>
              <a:rPr lang="en-GB" dirty="0" smtClean="0"/>
              <a:t>: who should be undertaking assessment? Tutors, peers, students themselves, employers and clients can all participate in student assessment to good effect.</a:t>
            </a:r>
          </a:p>
          <a:p>
            <a:pPr lvl="0"/>
            <a:r>
              <a:rPr lang="en-GB" dirty="0" smtClean="0">
                <a:solidFill>
                  <a:srgbClr val="7030A0"/>
                </a:solidFill>
              </a:rPr>
              <a:t>timing</a:t>
            </a:r>
            <a:r>
              <a:rPr lang="en-GB" dirty="0" smtClean="0"/>
              <a:t>: end point and continuous assessment can both be valuable, but choosing when to assess students can have an impact on how they address the task</a:t>
            </a:r>
          </a:p>
          <a:p>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We also need to think about:</a:t>
            </a:r>
            <a:endParaRPr lang="en-GB" sz="3200" dirty="0"/>
          </a:p>
        </p:txBody>
      </p:sp>
      <p:sp>
        <p:nvSpPr>
          <p:cNvPr id="3" name="Content Placeholder 2"/>
          <p:cNvSpPr>
            <a:spLocks noGrp="1"/>
          </p:cNvSpPr>
          <p:nvPr>
            <p:ph idx="1"/>
          </p:nvPr>
        </p:nvSpPr>
        <p:spPr/>
        <p:txBody>
          <a:bodyPr/>
          <a:lstStyle/>
          <a:p>
            <a:pPr lvl="0"/>
            <a:r>
              <a:rPr lang="en-GB" sz="3000" dirty="0" smtClean="0">
                <a:solidFill>
                  <a:srgbClr val="7030A0"/>
                </a:solidFill>
              </a:rPr>
              <a:t>Weighting</a:t>
            </a:r>
            <a:r>
              <a:rPr lang="en-GB" sz="3000" dirty="0" smtClean="0"/>
              <a:t>: if we want to demonstrate the value we attribute to the demonstration of particular competences and skills, we can do so </a:t>
            </a:r>
            <a:r>
              <a:rPr lang="en-GB" sz="3000" dirty="0" smtClean="0"/>
              <a:t>by higher </a:t>
            </a:r>
            <a:r>
              <a:rPr lang="en-GB" sz="3000" dirty="0" smtClean="0"/>
              <a:t>or lower weightings a different points in the programme depending on desired outcomes;</a:t>
            </a:r>
          </a:p>
          <a:p>
            <a:pPr lvl="0"/>
            <a:r>
              <a:rPr lang="en-GB" sz="3000" dirty="0" smtClean="0">
                <a:solidFill>
                  <a:srgbClr val="7030A0"/>
                </a:solidFill>
              </a:rPr>
              <a:t>Progression</a:t>
            </a:r>
            <a:r>
              <a:rPr lang="en-GB" sz="3000" dirty="0" smtClean="0"/>
              <a:t>: are students advancing in knowledge and competence throughout the programme?</a:t>
            </a:r>
          </a:p>
          <a:p>
            <a:pPr lvl="0"/>
            <a:r>
              <a:rPr lang="en-GB" sz="3000" dirty="0" smtClean="0">
                <a:solidFill>
                  <a:srgbClr val="7030A0"/>
                </a:solidFill>
              </a:rPr>
              <a:t>Manageability</a:t>
            </a:r>
            <a:r>
              <a:rPr lang="en-GB" sz="3000" dirty="0" smtClean="0"/>
              <a:t>: are we making </a:t>
            </a:r>
            <a:r>
              <a:rPr lang="en-GB" sz="3000" dirty="0" smtClean="0"/>
              <a:t>assessment achievable </a:t>
            </a:r>
            <a:r>
              <a:rPr lang="en-GB" sz="3000" dirty="0" smtClean="0"/>
              <a:t>for staff and students?</a:t>
            </a:r>
          </a:p>
          <a:p>
            <a:endParaRPr lang="en-GB" sz="3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Why do we need programme level approaches?</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t>In small programmes where course teams know one another and their students, it is relatively straightforward to help students believe they are studying on coherent programmes with clear pathways through the curriculum. However, the larger the institution and the cohort, the more likely it is that modules and other curriculum delivery components are designed and delivered in isolation, without clear thinking going into what the overall programme experience is like for the students undertaking them. </a:t>
            </a:r>
          </a:p>
          <a:p>
            <a:pPr>
              <a:buNone/>
            </a:pPr>
            <a:endParaRPr lang="en-GB" sz="28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7787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Adopting holistic design implies </a:t>
            </a:r>
            <a:r>
              <a:rPr lang="en-GB" sz="3200" i="1" dirty="0" smtClean="0"/>
              <a:t>inter </a:t>
            </a:r>
            <a:r>
              <a:rPr lang="en-GB" sz="3200" i="1" dirty="0" err="1" smtClean="0"/>
              <a:t>alia</a:t>
            </a:r>
            <a:r>
              <a:rPr lang="en-GB" sz="3200" i="1" dirty="0" smtClean="0"/>
              <a:t>:</a:t>
            </a:r>
            <a:endParaRPr lang="en-GB" sz="3200" i="1" dirty="0"/>
          </a:p>
        </p:txBody>
      </p:sp>
      <p:sp>
        <p:nvSpPr>
          <p:cNvPr id="3" name="Content Placeholder 2"/>
          <p:cNvSpPr>
            <a:spLocks noGrp="1"/>
          </p:cNvSpPr>
          <p:nvPr>
            <p:ph idx="1"/>
          </p:nvPr>
        </p:nvSpPr>
        <p:spPr>
          <a:xfrm>
            <a:off x="468313" y="1124744"/>
            <a:ext cx="8229600" cy="5077619"/>
          </a:xfrm>
        </p:spPr>
        <p:txBody>
          <a:bodyPr/>
          <a:lstStyle/>
          <a:p>
            <a:pPr lvl="0"/>
            <a:r>
              <a:rPr lang="en-GB" sz="2300" dirty="0" smtClean="0"/>
              <a:t>having strong course leadership, with a clear vision of </a:t>
            </a:r>
            <a:r>
              <a:rPr lang="en-GB" sz="2300" dirty="0" smtClean="0"/>
              <a:t>how the </a:t>
            </a:r>
            <a:r>
              <a:rPr lang="en-GB" sz="2300" dirty="0" smtClean="0"/>
              <a:t>curriculum will be delivered and assessed;</a:t>
            </a:r>
          </a:p>
          <a:p>
            <a:pPr lvl="0"/>
            <a:r>
              <a:rPr lang="en-GB" sz="2300" dirty="0" smtClean="0"/>
              <a:t>balancing the autonomy of individuals to design, </a:t>
            </a:r>
            <a:r>
              <a:rPr lang="en-GB" sz="2300" dirty="0" smtClean="0"/>
              <a:t>deliver and </a:t>
            </a:r>
            <a:r>
              <a:rPr lang="en-GB" sz="2300" dirty="0" smtClean="0"/>
              <a:t>assess elements of </a:t>
            </a:r>
            <a:r>
              <a:rPr lang="en-GB" sz="2300" dirty="0" smtClean="0"/>
              <a:t>the curriculum </a:t>
            </a:r>
            <a:r>
              <a:rPr lang="en-GB" sz="2300" dirty="0" smtClean="0"/>
              <a:t>autonomously, with a need to foreground the lived student experience, ensuring it makes sense to them and encourages them to engage;</a:t>
            </a:r>
          </a:p>
          <a:p>
            <a:pPr lvl="0"/>
            <a:r>
              <a:rPr lang="en-GB" sz="2300" dirty="0" smtClean="0"/>
              <a:t>involving, inevitably, external review of all kinds to focus scrutiny on coherence. This is likely to involve internal and external peers, potentially employers but also, and most importantly, student representatives;</a:t>
            </a:r>
          </a:p>
          <a:p>
            <a:r>
              <a:rPr lang="en-GB" sz="2300" dirty="0" smtClean="0"/>
              <a:t>having some level of stability where it is possible to plan ahead for the full duration of the programme (often three years for a full-time undergraduate degree</a:t>
            </a:r>
            <a:r>
              <a:rPr lang="en-GB" sz="2300" dirty="0" smtClean="0"/>
              <a:t>) without </a:t>
            </a:r>
            <a:r>
              <a:rPr lang="en-GB" sz="2300" dirty="0" smtClean="0"/>
              <a:t>significant disruption to staffing and student numbers, which is often the case nowadays. </a:t>
            </a:r>
            <a:endParaRPr lang="en-GB" sz="23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7543800" cy="59211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Checklist: to what extent does your assessment strategy: </a:t>
            </a:r>
            <a:endParaRPr lang="en-GB" sz="3200" dirty="0"/>
          </a:p>
        </p:txBody>
      </p:sp>
      <p:sp>
        <p:nvSpPr>
          <p:cNvPr id="3" name="Content Placeholder 2"/>
          <p:cNvSpPr>
            <a:spLocks noGrp="1"/>
          </p:cNvSpPr>
          <p:nvPr>
            <p:ph idx="1"/>
          </p:nvPr>
        </p:nvSpPr>
        <p:spPr>
          <a:xfrm>
            <a:off x="468312" y="1214422"/>
            <a:ext cx="8318529" cy="4987941"/>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Work at a programme level, rather than having assessment occur in module-shaped silos?</a:t>
            </a:r>
          </a:p>
          <a:p>
            <a:r>
              <a:rPr lang="en-GB" sz="2800" dirty="0" smtClean="0"/>
              <a:t>Maximise fast, formative feedback opportunities without driving your markers into the ground?</a:t>
            </a:r>
          </a:p>
          <a:p>
            <a:r>
              <a:rPr lang="en-GB" sz="2800" dirty="0" smtClean="0"/>
              <a:t>Support student transition and retention by making assessment integral to learning? </a:t>
            </a:r>
          </a:p>
          <a:p>
            <a:r>
              <a:rPr lang="en-GB" sz="2800" dirty="0" smtClean="0"/>
              <a:t>Enable the development of digital literacy by providing tasks that use social and digital media?</a:t>
            </a:r>
          </a:p>
          <a:p>
            <a:r>
              <a:rPr lang="en-GB" sz="2800" dirty="0" smtClean="0"/>
              <a:t>Make the process of assessing and being assessed enjoyable for staff and students?</a:t>
            </a:r>
          </a:p>
          <a:p>
            <a:r>
              <a:rPr lang="en-GB" sz="2800" dirty="0" smtClean="0"/>
              <a:t>Assure the standards of assessment against national and PSRB benchmarks?</a:t>
            </a:r>
            <a:endParaRPr lang="en-GB"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And…</a:t>
            </a:r>
            <a:endParaRPr lang="en-GB" sz="3200" dirty="0"/>
          </a:p>
        </p:txBody>
      </p:sp>
      <p:sp>
        <p:nvSpPr>
          <p:cNvPr id="3" name="Content Placeholder 2"/>
          <p:cNvSpPr>
            <a:spLocks noGrp="1"/>
          </p:cNvSpPr>
          <p:nvPr>
            <p:ph idx="1"/>
          </p:nvPr>
        </p:nvSpPr>
        <p:spPr/>
        <p:txBody>
          <a:bodyPr/>
          <a:lstStyle/>
          <a:p>
            <a:r>
              <a:rPr lang="en-GB" sz="2800" dirty="0" smtClean="0"/>
              <a:t>Provide incremental assessment opportunities?</a:t>
            </a:r>
          </a:p>
          <a:p>
            <a:r>
              <a:rPr lang="en-GB" sz="2800" dirty="0" smtClean="0"/>
              <a:t>Use assessment activities that can engage students and be integral to learning?</a:t>
            </a:r>
          </a:p>
          <a:p>
            <a:r>
              <a:rPr lang="en-GB" sz="2800" dirty="0" smtClean="0"/>
              <a:t>Constructively align (Biggs 2003) assignments with planned learning outcomes and the curriculum taught?</a:t>
            </a:r>
          </a:p>
          <a:p>
            <a:r>
              <a:rPr lang="en-GB" sz="2800" dirty="0" smtClean="0"/>
              <a:t>Provide realistic tasks: students are likely to put more energy into assignments they see as authentic and worth bothering with?</a:t>
            </a:r>
          </a:p>
          <a:p>
            <a:r>
              <a:rPr lang="en-GB" sz="2800" dirty="0" smtClean="0"/>
              <a:t>Maximise the dialogic opportunities of student feedback?</a:t>
            </a:r>
          </a:p>
          <a:p>
            <a:endParaRPr lang="en-GB"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Peter Hartley’s NTFS Bradford-led project on Programme Level Assessment</a:t>
            </a:r>
            <a:endParaRPr lang="en-GB" sz="3200" dirty="0"/>
          </a:p>
        </p:txBody>
      </p:sp>
      <p:sp>
        <p:nvSpPr>
          <p:cNvPr id="3" name="Content Placeholder 2"/>
          <p:cNvSpPr>
            <a:spLocks noGrp="1"/>
          </p:cNvSpPr>
          <p:nvPr>
            <p:ph idx="1"/>
          </p:nvPr>
        </p:nvSpPr>
        <p:spPr/>
        <p:txBody>
          <a:bodyPr/>
          <a:lstStyle/>
          <a:p>
            <a:pPr>
              <a:buNone/>
            </a:pPr>
            <a:r>
              <a:rPr lang="en-GB" dirty="0" smtClean="0"/>
              <a:t>It set out </a:t>
            </a:r>
            <a:r>
              <a:rPr lang="en-GB" dirty="0" smtClean="0"/>
              <a:t>to focus </a:t>
            </a:r>
            <a:r>
              <a:rPr lang="en-GB" dirty="0" smtClean="0"/>
              <a:t>on redressing problems including:</a:t>
            </a:r>
          </a:p>
          <a:p>
            <a:r>
              <a:rPr lang="en-GB" dirty="0" smtClean="0"/>
              <a:t> not </a:t>
            </a:r>
            <a:r>
              <a:rPr lang="en-US" dirty="0" smtClean="0"/>
              <a:t>assessing learning outcomes holistically at a programme level;</a:t>
            </a:r>
          </a:p>
          <a:p>
            <a:r>
              <a:rPr lang="en-US" dirty="0" smtClean="0"/>
              <a:t>the </a:t>
            </a:r>
            <a:r>
              <a:rPr lang="en-US" dirty="0" err="1" smtClean="0"/>
              <a:t>atomisation</a:t>
            </a:r>
            <a:r>
              <a:rPr lang="en-US" dirty="0" smtClean="0"/>
              <a:t> of assessment, often resulting in too much summative and not enough formative feedback and over-standardisation in regulations.</a:t>
            </a:r>
          </a:p>
          <a:p>
            <a:pPr>
              <a:buNone/>
            </a:pPr>
            <a:r>
              <a:rPr lang="en-US" dirty="0" smtClean="0"/>
              <a:t>This results in students and staff failing to see the links between disparate elements of the programme, over-assessment and multiple assignments using repetitive formats. </a:t>
            </a:r>
          </a:p>
          <a:p>
            <a:pPr>
              <a:buNone/>
            </a:pPr>
            <a:r>
              <a:rPr lang="en-US" dirty="0" smtClean="0"/>
              <a:t>Modules were </a:t>
            </a:r>
            <a:r>
              <a:rPr lang="en-US" dirty="0" smtClean="0"/>
              <a:t>often too short for complex learning and this tended to lead to surface learning and </a:t>
            </a:r>
            <a:r>
              <a:rPr lang="en-GB" dirty="0" smtClean="0"/>
              <a:t>‘</a:t>
            </a:r>
            <a:r>
              <a:rPr lang="en-US" dirty="0" smtClean="0"/>
              <a:t>tick-box mentality.</a:t>
            </a:r>
            <a:endParaRPr lang="en-GB" dirty="0" smtClean="0"/>
          </a:p>
          <a:p>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2868</Words>
  <Application>Microsoft Office PowerPoint</Application>
  <PresentationFormat>On-screen Show (4:3)</PresentationFormat>
  <Paragraphs>170</Paragraphs>
  <Slides>25</Slides>
  <Notes>17</Notes>
  <HiddenSlides>0</HiddenSlides>
  <MMClips>0</MMClips>
  <ScaleCrop>false</ScaleCrop>
  <HeadingPairs>
    <vt:vector size="4" baseType="variant">
      <vt:variant>
        <vt:lpstr>Theme</vt:lpstr>
      </vt:variant>
      <vt:variant>
        <vt:i4>2</vt:i4>
      </vt:variant>
      <vt:variant>
        <vt:lpstr>Slide Titles</vt:lpstr>
      </vt:variant>
      <vt:variant>
        <vt:i4>25</vt:i4>
      </vt:variant>
    </vt:vector>
  </HeadingPairs>
  <TitlesOfParts>
    <vt:vector size="27" baseType="lpstr">
      <vt:lpstr>LeedsMet template</vt:lpstr>
      <vt:lpstr>101_Custom Design</vt:lpstr>
      <vt:lpstr>Programme-level assessment:  making assessment fit for learning and integrating assessment across programmes</vt:lpstr>
      <vt:lpstr>Rationale for the workshop</vt:lpstr>
      <vt:lpstr>A fit-for-purpose approach to assessment. We need to consider:</vt:lpstr>
      <vt:lpstr>We also need to think about:</vt:lpstr>
      <vt:lpstr>Why do we need programme level approaches?</vt:lpstr>
      <vt:lpstr>Adopting holistic design implies inter alia:</vt:lpstr>
      <vt:lpstr>Checklist: to what extent does your assessment strategy: </vt:lpstr>
      <vt:lpstr>And…</vt:lpstr>
      <vt:lpstr>Peter Hartley’s NTFS Bradford-led project on Programme Level Assessment</vt:lpstr>
      <vt:lpstr>Programme Learning outcomes should reflect what students should achieve </vt:lpstr>
      <vt:lpstr>What do we mean by Programme Focused Assessment? </vt:lpstr>
      <vt:lpstr>Programme Focused Assessment:  potential benefits 1</vt:lpstr>
      <vt:lpstr>Programme Focused Assessment:  potential benefits 2</vt:lpstr>
      <vt:lpstr>To what extent, and how do you evidence good assessment practice at GMIT?</vt:lpstr>
      <vt:lpstr>Assessment literacy: students do better if they can: </vt:lpstr>
      <vt:lpstr>How can you engage students who think strategically about assessment?</vt:lpstr>
      <vt:lpstr>Important aspects of complex, high-level learning outcomes can only be achieved when students are allowed time to ‘come to know’ the standards in use by the community</vt:lpstr>
      <vt:lpstr>The importance of dialogic assessment</vt:lpstr>
      <vt:lpstr>Putting this into practice. We need to:</vt:lpstr>
      <vt:lpstr>Planning for action</vt:lpstr>
      <vt:lpstr>Conclusions</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2014-06-02T10:29:58Z</dcterms:modified>
</cp:coreProperties>
</file>