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3"/>
  </p:notesMasterIdLst>
  <p:handoutMasterIdLst>
    <p:handoutMasterId r:id="rId34"/>
  </p:handoutMasterIdLst>
  <p:sldIdLst>
    <p:sldId id="420" r:id="rId3"/>
    <p:sldId id="529" r:id="rId4"/>
    <p:sldId id="530" r:id="rId5"/>
    <p:sldId id="500" r:id="rId6"/>
    <p:sldId id="452" r:id="rId7"/>
    <p:sldId id="430" r:id="rId8"/>
    <p:sldId id="441" r:id="rId9"/>
    <p:sldId id="501" r:id="rId10"/>
    <p:sldId id="511" r:id="rId11"/>
    <p:sldId id="512" r:id="rId12"/>
    <p:sldId id="509" r:id="rId13"/>
    <p:sldId id="510" r:id="rId14"/>
    <p:sldId id="505" r:id="rId15"/>
    <p:sldId id="506" r:id="rId16"/>
    <p:sldId id="507" r:id="rId17"/>
    <p:sldId id="508" r:id="rId18"/>
    <p:sldId id="447" r:id="rId19"/>
    <p:sldId id="513" r:id="rId20"/>
    <p:sldId id="514" r:id="rId21"/>
    <p:sldId id="515" r:id="rId22"/>
    <p:sldId id="528" r:id="rId23"/>
    <p:sldId id="517" r:id="rId24"/>
    <p:sldId id="504" r:id="rId25"/>
    <p:sldId id="450" r:id="rId26"/>
    <p:sldId id="443" r:id="rId27"/>
    <p:sldId id="382" r:id="rId28"/>
    <p:sldId id="270" r:id="rId29"/>
    <p:sldId id="271" r:id="rId30"/>
    <p:sldId id="272" r:id="rId31"/>
    <p:sldId id="317" r:id="rId32"/>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030A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p:scale>
          <a:sx n="50" d="100"/>
          <a:sy n="50" d="100"/>
        </p:scale>
        <p:origin x="-1002" y="-78"/>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12</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13</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14</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15</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16</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17</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18</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19</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20</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21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4</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22</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23</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25</a:t>
            </a:fld>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smtClean="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5</a:t>
            </a:fld>
            <a:endParaRPr lang="en-US" dirty="0" smtClean="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8</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9</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10</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02/06/2014</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02/06/2014</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02/06/2014</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02/06/2014</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02/06/2014</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02/06/2014</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02/06/2014</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02/06/2014</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02/06/2014</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02/06/2014</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02/06/2014</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02/06/2014</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smtClean="0"/>
              <a:t>Streamlining Assessment: exploring how to maximise time on task without exhausting staff</a:t>
            </a:r>
            <a:endParaRPr lang="en-GB" sz="4000" b="0" dirty="0" smtClean="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GMIT</a:t>
            </a:r>
          </a:p>
          <a:p>
            <a:pPr algn="ctr" eaLnBrk="1" hangingPunct="1">
              <a:defRPr/>
            </a:pPr>
            <a:r>
              <a:rPr lang="en-GB" sz="2400" dirty="0" smtClean="0"/>
              <a:t>5</a:t>
            </a:r>
            <a:r>
              <a:rPr lang="en-GB" sz="2400" baseline="30000" dirty="0" smtClean="0"/>
              <a:t>th</a:t>
            </a:r>
            <a:r>
              <a:rPr lang="en-GB" sz="2400" dirty="0" smtClean="0"/>
              <a:t>  June </a:t>
            </a:r>
            <a:r>
              <a:rPr lang="en-GB" sz="2400" dirty="0" smtClean="0"/>
              <a:t>2014</a:t>
            </a:r>
            <a:endParaRPr lang="en-GB" sz="1400" dirty="0" smtClean="0"/>
          </a:p>
          <a:p>
            <a:pPr algn="ctr" eaLnBrk="1" hangingPunct="1">
              <a:defRPr/>
            </a:pPr>
            <a:r>
              <a:rPr lang="en-GB" sz="2800" b="1" dirty="0" smtClean="0"/>
              <a:t>Sally Brown</a:t>
            </a:r>
          </a:p>
          <a:p>
            <a:pPr algn="ctr" eaLnBrk="1" hangingPunct="1">
              <a:defRPr/>
            </a:pPr>
            <a:r>
              <a:rPr lang="en-GB" sz="2400" dirty="0" smtClean="0"/>
              <a:t>PFHEA, SFSEDA, </a:t>
            </a:r>
            <a:r>
              <a:rPr lang="en-GB" sz="2400" dirty="0" smtClean="0"/>
              <a:t>NTF</a:t>
            </a:r>
            <a:endParaRPr lang="en-GB" sz="2400" b="1" dirty="0" smtClean="0"/>
          </a:p>
          <a:p>
            <a:pPr algn="ctr" eaLnBrk="1" hangingPunct="1">
              <a:defRPr/>
            </a:pPr>
            <a:r>
              <a:rPr lang="en-GB" sz="2000" dirty="0" smtClean="0"/>
              <a:t>Emerita Professor, Leeds Metropolitan University</a:t>
            </a:r>
          </a:p>
          <a:p>
            <a:pPr algn="ctr" eaLnBrk="1" hangingPunct="1">
              <a:defRPr/>
            </a:pPr>
            <a:r>
              <a:rPr lang="en-GB" sz="2000" dirty="0" smtClean="0"/>
              <a:t>Adjunct Professor, University of the Sunshine Coast, University of Central Queensland and James Cook University, Queensland</a:t>
            </a:r>
          </a:p>
          <a:p>
            <a:pPr algn="ctr" eaLnBrk="1" hangingPunct="1">
              <a:defRPr/>
            </a:pPr>
            <a:r>
              <a:rPr lang="en-GB" sz="20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3000" dirty="0" smtClean="0"/>
              <a:t>Staff mark assignments with minimal in-text comment and provide grades/marks as normal;</a:t>
            </a:r>
          </a:p>
          <a:p>
            <a:r>
              <a:rPr lang="en-GB" sz="3000" dirty="0" smtClean="0"/>
              <a:t>At the start of a lecture or seminar, the tutor provides an overview of class performance and orally </a:t>
            </a:r>
            <a:r>
              <a:rPr lang="en-GB" sz="3000" dirty="0" err="1" smtClean="0"/>
              <a:t>remediates</a:t>
            </a:r>
            <a:r>
              <a:rPr lang="en-GB" sz="3000" dirty="0" smtClean="0"/>
              <a:t> errors ,clarifies misunderstandings, and praises good practice;</a:t>
            </a:r>
          </a:p>
          <a:p>
            <a:r>
              <a:rPr lang="en-GB" sz="3000" dirty="0" smtClean="0"/>
              <a:t>Students have a chance to ask and answer questions;</a:t>
            </a:r>
          </a:p>
          <a:p>
            <a:r>
              <a:rPr lang="en-GB" sz="3000" dirty="0" smtClean="0"/>
              <a:t>An audio file can be made available on the VLE.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dirty="0" smtClean="0"/>
              <a:t>Provides feedback to a group as a whole;</a:t>
            </a:r>
          </a:p>
          <a:p>
            <a:r>
              <a:rPr lang="en-GB" sz="3200" dirty="0" smtClean="0"/>
              <a:t>Allows students to know how they are doing by comparison with the rest of the course;</a:t>
            </a:r>
          </a:p>
          <a:p>
            <a:r>
              <a:rPr lang="en-GB" sz="3200" dirty="0" smtClean="0"/>
              <a:t>Offers a chance to illustrate good practice;</a:t>
            </a:r>
          </a:p>
          <a:p>
            <a:r>
              <a:rPr lang="en-GB" sz="3200" dirty="0" smtClean="0"/>
              <a:t>Minimal comments can be put on scripts;</a:t>
            </a:r>
          </a:p>
          <a:p>
            <a:r>
              <a:rPr lang="en-GB" sz="3200" dirty="0" smtClean="0"/>
              <a:t>Generic reports can be delivered quickly electronically before moderation.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smtClean="0"/>
              <a:t>Staff mark assignments with minimal in-text comment and provide grades/marks as normal;</a:t>
            </a:r>
          </a:p>
          <a:p>
            <a:r>
              <a:rPr lang="en-GB" sz="3200" smtClean="0"/>
              <a:t>Notes are made of similar points from several students’ work;</a:t>
            </a:r>
          </a:p>
          <a:p>
            <a:r>
              <a:rPr lang="en-GB" sz="3200" smtClean="0"/>
              <a:t>A report is compiled which identifies examples of good practice, areas where a number of students made similar errors and additional reading suggestions.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83785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Using ‘expanded’ model answers: why?</a:t>
            </a:r>
          </a:p>
        </p:txBody>
      </p:sp>
      <p:sp>
        <p:nvSpPr>
          <p:cNvPr id="19459" name="Rectangle 3"/>
          <p:cNvSpPr>
            <a:spLocks noGrp="1" noChangeArrowheads="1"/>
          </p:cNvSpPr>
          <p:nvPr>
            <p:ph type="body" idx="1"/>
          </p:nvPr>
        </p:nvSpPr>
        <p:spPr>
          <a:xfrm>
            <a:off x="685800" y="1268760"/>
            <a:ext cx="7772400"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dirty="0" smtClean="0"/>
              <a:t>They give students a good idea of what can be expected of them;</a:t>
            </a:r>
          </a:p>
          <a:p>
            <a:r>
              <a:rPr lang="en-GB" sz="3200" dirty="0" smtClean="0"/>
              <a:t>It is sometimes easier to show students than tell them what we are after;</a:t>
            </a:r>
          </a:p>
          <a:p>
            <a:r>
              <a:rPr lang="en-GB" sz="3200" dirty="0" smtClean="0"/>
              <a:t>They can be time efficient; </a:t>
            </a:r>
          </a:p>
          <a:p>
            <a:r>
              <a:rPr lang="en-GB" sz="3200" dirty="0" smtClean="0"/>
              <a:t>They show how solutions have been reached;</a:t>
            </a:r>
          </a:p>
          <a:p>
            <a:r>
              <a:rPr lang="en-GB" sz="3200" dirty="0" smtClean="0"/>
              <a:t>They demonstrate good practice;</a:t>
            </a:r>
          </a:p>
          <a:p>
            <a:r>
              <a:rPr lang="en-GB" sz="3200" dirty="0" smtClean="0"/>
              <a:t>The commentary can indicate why an answer is good.</a:t>
            </a:r>
          </a:p>
          <a:p>
            <a:endParaRPr lang="en-GB" sz="3200" dirty="0" smtClean="0"/>
          </a:p>
          <a:p>
            <a:endParaRPr lang="en-GB" sz="32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smtClean="0"/>
              <a:t>Staff preparing an assignment can draft a model answer;</a:t>
            </a:r>
          </a:p>
          <a:p>
            <a:r>
              <a:rPr lang="en-GB" sz="3200" smtClean="0"/>
              <a:t>Student work (or extracts from several student’s answers) can be anonymised and (with permission) used as a model;</a:t>
            </a:r>
          </a:p>
          <a:p>
            <a:r>
              <a:rPr lang="en-GB" sz="3200" smtClean="0"/>
              <a:t>Text can be placed on page with explanatory comments appended (‘exploded text’);</a:t>
            </a:r>
          </a:p>
          <a:p>
            <a:r>
              <a:rPr lang="en-GB" sz="3200" smtClean="0"/>
              <a:t>However, caution should be exercised in order to lead students to think only one approach is acceptable.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60648"/>
            <a:ext cx="8458200" cy="86409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Assignment return sheets: why?</a:t>
            </a:r>
          </a:p>
        </p:txBody>
      </p:sp>
      <p:sp>
        <p:nvSpPr>
          <p:cNvPr id="21507" name="Rectangle 3"/>
          <p:cNvSpPr>
            <a:spLocks noGrp="1" noChangeArrowheads="1"/>
          </p:cNvSpPr>
          <p:nvPr>
            <p:ph type="body" idx="1"/>
          </p:nvPr>
        </p:nvSpPr>
        <p:spPr>
          <a:xfrm>
            <a:off x="250825" y="1268761"/>
            <a:ext cx="8713788"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dirty="0" err="1" smtClean="0"/>
              <a:t>Proformas</a:t>
            </a:r>
            <a:r>
              <a:rPr lang="en-GB" sz="3200" dirty="0" smtClean="0"/>
              <a:t> save assessors writing the same thing repeatedly;</a:t>
            </a:r>
          </a:p>
          <a:p>
            <a:r>
              <a:rPr lang="en-GB" sz="3200" dirty="0" smtClean="0"/>
              <a:t>Helps to keep assessors’ comments on track;</a:t>
            </a:r>
          </a:p>
          <a:p>
            <a:r>
              <a:rPr lang="en-GB" sz="3200" dirty="0" smtClean="0"/>
              <a:t>Shows how criteria match up to performance and how marks are derived;</a:t>
            </a:r>
          </a:p>
          <a:p>
            <a:r>
              <a:rPr lang="en-GB" sz="3200" dirty="0" smtClean="0"/>
              <a:t>Helps students to see what is valued;</a:t>
            </a:r>
          </a:p>
          <a:p>
            <a:r>
              <a:rPr lang="en-GB" sz="3200" dirty="0" smtClean="0"/>
              <a:t>Provides a useful written record.</a:t>
            </a:r>
          </a:p>
          <a:p>
            <a:endParaRPr lang="en-GB" sz="32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smtClean="0"/>
              <a:t>Criteria presented in assignment brief can be utilised in a proforma;</a:t>
            </a:r>
          </a:p>
          <a:p>
            <a:r>
              <a:rPr lang="en-GB" sz="3200" smtClean="0"/>
              <a:t>Variations in weighting can be clearly identified;</a:t>
            </a:r>
          </a:p>
          <a:p>
            <a:r>
              <a:rPr lang="en-GB" sz="3200" smtClean="0"/>
              <a:t>A Likert scale or boxes can be used to speed tutor’s responses;</a:t>
            </a:r>
          </a:p>
          <a:p>
            <a:r>
              <a:rPr lang="en-GB" sz="3200" smtClean="0"/>
              <a:t>Space can be provided for individual comments.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Sample assignment return proforma</a:t>
            </a:r>
            <a:endParaRPr lang="en-GB"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smtClean="0"/>
              <a:t>Harnesses a resource of comments you already use;</a:t>
            </a:r>
          </a:p>
          <a:p>
            <a:r>
              <a:rPr lang="en-GB" sz="3200" smtClean="0"/>
              <a:t>Avoids writing same comments repeatedly;</a:t>
            </a:r>
          </a:p>
          <a:p>
            <a:r>
              <a:rPr lang="en-GB" sz="3200" smtClean="0"/>
              <a:t>Allows you to give individual comments additionally to the students who really need them;</a:t>
            </a:r>
          </a:p>
          <a:p>
            <a:r>
              <a:rPr lang="en-GB" sz="3200" smtClean="0"/>
              <a:t>Can be automated with use of technology.</a:t>
            </a:r>
          </a:p>
          <a:p>
            <a:endParaRPr lang="en-GB" sz="32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Statement banks: how?</a:t>
            </a:r>
          </a:p>
        </p:txBody>
      </p:sp>
      <p:sp>
        <p:nvSpPr>
          <p:cNvPr id="28675" name="Rectangle 3"/>
          <p:cNvSpPr>
            <a:spLocks noGrp="1" noChangeArrowheads="1"/>
          </p:cNvSpPr>
          <p:nvPr>
            <p:ph type="body"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Tutor identifies a range of regularly used comments written on students’ work;</a:t>
            </a:r>
          </a:p>
          <a:p>
            <a:r>
              <a:rPr lang="en-GB" sz="2800" dirty="0" smtClean="0"/>
              <a:t>These are collated and numbered;</a:t>
            </a:r>
          </a:p>
          <a:p>
            <a:r>
              <a:rPr lang="en-GB" sz="2800" dirty="0" smtClean="0"/>
              <a:t>Tutor marks work and writes numbers on text of assignment where specific comments apply, or provides a written (or emailed) detailed commentary which pulls together the appropriate items into continuous prose;</a:t>
            </a:r>
          </a:p>
          <a:p>
            <a:r>
              <a:rPr lang="en-GB" sz="2800" dirty="0" smtClean="0"/>
              <a:t>Moodle and other platforms can do much of the drudgery in terms of collating marks, returning work etc. Assignment handler can return comments and only release marks when students have commented.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Rationale for the workshop</a:t>
            </a:r>
            <a:endParaRPr lang="en-GB" sz="3600" dirty="0"/>
          </a:p>
        </p:txBody>
      </p:sp>
      <p:sp>
        <p:nvSpPr>
          <p:cNvPr id="3" name="Content Placeholder 2"/>
          <p:cNvSpPr>
            <a:spLocks noGrp="1"/>
          </p:cNvSpPr>
          <p:nvPr>
            <p:ph idx="1"/>
          </p:nvPr>
        </p:nvSpPr>
        <p:spPr/>
        <p:txBody>
          <a:bodyPr/>
          <a:lstStyle/>
          <a:p>
            <a:pPr>
              <a:buNone/>
            </a:pPr>
            <a:r>
              <a:rPr lang="en-GB" sz="2800" dirty="0" smtClean="0"/>
              <a:t>	</a:t>
            </a:r>
            <a:r>
              <a:rPr lang="en-GB" sz="2800" dirty="0" smtClean="0"/>
              <a:t>Teachers </a:t>
            </a:r>
            <a:r>
              <a:rPr lang="en-GB" sz="2800" dirty="0" smtClean="0"/>
              <a:t>in higher education understand the importance of giving good feedback to students, both to maximize achievement and to support retention. Research in the field suggests that good feedback has a significant impact on student achievement, enabling them to become adept at judging the quality of their own work during its production. National student surveys and other means of providing feedback from students to universities  and colleges suggest that assessment and feedback are commonly areas of student dissatisfaction.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Computer-assisted assessment: why?</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dirty="0" smtClean="0"/>
              <a:t>Enables feedback to be given regularly and incrementally;</a:t>
            </a:r>
          </a:p>
          <a:p>
            <a:r>
              <a:rPr lang="en-GB" sz="3200" dirty="0" smtClean="0"/>
              <a:t>Saves tutor time for large cohorts and repeated classes;</a:t>
            </a:r>
          </a:p>
          <a:p>
            <a:r>
              <a:rPr lang="en-GB" sz="3200" dirty="0" smtClean="0"/>
              <a:t>Can allow instant (or rapid) on screen feedback to e.g. MCQ options;</a:t>
            </a:r>
          </a:p>
          <a:p>
            <a:r>
              <a:rPr lang="en-GB" sz="3200" dirty="0" smtClean="0"/>
              <a:t>Saves drudgery, (but not a quick fix);</a:t>
            </a:r>
          </a:p>
          <a:p>
            <a:r>
              <a:rPr lang="en-GB" sz="3200" dirty="0" smtClean="0"/>
              <a:t>Is really worth while for large cohorts and where content doesn’t alter fast.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Computer-assisted assignments: how?</a:t>
            </a:r>
          </a:p>
        </p:txBody>
      </p:sp>
      <p:sp>
        <p:nvSpPr>
          <p:cNvPr id="30723" name="Rectangle 3"/>
          <p:cNvSpPr>
            <a:spLocks noGrp="1" noChangeArrowheads="1"/>
          </p:cNvSpPr>
          <p:nvPr>
            <p:ph type="body" idx="1"/>
          </p:nvPr>
        </p:nvSpPr>
        <p:spPr>
          <a:xfrm>
            <a:off x="179388" y="1268761"/>
            <a:ext cx="8785225" cy="489709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3000" dirty="0" smtClean="0"/>
              <a:t>Designing them should not be a cottage industry!</a:t>
            </a:r>
          </a:p>
          <a:p>
            <a:r>
              <a:rPr lang="en-GB" sz="3000" dirty="0" smtClean="0"/>
              <a:t>Training and support both in designing questions and applying the relevant technology are essential;</a:t>
            </a:r>
          </a:p>
          <a:p>
            <a:r>
              <a:rPr lang="en-GB" sz="3000" dirty="0" smtClean="0"/>
              <a:t>Testing and piloting of CAA items is also imperative;</a:t>
            </a:r>
          </a:p>
          <a:p>
            <a:r>
              <a:rPr lang="en-GB" sz="3000" dirty="0" smtClean="0"/>
              <a:t>We can make use of existing test packages (e.g. from publishers), colleagues with expertise and advice from software companies (e.g. Moodle, </a:t>
            </a:r>
            <a:r>
              <a:rPr lang="en-GB" sz="3000" dirty="0" err="1" smtClean="0"/>
              <a:t>Turnitin</a:t>
            </a:r>
            <a:r>
              <a:rPr lang="en-GB" sz="3000" dirty="0" smtClean="0"/>
              <a:t>, </a:t>
            </a:r>
            <a:r>
              <a:rPr lang="en-GB" sz="3000" dirty="0" err="1" smtClean="0"/>
              <a:t>QuestionMark</a:t>
            </a:r>
            <a:r>
              <a:rPr lang="en-GB" sz="3000" dirty="0" smtClean="0"/>
              <a:t>). </a:t>
            </a:r>
            <a:endParaRPr lang="en-GB" sz="3000" dirty="0" smtClean="0"/>
          </a:p>
          <a:p>
            <a:endParaRPr lang="en-GB" sz="30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600" smtClean="0"/>
              <a:t>Use CAA </a:t>
            </a:r>
            <a:r>
              <a:rPr lang="en-GB" sz="3600" i="1" smtClean="0"/>
              <a:t>for</a:t>
            </a:r>
            <a:r>
              <a:rPr lang="en-GB" sz="3600" smtClean="0"/>
              <a:t> rather than </a:t>
            </a:r>
            <a:r>
              <a:rPr lang="en-GB" sz="3600" i="1" smtClean="0"/>
              <a:t>of</a:t>
            </a:r>
            <a:r>
              <a:rPr lang="en-GB" sz="3600" smtClean="0"/>
              <a:t> learning</a:t>
            </a:r>
          </a:p>
        </p:txBody>
      </p:sp>
      <p:sp>
        <p:nvSpPr>
          <p:cNvPr id="31747" name="Rectangle 3"/>
          <p:cNvSpPr>
            <a:spLocks noGrp="1" noChangeArrowheads="1"/>
          </p:cNvSpPr>
          <p:nvPr>
            <p:ph type="body" idx="1"/>
          </p:nvPr>
        </p:nvSpPr>
        <p:spPr/>
        <p:txBody>
          <a:bodyPr/>
          <a:lstStyle/>
          <a:p>
            <a:pPr marL="609600" indent="-609600" eaLnBrk="1" hangingPunct="1"/>
            <a:r>
              <a:rPr lang="en-GB" dirty="0" smtClean="0"/>
              <a:t>We can employ computer-assisted formative assessment with responses to student work automatically generated by email; </a:t>
            </a:r>
          </a:p>
          <a:p>
            <a:pPr marL="609600" indent="-609600" eaLnBrk="1" hangingPunct="1"/>
            <a:r>
              <a:rPr lang="en-GB" dirty="0" smtClean="0"/>
              <a:t>Students seem to really like having the chance to find out how they are doing, and attempt tests several times in an environment where no one else is watching how they do; </a:t>
            </a:r>
          </a:p>
          <a:p>
            <a:pPr marL="609600" indent="-609600" eaLnBrk="1" hangingPunct="1"/>
            <a:r>
              <a:rPr lang="en-GB" dirty="0" smtClean="0"/>
              <a:t>We can monitor what is going on across a cohort, so we can concentrate our energies either on students who are repeatedly doing badly or those who are not engaging at all in the activity; Note that Computer-supported assessment can include use of audio feedback via digital sound files, video commentaries and other means of using course Virtual Learning Environments.</a:t>
            </a:r>
          </a:p>
          <a:p>
            <a:pPr marL="609600" indent="-609600" eaLnBrk="1" hangingPunct="1"/>
            <a:endParaRPr lang="en-GB" sz="2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Making assessment work well</a:t>
            </a:r>
          </a:p>
        </p:txBody>
      </p:sp>
      <p:sp>
        <p:nvSpPr>
          <p:cNvPr id="43011" name="Rectangle 3"/>
          <p:cNvSpPr>
            <a:spLocks noGrp="1" noChangeArrowheads="1"/>
          </p:cNvSpPr>
          <p:nvPr>
            <p:ph type="body" idx="1"/>
          </p:nvPr>
        </p:nvSpPr>
        <p:spPr>
          <a:xfrm>
            <a:off x="228600" y="928688"/>
            <a:ext cx="8686800" cy="51974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dirty="0" smtClean="0"/>
              <a:t>Intra-tutor and Inter-tutor reliability need to be assured;</a:t>
            </a:r>
          </a:p>
          <a:p>
            <a:r>
              <a:rPr lang="en-GB" sz="3200" dirty="0" smtClean="0"/>
              <a:t>Practices and processes need to be transparently fair to all students;</a:t>
            </a:r>
          </a:p>
          <a:p>
            <a:r>
              <a:rPr lang="en-GB" sz="3200" dirty="0" smtClean="0"/>
              <a:t>Cheat and plagiarisers need to be deterred/punished;</a:t>
            </a:r>
          </a:p>
          <a:p>
            <a:r>
              <a:rPr lang="en-GB" sz="3200" dirty="0" smtClean="0"/>
              <a:t>Assessment needs to be manageable for both staff and students;</a:t>
            </a:r>
          </a:p>
          <a:p>
            <a:r>
              <a:rPr lang="en-GB" sz="3200" dirty="0" smtClean="0"/>
              <a:t>Assignments should assess what has been taught/learned not what it is easy to assess.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a:off x="-409575" y="-214313"/>
            <a:ext cx="9553575" cy="68008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Conclusions</a:t>
            </a:r>
          </a:p>
        </p:txBody>
      </p:sp>
      <p:sp>
        <p:nvSpPr>
          <p:cNvPr id="43011" name="Rectangle 3"/>
          <p:cNvSpPr>
            <a:spLocks noGrp="1" noChangeArrowheads="1"/>
          </p:cNvSpPr>
          <p:nvPr>
            <p:ph type="body" idx="1"/>
          </p:nvPr>
        </p:nvSpPr>
        <p:spPr>
          <a:xfrm>
            <a:off x="285720" y="764704"/>
            <a:ext cx="8629680" cy="5361459"/>
          </a:xfrm>
        </p:spPr>
        <p:txBody>
          <a:bodyPr/>
          <a:lstStyle/>
          <a:p>
            <a:pPr eaLnBrk="1" hangingPunct="1"/>
            <a:r>
              <a:rPr lang="en-US" sz="2600" dirty="0" smtClean="0"/>
              <a:t>Assessment needs to be manageable for staff and students if it is going to engage students in learning activities;</a:t>
            </a:r>
          </a:p>
          <a:p>
            <a:pPr eaLnBrk="1" hangingPunct="1"/>
            <a:r>
              <a:rPr lang="en-US" sz="2600" dirty="0" smtClean="0"/>
              <a:t>No single method of giving feedback is likely to be ubiquitously successful, so it’s worth ringing the changes;</a:t>
            </a:r>
          </a:p>
          <a:p>
            <a:pPr eaLnBrk="1" hangingPunct="1"/>
            <a:r>
              <a:rPr lang="en-US" sz="2600" dirty="0" smtClean="0"/>
              <a:t>Students in the early stages of their learning journey are likely to need more support and positive feedback than later, when they are more robust and confident;</a:t>
            </a:r>
          </a:p>
          <a:p>
            <a:pPr eaLnBrk="1" hangingPunct="1"/>
            <a:r>
              <a:rPr lang="en-US" sz="2600" dirty="0" smtClean="0"/>
              <a:t>The first six weeks of the first semester are crucial in helping students understand how assessment  works;</a:t>
            </a:r>
          </a:p>
          <a:p>
            <a:pPr eaLnBrk="1" hangingPunct="1"/>
            <a:r>
              <a:rPr lang="en-US" sz="2600" dirty="0" smtClean="0"/>
              <a:t>Where new routes are taken, it helps to provide a rationale via an assessment strategy or other course documentation, for example explaining that you give extensive generic formative feedback early and idiosyncratic feedback later.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smtClean="0"/>
              <a:t>Assessment Reform Group (1999) </a:t>
            </a:r>
            <a:r>
              <a:rPr lang="en-GB" sz="2000" i="1" dirty="0" smtClean="0"/>
              <a:t>Assessment for Learning : Beyond the black box, </a:t>
            </a:r>
            <a:r>
              <a:rPr lang="en-GB" sz="2000" dirty="0" smtClean="0"/>
              <a:t>Cambridge UK, University of Cambridge School of Education.</a:t>
            </a:r>
            <a:r>
              <a:rPr lang="en-GB" sz="2000" dirty="0" smtClean="0">
                <a:cs typeface="Times New Roman" pitchFamily="18" charset="0"/>
              </a:rPr>
              <a:t>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Oxford Centre for Staff Development. </a:t>
            </a:r>
          </a:p>
          <a:p>
            <a:pPr marL="609600" indent="-609600" eaLnBrk="1" hangingPunct="1">
              <a:buFont typeface="Wingdings" pitchFamily="2" charset="2"/>
              <a:buNone/>
              <a:defRPr/>
            </a:pPr>
            <a:r>
              <a:rPr lang="en-GB" sz="2000" dirty="0" smtClean="0"/>
              <a:t>Boud, D. (1995) </a:t>
            </a:r>
            <a:r>
              <a:rPr lang="en-GB" sz="2000" i="1" dirty="0" smtClean="0"/>
              <a:t>Enhancing learning through self-assessment,</a:t>
            </a:r>
            <a:r>
              <a:rPr lang="en-GB" sz="2000" dirty="0" smtClean="0"/>
              <a:t> London: Routledge.</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Font typeface="Wingdings" pitchFamily="2" charset="2"/>
              <a:buNone/>
              <a:defRPr/>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a:p>
            <a:pPr marL="609600" indent="-609600"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endParaRPr lang="en-GB" sz="2000" dirty="0" smtClean="0"/>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smtClean="0"/>
              <a:t>Carless, D., </a:t>
            </a:r>
            <a:r>
              <a:rPr lang="en-US" sz="2000" dirty="0" err="1" smtClean="0"/>
              <a:t>Joughin</a:t>
            </a:r>
            <a:r>
              <a:rPr lang="en-US" sz="2000" dirty="0" smtClean="0"/>
              <a:t>,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Font typeface="Wingdings" pitchFamily="2" charset="2"/>
              <a:buNone/>
              <a:defRPr/>
            </a:pPr>
            <a:r>
              <a:rPr lang="en-GB" sz="2000" dirty="0" smtClean="0"/>
              <a:t>Crooks, T. (1988) </a:t>
            </a:r>
            <a:r>
              <a:rPr lang="en-GB" sz="2000" i="1" dirty="0" smtClean="0"/>
              <a:t>Assessing student performance, </a:t>
            </a:r>
            <a:r>
              <a:rPr lang="en-GB" sz="2000" dirty="0" smtClean="0"/>
              <a:t>HERDSA Green Guide No 8 HERDSA (reprinted 1994).</a:t>
            </a:r>
          </a:p>
          <a:p>
            <a:pPr marL="609600" indent="-609600" eaLnBrk="1" hangingPunct="1">
              <a:buFont typeface="Wingdings" pitchFamily="2" charset="2"/>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Font typeface="Wingdings" pitchFamily="2" charset="2"/>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Font typeface="Wingdings" pitchFamily="2" charset="2"/>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sz="3200" dirty="0" smtClean="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2000" dirty="0" smtClean="0"/>
              <a:t>Knight, P. and </a:t>
            </a:r>
            <a:r>
              <a:rPr lang="en-GB" sz="2000" dirty="0" err="1" smtClean="0"/>
              <a:t>Yorke</a:t>
            </a:r>
            <a:r>
              <a:rPr lang="en-GB" sz="2000" dirty="0" smtClean="0"/>
              <a:t>, M. (2003) </a:t>
            </a:r>
            <a:r>
              <a:rPr lang="en-GB" sz="2000" i="1" dirty="0" smtClean="0"/>
              <a:t>Assessment, learning and employability</a:t>
            </a:r>
            <a:r>
              <a:rPr lang="en-GB" sz="2000" dirty="0" smtClean="0"/>
              <a:t> Maidenhead, UK: SRHE/Open University Press.</a:t>
            </a:r>
          </a:p>
          <a:p>
            <a:pPr eaLnBrk="1" hangingPunct="1">
              <a:buFont typeface="Wingdings" pitchFamily="2" charset="2"/>
              <a:buNone/>
              <a:defRPr/>
            </a:pPr>
            <a:r>
              <a:rPr lang="en-GB" sz="2000" dirty="0" err="1" smtClean="0"/>
              <a:t>Mentkowski</a:t>
            </a:r>
            <a:r>
              <a:rPr lang="en-GB" sz="2000" dirty="0" smtClean="0"/>
              <a:t>, M. and associates (2000) p.82 </a:t>
            </a:r>
            <a:r>
              <a:rPr lang="en-GB" sz="2000" i="1" dirty="0" smtClean="0"/>
              <a:t>Learning that lasts: integrating learning development and performance in college and beyond,</a:t>
            </a:r>
            <a:r>
              <a:rPr lang="en-GB" sz="2000" dirty="0" smtClean="0"/>
              <a:t> San Francisco: </a:t>
            </a:r>
            <a:r>
              <a:rPr lang="en-GB" sz="2000" dirty="0" err="1" smtClean="0"/>
              <a:t>Jossey</a:t>
            </a:r>
            <a:r>
              <a:rPr lang="en-GB" sz="2000" dirty="0" smtClean="0"/>
              <a:t>-Bass.</a:t>
            </a:r>
          </a:p>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Font typeface="Wingdings" pitchFamily="2" charset="2"/>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3"/>
              </a:rPr>
              <a:t>http://www.pass.brad.ac.uk/</a:t>
            </a:r>
            <a:r>
              <a:rPr lang="en-GB" sz="2000" dirty="0" smtClean="0"/>
              <a:t> Accessed November 2013</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7858156" cy="172258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This workshop will focus on what kinds of feedback work best for students, enabling participants to:</a:t>
            </a:r>
            <a:endParaRPr lang="en-GB" sz="3200" dirty="0"/>
          </a:p>
        </p:txBody>
      </p:sp>
      <p:sp>
        <p:nvSpPr>
          <p:cNvPr id="3" name="Content Placeholder 2"/>
          <p:cNvSpPr>
            <a:spLocks noGrp="1"/>
          </p:cNvSpPr>
          <p:nvPr>
            <p:ph idx="1"/>
          </p:nvPr>
        </p:nvSpPr>
        <p:spPr>
          <a:xfrm>
            <a:off x="468313" y="1988839"/>
            <a:ext cx="8229600" cy="4213523"/>
          </a:xfrm>
        </p:spPr>
        <p:txBody>
          <a:bodyPr/>
          <a:lstStyle/>
          <a:p>
            <a:pPr lvl="0"/>
            <a:r>
              <a:rPr lang="en-GB" sz="3200" dirty="0" smtClean="0"/>
              <a:t>discuss the importance of feedback as part of the learning process;</a:t>
            </a:r>
          </a:p>
          <a:p>
            <a:pPr lvl="0"/>
            <a:r>
              <a:rPr lang="en-GB" sz="3200" dirty="0" smtClean="0"/>
              <a:t>review how feedback can be used as part of a cycle;</a:t>
            </a:r>
          </a:p>
          <a:p>
            <a:pPr lvl="0"/>
            <a:r>
              <a:rPr lang="en-GB" sz="3200" dirty="0" smtClean="0"/>
              <a:t>consider how they can enable students to learn from each assignment cumulatively;</a:t>
            </a:r>
          </a:p>
          <a:p>
            <a:pPr lvl="0"/>
            <a:r>
              <a:rPr lang="en-GB" sz="3200" dirty="0" smtClean="0"/>
              <a:t>make feedback fit for purpose.</a:t>
            </a:r>
          </a:p>
          <a:p>
            <a:endParaRPr lang="en-GB" sz="32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a:t>
            </a:r>
            <a:r>
              <a:rPr lang="en-GB" sz="3200" dirty="0" smtClean="0"/>
              <a:t>references</a:t>
            </a:r>
            <a:r>
              <a:rPr lang="en-GB" dirty="0" smtClean="0"/>
              <a:t>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(2007) </a:t>
            </a:r>
            <a:r>
              <a:rPr lang="en-GB" sz="2000" i="1" dirty="0" smtClean="0"/>
              <a:t>The lecturer’s toolkit (3rd edition),</a:t>
            </a:r>
            <a:r>
              <a:rPr lang="en-GB" sz="2000" dirty="0" smtClean="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r>
              <a:rPr lang="en-GB" sz="2000" dirty="0" smtClean="0"/>
              <a:t>Stefani, L. and Carroll, J. (2001) </a:t>
            </a:r>
            <a:r>
              <a:rPr lang="en-GB" sz="2000" i="1" dirty="0" smtClean="0"/>
              <a:t>A Briefing on Plagiarism </a:t>
            </a:r>
            <a:r>
              <a:rPr lang="en-GB" sz="2000" dirty="0" smtClean="0"/>
              <a:t>http://www.ltsn.ac.uk/application.asp?app=resources.asp&amp;process=full_record&amp;section=generic&amp;id=10</a:t>
            </a:r>
          </a:p>
          <a:p>
            <a:pPr eaLnBrk="1" hangingPunct="1">
              <a:buNone/>
            </a:pPr>
            <a:r>
              <a:rPr lang="en-GB" sz="2000" dirty="0" smtClean="0"/>
              <a:t>Sadler, D. Royce (2010) Beyond feedback: developing student capability in complex appraisal,</a:t>
            </a:r>
            <a:br>
              <a:rPr lang="en-GB" sz="2000" dirty="0" smtClean="0"/>
            </a:br>
            <a:r>
              <a:rPr lang="en-GB" sz="2000" i="1" dirty="0" smtClean="0"/>
              <a:t>Assessment &amp; Evaluation in Higher Education, 35: 5, 535-550</a:t>
            </a:r>
          </a:p>
          <a:p>
            <a:pPr eaLnBrk="1" hangingPunct="1">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Streamlining assessment. </a:t>
            </a:r>
            <a:r>
              <a:rPr lang="en-GB" sz="3200" dirty="0" smtClean="0"/>
              <a:t/>
            </a:r>
            <a:br>
              <a:rPr lang="en-GB" sz="3200" dirty="0" smtClean="0"/>
            </a:br>
            <a:r>
              <a:rPr lang="en-GB" sz="3200" dirty="0" smtClean="0"/>
              <a:t>Why </a:t>
            </a:r>
            <a:r>
              <a:rPr lang="en-GB" sz="3200" dirty="0" smtClean="0"/>
              <a:t>would we wish to do it?</a:t>
            </a:r>
            <a:endParaRPr lang="en-GB" sz="3200" dirty="0" smtClean="0"/>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smtClean="0"/>
              <a:t>Huge pressure on resources in higher education;</a:t>
            </a:r>
          </a:p>
          <a:p>
            <a:r>
              <a:rPr lang="en-GB" sz="3200" smtClean="0"/>
              <a:t>Larger numbers of students in cohorts;</a:t>
            </a:r>
          </a:p>
          <a:p>
            <a:r>
              <a:rPr lang="en-GB" sz="3200" smtClean="0"/>
              <a:t>Ever-increasing demands on staff time;</a:t>
            </a:r>
          </a:p>
          <a:p>
            <a:r>
              <a:rPr lang="en-GB" sz="3200" smtClean="0"/>
              <a:t>Staff indicate they spend a disproportionate time on assessment drudgery;</a:t>
            </a:r>
          </a:p>
          <a:p>
            <a:r>
              <a:rPr lang="en-GB" sz="3200" smtClean="0"/>
              <a:t>The means exist nowadays to undertake some aspects of assessment more effectively and efficiently.</a:t>
            </a:r>
          </a:p>
          <a:p>
            <a:endParaRPr lang="en-GB" sz="32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p:spPr>
        <p:txBody>
          <a:bodyPr>
            <a:normAutofit fontScale="85000" lnSpcReduction="10000"/>
          </a:bodyPr>
          <a:lstStyle/>
          <a:p>
            <a:pPr algn="ctr" fontAlgn="auto">
              <a:spcAft>
                <a:spcPts val="0"/>
              </a:spcAft>
              <a:defRPr/>
            </a:pPr>
            <a:r>
              <a:rPr lang="en-GB" sz="4800" b="1" dirty="0">
                <a:solidFill>
                  <a:srgbClr val="002060"/>
                </a:solidFill>
                <a:latin typeface="+mj-lt"/>
                <a:ea typeface="+mj-ea"/>
                <a:cs typeface="+mj-cs"/>
              </a:rPr>
              <a:t>How to engage and motivate students?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What really impacts on learning?</a:t>
            </a:r>
            <a:endParaRPr lang="en-US" sz="3200" dirty="0" smtClean="0"/>
          </a:p>
        </p:txBody>
      </p:sp>
      <p:sp>
        <p:nvSpPr>
          <p:cNvPr id="18435" name="Rectangle 3"/>
          <p:cNvSpPr>
            <a:spLocks noGrp="1" noChangeArrowheads="1"/>
          </p:cNvSpPr>
          <p:nvPr>
            <p:ph type="body" idx="1"/>
          </p:nvPr>
        </p:nvSpPr>
        <p:spPr>
          <a:xfrm>
            <a:off x="468313" y="980728"/>
            <a:ext cx="8229600" cy="522163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Concentrating on giving students detailed and developmental formative feedback is the single most useful thing we can do for our students, particularly those from disadvantaged backgrounds. </a:t>
            </a:r>
          </a:p>
          <a:p>
            <a:r>
              <a:rPr lang="en-GB" sz="2800" dirty="0" smtClean="0"/>
              <a:t>Summative assessment may have to be rethought to make it fit for purpose;</a:t>
            </a:r>
          </a:p>
          <a:p>
            <a:r>
              <a:rPr lang="en-GB" sz="2800" dirty="0" smtClean="0"/>
              <a:t>To do these things may require considerable imagination and re-engineering, not just of our assessment processes but also of curriculum design as a whole if we are to move from considering delivering content the most important thing we do.</a:t>
            </a:r>
          </a:p>
          <a:p>
            <a:endParaRPr lang="en-US"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Efficient </a:t>
            </a:r>
            <a:r>
              <a:rPr lang="en-GB" sz="3200" dirty="0" smtClean="0"/>
              <a:t>assessment: </a:t>
            </a:r>
            <a:r>
              <a:rPr lang="en-GB" sz="3200" dirty="0" smtClean="0"/>
              <a:t>we need to:</a:t>
            </a:r>
            <a:endParaRPr lang="en-GB" sz="32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dirty="0" smtClean="0"/>
              <a:t>Stop marking, start assessing! </a:t>
            </a:r>
          </a:p>
          <a:p>
            <a:r>
              <a:rPr lang="en-GB" sz="3200" dirty="0" smtClean="0"/>
              <a:t>Explore ways to maximise student ‘time on task’ (Gibbs) and minimise staff drudgery;</a:t>
            </a:r>
          </a:p>
          <a:p>
            <a:r>
              <a:rPr lang="en-GB" sz="3200" dirty="0" smtClean="0"/>
              <a:t>Remember that feedback is crucial to student learning but the most time-consuming aspect of assessment: we need to explore ways of giving feedback effectively and efficiently.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To give feedback more effectively </a:t>
            </a:r>
            <a:br>
              <a:rPr lang="en-GB" sz="3200" smtClean="0"/>
            </a:br>
            <a:r>
              <a:rPr lang="en-GB" sz="3200" smtClean="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dirty="0" smtClean="0"/>
              <a:t>Feedback orally to groups of students;</a:t>
            </a:r>
          </a:p>
          <a:p>
            <a:r>
              <a:rPr lang="en-GB" sz="3200" dirty="0" smtClean="0"/>
              <a:t>Write an assignment report;</a:t>
            </a:r>
          </a:p>
          <a:p>
            <a:r>
              <a:rPr lang="en-GB" sz="3200" dirty="0" smtClean="0"/>
              <a:t>Use model answers;</a:t>
            </a:r>
          </a:p>
          <a:p>
            <a:r>
              <a:rPr lang="en-GB" sz="3200" dirty="0" smtClean="0"/>
              <a:t>Use assignment return sheets;</a:t>
            </a:r>
          </a:p>
          <a:p>
            <a:r>
              <a:rPr lang="en-GB" sz="3200" dirty="0" smtClean="0"/>
              <a:t>Use statement banks;</a:t>
            </a:r>
          </a:p>
          <a:p>
            <a:r>
              <a:rPr lang="en-GB" sz="3200" dirty="0" smtClean="0"/>
              <a:t>Involve students in their own assessment;</a:t>
            </a:r>
          </a:p>
          <a:p>
            <a:r>
              <a:rPr lang="en-GB" sz="3200" dirty="0" smtClean="0"/>
              <a:t>Use technologies for delivering and managing assessment.</a:t>
            </a:r>
          </a:p>
          <a:p>
            <a:endParaRPr lang="en-GB" sz="32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3200" smtClean="0"/>
              <a:t>Face-to-face feedback uses tone of voice, emphasis, body language;</a:t>
            </a:r>
          </a:p>
          <a:p>
            <a:r>
              <a:rPr lang="en-GB" sz="3200" smtClean="0"/>
              <a:t>Students learn from feedback to each others’ work;</a:t>
            </a:r>
          </a:p>
          <a:p>
            <a:r>
              <a:rPr lang="en-GB" sz="3200" smtClean="0"/>
              <a:t>Students can ask questions;</a:t>
            </a:r>
          </a:p>
          <a:p>
            <a:r>
              <a:rPr lang="en-GB" sz="3200" smtClean="0"/>
              <a:t>Makes feedback a shared experience.</a:t>
            </a:r>
          </a:p>
          <a:p>
            <a:endParaRPr lang="en-GB" sz="32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2382</Words>
  <Application>Microsoft Office PowerPoint</Application>
  <PresentationFormat>On-screen Show (4:3)</PresentationFormat>
  <Paragraphs>204</Paragraphs>
  <Slides>30</Slides>
  <Notes>28</Notes>
  <HiddenSlides>0</HiddenSlides>
  <MMClips>0</MMClips>
  <ScaleCrop>false</ScaleCrop>
  <HeadingPairs>
    <vt:vector size="4" baseType="variant">
      <vt:variant>
        <vt:lpstr>Theme</vt:lpstr>
      </vt:variant>
      <vt:variant>
        <vt:i4>2</vt:i4>
      </vt:variant>
      <vt:variant>
        <vt:lpstr>Slide Titles</vt:lpstr>
      </vt:variant>
      <vt:variant>
        <vt:i4>30</vt:i4>
      </vt:variant>
    </vt:vector>
  </HeadingPairs>
  <TitlesOfParts>
    <vt:vector size="32" baseType="lpstr">
      <vt:lpstr>LeedsMet template</vt:lpstr>
      <vt:lpstr>101_Custom Design</vt:lpstr>
      <vt:lpstr>Streamlining Assessment: exploring how to maximise time on task without exhausting staff</vt:lpstr>
      <vt:lpstr>Rationale for the workshop</vt:lpstr>
      <vt:lpstr>This workshop will focus on what kinds of feedback work best for students, enabling participants to:</vt:lpstr>
      <vt:lpstr>Streamlining assessment.  Why would we wish to do it?</vt:lpstr>
      <vt:lpstr>Slide 5</vt:lpstr>
      <vt:lpstr>What really impacts on learning?</vt:lpstr>
      <vt:lpstr>Efficient assessment: we need to:</vt:lpstr>
      <vt:lpstr>To give feedback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Using model answers: how?</vt:lpstr>
      <vt:lpstr>Assignment return sheets: why?</vt:lpstr>
      <vt:lpstr>Assignment return sheets: how?</vt:lpstr>
      <vt:lpstr>Sample assignment return proforma</vt:lpstr>
      <vt:lpstr>Statement banks: why?</vt:lpstr>
      <vt:lpstr>Statement banks: how?</vt:lpstr>
      <vt:lpstr>Computer-assisted assessment: why?</vt:lpstr>
      <vt:lpstr>Computer-assisted assignments: how?</vt:lpstr>
      <vt:lpstr>Use CAA for rather than of learning</vt:lpstr>
      <vt:lpstr>Making assessment work well</vt:lpstr>
      <vt:lpstr>Slide 24</vt:lpstr>
      <vt:lpstr>Conclusions</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2014-06-02T10:49:09Z</dcterms:modified>
</cp:coreProperties>
</file>