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708" r:id="rId2"/>
    <p:sldMasterId id="2147483710" r:id="rId3"/>
  </p:sldMasterIdLst>
  <p:notesMasterIdLst>
    <p:notesMasterId r:id="rId34"/>
  </p:notesMasterIdLst>
  <p:handoutMasterIdLst>
    <p:handoutMasterId r:id="rId35"/>
  </p:handoutMasterIdLst>
  <p:sldIdLst>
    <p:sldId id="487" r:id="rId4"/>
    <p:sldId id="519" r:id="rId5"/>
    <p:sldId id="520" r:id="rId6"/>
    <p:sldId id="504" r:id="rId7"/>
    <p:sldId id="511" r:id="rId8"/>
    <p:sldId id="512" r:id="rId9"/>
    <p:sldId id="485" r:id="rId10"/>
    <p:sldId id="534" r:id="rId11"/>
    <p:sldId id="535" r:id="rId12"/>
    <p:sldId id="536" r:id="rId13"/>
    <p:sldId id="537" r:id="rId14"/>
    <p:sldId id="524" r:id="rId15"/>
    <p:sldId id="523" r:id="rId16"/>
    <p:sldId id="538" r:id="rId17"/>
    <p:sldId id="540" r:id="rId18"/>
    <p:sldId id="539" r:id="rId19"/>
    <p:sldId id="522" r:id="rId20"/>
    <p:sldId id="525" r:id="rId21"/>
    <p:sldId id="526" r:id="rId22"/>
    <p:sldId id="527" r:id="rId23"/>
    <p:sldId id="528" r:id="rId24"/>
    <p:sldId id="529" r:id="rId25"/>
    <p:sldId id="530" r:id="rId26"/>
    <p:sldId id="531" r:id="rId27"/>
    <p:sldId id="532" r:id="rId28"/>
    <p:sldId id="533" r:id="rId29"/>
    <p:sldId id="516" r:id="rId30"/>
    <p:sldId id="430" r:id="rId31"/>
    <p:sldId id="483" r:id="rId32"/>
    <p:sldId id="484" r:id="rId33"/>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77" autoAdjust="0"/>
    <p:restoredTop sz="95663" autoAdjust="0"/>
  </p:normalViewPr>
  <p:slideViewPr>
    <p:cSldViewPr showGuides="1">
      <p:cViewPr>
        <p:scale>
          <a:sx n="49" d="100"/>
          <a:sy n="49" d="100"/>
        </p:scale>
        <p:origin x="-1026" y="-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28</a:t>
            </a:fld>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bwMode="auto">
          <a:noFill/>
          <a:ln>
            <a:solidFill>
              <a:srgbClr val="000000"/>
            </a:solidFill>
            <a:miter lim="800000"/>
            <a:headEnd/>
            <a:tailEnd/>
          </a:ln>
        </p:spPr>
      </p:sp>
      <p:sp>
        <p:nvSpPr>
          <p:cNvPr id="1136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1D68F963-B36F-4C8D-9201-FEB4867783C0}" type="slidenum">
              <a:rPr lang="en-GB" smtClean="0">
                <a:solidFill>
                  <a:prstClr val="black"/>
                </a:solidFill>
              </a:rPr>
              <a:pPr>
                <a:defRPr/>
              </a:pPr>
              <a:t>29</a:t>
            </a:fld>
            <a:endParaRPr lang="en-GB">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p:spPr>
      </p:sp>
      <p:sp>
        <p:nvSpPr>
          <p:cNvPr id="1146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C2A5005-5DE1-4A25-92CD-E0C57F3B811B}" type="slidenum">
              <a:rPr lang="en-GB" smtClean="0">
                <a:solidFill>
                  <a:prstClr val="black"/>
                </a:solidFill>
              </a:rPr>
              <a:pPr>
                <a:defRPr/>
              </a:pPr>
              <a:t>30</a:t>
            </a:fld>
            <a:endParaRPr lang="en-GB">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6/4/2014</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fld id="{BB2DED86-1BA4-4A39-B3AF-4D77D8111EB2}" type="datetimeFigureOut">
              <a:rPr lang="en-US" smtClean="0"/>
              <a:pPr>
                <a:defRPr/>
              </a:pPr>
              <a:t>6/4/2014</a:t>
            </a:fld>
            <a:endParaRPr 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US"/>
          </a:p>
        </p:txBody>
      </p:sp>
      <p:sp>
        <p:nvSpPr>
          <p:cNvPr id="6" name="Rectangle 7"/>
          <p:cNvSpPr>
            <a:spLocks noGrp="1" noChangeArrowheads="1"/>
          </p:cNvSpPr>
          <p:nvPr>
            <p:ph type="sldNum" sz="quarter" idx="12"/>
          </p:nvPr>
        </p:nvSpPr>
        <p:spPr>
          <a:ln/>
        </p:spPr>
        <p:txBody>
          <a:bodyPr/>
          <a:lstStyle>
            <a:lvl1pPr>
              <a:defRPr/>
            </a:lvl1pPr>
          </a:lstStyle>
          <a:p>
            <a:pPr>
              <a:defRPr/>
            </a:pPr>
            <a:fld id="{867F72BE-B9A1-4163-B149-13C915244720}" type="slidenum">
              <a:rPr lang="en-US" smtClean="0"/>
              <a:pPr>
                <a:defRPr/>
              </a:pPr>
              <a:t>‹#›</a:t>
            </a:fld>
            <a:endParaRPr 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09"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smtClean="0"/>
              <a:pPr>
                <a:defRPr/>
              </a:pPr>
              <a:t>‹#›</a:t>
            </a:fld>
            <a:endParaRPr lang="en-GB" altLang="en-US"/>
          </a:p>
        </p:txBody>
      </p:sp>
      <p:grpSp>
        <p:nvGrpSpPr>
          <p:cNvPr id="2" name="Group 9"/>
          <p:cNvGrpSpPr>
            <a:grpSpLocks/>
          </p:cNvGrpSpPr>
          <p:nvPr/>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711" r:id="rId1"/>
  </p:sldLayoutIdLst>
  <p:timing>
    <p:tnLst>
      <p:par>
        <p:cTn id="1" dur="indefinite" restart="never" nodeType="tmRoot"/>
      </p:par>
    </p:tnLst>
  </p:timing>
  <p:hf sldNum="0"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1" fontAlgn="base" hangingPunct="1">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1" fontAlgn="base" hangingPunct="1">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1" fontAlgn="base" hangingPunct="1">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1" fontAlgn="base" hangingPunct="1">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IE" sz="4400" dirty="0" smtClean="0"/>
              <a:t>Improving the first year assessment experience</a:t>
            </a:r>
            <a:r>
              <a:rPr lang="en-GB" sz="4000" dirty="0" smtClean="0"/>
              <a:t/>
            </a:r>
            <a:br>
              <a:rPr lang="en-GB" sz="4000" dirty="0" smtClean="0"/>
            </a:br>
            <a:r>
              <a:rPr lang="en-GB" sz="3200" dirty="0" smtClean="0"/>
              <a:t>GMIT</a:t>
            </a:r>
            <a:r>
              <a:rPr lang="en-GB" sz="3200" dirty="0" smtClean="0"/>
              <a:t/>
            </a:r>
            <a:br>
              <a:rPr lang="en-GB" sz="3200" dirty="0" smtClean="0"/>
            </a:br>
            <a:r>
              <a:rPr lang="en-GB" sz="2800" dirty="0" smtClean="0"/>
              <a:t>June 2014</a:t>
            </a:r>
            <a:endParaRPr lang="en-GB" sz="1800" dirty="0" smtClean="0"/>
          </a:p>
        </p:txBody>
      </p:sp>
      <p:sp>
        <p:nvSpPr>
          <p:cNvPr id="15362" name="Rectangle 3"/>
          <p:cNvSpPr>
            <a:spLocks noGrp="1" noChangeArrowheads="1"/>
          </p:cNvSpPr>
          <p:nvPr>
            <p:ph type="subTitle" idx="1"/>
          </p:nvPr>
        </p:nvSpPr>
        <p:spPr>
          <a:xfrm>
            <a:off x="539750" y="3356992"/>
            <a:ext cx="6696075" cy="2237358"/>
          </a:xfrm>
        </p:spPr>
        <p:txBody>
          <a:bodyPr/>
          <a:lstStyle/>
          <a:p>
            <a:pPr algn="ctr" eaLnBrk="1" hangingPunct="1"/>
            <a:r>
              <a:rPr lang="en-GB" sz="2800" dirty="0" smtClean="0"/>
              <a:t>Sally Brown</a:t>
            </a:r>
          </a:p>
          <a:p>
            <a:pPr algn="ctr" eaLnBrk="1" hangingPunct="1"/>
            <a:r>
              <a:rPr lang="en-GB" sz="2800" dirty="0" smtClean="0"/>
              <a:t>PFHEA, SFSEDA, NTFS</a:t>
            </a:r>
          </a:p>
          <a:p>
            <a:pPr algn="ctr" eaLnBrk="1" hangingPunct="1"/>
            <a:r>
              <a:rPr lang="en-GB" sz="2800" dirty="0" smtClean="0">
                <a:hlinkClick r:id="rId3"/>
              </a:rPr>
              <a:t>http://sally-</a:t>
            </a:r>
            <a:r>
              <a:rPr lang="en-GB" sz="2800" dirty="0" err="1" smtClean="0">
                <a:hlinkClick r:id="rId3"/>
              </a:rPr>
              <a:t>brown.net</a:t>
            </a:r>
            <a:endParaRPr lang="en-GB" sz="2800" dirty="0" smtClean="0"/>
          </a:p>
          <a:p>
            <a:pPr algn="ctr" eaLnBrk="1" hangingPunct="1"/>
            <a:r>
              <a:rPr lang="en-GB" sz="2000" dirty="0" smtClean="0"/>
              <a:t>Emerita Professor, Leeds Metropolitan University,</a:t>
            </a:r>
          </a:p>
          <a:p>
            <a:pPr algn="ctr" eaLnBrk="1" hangingPunct="1"/>
            <a:r>
              <a:rPr lang="en-GB" sz="2000" dirty="0" smtClean="0"/>
              <a:t>Adjunct Professor, University of the Sunshine Coast, Central Queensland and James Cook University Queensland</a:t>
            </a:r>
          </a:p>
          <a:p>
            <a:pPr algn="ctr" eaLnBrk="1" hangingPunct="1"/>
            <a:r>
              <a:rPr lang="en-GB" sz="2000" dirty="0" smtClean="0"/>
              <a:t>Visiting Professor, University of Plymouth and Liverpool John Moores University.</a:t>
            </a:r>
          </a:p>
          <a:p>
            <a:pPr algn="ctr" eaLnBrk="1" hangingPunct="1"/>
            <a:endParaRPr lang="en-GB" sz="2800" b="0" dirty="0" smtClean="0"/>
          </a:p>
          <a:p>
            <a:pPr algn="ctr" eaLnBrk="1" hangingPunct="1"/>
            <a:endParaRPr lang="en-GB" sz="900" b="0" dirty="0" smtClean="0"/>
          </a:p>
          <a:p>
            <a:pPr algn="ctr" eaLnBrk="1" hangingPunct="1"/>
            <a:r>
              <a:rPr lang="en-GB" sz="9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Low achievement is linked to non-attendance</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Research at Southampton institute (Lim), Glasgow Caledonian University (</a:t>
            </a:r>
            <a:r>
              <a:rPr lang="en-GB" sz="2600" dirty="0" err="1" smtClean="0"/>
              <a:t>Begg</a:t>
            </a:r>
            <a:r>
              <a:rPr lang="en-GB" sz="2600" dirty="0" smtClean="0"/>
              <a:t>) and University of Kent (Van </a:t>
            </a:r>
            <a:r>
              <a:rPr lang="en-GB" sz="2600" dirty="0" err="1" smtClean="0"/>
              <a:t>der</a:t>
            </a:r>
            <a:r>
              <a:rPr lang="en-GB" sz="2600" dirty="0" smtClean="0"/>
              <a:t> </a:t>
            </a:r>
            <a:r>
              <a:rPr lang="en-GB" sz="2600" dirty="0" err="1" smtClean="0"/>
              <a:t>Velden</a:t>
            </a:r>
            <a:r>
              <a:rPr lang="en-GB" sz="2600" dirty="0" smtClean="0"/>
              <a:t>) shows associations between weak attendance patterns and attrition;</a:t>
            </a:r>
          </a:p>
          <a:p>
            <a:r>
              <a:rPr lang="en-GB" sz="2600" dirty="0" smtClean="0"/>
              <a:t>Whatever the cause, not being there exacerbates other problems with study;</a:t>
            </a:r>
          </a:p>
          <a:p>
            <a:r>
              <a:rPr lang="en-GB" sz="2600" dirty="0" smtClean="0"/>
              <a:t>Endeavours to monitor and follow-up poor attendance has high pay off in terms of improving retention.</a:t>
            </a:r>
          </a:p>
          <a:p>
            <a:endParaRPr lang="en-GB" sz="2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Drop out and assessment</a:t>
            </a:r>
            <a:endParaRPr lang="en-GB" sz="3200" dirty="0"/>
          </a:p>
        </p:txBody>
      </p:sp>
      <p:sp>
        <p:nvSpPr>
          <p:cNvPr id="3" name="Content Placeholder 2"/>
          <p:cNvSpPr>
            <a:spLocks noGrp="1"/>
          </p:cNvSpPr>
          <p:nvPr>
            <p:ph idx="1"/>
          </p:nvPr>
        </p:nvSpPr>
        <p:spPr/>
        <p:txBody>
          <a:bodyPr/>
          <a:lstStyle/>
          <a:p>
            <a:pPr eaLnBrk="1" hangingPunct="1">
              <a:buFont typeface="Arial" charset="0"/>
              <a:buNone/>
            </a:pPr>
            <a:r>
              <a:rPr lang="en-GB" dirty="0" smtClean="0"/>
              <a:t>“Roughly two-thirds of premature departures take place in, or at the end of, the first year of full-time study in the UK. Anecdotal evidence from a number of institutions indicates that early poor performance can be a powerful disincentive to continuation, with students feeling that perhaps they were not cut out for higher education after all – although the main problems are acculturation and acclimatisation to studying. “ (Yorke p37)</a:t>
            </a:r>
          </a:p>
          <a:p>
            <a:pPr eaLnBrk="1" hangingPunct="1">
              <a:buFont typeface="Arial" charset="0"/>
              <a:buNone/>
            </a:pPr>
            <a:r>
              <a:rPr lang="en-GB" dirty="0" smtClean="0"/>
              <a:t>Implications: assessment in the first semester is critical: it should be formative, informative, developmental and remediable</a:t>
            </a: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How might they feel?</a:t>
            </a:r>
            <a:endParaRPr lang="en-GB" sz="3200" dirty="0"/>
          </a:p>
        </p:txBody>
      </p:sp>
      <p:sp>
        <p:nvSpPr>
          <p:cNvPr id="3" name="Content Placeholder 2"/>
          <p:cNvSpPr>
            <a:spLocks noGrp="1"/>
          </p:cNvSpPr>
          <p:nvPr>
            <p:ph idx="1"/>
          </p:nvPr>
        </p:nvSpPr>
        <p:spPr>
          <a:xfrm>
            <a:off x="468313" y="1428736"/>
            <a:ext cx="8229600" cy="4900627"/>
          </a:xfrm>
        </p:spPr>
        <p:txBody>
          <a:bodyPr/>
          <a:lstStyle/>
          <a:p>
            <a:r>
              <a:rPr lang="en-GB" dirty="0" smtClean="0"/>
              <a:t>I don’t belong here</a:t>
            </a:r>
          </a:p>
          <a:p>
            <a:r>
              <a:rPr lang="en-GB" dirty="0" smtClean="0"/>
              <a:t>I’ve made a bad decision</a:t>
            </a:r>
          </a:p>
          <a:p>
            <a:r>
              <a:rPr lang="en-GB" dirty="0" smtClean="0"/>
              <a:t>I’m not as clever as everyone else</a:t>
            </a:r>
          </a:p>
          <a:p>
            <a:r>
              <a:rPr lang="en-GB" dirty="0" smtClean="0"/>
              <a:t>I don’t know anyone</a:t>
            </a:r>
          </a:p>
          <a:p>
            <a:r>
              <a:rPr lang="en-GB" dirty="0" smtClean="0"/>
              <a:t>I just can’t live in a place that’s so noisy</a:t>
            </a:r>
          </a:p>
          <a:p>
            <a:r>
              <a:rPr lang="en-GB" dirty="0" smtClean="0"/>
              <a:t>I feel homesick</a:t>
            </a:r>
          </a:p>
          <a:p>
            <a:r>
              <a:rPr lang="en-GB" dirty="0" smtClean="0"/>
              <a:t>I can’t find food here to eat that I like</a:t>
            </a:r>
          </a:p>
          <a:p>
            <a:r>
              <a:rPr lang="en-GB" dirty="0" smtClean="0"/>
              <a:t>I don’t know anyone and they all seem to know each other already</a:t>
            </a:r>
          </a:p>
          <a:p>
            <a:r>
              <a:rPr lang="en-GB" dirty="0" smtClean="0"/>
              <a:t>I am terrified I won’t be able to manage my money</a:t>
            </a:r>
          </a:p>
          <a:p>
            <a:r>
              <a:rPr lang="en-GB" dirty="0" smtClean="0"/>
              <a:t>No one knows or cares whether I go in to </a:t>
            </a:r>
            <a:r>
              <a:rPr lang="en-GB" dirty="0" err="1" smtClean="0"/>
              <a:t>uni</a:t>
            </a:r>
            <a:r>
              <a:rPr lang="en-GB" dirty="0" smtClean="0"/>
              <a:t> or not</a:t>
            </a: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Instead you might consider</a:t>
            </a:r>
          </a:p>
        </p:txBody>
      </p:sp>
      <p:sp>
        <p:nvSpPr>
          <p:cNvPr id="7171" name="Content Placeholder 2"/>
          <p:cNvSpPr>
            <a:spLocks noGrp="1"/>
          </p:cNvSpPr>
          <p:nvPr>
            <p:ph idx="1"/>
          </p:nvPr>
        </p:nvSpPr>
        <p:spPr>
          <a:xfrm>
            <a:off x="285720" y="1539875"/>
            <a:ext cx="8572559" cy="4789488"/>
          </a:xfrm>
        </p:spPr>
        <p:txBody>
          <a:bodyPr/>
          <a:lstStyle/>
          <a:p>
            <a:r>
              <a:rPr lang="en-GB" sz="2400" dirty="0" smtClean="0"/>
              <a:t>Using some regular, formative computer-based assessment tasks they can undertake privately which give them feedback on why answers are right or wrong answers; </a:t>
            </a:r>
          </a:p>
          <a:p>
            <a:r>
              <a:rPr lang="en-GB" sz="2400" dirty="0" smtClean="0"/>
              <a:t>Giving them group activities where they model the real working lives of the professions/roles they are likely to enter on graduation;</a:t>
            </a:r>
          </a:p>
          <a:p>
            <a:r>
              <a:rPr lang="en-GB" sz="2400" dirty="0" smtClean="0"/>
              <a:t>Maximising the amount of guidance on the first assessed tasks with some opportunities for rehearsal and feedback before submission;</a:t>
            </a:r>
          </a:p>
          <a:p>
            <a:r>
              <a:rPr lang="en-GB" sz="2400" dirty="0" smtClean="0"/>
              <a:t>Providing information literacy training helping them locate and judge subject-relevant resources;</a:t>
            </a:r>
          </a:p>
          <a:p>
            <a:r>
              <a:rPr lang="en-GB" sz="2400" dirty="0" smtClean="0"/>
              <a:t>Monitor live and virtual engagement.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What we can do to engage students through assessment</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Set small early assessed tasks (formative or summative) and turn them round fast in the crucial first semester;</a:t>
            </a:r>
          </a:p>
          <a:p>
            <a:r>
              <a:rPr lang="en-GB" sz="2600" dirty="0" smtClean="0"/>
              <a:t>Monitor student attendance and take action when students disappear and particularly when work is not handed in;</a:t>
            </a:r>
          </a:p>
          <a:p>
            <a:r>
              <a:rPr lang="en-GB" sz="2600" dirty="0" smtClean="0"/>
              <a:t>Make time available for student support, but know when to refer matters on when the problems are beyond our capabilities;</a:t>
            </a:r>
          </a:p>
          <a:p>
            <a:r>
              <a:rPr lang="en-GB" sz="2600" dirty="0" smtClean="0"/>
              <a:t>Do what we can to personalise the learning experience.</a:t>
            </a:r>
          </a:p>
          <a:p>
            <a:endParaRPr lang="en-GB" sz="2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Making the most of feedback</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Plan to maximise the impact of formative feedback. Make extra time helping students to understand the importance of feedback and the value of spending some of their time after receiving work back to learn from the experience. </a:t>
            </a:r>
          </a:p>
          <a:p>
            <a:pPr>
              <a:lnSpc>
                <a:spcPct val="80000"/>
              </a:lnSpc>
            </a:pPr>
            <a:r>
              <a:rPr lang="en-GB" sz="2600" dirty="0" smtClean="0"/>
              <a:t>Provide opportunities for students to respond to our feedback, for example, by giving students follow-up task or give them ‘feed-forward’ comments to improve their next piece of work.</a:t>
            </a:r>
          </a:p>
          <a:p>
            <a:pPr>
              <a:lnSpc>
                <a:spcPct val="80000"/>
              </a:lnSpc>
            </a:pPr>
            <a:r>
              <a:rPr lang="en-GB" sz="2600" dirty="0" smtClean="0"/>
              <a:t>Think about the means by which we deliver feedback, since this can be vital in determining how much notice students take of what you say. </a:t>
            </a:r>
          </a:p>
          <a:p>
            <a:endParaRPr lang="en-GB" sz="2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Use formative assessment to help students with reading and writing</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a:lnSpc>
                <a:spcPct val="90000"/>
              </a:lnSpc>
            </a:pPr>
            <a:r>
              <a:rPr lang="en-GB" sz="2600" dirty="0" smtClean="0"/>
              <a:t>Devote energy to helping students understand what is required of them in terms of both how much  and what kind of reading they do; </a:t>
            </a:r>
          </a:p>
          <a:p>
            <a:pPr>
              <a:lnSpc>
                <a:spcPct val="90000"/>
              </a:lnSpc>
            </a:pPr>
            <a:r>
              <a:rPr lang="en-GB" sz="2600" dirty="0" smtClean="0"/>
              <a:t>We need to nurture their academic writing capabilities. Helping them to understand the various academic discourses that are employed within the subject/institution; </a:t>
            </a:r>
          </a:p>
          <a:p>
            <a:pPr>
              <a:lnSpc>
                <a:spcPct val="90000"/>
              </a:lnSpc>
            </a:pPr>
            <a:r>
              <a:rPr lang="en-GB" sz="2600" dirty="0" smtClean="0"/>
              <a:t>Help them to understand when writing needs to be personal and based on individual experience, such as in a reflective log, and when it needs to be formal and using academic conventions like passive voice and third person, as in written reports and essays.</a:t>
            </a:r>
          </a:p>
          <a:p>
            <a:endParaRPr lang="en-GB" sz="2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The early weeks: six things we can do to diminish their chances of success</a:t>
            </a:r>
          </a:p>
        </p:txBody>
      </p:sp>
      <p:sp>
        <p:nvSpPr>
          <p:cNvPr id="6147"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Give them an exam on day one or two to work out who needs remedial help;</a:t>
            </a:r>
          </a:p>
          <a:p>
            <a:r>
              <a:rPr lang="en-GB" sz="2600" dirty="0" smtClean="0"/>
              <a:t>Avoid teaching them anything while they ‘settle in’;</a:t>
            </a:r>
          </a:p>
          <a:p>
            <a:r>
              <a:rPr lang="en-GB" sz="2600" dirty="0" smtClean="0"/>
              <a:t>Give them a group task which provides opportunities for them to make fools of themselves in front of their peers;</a:t>
            </a:r>
          </a:p>
          <a:p>
            <a:r>
              <a:rPr lang="en-GB" sz="2600" dirty="0" smtClean="0"/>
              <a:t>Load them up with masses of information/ paperwork, all of which is deemed essential;</a:t>
            </a:r>
          </a:p>
          <a:p>
            <a:r>
              <a:rPr lang="en-GB" sz="2600" dirty="0" smtClean="0"/>
              <a:t>Give them a library orientation that focuses on what they can’t do and how complicated everything is;</a:t>
            </a:r>
          </a:p>
          <a:p>
            <a:r>
              <a:rPr lang="en-GB" sz="2600" dirty="0" smtClean="0"/>
              <a:t>Avoid taking registers until the numbers have settled down.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76672"/>
            <a:ext cx="7929618" cy="1074737"/>
          </a:xfrm>
          <a:noFill/>
          <a:ln>
            <a:noFill/>
          </a:ln>
        </p:spPr>
        <p:txBody>
          <a:bodyPr vert="horz" wrap="square" lIns="91440" tIns="45720" rIns="91440" bIns="45720" numCol="1" anchor="b" anchorCtr="0" compatLnSpc="1">
            <a:prstTxWarp prst="textNoShape">
              <a:avLst/>
            </a:prstTxWarp>
          </a:bodyPr>
          <a:lstStyle/>
          <a:p>
            <a:r>
              <a:rPr lang="en-GB" sz="3200" dirty="0" smtClean="0"/>
              <a:t>What kind of activities might we want to provide for students in the early weeks? Ones that:</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Enable every student to learn to the highest level, stretched so each achieves their personal best;</a:t>
            </a:r>
          </a:p>
          <a:p>
            <a:r>
              <a:rPr lang="en-GB" sz="2600" dirty="0" smtClean="0"/>
              <a:t>Are inclusive, with equal opportunities for all, whatever their previous backgrounds in learning and life;</a:t>
            </a:r>
          </a:p>
          <a:p>
            <a:r>
              <a:rPr lang="en-GB" sz="2600" dirty="0" smtClean="0"/>
              <a:t>Offer each student the chance to thrive in  a context of challenge and support;</a:t>
            </a:r>
          </a:p>
          <a:p>
            <a:r>
              <a:rPr lang="en-GB" sz="2600" dirty="0" smtClean="0"/>
              <a:t>Provide transformative opportunities which encourages students to grow as people;</a:t>
            </a:r>
          </a:p>
          <a:p>
            <a:r>
              <a:rPr lang="en-GB" sz="2600" dirty="0" smtClean="0"/>
              <a:t>Engender a collegiate atmosphere where students make valuable friendships and networks that last throughout their lives.</a:t>
            </a:r>
          </a:p>
          <a:p>
            <a:endParaRPr lang="en-GB" sz="2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214290"/>
            <a:ext cx="7643866" cy="1074737"/>
          </a:xfrm>
          <a:noFill/>
          <a:ln>
            <a:noFill/>
          </a:ln>
        </p:spPr>
        <p:txBody>
          <a:bodyPr vert="horz" wrap="square" lIns="91440" tIns="45720" rIns="91440" bIns="45720" numCol="1" anchor="b" anchorCtr="0" compatLnSpc="1">
            <a:prstTxWarp prst="textNoShape">
              <a:avLst/>
            </a:prstTxWarp>
          </a:bodyPr>
          <a:lstStyle/>
          <a:p>
            <a:r>
              <a:rPr lang="en-GB" sz="3200" dirty="0" smtClean="0"/>
              <a:t>Immersive experiences can really work:</a:t>
            </a:r>
            <a:endParaRPr lang="en-GB" sz="3200" dirty="0"/>
          </a:p>
        </p:txBody>
      </p:sp>
      <p:sp>
        <p:nvSpPr>
          <p:cNvPr id="3" name="Content Placeholder 2"/>
          <p:cNvSpPr>
            <a:spLocks noGrp="1"/>
          </p:cNvSpPr>
          <p:nvPr>
            <p:ph idx="1"/>
          </p:nvPr>
        </p:nvSpPr>
        <p:spPr>
          <a:xfrm>
            <a:off x="214282" y="1539875"/>
            <a:ext cx="8715436" cy="4789488"/>
          </a:xfrm>
          <a:noFill/>
          <a:ln>
            <a:noFill/>
          </a:ln>
        </p:spPr>
        <p:txBody>
          <a:bodyPr vert="horz" wrap="square" lIns="91440" tIns="45720" rIns="91440" bIns="45720" numCol="1" anchor="t" anchorCtr="0" compatLnSpc="1">
            <a:prstTxWarp prst="textNoShape">
              <a:avLst/>
            </a:prstTxWarp>
          </a:bodyPr>
          <a:lstStyle/>
          <a:p>
            <a:r>
              <a:rPr lang="en-GB" sz="2600" dirty="0" smtClean="0"/>
              <a:t>Where they get a real sense of the subject they are studying, with intense, authentic learning experiences;</a:t>
            </a:r>
          </a:p>
          <a:p>
            <a:r>
              <a:rPr lang="en-GB" sz="2600" dirty="0" smtClean="0"/>
              <a:t>In contexts where they establish sensible patterns of sufficient weekly hours of study to enable them to succeed;</a:t>
            </a:r>
          </a:p>
          <a:p>
            <a:r>
              <a:rPr lang="en-GB" sz="2600" dirty="0" smtClean="0"/>
              <a:t>Where they develop a range of key literacies;</a:t>
            </a:r>
          </a:p>
          <a:p>
            <a:r>
              <a:rPr lang="en-GB" sz="2600" dirty="0" smtClean="0"/>
              <a:t>Where students are engaged together in rotating group tasks so that  they mix with lots of different people and get to know some better;</a:t>
            </a:r>
          </a:p>
          <a:p>
            <a:r>
              <a:rPr lang="en-GB" sz="2600" dirty="0" smtClean="0"/>
              <a:t>Being assessed early in low-stakes, non-threatening ways, enabling them to get the measure of what they can and cannot do.</a:t>
            </a:r>
          </a:p>
          <a:p>
            <a:endParaRPr lang="en-GB" sz="2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Rationale</a:t>
            </a:r>
            <a:endParaRPr lang="en-GB" dirty="0"/>
          </a:p>
        </p:txBody>
      </p:sp>
      <p:sp>
        <p:nvSpPr>
          <p:cNvPr id="3" name="Content Placeholder 2"/>
          <p:cNvSpPr>
            <a:spLocks noGrp="1"/>
          </p:cNvSpPr>
          <p:nvPr>
            <p:ph idx="1"/>
          </p:nvPr>
        </p:nvSpPr>
        <p:spPr>
          <a:xfrm>
            <a:off x="468313" y="1196752"/>
            <a:ext cx="8229600" cy="5132611"/>
          </a:xfrm>
        </p:spPr>
        <p:txBody>
          <a:bodyPr/>
          <a:lstStyle/>
          <a:p>
            <a:pPr>
              <a:buNone/>
            </a:pPr>
            <a:r>
              <a:rPr lang="en-GB" sz="2800" dirty="0" smtClean="0"/>
              <a:t>Much attention has been paid in recent years to the first year experience and the importance of getting things off to a good start. Yorke and </a:t>
            </a:r>
            <a:r>
              <a:rPr lang="en-GB" sz="2800" dirty="0" err="1" smtClean="0"/>
              <a:t>Longden</a:t>
            </a:r>
            <a:r>
              <a:rPr lang="en-GB" sz="2800" dirty="0" smtClean="0"/>
              <a:t> propose that the first six weeks of the first semester of the first year are crucial to student retention and success. If we want to improve students’ achievement and engagement with learning, a key locus of enhancement can be refreshing our approaches to assessment in these early weeks to help students establish good study patterns and develop assessment literacy. </a:t>
            </a:r>
          </a:p>
          <a:p>
            <a:pPr>
              <a:buNone/>
            </a:pPr>
            <a:r>
              <a:rPr lang="en-GB" sz="1800" dirty="0" smtClean="0"/>
              <a:t>Yorke, M. and </a:t>
            </a:r>
            <a:r>
              <a:rPr lang="en-GB" sz="1800" dirty="0" err="1" smtClean="0"/>
              <a:t>Longden</a:t>
            </a:r>
            <a:r>
              <a:rPr lang="en-GB" sz="1800" dirty="0" smtClean="0"/>
              <a:t>, B. (2004) </a:t>
            </a:r>
            <a:r>
              <a:rPr lang="en-GB" sz="1800" i="1" dirty="0" smtClean="0"/>
              <a:t>Retention and Student Success in Higher Education</a:t>
            </a:r>
            <a:r>
              <a:rPr lang="en-GB" sz="1800" dirty="0" smtClean="0"/>
              <a:t>, Maidenhead, Open University Press.</a:t>
            </a:r>
          </a:p>
          <a:p>
            <a:pPr>
              <a:buNone/>
            </a:pPr>
            <a:r>
              <a:rPr lang="en-GB" sz="1800" dirty="0" smtClean="0"/>
              <a:t> </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a:t>
            </a:r>
            <a:endParaRPr lang="en-GB"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Working with colleagues, and imagining for the time being that money is no object (!), devise a programme of activities for your students for a pre-Christmas module in the first year that will engage and motivate students;</a:t>
            </a:r>
          </a:p>
          <a:p>
            <a:r>
              <a:rPr lang="en-GB" sz="2600" dirty="0" smtClean="0"/>
              <a:t>Present this programme on a flip chart sheet for review by your colleagues;</a:t>
            </a:r>
          </a:p>
          <a:p>
            <a:r>
              <a:rPr lang="en-GB" sz="2600" dirty="0" smtClean="0"/>
              <a:t>Review your colleagues’ sheets and identify which features of each others’ ideas to which you are most attracted.</a:t>
            </a:r>
            <a:endParaRPr lang="en-GB" sz="2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Now, working with reality</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Work out what are the barriers to you achieving the ‘ideal’ programme you’ve envisaged;</a:t>
            </a:r>
          </a:p>
          <a:p>
            <a:r>
              <a:rPr lang="en-GB" sz="2600" dirty="0" smtClean="0"/>
              <a:t>Look at what are the barriers to you doing this, and see if you can devise any ‘work-</a:t>
            </a:r>
            <a:r>
              <a:rPr lang="en-GB" sz="2600" dirty="0" err="1" smtClean="0"/>
              <a:t>arounds</a:t>
            </a:r>
            <a:r>
              <a:rPr lang="en-GB" sz="2600" dirty="0" smtClean="0"/>
              <a:t>’;</a:t>
            </a:r>
          </a:p>
          <a:p>
            <a:r>
              <a:rPr lang="en-GB" sz="2600" dirty="0" smtClean="0"/>
              <a:t>See how many of those features you could incorporate into  a programme that you could actually make work in September 2014</a:t>
            </a:r>
            <a:endParaRPr lang="en-GB" sz="2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Twelve questions on assessment. You can:</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Use these to help to design an authentic assessment approach at course design stage;</a:t>
            </a:r>
          </a:p>
          <a:p>
            <a:r>
              <a:rPr lang="en-GB" sz="2600" dirty="0" smtClean="0"/>
              <a:t>Use them also as an aid to curriculum refreshment activity and prior to periodic review.</a:t>
            </a:r>
            <a:endParaRPr lang="en-GB" sz="2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81001"/>
            <a:ext cx="8605838" cy="5486400"/>
          </a:xfrm>
        </p:spPr>
        <p:txBody>
          <a:bodyPr/>
          <a:lstStyle/>
          <a:p>
            <a:pPr lvl="0">
              <a:buSzPct val="100000"/>
              <a:buFont typeface="+mj-lt"/>
              <a:buAutoNum type="arabicPeriod"/>
            </a:pPr>
            <a:r>
              <a:rPr lang="en-GB" sz="2600" dirty="0" smtClean="0">
                <a:solidFill>
                  <a:srgbClr val="FF0000"/>
                </a:solidFill>
              </a:rPr>
              <a:t>Assessment for learning</a:t>
            </a:r>
            <a:r>
              <a:rPr lang="en-GB" sz="2600" dirty="0" smtClean="0"/>
              <a:t>: is assessment fully integrated within learning activities or is it an add-on that adds nothing to student engagement?</a:t>
            </a:r>
          </a:p>
          <a:p>
            <a:pPr lvl="0">
              <a:buSzPct val="100000"/>
              <a:buFont typeface="+mj-lt"/>
              <a:buAutoNum type="arabicPeriod"/>
            </a:pPr>
            <a:r>
              <a:rPr lang="en-GB" sz="2600" dirty="0" smtClean="0">
                <a:solidFill>
                  <a:srgbClr val="FF0000"/>
                </a:solidFill>
              </a:rPr>
              <a:t>Preparation</a:t>
            </a:r>
            <a:r>
              <a:rPr lang="en-GB" sz="2600" dirty="0" smtClean="0"/>
              <a:t>: are you developing students’ assessment literacy, so they understand fully what is required of them and can optimise their performances in a range of assessment contexts? Are staff inducted so they all share understandings of assessment practice.</a:t>
            </a:r>
          </a:p>
          <a:p>
            <a:pPr lvl="0">
              <a:buSzPct val="100000"/>
              <a:buFont typeface="+mj-lt"/>
              <a:buAutoNum type="arabicPeriod"/>
            </a:pPr>
            <a:r>
              <a:rPr lang="en-GB" sz="2600" dirty="0" smtClean="0">
                <a:solidFill>
                  <a:srgbClr val="FF0000"/>
                </a:solidFill>
              </a:rPr>
              <a:t>Purpose</a:t>
            </a:r>
            <a:r>
              <a:rPr lang="en-GB" sz="2600" dirty="0" smtClean="0"/>
              <a:t>: are you clear about why on each occasion you are assessing? Is it to give students guidance on how to improve or remediate work, or it is a scoring exercise to determine final grades? Is it focussing on theory or practise (or an integration of the two)? </a:t>
            </a:r>
          </a:p>
          <a:p>
            <a:pPr>
              <a:buSzPct val="100000"/>
              <a:buFont typeface="+mj-lt"/>
              <a:buAutoNum type="arabicPeriod"/>
            </a:pPr>
            <a:endParaRPr lang="en-GB" sz="2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144000" cy="6324599"/>
          </a:xfrm>
        </p:spPr>
        <p:txBody>
          <a:bodyPr/>
          <a:lstStyle/>
          <a:p>
            <a:pPr lvl="0">
              <a:buSzPct val="100000"/>
              <a:buFont typeface="+mj-lt"/>
              <a:buAutoNum type="arabicPeriod" startAt="4"/>
            </a:pPr>
            <a:r>
              <a:rPr lang="en-GB" sz="2600" dirty="0" smtClean="0">
                <a:solidFill>
                  <a:srgbClr val="FF0000"/>
                </a:solidFill>
              </a:rPr>
              <a:t>Pacing and timing</a:t>
            </a:r>
            <a:r>
              <a:rPr lang="en-GB" sz="2600" dirty="0" smtClean="0"/>
              <a:t>: are you offering feedback and assessment opportunities throughout the learning period or are assignments bunched together (particularly right at the end of the module)? Are you ensuring that students don’t have multiple assignments from different modules with the same submission date?</a:t>
            </a:r>
          </a:p>
          <a:p>
            <a:pPr lvl="0">
              <a:buSzPct val="100000"/>
              <a:buFont typeface="+mj-lt"/>
              <a:buAutoNum type="arabicPeriod" startAt="4"/>
            </a:pPr>
            <a:r>
              <a:rPr lang="en-GB" sz="2600" dirty="0" smtClean="0">
                <a:solidFill>
                  <a:srgbClr val="FF0000"/>
                </a:solidFill>
              </a:rPr>
              <a:t>Volume of assessment</a:t>
            </a:r>
            <a:r>
              <a:rPr lang="en-GB" sz="2600" dirty="0" smtClean="0"/>
              <a:t>: are you offering sufficient opportunities for students to learn through assessment without exhausting staff and putting excessive pressure on students in terms of workload?</a:t>
            </a:r>
          </a:p>
          <a:p>
            <a:pPr lvl="0">
              <a:buSzPct val="100000"/>
              <a:buFont typeface="+mj-lt"/>
              <a:buAutoNum type="arabicPeriod" startAt="4"/>
            </a:pPr>
            <a:r>
              <a:rPr lang="en-GB" sz="2600" dirty="0" smtClean="0">
                <a:solidFill>
                  <a:srgbClr val="FF0000"/>
                </a:solidFill>
              </a:rPr>
              <a:t>Constructive alignment</a:t>
            </a:r>
            <a:r>
              <a:rPr lang="en-GB" sz="2600" dirty="0" smtClean="0"/>
              <a:t>: is it clear how the assignments link to the learning outcomes, and do you offer good coverage of subject material and capabilities (or are you encouraging guessing of topics and risk taking activities)?</a:t>
            </a:r>
          </a:p>
          <a:p>
            <a:pPr>
              <a:buSzPct val="100000"/>
              <a:buFont typeface="+mj-lt"/>
              <a:buAutoNum type="arabicPeriod" startAt="4"/>
            </a:pPr>
            <a:endParaRPr lang="en-GB" sz="2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04801"/>
            <a:ext cx="8605838" cy="5562600"/>
          </a:xfrm>
        </p:spPr>
        <p:txBody>
          <a:bodyPr/>
          <a:lstStyle/>
          <a:p>
            <a:pPr lvl="0">
              <a:buSzPct val="100000"/>
              <a:buFont typeface="+mj-lt"/>
              <a:buAutoNum type="arabicPeriod" startAt="7"/>
            </a:pPr>
            <a:r>
              <a:rPr lang="en-GB" sz="2600" dirty="0" smtClean="0">
                <a:solidFill>
                  <a:srgbClr val="FF0000"/>
                </a:solidFill>
              </a:rPr>
              <a:t>Variety</a:t>
            </a:r>
            <a:r>
              <a:rPr lang="en-GB" sz="2600" dirty="0" smtClean="0"/>
              <a:t>: are you enabling students to demonstrate capability in diverse ways or are you reusing the same methods (essays, reports, unseen time-constrained exams) over and over again?</a:t>
            </a:r>
          </a:p>
          <a:p>
            <a:pPr lvl="0">
              <a:buSzPct val="100000"/>
              <a:buFont typeface="+mj-lt"/>
              <a:buAutoNum type="arabicPeriod" startAt="7"/>
            </a:pPr>
            <a:r>
              <a:rPr lang="en-GB" sz="2600" dirty="0" smtClean="0">
                <a:solidFill>
                  <a:srgbClr val="FF0000"/>
                </a:solidFill>
              </a:rPr>
              <a:t>Inclusivity</a:t>
            </a:r>
            <a:r>
              <a:rPr lang="en-GB" sz="2600" dirty="0" smtClean="0"/>
              <a:t>:  Are students’ special needs in terms of assessment designed into assignments from the outset or do you have to make special arrangements for students with dyslexia, visual or aural impairments  or other disabilities responsively rather than proactively?</a:t>
            </a:r>
          </a:p>
          <a:p>
            <a:pPr lvl="0">
              <a:buSzPct val="100000"/>
              <a:buFont typeface="+mj-lt"/>
              <a:buAutoNum type="arabicPeriod" startAt="7"/>
            </a:pPr>
            <a:r>
              <a:rPr lang="en-GB" sz="2600" dirty="0" smtClean="0">
                <a:solidFill>
                  <a:srgbClr val="FF0000"/>
                </a:solidFill>
              </a:rPr>
              <a:t>Agency</a:t>
            </a:r>
            <a:r>
              <a:rPr lang="en-GB" sz="2600" dirty="0" smtClean="0"/>
              <a:t>: is all your assessment undertaken by tutors or do you also use peers, students themselves, employers and clients?</a:t>
            </a:r>
          </a:p>
          <a:p>
            <a:pPr>
              <a:buSzPct val="100000"/>
              <a:buFont typeface="+mj-lt"/>
              <a:buAutoNum type="arabicPeriod" startAt="7"/>
            </a:pPr>
            <a:endParaRPr lang="en-GB" sz="2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304801"/>
            <a:ext cx="8605838" cy="5562600"/>
          </a:xfrm>
        </p:spPr>
        <p:txBody>
          <a:bodyPr/>
          <a:lstStyle/>
          <a:p>
            <a:pPr lvl="0">
              <a:buSzPct val="100000"/>
              <a:buFont typeface="+mj-lt"/>
              <a:buAutoNum type="arabicPeriod" startAt="10"/>
            </a:pPr>
            <a:r>
              <a:rPr lang="en-GB" sz="2600" dirty="0" smtClean="0">
                <a:solidFill>
                  <a:srgbClr val="FF0000"/>
                </a:solidFill>
              </a:rPr>
              <a:t>Feedback</a:t>
            </a:r>
            <a:r>
              <a:rPr lang="en-GB" sz="2600" dirty="0" smtClean="0"/>
              <a:t>: how fast can you provide it and what assurances can you give to students about its usefulness and ability to feed into future assignments?</a:t>
            </a:r>
          </a:p>
          <a:p>
            <a:pPr lvl="0">
              <a:buSzPct val="100000"/>
              <a:buFont typeface="+mj-lt"/>
              <a:buAutoNum type="arabicPeriod" startAt="10"/>
            </a:pPr>
            <a:r>
              <a:rPr lang="en-GB" sz="2600" dirty="0" smtClean="0">
                <a:solidFill>
                  <a:srgbClr val="FF0000"/>
                </a:solidFill>
              </a:rPr>
              <a:t>Quality assurance</a:t>
            </a:r>
            <a:r>
              <a:rPr lang="en-GB" sz="2600" dirty="0" smtClean="0"/>
              <a:t>: are you able to demonstrate that your assessment is fair, consistent and reliable? Will external scrutineers recognise the integrity of the assessment process?</a:t>
            </a:r>
          </a:p>
          <a:p>
            <a:pPr lvl="0">
              <a:buSzPct val="100000"/>
              <a:buFont typeface="+mj-lt"/>
              <a:buAutoNum type="arabicPeriod" startAt="10"/>
            </a:pPr>
            <a:r>
              <a:rPr lang="en-GB" sz="2600" dirty="0" smtClean="0">
                <a:solidFill>
                  <a:srgbClr val="FF0000"/>
                </a:solidFill>
              </a:rPr>
              <a:t>Technology</a:t>
            </a:r>
            <a:r>
              <a:rPr lang="en-GB" sz="2600" dirty="0" smtClean="0"/>
              <a:t>: are you using computer aided assessment where it is most useful (for drills and checking learning) enabling assessor time to be used most effectively where judgment is required?</a:t>
            </a:r>
          </a:p>
          <a:p>
            <a:pPr>
              <a:buSzPct val="100000"/>
              <a:buFont typeface="+mj-lt"/>
              <a:buAutoNum type="arabicPeriod" startAt="10"/>
            </a:pPr>
            <a:endParaRPr lang="en-GB" sz="2600"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Conclusions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HEIs will only thrive in the 21st century if their students are successful and graduate with appropriate skills and capabilities.</a:t>
            </a:r>
          </a:p>
          <a:p>
            <a:r>
              <a:rPr lang="en-GB" sz="2600" dirty="0" smtClean="0"/>
              <a:t> We need to engage students fully and ensure that their learning experience are transformative;</a:t>
            </a:r>
          </a:p>
          <a:p>
            <a:r>
              <a:rPr lang="en-GB" sz="2600" dirty="0" smtClean="0"/>
              <a:t>A student-centred approach is the key to getting students to taking learning seriously;</a:t>
            </a:r>
          </a:p>
          <a:p>
            <a:r>
              <a:rPr lang="en-GB" sz="2600" dirty="0" smtClean="0"/>
              <a:t>We need to think through how we assess students so that it contributes to student success in the </a:t>
            </a:r>
            <a:r>
              <a:rPr lang="en-GB" sz="2600" smtClean="0"/>
              <a:t>first year, </a:t>
            </a:r>
            <a:r>
              <a:rPr lang="en-GB" sz="2600" dirty="0" smtClean="0"/>
              <a:t>rather than interfering with it.</a:t>
            </a:r>
            <a:endParaRPr lang="en-IE" sz="2600" dirty="0" smtClean="0"/>
          </a:p>
          <a:p>
            <a:endParaRPr lang="en-GB" sz="26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Useful references</a:t>
            </a:r>
          </a:p>
        </p:txBody>
      </p:sp>
      <p:sp>
        <p:nvSpPr>
          <p:cNvPr id="57347" name="Rectangle 3"/>
          <p:cNvSpPr>
            <a:spLocks noGrp="1"/>
          </p:cNvSpPr>
          <p:nvPr>
            <p:ph idx="1"/>
          </p:nvPr>
        </p:nvSpPr>
        <p:spPr/>
        <p:txBody>
          <a:bodyPr/>
          <a:lstStyle/>
          <a:p>
            <a:pPr eaLnBrk="1" hangingPunct="1"/>
            <a:r>
              <a:rPr lang="en-GB" sz="2600" dirty="0" smtClean="0"/>
              <a:t>Bowl, M (2003) </a:t>
            </a:r>
            <a:r>
              <a:rPr lang="en-GB" sz="2600" i="1" dirty="0" smtClean="0"/>
              <a:t>Non-traditional entrants to higher education ‘they talk about people like me’</a:t>
            </a:r>
            <a:r>
              <a:rPr lang="en-GB" sz="2600" dirty="0" smtClean="0"/>
              <a:t> Stoke on Trent, UK: Trentham Books.</a:t>
            </a:r>
          </a:p>
          <a:p>
            <a:pPr eaLnBrk="1" hangingPunct="1"/>
            <a:r>
              <a:rPr lang="en-GB" sz="2600" dirty="0" smtClean="0"/>
              <a:t>Boud, D (1995) </a:t>
            </a:r>
            <a:r>
              <a:rPr lang="en-GB" sz="2600" i="1" dirty="0" smtClean="0"/>
              <a:t>Enhancing learning through self-assessment</a:t>
            </a:r>
            <a:r>
              <a:rPr lang="en-GB" sz="2600" dirty="0" smtClean="0"/>
              <a:t>, London: Routledge.</a:t>
            </a:r>
          </a:p>
          <a:p>
            <a:pPr eaLnBrk="1" hangingPunct="1"/>
            <a:r>
              <a:rPr lang="en-GB" sz="2600" dirty="0" smtClean="0"/>
              <a:t>Hilton A (2003) </a:t>
            </a:r>
            <a:r>
              <a:rPr lang="en-GB" sz="2600" i="1" dirty="0" smtClean="0"/>
              <a:t>Saving our Students (</a:t>
            </a:r>
            <a:r>
              <a:rPr lang="en-GB" sz="2600" i="1" dirty="0" err="1" smtClean="0"/>
              <a:t>SoS</a:t>
            </a:r>
            <a:r>
              <a:rPr lang="en-GB" sz="2600" i="1" dirty="0" smtClean="0"/>
              <a:t>) embedding successful projects across institutions, </a:t>
            </a:r>
            <a:r>
              <a:rPr lang="en-GB" sz="2600" dirty="0" smtClean="0"/>
              <a:t>Project Report York: Higher Education Academy.</a:t>
            </a:r>
          </a:p>
          <a:p>
            <a:pPr eaLnBrk="1" hangingPunct="1"/>
            <a:r>
              <a:rPr lang="en-GB" sz="2600" dirty="0" err="1" smtClean="0"/>
              <a:t>Mortiboys</a:t>
            </a:r>
            <a:r>
              <a:rPr lang="en-GB" sz="2600" dirty="0" smtClean="0"/>
              <a:t>, A. (2005) </a:t>
            </a:r>
            <a:r>
              <a:rPr lang="en-GB" sz="2600" i="1" dirty="0" smtClean="0"/>
              <a:t>Teaching with emotional intelligence</a:t>
            </a:r>
            <a:r>
              <a:rPr lang="en-GB" sz="2600" dirty="0" smtClean="0"/>
              <a:t>, Abingdon: Routledge.</a:t>
            </a:r>
          </a:p>
          <a:p>
            <a:pPr eaLnBrk="1" hangingPunct="1"/>
            <a:endParaRPr lang="en-GB" sz="26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By the end of the workshop, participants will have had a chance to:</a:t>
            </a:r>
            <a:endParaRPr lang="en-GB" sz="3200" dirty="0"/>
          </a:p>
        </p:txBody>
      </p:sp>
      <p:sp>
        <p:nvSpPr>
          <p:cNvPr id="3" name="Content Placeholder 2"/>
          <p:cNvSpPr>
            <a:spLocks noGrp="1"/>
          </p:cNvSpPr>
          <p:nvPr>
            <p:ph idx="1"/>
          </p:nvPr>
        </p:nvSpPr>
        <p:spPr/>
        <p:txBody>
          <a:bodyPr/>
          <a:lstStyle/>
          <a:p>
            <a:pPr lvl="0"/>
            <a:r>
              <a:rPr lang="en-GB" sz="2800" dirty="0" smtClean="0"/>
              <a:t>review the current first year experience of assessment </a:t>
            </a:r>
          </a:p>
          <a:p>
            <a:pPr lvl="0"/>
            <a:r>
              <a:rPr lang="en-GB" sz="2800" dirty="0" smtClean="0"/>
              <a:t>consider how best to brief students to ensure best possible achievements;</a:t>
            </a:r>
          </a:p>
          <a:p>
            <a:pPr lvl="0"/>
            <a:r>
              <a:rPr lang="en-GB" sz="2800" dirty="0" smtClean="0"/>
              <a:t>discuss the impact of changes to mitigate inherent risks and maximise impact.</a:t>
            </a:r>
          </a:p>
          <a:p>
            <a:endParaRPr lang="en-GB"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pPr eaLnBrk="0" hangingPunct="0"/>
            <a:r>
              <a:rPr lang="en-GB" sz="3600" dirty="0" smtClean="0"/>
              <a:t>Further references</a:t>
            </a:r>
          </a:p>
        </p:txBody>
      </p:sp>
      <p:sp>
        <p:nvSpPr>
          <p:cNvPr id="58371" name="Rectangle 3"/>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Peelo, M. and Wareham, T. (eds.) (2002) </a:t>
            </a:r>
            <a:r>
              <a:rPr lang="en-GB" sz="2600" i="1" dirty="0" smtClean="0"/>
              <a:t>Failing Students in higher education,</a:t>
            </a:r>
            <a:r>
              <a:rPr lang="en-GB" sz="2600" dirty="0" smtClean="0"/>
              <a:t> Maidenhead:, UK, SRHE/Open University Press.</a:t>
            </a:r>
          </a:p>
          <a:p>
            <a:r>
              <a:rPr lang="en-GB" sz="2600" dirty="0" err="1" smtClean="0"/>
              <a:t>Salovey</a:t>
            </a:r>
            <a:r>
              <a:rPr lang="en-GB" sz="2600" dirty="0" smtClean="0"/>
              <a:t>, P. and Meyer, J. (1990) Emotional Intelligence, Imagination, </a:t>
            </a:r>
            <a:r>
              <a:rPr lang="en-GB" sz="2600" i="1" dirty="0" smtClean="0"/>
              <a:t>Cognition and Personality </a:t>
            </a:r>
            <a:r>
              <a:rPr lang="en-GB" sz="2600" i="1" dirty="0" err="1" smtClean="0"/>
              <a:t>Vol</a:t>
            </a:r>
            <a:r>
              <a:rPr lang="en-GB" sz="2600" i="1" dirty="0" smtClean="0"/>
              <a:t> 9 (3) 185-211.</a:t>
            </a:r>
          </a:p>
          <a:p>
            <a:r>
              <a:rPr lang="en-GB" sz="2600" dirty="0" smtClean="0"/>
              <a:t>Yorke, M. (1999) </a:t>
            </a:r>
            <a:r>
              <a:rPr lang="en-GB" sz="2600" i="1" dirty="0" smtClean="0"/>
              <a:t>Leaving Early: Undergraduate Non-Completion in Higher Education</a:t>
            </a:r>
            <a:r>
              <a:rPr lang="en-GB" sz="2600" dirty="0" smtClean="0"/>
              <a:t>, London: Taylor and Francis.</a:t>
            </a:r>
          </a:p>
          <a:p>
            <a:r>
              <a:rPr lang="en-GB" sz="2600" dirty="0" smtClean="0"/>
              <a:t>Yorke, M. and Longden, B. (2004) </a:t>
            </a:r>
            <a:r>
              <a:rPr lang="en-GB" sz="2600" i="1" dirty="0" smtClean="0"/>
              <a:t>Retention and Student Success in Higher Education</a:t>
            </a:r>
            <a:r>
              <a:rPr lang="en-GB" sz="2600" dirty="0" smtClean="0"/>
              <a:t>, Maidenhead, Open University Press.</a:t>
            </a:r>
          </a:p>
          <a:p>
            <a:endParaRPr lang="en-GB" sz="2600" dirty="0" smtClean="0"/>
          </a:p>
          <a:p>
            <a:endParaRPr lang="en-GB" sz="26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Using assessment effectively can help  by:</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IE" sz="2600" dirty="0" smtClean="0"/>
              <a:t>fostering deep rather than surface learning approaches, discouraging strategic behaviour and encouraging them to seek thoughtful and practical approaches; </a:t>
            </a:r>
          </a:p>
          <a:p>
            <a:r>
              <a:rPr lang="en-IE" sz="2600" dirty="0" smtClean="0"/>
              <a:t>helping all students to maximise their potential, both ensuring that disadvantaged students can meet threshold standards and that the most able students are challenged and stretched; </a:t>
            </a:r>
          </a:p>
          <a:p>
            <a:r>
              <a:rPr lang="en-IE" sz="2600" dirty="0" smtClean="0"/>
              <a:t>using technologies productively to support good learning behaviour; </a:t>
            </a:r>
          </a:p>
          <a:p>
            <a:r>
              <a:rPr lang="en-IE" sz="2600" dirty="0" smtClean="0"/>
              <a:t>examining the potential for personalised learning pathways within mass higher education.</a:t>
            </a:r>
          </a:p>
          <a:p>
            <a:endParaRPr lang="en-GB" sz="2600" dirty="0" smtClean="0"/>
          </a:p>
          <a:p>
            <a:endParaRPr lang="en-GB"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We need to avoid</a:t>
            </a:r>
            <a:endParaRPr lang="en-GB"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Stripping out all the joy and enthusiasm with which many students enter higher education;</a:t>
            </a:r>
          </a:p>
          <a:p>
            <a:r>
              <a:rPr lang="en-GB" sz="2600" dirty="0" smtClean="0"/>
              <a:t>Pushing them into strategic behaviour (Kneale) through which they become progressively focused on modest outcomes? (‘Just tell me what I have got to do to pass: I can’t afford the time to go for a First’);</a:t>
            </a:r>
          </a:p>
          <a:p>
            <a:r>
              <a:rPr lang="en-GB" sz="2600" dirty="0" smtClean="0"/>
              <a:t>Filling them with dissatisfaction around their assessment experiences, potentially driving them to grievances and litigation;</a:t>
            </a:r>
          </a:p>
          <a:p>
            <a:r>
              <a:rPr lang="en-GB" sz="2600" dirty="0" smtClean="0"/>
              <a:t>Making students feel their investment in higher education has been a waste of three years.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Instead</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Building each student’s confidence in what they can do, enabling them to have a genuine and positive measure of their capabilities;</a:t>
            </a:r>
          </a:p>
          <a:p>
            <a:r>
              <a:rPr lang="en-GB" sz="2600" dirty="0" smtClean="0"/>
              <a:t>Ensuring that the disadvantages with which students enter a course of study are addressed and to some extent redressed during their academic careers;</a:t>
            </a:r>
          </a:p>
          <a:p>
            <a:r>
              <a:rPr lang="en-GB" sz="2600" dirty="0" smtClean="0"/>
              <a:t>Enabling intellectual growth, so that graduates are changed for the good by the experience of studying;</a:t>
            </a:r>
          </a:p>
          <a:p>
            <a:r>
              <a:rPr lang="en-GB" sz="2600" dirty="0" smtClean="0"/>
              <a:t>Building the foundations for future life experiences including employment, social engagement and personal fulfilment.</a:t>
            </a:r>
            <a:endParaRPr lang="en-GB"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Disengaged students</a:t>
            </a:r>
            <a:endParaRPr lang="en-GB" sz="36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Don’t live up to their potential and fail to achieve their very best;</a:t>
            </a:r>
          </a:p>
          <a:p>
            <a:r>
              <a:rPr lang="en-GB" sz="2600" dirty="0" smtClean="0"/>
              <a:t>Make life more difficult for the staff who teach and support them;</a:t>
            </a:r>
          </a:p>
          <a:p>
            <a:r>
              <a:rPr lang="en-GB" sz="2600" dirty="0" smtClean="0"/>
              <a:t>Drop out of higher education, thereby damaging their own prospects and HEIs’ performance indicators;</a:t>
            </a:r>
          </a:p>
          <a:p>
            <a:r>
              <a:rPr lang="en-GB" sz="2600" dirty="0" smtClean="0"/>
              <a:t>HEIs suffer both financially and in terms of their status and reputation from high attrition rates.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307554"/>
          </a:xfrm>
          <a:noFill/>
          <a:ln>
            <a:noFill/>
          </a:ln>
        </p:spPr>
        <p:txBody>
          <a:bodyPr vert="horz" wrap="square" lIns="91440" tIns="45720" rIns="91440" bIns="45720" numCol="1" anchor="b" anchorCtr="0" compatLnSpc="1">
            <a:prstTxWarp prst="textNoShape">
              <a:avLst/>
            </a:prstTxWarp>
          </a:bodyPr>
          <a:lstStyle/>
          <a:p>
            <a:r>
              <a:rPr lang="en-GB" sz="3200" dirty="0" smtClean="0"/>
              <a:t>Yorke reported that for full-time and sandwich students, factors influencing drop out were</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r>
              <a:rPr lang="en-GB" sz="2600" dirty="0" smtClean="0"/>
              <a:t>Poor quality of experience</a:t>
            </a:r>
          </a:p>
          <a:p>
            <a:pPr>
              <a:lnSpc>
                <a:spcPct val="80000"/>
              </a:lnSpc>
            </a:pPr>
            <a:r>
              <a:rPr lang="en-GB" sz="2600" dirty="0" smtClean="0"/>
              <a:t>Inability to cope with course demands</a:t>
            </a:r>
          </a:p>
          <a:p>
            <a:pPr>
              <a:lnSpc>
                <a:spcPct val="80000"/>
              </a:lnSpc>
            </a:pPr>
            <a:r>
              <a:rPr lang="en-GB" sz="2600" dirty="0" smtClean="0"/>
              <a:t>Unhappy with social environment</a:t>
            </a:r>
          </a:p>
          <a:p>
            <a:pPr>
              <a:lnSpc>
                <a:spcPct val="80000"/>
              </a:lnSpc>
            </a:pPr>
            <a:r>
              <a:rPr lang="en-GB" sz="2600" dirty="0" smtClean="0"/>
              <a:t>Wrong choice of course</a:t>
            </a:r>
          </a:p>
          <a:p>
            <a:pPr>
              <a:lnSpc>
                <a:spcPct val="80000"/>
              </a:lnSpc>
            </a:pPr>
            <a:r>
              <a:rPr lang="en-GB" sz="2600" dirty="0" smtClean="0"/>
              <a:t>Financial need</a:t>
            </a:r>
          </a:p>
          <a:p>
            <a:pPr>
              <a:lnSpc>
                <a:spcPct val="80000"/>
              </a:lnSpc>
            </a:pPr>
            <a:r>
              <a:rPr lang="en-GB" sz="2600" dirty="0" smtClean="0"/>
              <a:t>Dissatisfaction with some part of university provision.</a:t>
            </a:r>
          </a:p>
          <a:p>
            <a:pPr>
              <a:lnSpc>
                <a:spcPct val="80000"/>
              </a:lnSpc>
              <a:buNone/>
            </a:pPr>
            <a:r>
              <a:rPr lang="en-GB" sz="2600" dirty="0" smtClean="0"/>
              <a:t>Yorke, M (1999) p8 Leaving early: undergraduate non-completion in higher education London, </a:t>
            </a:r>
            <a:r>
              <a:rPr lang="en-GB" sz="2600" dirty="0" err="1" smtClean="0"/>
              <a:t>Falmer</a:t>
            </a:r>
            <a:r>
              <a:rPr lang="en-GB" sz="2600" dirty="0" smtClean="0"/>
              <a:t> </a:t>
            </a:r>
            <a:r>
              <a:rPr lang="en-GB" sz="2600" dirty="0" smtClean="0"/>
              <a:t>Press</a:t>
            </a:r>
            <a:r>
              <a:rPr lang="en-GB" sz="2600" dirty="0" smtClean="0"/>
              <a:t>.</a:t>
            </a:r>
            <a:endParaRPr lang="en-GB" sz="2600" dirty="0" smtClean="0"/>
          </a:p>
          <a:p>
            <a:endParaRPr lang="en-GB" sz="26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Additionally, withdrawal of failure is more probable when:</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a:lnSpc>
                <a:spcPct val="90000"/>
              </a:lnSpc>
            </a:pPr>
            <a:r>
              <a:rPr lang="en-GB" sz="2600" dirty="0" smtClean="0"/>
              <a:t>Students have chosen ‘the wrong programme’;</a:t>
            </a:r>
          </a:p>
          <a:p>
            <a:pPr>
              <a:lnSpc>
                <a:spcPct val="90000"/>
              </a:lnSpc>
            </a:pPr>
            <a:r>
              <a:rPr lang="en-GB" sz="2600" dirty="0" smtClean="0"/>
              <a:t>Students lack commitment and/or interest;</a:t>
            </a:r>
          </a:p>
          <a:p>
            <a:pPr>
              <a:lnSpc>
                <a:spcPct val="90000"/>
              </a:lnSpc>
            </a:pPr>
            <a:r>
              <a:rPr lang="en-GB" sz="2600" dirty="0" smtClean="0"/>
              <a:t>Students’ expectations are not met;</a:t>
            </a:r>
          </a:p>
          <a:p>
            <a:pPr>
              <a:lnSpc>
                <a:spcPct val="90000"/>
              </a:lnSpc>
            </a:pPr>
            <a:r>
              <a:rPr lang="en-GB" sz="2600" dirty="0" smtClean="0"/>
              <a:t>The quality of teaching is poor;</a:t>
            </a:r>
          </a:p>
          <a:p>
            <a:pPr>
              <a:lnSpc>
                <a:spcPct val="90000"/>
              </a:lnSpc>
            </a:pPr>
            <a:r>
              <a:rPr lang="en-GB" sz="2600" dirty="0" smtClean="0"/>
              <a:t>The academic culture is unsupportive (even hostile) to learning;</a:t>
            </a:r>
          </a:p>
          <a:p>
            <a:pPr>
              <a:lnSpc>
                <a:spcPct val="90000"/>
              </a:lnSpc>
            </a:pPr>
            <a:r>
              <a:rPr lang="en-GB" sz="2600" dirty="0" smtClean="0"/>
              <a:t>Students experience financial difficulty; and</a:t>
            </a:r>
          </a:p>
          <a:p>
            <a:pPr>
              <a:lnSpc>
                <a:spcPct val="90000"/>
              </a:lnSpc>
            </a:pPr>
            <a:r>
              <a:rPr lang="en-GB" sz="2600" dirty="0" smtClean="0"/>
              <a:t>Demands for other commitments supervene.</a:t>
            </a:r>
          </a:p>
          <a:p>
            <a:pPr>
              <a:lnSpc>
                <a:spcPct val="90000"/>
              </a:lnSpc>
              <a:buNone/>
            </a:pPr>
            <a:r>
              <a:rPr lang="en-GB" sz="2600" dirty="0" err="1" smtClean="0"/>
              <a:t>Peelo</a:t>
            </a:r>
            <a:r>
              <a:rPr lang="en-GB" sz="2600" dirty="0" smtClean="0"/>
              <a:t> and </a:t>
            </a:r>
            <a:r>
              <a:rPr lang="en-GB" sz="2600" dirty="0" smtClean="0"/>
              <a:t>Wareham p 34-5</a:t>
            </a:r>
          </a:p>
          <a:p>
            <a:endParaRPr lang="en-GB" sz="2600"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2400</Words>
  <Application>Microsoft Office PowerPoint</Application>
  <PresentationFormat>On-screen Show (4:3)</PresentationFormat>
  <Paragraphs>154</Paragraphs>
  <Slides>30</Slides>
  <Notes>4</Notes>
  <HiddenSlides>0</HiddenSlides>
  <MMClips>0</MMClips>
  <ScaleCrop>false</ScaleCrop>
  <HeadingPairs>
    <vt:vector size="4" baseType="variant">
      <vt:variant>
        <vt:lpstr>Theme</vt:lpstr>
      </vt:variant>
      <vt:variant>
        <vt:i4>3</vt:i4>
      </vt:variant>
      <vt:variant>
        <vt:lpstr>Slide Titles</vt:lpstr>
      </vt:variant>
      <vt:variant>
        <vt:i4>30</vt:i4>
      </vt:variant>
    </vt:vector>
  </HeadingPairs>
  <TitlesOfParts>
    <vt:vector size="33" baseType="lpstr">
      <vt:lpstr>LeedsMet template</vt:lpstr>
      <vt:lpstr>17_LeedsMet template</vt:lpstr>
      <vt:lpstr>18_LeedsMet template</vt:lpstr>
      <vt:lpstr>Improving the first year assessment experience GMIT June 2014</vt:lpstr>
      <vt:lpstr>Rationale</vt:lpstr>
      <vt:lpstr>By the end of the workshop, participants will have had a chance to:</vt:lpstr>
      <vt:lpstr>Using assessment effectively can help  by:</vt:lpstr>
      <vt:lpstr>We need to avoid</vt:lpstr>
      <vt:lpstr>Instead</vt:lpstr>
      <vt:lpstr>Disengaged students</vt:lpstr>
      <vt:lpstr>Yorke reported that for full-time and sandwich students, factors influencing drop out were</vt:lpstr>
      <vt:lpstr>Additionally, withdrawal of failure is more probable when:</vt:lpstr>
      <vt:lpstr>Low achievement is linked to non-attendance</vt:lpstr>
      <vt:lpstr>Drop out and assessment</vt:lpstr>
      <vt:lpstr>How might they feel?</vt:lpstr>
      <vt:lpstr>Instead you might consider</vt:lpstr>
      <vt:lpstr>What we can do to engage students through assessment</vt:lpstr>
      <vt:lpstr>Making the most of feedback</vt:lpstr>
      <vt:lpstr>Use formative assessment to help students with reading and writing</vt:lpstr>
      <vt:lpstr>The early weeks: six things we can do to diminish their chances of success</vt:lpstr>
      <vt:lpstr>What kind of activities might we want to provide for students in the early weeks? Ones that:</vt:lpstr>
      <vt:lpstr>Immersive experiences can really work:</vt:lpstr>
      <vt:lpstr>Task:</vt:lpstr>
      <vt:lpstr>Now, working with reality</vt:lpstr>
      <vt:lpstr>Twelve questions on assessment. You can:</vt:lpstr>
      <vt:lpstr>Slide 23</vt:lpstr>
      <vt:lpstr>Slide 24</vt:lpstr>
      <vt:lpstr>Slide 25</vt:lpstr>
      <vt:lpstr>Slide 26</vt:lpstr>
      <vt:lpstr>Conclusions</vt:lpstr>
      <vt:lpstr>These and other slides will be available on my website at www.sally-brown.net</vt:lpstr>
      <vt:lpstr>Useful references</vt:lpstr>
      <vt:lpstr>Further 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2014-06-04T18:47:45Z</dcterms:modified>
</cp:coreProperties>
</file>