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76"/>
  </p:notesMasterIdLst>
  <p:handoutMasterIdLst>
    <p:handoutMasterId r:id="rId77"/>
  </p:handoutMasterIdLst>
  <p:sldIdLst>
    <p:sldId id="420" r:id="rId3"/>
    <p:sldId id="522" r:id="rId4"/>
    <p:sldId id="477" r:id="rId5"/>
    <p:sldId id="471" r:id="rId6"/>
    <p:sldId id="478" r:id="rId7"/>
    <p:sldId id="523" r:id="rId8"/>
    <p:sldId id="524" r:id="rId9"/>
    <p:sldId id="520" r:id="rId10"/>
    <p:sldId id="525" r:id="rId11"/>
    <p:sldId id="422" r:id="rId12"/>
    <p:sldId id="429" r:id="rId13"/>
    <p:sldId id="456" r:id="rId14"/>
    <p:sldId id="468" r:id="rId15"/>
    <p:sldId id="470" r:id="rId16"/>
    <p:sldId id="458" r:id="rId17"/>
    <p:sldId id="459" r:id="rId18"/>
    <p:sldId id="460" r:id="rId19"/>
    <p:sldId id="461" r:id="rId20"/>
    <p:sldId id="462" r:id="rId21"/>
    <p:sldId id="463" r:id="rId22"/>
    <p:sldId id="464" r:id="rId23"/>
    <p:sldId id="466" r:id="rId24"/>
    <p:sldId id="448" r:id="rId25"/>
    <p:sldId id="427" r:id="rId26"/>
    <p:sldId id="527" r:id="rId27"/>
    <p:sldId id="483" r:id="rId28"/>
    <p:sldId id="484" r:id="rId29"/>
    <p:sldId id="485" r:id="rId30"/>
    <p:sldId id="486" r:id="rId31"/>
    <p:sldId id="487" r:id="rId32"/>
    <p:sldId id="488" r:id="rId33"/>
    <p:sldId id="489" r:id="rId34"/>
    <p:sldId id="490" r:id="rId35"/>
    <p:sldId id="492" r:id="rId36"/>
    <p:sldId id="526" r:id="rId37"/>
    <p:sldId id="367" r:id="rId38"/>
    <p:sldId id="416" r:id="rId39"/>
    <p:sldId id="424" r:id="rId40"/>
    <p:sldId id="425" r:id="rId41"/>
    <p:sldId id="428" r:id="rId42"/>
    <p:sldId id="474" r:id="rId43"/>
    <p:sldId id="475" r:id="rId44"/>
    <p:sldId id="476" r:id="rId45"/>
    <p:sldId id="480" r:id="rId46"/>
    <p:sldId id="500" r:id="rId47"/>
    <p:sldId id="430" r:id="rId48"/>
    <p:sldId id="441" r:id="rId49"/>
    <p:sldId id="501" r:id="rId50"/>
    <p:sldId id="511" r:id="rId51"/>
    <p:sldId id="512" r:id="rId52"/>
    <p:sldId id="509" r:id="rId53"/>
    <p:sldId id="510" r:id="rId54"/>
    <p:sldId id="505" r:id="rId55"/>
    <p:sldId id="506" r:id="rId56"/>
    <p:sldId id="507" r:id="rId57"/>
    <p:sldId id="508" r:id="rId58"/>
    <p:sldId id="447" r:id="rId59"/>
    <p:sldId id="513" r:id="rId60"/>
    <p:sldId id="514" r:id="rId61"/>
    <p:sldId id="502" r:id="rId62"/>
    <p:sldId id="515" r:id="rId63"/>
    <p:sldId id="528" r:id="rId64"/>
    <p:sldId id="517" r:id="rId65"/>
    <p:sldId id="504" r:id="rId66"/>
    <p:sldId id="450" r:id="rId67"/>
    <p:sldId id="521" r:id="rId68"/>
    <p:sldId id="481" r:id="rId69"/>
    <p:sldId id="443" r:id="rId70"/>
    <p:sldId id="382" r:id="rId71"/>
    <p:sldId id="270" r:id="rId72"/>
    <p:sldId id="271" r:id="rId73"/>
    <p:sldId id="272" r:id="rId74"/>
    <p:sldId id="317" r:id="rId75"/>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030A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700" autoAdjust="0"/>
    <p:restoredTop sz="97458" autoAdjust="0"/>
  </p:normalViewPr>
  <p:slideViewPr>
    <p:cSldViewPr>
      <p:cViewPr varScale="1">
        <p:scale>
          <a:sx n="64" d="100"/>
          <a:sy n="64" d="100"/>
        </p:scale>
        <p:origin x="-858" y="-96"/>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864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notesMaster" Target="notesMasters/notesMaster1.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commentAuthors" Target="commentAuthors.xml"/><Relationship Id="rId8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11</a:t>
            </a:fld>
            <a:endParaRPr lang="en-US" dirty="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15</a:t>
            </a:fld>
            <a:endParaRPr lang="en-GB"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16</a:t>
            </a:fld>
            <a:endParaRPr lang="en-GB"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17</a:t>
            </a:fld>
            <a:endParaRPr lang="en-GB"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18</a:t>
            </a:fld>
            <a:endParaRPr lang="en-GB"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19</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20</a:t>
            </a:fld>
            <a:endParaRPr lang="en-GB"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21</a:t>
            </a:fld>
            <a:endParaRPr lang="en-GB"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22</a:t>
            </a:fld>
            <a:endParaRPr lang="en-GB"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26</a:t>
            </a:fld>
            <a:endParaRPr lang="en-US" smtClean="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smtClean="0"/>
          </a:p>
        </p:txBody>
      </p:sp>
      <p:sp>
        <p:nvSpPr>
          <p:cNvPr id="6042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97A5476-295C-4F37-9D9E-889D798F1D04}" type="slidenum">
              <a:rPr lang="en-US" sz="1200"/>
              <a:pPr algn="r"/>
              <a:t>26</a:t>
            </a:fld>
            <a:endParaRPr lang="en-US" sz="12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B92CFA9-88C9-45B4-85AD-FD67D300F702}" type="slidenum">
              <a:rPr lang="en-US" smtClean="0"/>
              <a:pPr/>
              <a:t>27</a:t>
            </a:fld>
            <a:endParaRPr lang="en-US" smtClean="0"/>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a:ln/>
        </p:spPr>
        <p:txBody>
          <a:bodyPr/>
          <a:lstStyle/>
          <a:p>
            <a:pPr eaLnBrk="1" hangingPunct="1"/>
            <a:endParaRPr lang="en-US" smtClean="0"/>
          </a:p>
        </p:txBody>
      </p:sp>
      <p:sp>
        <p:nvSpPr>
          <p:cNvPr id="6144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D84E925-665F-4C66-B196-6E0239591013}" type="slidenum">
              <a:rPr lang="en-US" sz="1200"/>
              <a:pPr algn="r"/>
              <a:t>27</a:t>
            </a:fld>
            <a:endParaRPr lang="en-US" sz="12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BBDE169-4458-4750-A78F-DBEF90C1B855}" type="slidenum">
              <a:rPr lang="en-US" smtClean="0"/>
              <a:pPr/>
              <a:t>28</a:t>
            </a:fld>
            <a:endParaRPr lang="en-US" smtClean="0"/>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smtClean="0"/>
          </a:p>
        </p:txBody>
      </p:sp>
      <p:sp>
        <p:nvSpPr>
          <p:cNvPr id="6246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3CF8BA1-76B0-487E-A3A6-A7B182AFCF50}" type="slidenum">
              <a:rPr lang="en-US" sz="1200"/>
              <a:pPr algn="r"/>
              <a:t>28</a:t>
            </a:fld>
            <a:endParaRPr lang="en-US" sz="12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B05B98A-C0DE-41DD-8959-9A4D5FDEE361}" type="slidenum">
              <a:rPr lang="en-US" smtClean="0"/>
              <a:pPr/>
              <a:t>29</a:t>
            </a:fld>
            <a:endParaRPr lang="en-US" smtClean="0"/>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a:ln/>
        </p:spPr>
        <p:txBody>
          <a:bodyPr/>
          <a:lstStyle/>
          <a:p>
            <a:pPr eaLnBrk="1" hangingPunct="1"/>
            <a:endParaRPr lang="en-US" smtClean="0"/>
          </a:p>
        </p:txBody>
      </p:sp>
      <p:sp>
        <p:nvSpPr>
          <p:cNvPr id="6349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EDFF0F2-B7BB-4F03-8B33-97F5FCE13D2E}" type="slidenum">
              <a:rPr lang="en-US" sz="1200"/>
              <a:pPr algn="r"/>
              <a:t>29</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CAE7B6F1-7B3D-4C4A-8535-F78B55018756}" type="slidenum">
              <a:rPr lang="en-US" smtClean="0"/>
              <a:pPr/>
              <a:t>30</a:t>
            </a:fld>
            <a:endParaRPr lang="en-US" smtClean="0"/>
          </a:p>
        </p:txBody>
      </p:sp>
      <p:sp>
        <p:nvSpPr>
          <p:cNvPr id="64515" name="Slide Image Placeholder 1"/>
          <p:cNvSpPr>
            <a:spLocks noGrp="1" noRot="1" noChangeAspect="1" noTextEdit="1"/>
          </p:cNvSpPr>
          <p:nvPr>
            <p:ph type="sldImg"/>
          </p:nvPr>
        </p:nvSpPr>
        <p:spPr>
          <a:ln/>
        </p:spPr>
      </p:sp>
      <p:sp>
        <p:nvSpPr>
          <p:cNvPr id="64516" name="Notes Placeholder 2"/>
          <p:cNvSpPr>
            <a:spLocks noGrp="1"/>
          </p:cNvSpPr>
          <p:nvPr>
            <p:ph type="body" idx="1"/>
          </p:nvPr>
        </p:nvSpPr>
        <p:spPr>
          <a:noFill/>
          <a:ln/>
        </p:spPr>
        <p:txBody>
          <a:bodyPr/>
          <a:lstStyle/>
          <a:p>
            <a:pPr eaLnBrk="1" hangingPunct="1"/>
            <a:endParaRPr lang="en-US" smtClean="0"/>
          </a:p>
        </p:txBody>
      </p:sp>
      <p:sp>
        <p:nvSpPr>
          <p:cNvPr id="6451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F2AC809-382E-4314-B27B-20A193BBC9B2}" type="slidenum">
              <a:rPr lang="en-US" sz="1200"/>
              <a:pPr algn="r"/>
              <a:t>30</a:t>
            </a:fld>
            <a:endParaRPr lang="en-US" sz="120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B7E9A480-BFD2-47A9-9B7B-145B06DD62F2}" type="slidenum">
              <a:rPr lang="en-US" smtClean="0"/>
              <a:pPr/>
              <a:t>31</a:t>
            </a:fld>
            <a:endParaRPr lang="en-US" smtClean="0"/>
          </a:p>
        </p:txBody>
      </p:sp>
      <p:sp>
        <p:nvSpPr>
          <p:cNvPr id="65539" name="Slide Image Placeholder 1"/>
          <p:cNvSpPr>
            <a:spLocks noGrp="1" noRot="1" noChangeAspect="1" noTextEdit="1"/>
          </p:cNvSpPr>
          <p:nvPr>
            <p:ph type="sldImg"/>
          </p:nvPr>
        </p:nvSpPr>
        <p:spPr>
          <a:ln/>
        </p:spPr>
      </p:sp>
      <p:sp>
        <p:nvSpPr>
          <p:cNvPr id="65540" name="Notes Placeholder 2"/>
          <p:cNvSpPr>
            <a:spLocks noGrp="1"/>
          </p:cNvSpPr>
          <p:nvPr>
            <p:ph type="body" idx="1"/>
          </p:nvPr>
        </p:nvSpPr>
        <p:spPr>
          <a:noFill/>
          <a:ln/>
        </p:spPr>
        <p:txBody>
          <a:bodyPr/>
          <a:lstStyle/>
          <a:p>
            <a:pPr eaLnBrk="1" hangingPunct="1"/>
            <a:endParaRPr lang="en-US" smtClean="0"/>
          </a:p>
        </p:txBody>
      </p:sp>
      <p:sp>
        <p:nvSpPr>
          <p:cNvPr id="6554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5664DC3-ABBB-4E12-95FF-A002F169CDC4}" type="slidenum">
              <a:rPr lang="en-US" sz="1200"/>
              <a:pPr algn="r"/>
              <a:t>31</a:t>
            </a:fld>
            <a:endParaRPr lang="en-US" sz="120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AF750D6-F3EA-479D-8C7A-9CADCAF191C8}" type="slidenum">
              <a:rPr lang="en-US" smtClean="0"/>
              <a:pPr/>
              <a:t>32</a:t>
            </a:fld>
            <a:endParaRPr lang="en-US" smtClean="0"/>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a:ln/>
        </p:spPr>
        <p:txBody>
          <a:bodyPr/>
          <a:lstStyle/>
          <a:p>
            <a:pPr eaLnBrk="1" hangingPunct="1"/>
            <a:endParaRPr lang="en-US" smtClean="0"/>
          </a:p>
        </p:txBody>
      </p:sp>
      <p:sp>
        <p:nvSpPr>
          <p:cNvPr id="6758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BE139A3-407D-43F0-AF6C-8CD56A617952}" type="slidenum">
              <a:rPr lang="en-US" sz="1200"/>
              <a:pPr algn="r"/>
              <a:t>32</a:t>
            </a:fld>
            <a:endParaRPr lang="en-US" sz="120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A06E6FC0-FBEF-4840-9795-5EA5435950B1}" type="slidenum">
              <a:rPr lang="en-US" smtClean="0"/>
              <a:pPr/>
              <a:t>33</a:t>
            </a:fld>
            <a:endParaRPr lang="en-US" smtClean="0"/>
          </a:p>
        </p:txBody>
      </p:sp>
      <p:sp>
        <p:nvSpPr>
          <p:cNvPr id="68611" name="Slide Image Placeholder 1"/>
          <p:cNvSpPr>
            <a:spLocks noGrp="1" noRot="1" noChangeAspect="1" noTextEdit="1"/>
          </p:cNvSpPr>
          <p:nvPr>
            <p:ph type="sldImg"/>
          </p:nvPr>
        </p:nvSpPr>
        <p:spPr>
          <a:ln/>
        </p:spPr>
      </p:sp>
      <p:sp>
        <p:nvSpPr>
          <p:cNvPr id="68612" name="Notes Placeholder 2"/>
          <p:cNvSpPr>
            <a:spLocks noGrp="1"/>
          </p:cNvSpPr>
          <p:nvPr>
            <p:ph type="body" idx="1"/>
          </p:nvPr>
        </p:nvSpPr>
        <p:spPr>
          <a:noFill/>
          <a:ln/>
        </p:spPr>
        <p:txBody>
          <a:bodyPr/>
          <a:lstStyle/>
          <a:p>
            <a:pPr eaLnBrk="1" hangingPunct="1"/>
            <a:endParaRPr lang="en-US" smtClean="0"/>
          </a:p>
        </p:txBody>
      </p:sp>
      <p:sp>
        <p:nvSpPr>
          <p:cNvPr id="6861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281453C-BA62-4478-889A-CFDB56BAB625}" type="slidenum">
              <a:rPr lang="en-US" sz="1200"/>
              <a:pPr algn="r"/>
              <a:t>33</a:t>
            </a:fld>
            <a:endParaRPr lang="en-US" sz="120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34</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dirty="0"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36</a:t>
            </a:fld>
            <a:endParaRPr lang="en-US" dirty="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38</a:t>
            </a:fld>
            <a:endParaRPr lang="en-US" dirty="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39</a:t>
            </a:fld>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4</a:t>
            </a:fld>
            <a:endParaRPr lang="en-GB"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40</a:t>
            </a:fld>
            <a:endParaRPr lang="en-US" dirty="0"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41</a:t>
            </a:fld>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42</a:t>
            </a:fld>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43</a:t>
            </a:fld>
            <a:endParaRPr 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45</a:t>
            </a:fld>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46</a:t>
            </a:fld>
            <a:endParaRPr lang="en-US" dirty="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47</a:t>
            </a:fld>
            <a:endParaRPr lang="en-US" dirty="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48</a:t>
            </a:fld>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49</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50</a:t>
            </a:fld>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51</a:t>
            </a:fld>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52</a:t>
            </a:fld>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53</a:t>
            </a:fld>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54</a:t>
            </a:fld>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55</a:t>
            </a:fld>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56</a:t>
            </a:fld>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57</a:t>
            </a:fld>
            <a:endParaRPr lang="en-US" dirty="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58</a:t>
            </a:fld>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59</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6</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60</a:t>
            </a:fld>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61</a:t>
            </a:fld>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62</a:t>
            </a:fld>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63</a:t>
            </a:fld>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64</a:t>
            </a:fld>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65</a:t>
            </a:fld>
            <a:endParaRPr lang="en-US" dirty="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66</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68</a:t>
            </a:fld>
            <a:endParaRPr lang="en-US" dirty="0"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69</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70</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71</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72</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9</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GB" dirty="0" smtClean="0"/>
              <a:t>La </a:t>
            </a:r>
            <a:r>
              <a:rPr lang="en-GB" dirty="0" err="1" smtClean="0"/>
              <a:t>evaluación</a:t>
            </a:r>
            <a:r>
              <a:rPr lang="en-GB" dirty="0" smtClean="0"/>
              <a:t> </a:t>
            </a:r>
            <a:r>
              <a:rPr lang="en-GB" dirty="0" err="1" smtClean="0"/>
              <a:t>dbe</a:t>
            </a:r>
            <a:r>
              <a:rPr lang="en-GB" dirty="0" smtClean="0"/>
              <a:t> ser </a:t>
            </a:r>
            <a:r>
              <a:rPr lang="en-GB" dirty="0" err="1" smtClean="0"/>
              <a:t>parte</a:t>
            </a:r>
            <a:r>
              <a:rPr lang="en-GB" dirty="0" smtClean="0"/>
              <a:t> </a:t>
            </a:r>
            <a:r>
              <a:rPr lang="en-GB" dirty="0" err="1" smtClean="0"/>
              <a:t>íntegra</a:t>
            </a:r>
            <a:r>
              <a:rPr lang="en-GB" dirty="0" smtClean="0"/>
              <a:t> del </a:t>
            </a:r>
            <a:r>
              <a:rPr lang="en-GB" dirty="0" err="1" smtClean="0"/>
              <a:t>aprendizaje</a:t>
            </a:r>
            <a:r>
              <a:rPr lang="en-GB" dirty="0" smtClean="0"/>
              <a:t>.</a:t>
            </a:r>
          </a:p>
          <a:p>
            <a:r>
              <a:rPr lang="en-GB" dirty="0" smtClean="0"/>
              <a:t>“</a:t>
            </a:r>
            <a:r>
              <a:rPr lang="en-GB" dirty="0" err="1" smtClean="0"/>
              <a:t>Alineamiento</a:t>
            </a:r>
            <a:r>
              <a:rPr lang="en-GB" dirty="0" smtClean="0"/>
              <a:t> </a:t>
            </a:r>
            <a:r>
              <a:rPr lang="en-GB" dirty="0" err="1" smtClean="0"/>
              <a:t>constructivo</a:t>
            </a:r>
            <a:r>
              <a:rPr lang="en-GB" dirty="0" smtClean="0"/>
              <a:t>” </a:t>
            </a:r>
            <a:r>
              <a:rPr lang="en-GB" dirty="0" err="1" smtClean="0"/>
              <a:t>según</a:t>
            </a:r>
            <a:r>
              <a:rPr lang="en-GB" dirty="0" smtClean="0"/>
              <a:t> Biggs</a:t>
            </a:r>
          </a:p>
          <a:p>
            <a:r>
              <a:rPr lang="en-GB" dirty="0" smtClean="0"/>
              <a:t>Los </a:t>
            </a:r>
            <a:r>
              <a:rPr lang="en-GB" dirty="0" err="1" smtClean="0"/>
              <a:t>estudiantes</a:t>
            </a:r>
            <a:r>
              <a:rPr lang="en-GB" dirty="0" smtClean="0"/>
              <a:t> </a:t>
            </a:r>
            <a:r>
              <a:rPr lang="en-GB" dirty="0" err="1" smtClean="0"/>
              <a:t>prefieren</a:t>
            </a:r>
            <a:r>
              <a:rPr lang="en-GB" dirty="0" smtClean="0"/>
              <a:t> </a:t>
            </a:r>
            <a:r>
              <a:rPr lang="en-GB" dirty="0" err="1" smtClean="0"/>
              <a:t>tareas</a:t>
            </a:r>
            <a:r>
              <a:rPr lang="en-GB" dirty="0" smtClean="0"/>
              <a:t> </a:t>
            </a:r>
            <a:r>
              <a:rPr lang="en-GB" dirty="0" err="1" smtClean="0"/>
              <a:t>auténticas</a:t>
            </a:r>
            <a:r>
              <a:rPr lang="en-GB" dirty="0" smtClean="0"/>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12/05/2014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12/05/2014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12/05/2014</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12/05/2014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12/05/2014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12/05/2014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12/05/2014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12/05/2014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12/05/2014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12/05/2014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12/05/2014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12/05/2014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smtClean="0"/>
              <a:t>Innovative Assessment: Creative Feedback</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University of Wales, </a:t>
            </a:r>
          </a:p>
          <a:p>
            <a:pPr algn="ctr" eaLnBrk="1" hangingPunct="1">
              <a:defRPr/>
            </a:pPr>
            <a:r>
              <a:rPr lang="en-GB" dirty="0" smtClean="0">
                <a:solidFill>
                  <a:schemeClr val="tx2">
                    <a:lumMod val="60000"/>
                    <a:lumOff val="40000"/>
                  </a:schemeClr>
                </a:solidFill>
              </a:rPr>
              <a:t>Trinity St David</a:t>
            </a:r>
          </a:p>
          <a:p>
            <a:pPr algn="ctr" eaLnBrk="1" hangingPunct="1">
              <a:defRPr/>
            </a:pPr>
            <a:r>
              <a:rPr lang="en-GB" sz="1400" dirty="0" smtClean="0"/>
              <a:t>May 13th 2014</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thoughts on assessment and feedback</a:t>
            </a:r>
            <a:endParaRPr lang="en-GB" dirty="0"/>
          </a:p>
        </p:txBody>
      </p:sp>
      <p:sp>
        <p:nvSpPr>
          <p:cNvPr id="3" name="Content Placeholder 2"/>
          <p:cNvSpPr>
            <a:spLocks noGrp="1"/>
          </p:cNvSpPr>
          <p:nvPr>
            <p:ph idx="1"/>
          </p:nvPr>
        </p:nvSpPr>
        <p:spPr/>
        <p:txBody>
          <a:bodyPr/>
          <a:lstStyle/>
          <a:p>
            <a:pPr eaLnBrk="1" fontAlgn="t" hangingPunct="1"/>
            <a:r>
              <a:rPr lang="en-US" dirty="0" smtClean="0"/>
              <a:t>Academic staff frequently use a fairly limited range of assessment and feedback methods for individuals and groups, but international pedagogic research suggests that diversity benefits students greatly. </a:t>
            </a:r>
            <a:endParaRPr lang="en-GB" dirty="0" smtClean="0"/>
          </a:p>
          <a:p>
            <a:pPr eaLnBrk="1" fontAlgn="auto" hangingPunct="1"/>
            <a:r>
              <a:rPr lang="en-US" dirty="0" smtClean="0"/>
              <a:t>To maximise the benefits of formative feedback, a range of streamlined approaches including statement banks and computer based assessments can supplement traditional forms.</a:t>
            </a:r>
          </a:p>
          <a:p>
            <a:pPr eaLnBrk="1" fontAlgn="auto" hangingPunct="1"/>
            <a:r>
              <a:rPr lang="en-US" dirty="0" smtClean="0"/>
              <a:t>Students do not always recognize or use feedback well, but assessment dialogues can enhance learning</a:t>
            </a:r>
            <a:r>
              <a:rPr lang="en-US" b="0" dirty="0" smtClean="0"/>
              <a:t>.</a:t>
            </a:r>
            <a:endParaRPr lang="en-GB" b="0" dirty="0" smtClean="0"/>
          </a:p>
          <a:p>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a:t>
            </a:r>
          </a:p>
          <a:p>
            <a:endParaRPr lang="en-GB"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Background: two major current UK initiatives on assessment to consider</a:t>
            </a:r>
            <a:endParaRPr lang="en-GB" dirty="0"/>
          </a:p>
        </p:txBody>
      </p:sp>
      <p:sp>
        <p:nvSpPr>
          <p:cNvPr id="3" name="Content Placeholder 2"/>
          <p:cNvSpPr>
            <a:spLocks noGrp="1"/>
          </p:cNvSpPr>
          <p:nvPr>
            <p:ph idx="1"/>
          </p:nvPr>
        </p:nvSpPr>
        <p:spPr>
          <a:xfrm>
            <a:off x="214282" y="1214422"/>
            <a:ext cx="8715436" cy="4987941"/>
          </a:xfrm>
        </p:spPr>
        <p:txBody>
          <a:bodyPr/>
          <a:lstStyle/>
          <a:p>
            <a:r>
              <a:rPr lang="en-GB" dirty="0" smtClean="0"/>
              <a:t>The UK Quality Assurance Agency (QAA) Code of practice B6 on Assessment and APL.</a:t>
            </a:r>
          </a:p>
          <a:p>
            <a:r>
              <a:rPr lang="en-GB" dirty="0" smtClean="0"/>
              <a:t>The Higher Education Academy ‘A marked improvement’ project on bringing about change to institutional strategies on assessment.</a:t>
            </a:r>
          </a:p>
          <a:p>
            <a:r>
              <a:rPr lang="en-GB" dirty="0" smtClean="0"/>
              <a:t>Both groups have overlapping membership and therefore aligned perspectives.</a:t>
            </a:r>
          </a:p>
          <a:p>
            <a:r>
              <a:rPr lang="en-GB" dirty="0" smtClean="0"/>
              <a:t>Both initiatives draw on the work of previous generations of thinkers on assessment, and particularly the two Centres for Excellence in Teaching and Learning (CETLs) that focused on assessment, Oxford Brookes’ Assessment Knowledge Exchange (ASKe) and Northumbria's Assessment for Learning (A4L).</a:t>
            </a:r>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p:spPr>
        <p:txBody>
          <a:bodyPr/>
          <a:lstStyle/>
          <a:p>
            <a:r>
              <a:rPr lang="en-GB" dirty="0" smtClean="0"/>
              <a:t>The HEA project: A marked improvement</a:t>
            </a:r>
            <a:endParaRPr lang="en-GB" dirty="0"/>
          </a:p>
        </p:txBody>
      </p:sp>
      <p:sp>
        <p:nvSpPr>
          <p:cNvPr id="3" name="Content Placeholder 2"/>
          <p:cNvSpPr>
            <a:spLocks noGrp="1"/>
          </p:cNvSpPr>
          <p:nvPr>
            <p:ph idx="1"/>
          </p:nvPr>
        </p:nvSpPr>
        <p:spPr/>
        <p:txBody>
          <a:bodyPr/>
          <a:lstStyle/>
          <a:p>
            <a:r>
              <a:rPr lang="en-GB" dirty="0" smtClean="0"/>
              <a:t>A group of national  experts worked on  an </a:t>
            </a:r>
            <a:r>
              <a:rPr lang="en-GB" dirty="0" err="1" smtClean="0"/>
              <a:t>intitiative</a:t>
            </a:r>
            <a:r>
              <a:rPr lang="en-GB" dirty="0" smtClean="0"/>
              <a:t> designed to transform assessment in higher education;</a:t>
            </a:r>
          </a:p>
          <a:p>
            <a:r>
              <a:rPr lang="en-GB" dirty="0" smtClean="0"/>
              <a:t>The work of the Northumbria CETL, Assessment for learning (A4L), and the Oxford Brookes CETL  Assessment Knowledge Exchange (</a:t>
            </a:r>
            <a:r>
              <a:rPr lang="en-GB" dirty="0" err="1" smtClean="0"/>
              <a:t>ASKe</a:t>
            </a:r>
            <a:r>
              <a:rPr lang="en-GB" dirty="0" smtClean="0"/>
              <a:t>) underpinned the work.</a:t>
            </a:r>
          </a:p>
          <a:p>
            <a:r>
              <a:rPr lang="en-GB" dirty="0" err="1" smtClean="0"/>
              <a:t>ASKe</a:t>
            </a:r>
            <a:r>
              <a:rPr lang="en-GB" dirty="0" smtClean="0"/>
              <a:t> produced the Weston Manor Manifesto which provides a framework for A Marked Improvement;</a:t>
            </a:r>
          </a:p>
          <a:p>
            <a:r>
              <a:rPr lang="en-GB" dirty="0" smtClean="0"/>
              <a:t>The publication provides a rationale and groundwork for transformation, together with templates enabling institutions to review their own practices and implement change at a university level;</a:t>
            </a:r>
          </a:p>
          <a:p>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manifesto for change concentrates on six tenets:</a:t>
            </a:r>
            <a:endParaRPr lang="en-GB" dirty="0"/>
          </a:p>
        </p:txBody>
      </p:sp>
      <p:sp>
        <p:nvSpPr>
          <p:cNvPr id="3" name="Content Placeholder 2"/>
          <p:cNvSpPr>
            <a:spLocks noGrp="1"/>
          </p:cNvSpPr>
          <p:nvPr>
            <p:ph idx="1"/>
          </p:nvPr>
        </p:nvSpPr>
        <p:spPr/>
        <p:txBody>
          <a:bodyPr/>
          <a:lstStyle/>
          <a:p>
            <a:pPr marL="457200" indent="-457200">
              <a:buSzPct val="100000"/>
              <a:buFont typeface="+mj-lt"/>
              <a:buAutoNum type="arabicPeriod"/>
            </a:pPr>
            <a:r>
              <a:rPr lang="en-GB" dirty="0" smtClean="0"/>
              <a:t>Assessment for learning;</a:t>
            </a:r>
          </a:p>
          <a:p>
            <a:pPr marL="457200" indent="-457200">
              <a:buSzPct val="100000"/>
              <a:buFont typeface="+mj-lt"/>
              <a:buAutoNum type="arabicPeriod"/>
            </a:pPr>
            <a:r>
              <a:rPr lang="en-GB" dirty="0" smtClean="0"/>
              <a:t>Ensuring assessment is fit for purpose;</a:t>
            </a:r>
          </a:p>
          <a:p>
            <a:pPr marL="457200" indent="-457200">
              <a:buSzPct val="100000"/>
              <a:buFont typeface="+mj-lt"/>
              <a:buAutoNum type="arabicPeriod"/>
            </a:pPr>
            <a:r>
              <a:rPr lang="en-GB" dirty="0" smtClean="0"/>
              <a:t>Recognition of the imprecision of many assessment practices;</a:t>
            </a:r>
          </a:p>
          <a:p>
            <a:pPr marL="457200" indent="-457200">
              <a:buSzPct val="100000"/>
              <a:buFont typeface="+mj-lt"/>
              <a:buAutoNum type="arabicPeriod"/>
            </a:pPr>
            <a:r>
              <a:rPr lang="en-GB" dirty="0" smtClean="0"/>
              <a:t>Constructing standards in assessment communities;</a:t>
            </a:r>
          </a:p>
          <a:p>
            <a:pPr marL="457200" indent="-457200">
              <a:buSzPct val="100000"/>
              <a:buFont typeface="+mj-lt"/>
              <a:buAutoNum type="arabicPeriod"/>
            </a:pPr>
            <a:r>
              <a:rPr lang="en-GB" dirty="0" smtClean="0"/>
              <a:t>Integrating assessment literacy into course design;</a:t>
            </a:r>
          </a:p>
          <a:p>
            <a:pPr marL="457200" indent="-457200">
              <a:buSzPct val="100000"/>
              <a:buFont typeface="+mj-lt"/>
              <a:buAutoNum type="arabicPeriod"/>
            </a:pPr>
            <a:r>
              <a:rPr lang="en-GB" dirty="0" smtClean="0"/>
              <a:t>Ensuring professional judgments are reliable.</a:t>
            </a:r>
          </a:p>
          <a:p>
            <a:pPr>
              <a:buSzPct val="100000"/>
            </a:pP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71600" y="838200"/>
            <a:ext cx="7639000" cy="2762250"/>
          </a:xfrm>
        </p:spPr>
        <p:txBody>
          <a:bodyPr>
            <a:normAutofit/>
          </a:bodyPr>
          <a:lstStyle/>
          <a:p>
            <a:r>
              <a:rPr lang="en-GB" b="1" dirty="0" smtClean="0"/>
              <a:t>UK Quality Code for Higher Education</a:t>
            </a:r>
            <a:r>
              <a:rPr lang="en-GB" dirty="0" smtClean="0"/>
              <a:t/>
            </a:r>
            <a:br>
              <a:rPr lang="en-GB" dirty="0" smtClean="0"/>
            </a:br>
            <a:r>
              <a:rPr lang="en-GB" b="1" dirty="0" smtClean="0"/>
              <a:t>Part B: Assuring and enhancing academic quality</a:t>
            </a:r>
            <a:r>
              <a:rPr lang="en-GB" dirty="0" smtClean="0"/>
              <a:t/>
            </a:r>
            <a:br>
              <a:rPr lang="en-GB" dirty="0" smtClean="0"/>
            </a:br>
            <a:endParaRPr lang="en-GB" dirty="0"/>
          </a:p>
        </p:txBody>
      </p:sp>
      <p:sp>
        <p:nvSpPr>
          <p:cNvPr id="3" name="Subtitle 2"/>
          <p:cNvSpPr>
            <a:spLocks noGrp="1"/>
          </p:cNvSpPr>
          <p:nvPr>
            <p:ph type="subTitle" idx="4294967295"/>
          </p:nvPr>
        </p:nvSpPr>
        <p:spPr>
          <a:xfrm>
            <a:off x="1331640" y="3356992"/>
            <a:ext cx="5972204" cy="2428892"/>
          </a:xfrm>
        </p:spPr>
        <p:txBody>
          <a:bodyPr>
            <a:normAutofit fontScale="85000" lnSpcReduction="10000"/>
          </a:bodyPr>
          <a:lstStyle/>
          <a:p>
            <a:pPr marL="514350" indent="-514350">
              <a:lnSpc>
                <a:spcPct val="115000"/>
              </a:lnSpc>
              <a:spcAft>
                <a:spcPts val="0"/>
              </a:spcAft>
              <a:buNone/>
            </a:pPr>
            <a:r>
              <a:rPr lang="en-GB" b="1" dirty="0" smtClean="0">
                <a:solidFill>
                  <a:schemeClr val="tx1"/>
                </a:solidFill>
                <a:ea typeface="Calibri"/>
                <a:cs typeface="StoneSans-Semibold"/>
              </a:rPr>
              <a:t>Extracts from Chapter B6: Assessment of students and the recognition of prior learning</a:t>
            </a:r>
            <a:endParaRPr lang="en-GB" sz="2800" b="1" dirty="0" smtClean="0">
              <a:solidFill>
                <a:schemeClr val="tx1"/>
              </a:solidFill>
              <a:ea typeface="Calibri"/>
              <a:cs typeface="Times New Roman"/>
            </a:endParaRPr>
          </a:p>
          <a:p>
            <a:pPr marL="514350" indent="-514350">
              <a:buNone/>
            </a:pPr>
            <a:endParaRPr lang="en-GB" b="1" dirty="0" smtClean="0">
              <a:solidFill>
                <a:schemeClr val="tx1"/>
              </a:solidFill>
            </a:endParaRPr>
          </a:p>
          <a:p>
            <a:pPr marL="514350" indent="-514350">
              <a:buNone/>
            </a:pPr>
            <a:r>
              <a:rPr lang="en-GB" b="1" dirty="0" smtClean="0">
                <a:solidFill>
                  <a:schemeClr val="tx1"/>
                </a:solidFill>
              </a:rPr>
              <a:t>The Indicators of Sound Practice: these provide an important agenda for action</a:t>
            </a:r>
          </a:p>
          <a:p>
            <a:pPr marL="457200" indent="-457200">
              <a:buNone/>
            </a:pPr>
            <a:endParaRPr lang="en-GB" sz="2400" b="1" dirty="0" smtClean="0">
              <a:solidFill>
                <a:schemeClr val="tx1"/>
              </a:solidFill>
            </a:endParaRPr>
          </a:p>
          <a:p>
            <a:pPr marL="457200" indent="-457200">
              <a:buNone/>
            </a:pPr>
            <a:endParaRPr lang="en-GB" sz="2400" b="1" dirty="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51520" y="0"/>
            <a:ext cx="8435280" cy="914400"/>
          </a:xfrm>
          <a:prstGeom prst="rect">
            <a:avLst/>
          </a:prstGeom>
        </p:spPr>
        <p:txBody>
          <a:bodyPr>
            <a:normAutofit/>
          </a:bodyPr>
          <a:lstStyle/>
          <a:p>
            <a:pPr lvl="0">
              <a:spcBef>
                <a:spcPct val="0"/>
              </a:spcBef>
            </a:pPr>
            <a:r>
              <a:rPr lang="en-GB" sz="3200" b="1" dirty="0" smtClean="0">
                <a:solidFill>
                  <a:srgbClr val="0070C0"/>
                </a:solidFill>
              </a:rPr>
              <a:t>The basis for effective assessment (1) </a:t>
            </a:r>
            <a:endParaRPr kumimoji="0" lang="en-GB" sz="3200" b="0" i="0" u="none" strike="noStrike" kern="1200" cap="none" spc="0" normalizeH="0" baseline="0" noProof="0" dirty="0">
              <a:ln>
                <a:noFill/>
              </a:ln>
              <a:solidFill>
                <a:srgbClr val="0070C0"/>
              </a:solidFill>
              <a:effectLst/>
              <a:uLnTx/>
              <a:uFillTx/>
              <a:latin typeface="+mj-lt"/>
              <a:ea typeface="+mj-ea"/>
              <a:cs typeface="+mj-cs"/>
            </a:endParaRPr>
          </a:p>
        </p:txBody>
      </p:sp>
      <p:sp>
        <p:nvSpPr>
          <p:cNvPr id="5" name="Content Placeholder 2"/>
          <p:cNvSpPr txBox="1">
            <a:spLocks/>
          </p:cNvSpPr>
          <p:nvPr/>
        </p:nvSpPr>
        <p:spPr>
          <a:xfrm>
            <a:off x="228600" y="609600"/>
            <a:ext cx="8610600" cy="6248400"/>
          </a:xfrm>
          <a:prstGeom prst="rect">
            <a:avLst/>
          </a:prstGeom>
        </p:spPr>
        <p:txBody>
          <a:bodyPr>
            <a:noAutofit/>
          </a:bodyPr>
          <a:lstStyle/>
          <a:p>
            <a:r>
              <a:rPr lang="en-GB" sz="2400" b="1" dirty="0" smtClean="0">
                <a:latin typeface="+mn-lt"/>
              </a:rPr>
              <a:t>Indicator 1 </a:t>
            </a:r>
          </a:p>
          <a:p>
            <a:r>
              <a:rPr lang="en-GB" sz="2400" b="1" dirty="0" smtClean="0">
                <a:latin typeface="+mn-lt"/>
              </a:rPr>
              <a:t>Higher education providers operate effective policies, regulations and processes which ensure that the academic </a:t>
            </a:r>
            <a:r>
              <a:rPr lang="en-GB" sz="2400" b="1" dirty="0" smtClean="0">
                <a:solidFill>
                  <a:srgbClr val="7030A0"/>
                </a:solidFill>
                <a:latin typeface="+mn-lt"/>
              </a:rPr>
              <a:t>standard</a:t>
            </a:r>
            <a:r>
              <a:rPr lang="en-GB" sz="2400" b="1" dirty="0" smtClean="0">
                <a:latin typeface="+mn-lt"/>
              </a:rPr>
              <a:t> for each award of credit or a qualification is </a:t>
            </a:r>
            <a:r>
              <a:rPr lang="en-GB" sz="2400" b="1" dirty="0" smtClean="0">
                <a:solidFill>
                  <a:srgbClr val="7030A0"/>
                </a:solidFill>
                <a:latin typeface="+mn-lt"/>
              </a:rPr>
              <a:t>rigorously set and maintained </a:t>
            </a:r>
            <a:r>
              <a:rPr lang="en-GB" sz="2400" b="1" dirty="0" smtClean="0">
                <a:latin typeface="+mn-lt"/>
              </a:rPr>
              <a:t>at the appropriate level, and that student performance is </a:t>
            </a:r>
            <a:r>
              <a:rPr lang="en-GB" sz="2400" b="1" dirty="0" smtClean="0">
                <a:solidFill>
                  <a:srgbClr val="7030A0"/>
                </a:solidFill>
                <a:latin typeface="+mn-lt"/>
              </a:rPr>
              <a:t>equitably judged </a:t>
            </a:r>
            <a:r>
              <a:rPr lang="en-GB" sz="2400" b="1" dirty="0" smtClean="0">
                <a:latin typeface="+mn-lt"/>
              </a:rPr>
              <a:t>against this standard.</a:t>
            </a:r>
          </a:p>
          <a:p>
            <a:endParaRPr lang="en-GB" sz="2400" b="1" dirty="0" smtClean="0">
              <a:latin typeface="+mn-lt"/>
            </a:endParaRPr>
          </a:p>
          <a:p>
            <a:r>
              <a:rPr lang="en-GB" sz="2400" b="1" dirty="0" smtClean="0">
                <a:latin typeface="+mn-lt"/>
              </a:rPr>
              <a:t>Indicator 2 </a:t>
            </a:r>
          </a:p>
          <a:p>
            <a:r>
              <a:rPr lang="en-GB" sz="2400" b="1" dirty="0" smtClean="0">
                <a:latin typeface="+mn-lt"/>
              </a:rPr>
              <a:t>Assessment policies, regulations and processes, including those for the recognition of prior learning, are </a:t>
            </a:r>
            <a:r>
              <a:rPr lang="en-GB" sz="2400" b="1" dirty="0" smtClean="0">
                <a:solidFill>
                  <a:srgbClr val="7030A0"/>
                </a:solidFill>
                <a:latin typeface="+mn-lt"/>
              </a:rPr>
              <a:t>explicit</a:t>
            </a:r>
            <a:r>
              <a:rPr lang="en-GB" sz="2400" b="1" dirty="0" smtClean="0">
                <a:latin typeface="+mn-lt"/>
              </a:rPr>
              <a:t>, </a:t>
            </a:r>
            <a:r>
              <a:rPr lang="en-GB" sz="2400" b="1" dirty="0" smtClean="0">
                <a:solidFill>
                  <a:srgbClr val="7030A0"/>
                </a:solidFill>
                <a:latin typeface="+mn-lt"/>
              </a:rPr>
              <a:t>transparent</a:t>
            </a:r>
            <a:r>
              <a:rPr lang="en-GB" sz="2400" b="1" dirty="0" smtClean="0">
                <a:latin typeface="+mn-lt"/>
              </a:rPr>
              <a:t> and </a:t>
            </a:r>
            <a:r>
              <a:rPr lang="en-GB" sz="2400" b="1" dirty="0" smtClean="0">
                <a:solidFill>
                  <a:srgbClr val="7030A0"/>
                </a:solidFill>
                <a:latin typeface="+mn-lt"/>
              </a:rPr>
              <a:t>accessible</a:t>
            </a:r>
            <a:r>
              <a:rPr lang="en-GB" sz="2400" b="1" dirty="0" smtClean="0">
                <a:latin typeface="+mn-lt"/>
              </a:rPr>
              <a:t> to all intended audiences.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n-GB" sz="3200" kern="1200" dirty="0" smtClean="0">
                <a:solidFill>
                  <a:srgbClr val="0070C0"/>
                </a:solidFill>
                <a:latin typeface="Arial" charset="0"/>
                <a:ea typeface="+mn-ea"/>
                <a:cs typeface="+mn-cs"/>
              </a:rPr>
              <a:t>The basis for effective assessment (2) </a:t>
            </a:r>
            <a:endParaRPr lang="en-GB" sz="3200" kern="1200" dirty="0">
              <a:solidFill>
                <a:srgbClr val="0070C0"/>
              </a:solidFill>
              <a:latin typeface="Arial" charset="0"/>
              <a:ea typeface="+mn-ea"/>
              <a:cs typeface="+mn-cs"/>
            </a:endParaRPr>
          </a:p>
        </p:txBody>
      </p:sp>
      <p:sp>
        <p:nvSpPr>
          <p:cNvPr id="3" name="Content Placeholder 2"/>
          <p:cNvSpPr>
            <a:spLocks noGrp="1"/>
          </p:cNvSpPr>
          <p:nvPr>
            <p:ph idx="1"/>
          </p:nvPr>
        </p:nvSpPr>
        <p:spPr>
          <a:xfrm>
            <a:off x="228600" y="762000"/>
            <a:ext cx="8610600" cy="6096000"/>
          </a:xfrm>
        </p:spPr>
        <p:txBody>
          <a:bodyPr>
            <a:noAutofit/>
          </a:bodyPr>
          <a:lstStyle/>
          <a:p>
            <a:pPr>
              <a:buNone/>
            </a:pPr>
            <a:r>
              <a:rPr lang="en-GB" sz="2400" dirty="0" smtClean="0"/>
              <a:t>Indicator 4 </a:t>
            </a:r>
          </a:p>
          <a:p>
            <a:pPr marL="0" indent="0">
              <a:buNone/>
            </a:pPr>
            <a:r>
              <a:rPr lang="en-GB" sz="2400" dirty="0" smtClean="0"/>
              <a:t>Higher education providers assure themselves that everyone involved in the assessment of student work, including prior learning, and associated assessment processes is </a:t>
            </a:r>
            <a:r>
              <a:rPr lang="en-GB" sz="2400" dirty="0" smtClean="0">
                <a:solidFill>
                  <a:srgbClr val="7030A0"/>
                </a:solidFill>
              </a:rPr>
              <a:t>competent</a:t>
            </a:r>
            <a:r>
              <a:rPr lang="en-GB" sz="2400" dirty="0" smtClean="0"/>
              <a:t> to undertake their roles and responsibilities.</a:t>
            </a:r>
          </a:p>
          <a:p>
            <a:pPr marL="0" indent="0">
              <a:buNone/>
            </a:pPr>
            <a:r>
              <a:rPr lang="en-GB" sz="2400" dirty="0" smtClean="0"/>
              <a:t> </a:t>
            </a:r>
          </a:p>
          <a:p>
            <a:pPr marL="0" indent="0">
              <a:buNone/>
            </a:pPr>
            <a:r>
              <a:rPr lang="en-GB" sz="2400" dirty="0" smtClean="0"/>
              <a:t>Indicator 5 </a:t>
            </a:r>
          </a:p>
          <a:p>
            <a:pPr marL="0" indent="0">
              <a:buNone/>
            </a:pPr>
            <a:r>
              <a:rPr lang="en-GB" sz="2400" dirty="0" smtClean="0"/>
              <a:t>Assessment and feedback practices are </a:t>
            </a:r>
            <a:r>
              <a:rPr lang="en-GB" sz="2400" dirty="0" smtClean="0">
                <a:solidFill>
                  <a:srgbClr val="7030A0"/>
                </a:solidFill>
              </a:rPr>
              <a:t>informed</a:t>
            </a:r>
            <a:r>
              <a:rPr lang="en-GB" sz="2400" dirty="0" smtClean="0"/>
              <a:t> by reflection, consideration of professional practice, and subject-specific and educational scholarship.</a:t>
            </a:r>
          </a:p>
          <a:p>
            <a:pPr>
              <a:buNone/>
            </a:pPr>
            <a:endParaRPr lang="en-GB"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0"/>
            <a:ext cx="8229600" cy="914400"/>
          </a:xfrm>
          <a:prstGeom prst="rect">
            <a:avLst/>
          </a:prstGeom>
        </p:spPr>
        <p:txBody>
          <a:bodyPr>
            <a:normAutofit/>
          </a:bodyPr>
          <a:lstStyle/>
          <a:p>
            <a:r>
              <a:rPr lang="en-GB" sz="3200" b="1" dirty="0" smtClean="0">
                <a:solidFill>
                  <a:srgbClr val="0070C0"/>
                </a:solidFill>
              </a:rPr>
              <a:t>Developing</a:t>
            </a:r>
            <a:r>
              <a:rPr lang="en-GB" sz="3200" b="1" dirty="0" smtClean="0"/>
              <a:t> </a:t>
            </a:r>
            <a:r>
              <a:rPr lang="en-GB" sz="3200" b="1" dirty="0" smtClean="0">
                <a:solidFill>
                  <a:srgbClr val="0070C0"/>
                </a:solidFill>
              </a:rPr>
              <a:t>assessment</a:t>
            </a:r>
            <a:r>
              <a:rPr lang="en-GB" sz="3200" b="1" dirty="0" smtClean="0"/>
              <a:t> </a:t>
            </a:r>
            <a:r>
              <a:rPr lang="en-GB" sz="3200" b="1" dirty="0" smtClean="0">
                <a:solidFill>
                  <a:srgbClr val="0070C0"/>
                </a:solidFill>
              </a:rPr>
              <a:t>literacy</a:t>
            </a:r>
            <a:r>
              <a:rPr lang="en-GB" sz="3200" b="1" dirty="0" smtClean="0"/>
              <a:t> </a:t>
            </a:r>
            <a:endParaRPr lang="en-GB" sz="3200" dirty="0"/>
          </a:p>
        </p:txBody>
      </p:sp>
      <p:sp>
        <p:nvSpPr>
          <p:cNvPr id="5" name="Content Placeholder 2"/>
          <p:cNvSpPr txBox="1">
            <a:spLocks/>
          </p:cNvSpPr>
          <p:nvPr/>
        </p:nvSpPr>
        <p:spPr>
          <a:xfrm>
            <a:off x="228600" y="762000"/>
            <a:ext cx="8610600" cy="6096000"/>
          </a:xfrm>
          <a:prstGeom prst="rect">
            <a:avLst/>
          </a:prstGeom>
        </p:spPr>
        <p:txBody>
          <a:bodyPr>
            <a:noAutofit/>
          </a:bodyPr>
          <a:lstStyle/>
          <a:p>
            <a:r>
              <a:rPr lang="en-GB" sz="2400" b="1" dirty="0" smtClean="0">
                <a:latin typeface="+mn-lt"/>
              </a:rPr>
              <a:t>Indicator 6 </a:t>
            </a:r>
          </a:p>
          <a:p>
            <a:r>
              <a:rPr lang="en-GB" sz="2400" b="1" dirty="0" smtClean="0">
                <a:latin typeface="+mn-lt"/>
              </a:rPr>
              <a:t>Staff and students engage in dialogue to promote a </a:t>
            </a:r>
            <a:r>
              <a:rPr lang="en-GB" sz="2400" b="1" dirty="0" smtClean="0">
                <a:solidFill>
                  <a:srgbClr val="7030A0"/>
                </a:solidFill>
                <a:latin typeface="+mn-lt"/>
              </a:rPr>
              <a:t>shared understanding</a:t>
            </a:r>
            <a:r>
              <a:rPr lang="en-GB" sz="2400" b="1" dirty="0" smtClean="0">
                <a:latin typeface="+mn-lt"/>
              </a:rPr>
              <a:t> of the basis on which academic judgements are made.</a:t>
            </a:r>
          </a:p>
          <a:p>
            <a:r>
              <a:rPr lang="en-GB" sz="2400" b="1" dirty="0" smtClean="0">
                <a:latin typeface="+mn-lt"/>
              </a:rPr>
              <a:t> </a:t>
            </a:r>
          </a:p>
          <a:p>
            <a:r>
              <a:rPr lang="en-GB" sz="2400" b="1" dirty="0" smtClean="0">
                <a:latin typeface="+mn-lt"/>
              </a:rPr>
              <a:t>Indicator 6 </a:t>
            </a:r>
          </a:p>
          <a:p>
            <a:r>
              <a:rPr lang="en-GB" sz="2400" b="1" dirty="0" smtClean="0">
                <a:latin typeface="+mn-lt"/>
              </a:rPr>
              <a:t>Staff and students engage in </a:t>
            </a:r>
            <a:r>
              <a:rPr lang="en-GB" sz="2400" b="1" dirty="0" smtClean="0">
                <a:solidFill>
                  <a:srgbClr val="7030A0"/>
                </a:solidFill>
                <a:latin typeface="+mn-lt"/>
              </a:rPr>
              <a:t>dialogue</a:t>
            </a:r>
            <a:r>
              <a:rPr lang="en-GB" sz="2400" b="1" dirty="0" smtClean="0">
                <a:latin typeface="+mn-lt"/>
              </a:rPr>
              <a:t> to promote a shared understanding of the basis on which academic judgements are made.</a:t>
            </a:r>
          </a:p>
          <a:p>
            <a:r>
              <a:rPr lang="en-GB" sz="2400" b="1" dirty="0" smtClean="0">
                <a:latin typeface="+mn-lt"/>
              </a:rPr>
              <a:t> </a:t>
            </a:r>
          </a:p>
          <a:p>
            <a:r>
              <a:rPr lang="en-GB" sz="2400" b="1" dirty="0" smtClean="0">
                <a:latin typeface="+mn-lt"/>
              </a:rPr>
              <a:t>Indicator 7 </a:t>
            </a:r>
          </a:p>
          <a:p>
            <a:r>
              <a:rPr lang="en-GB" sz="2400" b="1" dirty="0" smtClean="0">
                <a:latin typeface="+mn-lt"/>
              </a:rPr>
              <a:t>Students are provided with opportunities to develop an understanding of, and the necessary skills to demonstrate, </a:t>
            </a:r>
            <a:r>
              <a:rPr lang="en-GB" sz="2400" b="1" dirty="0" smtClean="0">
                <a:solidFill>
                  <a:srgbClr val="7030A0"/>
                </a:solidFill>
                <a:latin typeface="+mn-lt"/>
              </a:rPr>
              <a:t>good academic </a:t>
            </a:r>
            <a:r>
              <a:rPr lang="en-GB" sz="2400" b="1" dirty="0" smtClean="0">
                <a:latin typeface="+mn-lt"/>
              </a:rPr>
              <a:t>practice.</a:t>
            </a:r>
          </a:p>
          <a:p>
            <a:pPr marL="365125" marR="0" lvl="0" indent="-365125" algn="l" defTabSz="914400" rtl="0" eaLnBrk="1" fontAlgn="auto" latinLnBrk="0" hangingPunct="1">
              <a:lnSpc>
                <a:spcPct val="100000"/>
              </a:lnSpc>
              <a:spcBef>
                <a:spcPts val="600"/>
              </a:spcBef>
              <a:spcAft>
                <a:spcPts val="0"/>
              </a:spcAft>
              <a:buClrTx/>
              <a:buSzTx/>
              <a:buFont typeface="Arial" pitchFamily="34" charset="0"/>
              <a:buNone/>
              <a:tabLst/>
              <a:defRPr/>
            </a:pPr>
            <a:endParaRPr kumimoji="0" lang="en-GB" sz="24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r>
              <a:rPr lang="en-GB" sz="3200" b="1" dirty="0" smtClean="0">
                <a:solidFill>
                  <a:srgbClr val="0070C0"/>
                </a:solidFill>
              </a:rPr>
              <a:t>Designing</a:t>
            </a:r>
            <a:r>
              <a:rPr lang="en-GB" sz="3200" b="1" dirty="0" smtClean="0"/>
              <a:t> </a:t>
            </a:r>
            <a:r>
              <a:rPr lang="en-GB" sz="3200" b="1" dirty="0" smtClean="0">
                <a:solidFill>
                  <a:srgbClr val="0070C0"/>
                </a:solidFill>
              </a:rPr>
              <a:t>assessment</a:t>
            </a:r>
            <a:r>
              <a:rPr lang="en-GB" sz="3200" b="1" dirty="0" smtClean="0"/>
              <a:t> </a:t>
            </a:r>
            <a:endParaRPr lang="en-GB" sz="3200" dirty="0"/>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400" b="1" dirty="0" smtClean="0">
                <a:latin typeface="+mn-lt"/>
              </a:rPr>
              <a:t>Indicator 8 </a:t>
            </a:r>
          </a:p>
          <a:p>
            <a:r>
              <a:rPr lang="en-GB" sz="2400" b="1" dirty="0" smtClean="0">
                <a:latin typeface="+mn-lt"/>
              </a:rPr>
              <a:t>The </a:t>
            </a:r>
            <a:r>
              <a:rPr lang="en-GB" sz="2400" b="1" dirty="0" smtClean="0">
                <a:solidFill>
                  <a:srgbClr val="7030A0"/>
                </a:solidFill>
                <a:latin typeface="+mn-lt"/>
              </a:rPr>
              <a:t>volum</a:t>
            </a:r>
            <a:r>
              <a:rPr lang="en-GB" sz="2400" b="1" dirty="0" smtClean="0">
                <a:latin typeface="+mn-lt"/>
              </a:rPr>
              <a:t>e, </a:t>
            </a:r>
            <a:r>
              <a:rPr lang="en-GB" sz="2400" b="1" dirty="0" smtClean="0">
                <a:solidFill>
                  <a:srgbClr val="7030A0"/>
                </a:solidFill>
                <a:latin typeface="+mn-lt"/>
              </a:rPr>
              <a:t>timing</a:t>
            </a:r>
            <a:r>
              <a:rPr lang="en-GB" sz="2400" b="1" dirty="0" smtClean="0">
                <a:latin typeface="+mn-lt"/>
              </a:rPr>
              <a:t> and </a:t>
            </a:r>
            <a:r>
              <a:rPr lang="en-GB" sz="2400" b="1" dirty="0" smtClean="0">
                <a:solidFill>
                  <a:srgbClr val="7030A0"/>
                </a:solidFill>
                <a:latin typeface="+mn-lt"/>
              </a:rPr>
              <a:t>nature </a:t>
            </a:r>
            <a:r>
              <a:rPr lang="en-GB" sz="2400" b="1" dirty="0" smtClean="0">
                <a:latin typeface="+mn-lt"/>
              </a:rPr>
              <a:t>of assessment enable students to demonstrate the extent to which they have </a:t>
            </a:r>
            <a:r>
              <a:rPr lang="en-GB" sz="2400" b="1" dirty="0" smtClean="0">
                <a:solidFill>
                  <a:srgbClr val="7030A0"/>
                </a:solidFill>
                <a:latin typeface="+mn-lt"/>
              </a:rPr>
              <a:t>achieved</a:t>
            </a:r>
            <a:r>
              <a:rPr lang="en-GB" sz="2400" b="1" dirty="0" smtClean="0">
                <a:latin typeface="+mn-lt"/>
              </a:rPr>
              <a:t> the intended learning outcomes.</a:t>
            </a:r>
          </a:p>
          <a:p>
            <a:r>
              <a:rPr lang="en-GB" sz="2400" b="1" dirty="0" smtClean="0">
                <a:latin typeface="+mn-lt"/>
              </a:rPr>
              <a:t> </a:t>
            </a:r>
          </a:p>
          <a:p>
            <a:r>
              <a:rPr lang="en-GB" sz="2400" b="1" dirty="0" smtClean="0">
                <a:latin typeface="+mn-lt"/>
              </a:rPr>
              <a:t>Indicator 9 </a:t>
            </a:r>
          </a:p>
          <a:p>
            <a:r>
              <a:rPr lang="en-GB" sz="2400" b="1" dirty="0" smtClean="0">
                <a:latin typeface="+mn-lt"/>
              </a:rPr>
              <a:t>Feedback on assessment is </a:t>
            </a:r>
            <a:r>
              <a:rPr lang="en-GB" sz="2400" b="1" dirty="0" smtClean="0">
                <a:solidFill>
                  <a:srgbClr val="7030A0"/>
                </a:solidFill>
                <a:latin typeface="+mn-lt"/>
              </a:rPr>
              <a:t>timely, constructive and developmental.</a:t>
            </a:r>
          </a:p>
          <a:p>
            <a:r>
              <a:rPr lang="en-GB" sz="2400" b="1" dirty="0" smtClean="0">
                <a:latin typeface="+mn-lt"/>
              </a:rPr>
              <a:t> </a:t>
            </a:r>
          </a:p>
          <a:p>
            <a:r>
              <a:rPr lang="en-GB" sz="2400" b="1" dirty="0" smtClean="0">
                <a:latin typeface="+mn-lt"/>
              </a:rPr>
              <a:t>Indicator 10 </a:t>
            </a:r>
          </a:p>
          <a:p>
            <a:r>
              <a:rPr lang="en-GB" sz="2400" b="1" dirty="0" smtClean="0">
                <a:latin typeface="+mn-lt"/>
              </a:rPr>
              <a:t>Through </a:t>
            </a:r>
            <a:r>
              <a:rPr lang="en-GB" sz="2400" b="1" dirty="0" smtClean="0">
                <a:solidFill>
                  <a:srgbClr val="7030A0"/>
                </a:solidFill>
                <a:latin typeface="+mn-lt"/>
              </a:rPr>
              <a:t>inclusive</a:t>
            </a:r>
            <a:r>
              <a:rPr lang="en-GB" sz="2400" b="1" dirty="0" smtClean="0">
                <a:latin typeface="+mn-lt"/>
              </a:rPr>
              <a:t> design wherever possible, and through individual reasonable adjustments wherever required, assessment tasks provide every student with an </a:t>
            </a:r>
            <a:r>
              <a:rPr lang="en-GB" sz="2400" b="1" dirty="0" smtClean="0">
                <a:solidFill>
                  <a:srgbClr val="7030A0"/>
                </a:solidFill>
                <a:latin typeface="+mn-lt"/>
              </a:rPr>
              <a:t>equal opportunity</a:t>
            </a:r>
            <a:r>
              <a:rPr lang="en-GB" sz="2400" b="1" dirty="0" smtClean="0">
                <a:latin typeface="+mn-lt"/>
              </a:rPr>
              <a:t> to demonstrate their achievement.</a:t>
            </a:r>
            <a:endParaRPr lang="en-GB" sz="2400" b="1" dirty="0">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An introduction to assessment issues</a:t>
            </a:r>
            <a:endParaRPr lang="en-GB" dirty="0"/>
          </a:p>
        </p:txBody>
      </p:sp>
      <p:sp>
        <p:nvSpPr>
          <p:cNvPr id="5" name="Subtitle 4"/>
          <p:cNvSpPr>
            <a:spLocks noGrp="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r>
              <a:rPr lang="en-GB" sz="3200" b="1" dirty="0" smtClean="0">
                <a:solidFill>
                  <a:srgbClr val="0070C0"/>
                </a:solidFill>
              </a:rPr>
              <a:t>Conducting</a:t>
            </a:r>
            <a:r>
              <a:rPr lang="en-GB" sz="3200" b="1" dirty="0" smtClean="0"/>
              <a:t> </a:t>
            </a:r>
            <a:r>
              <a:rPr lang="en-GB" sz="3200" b="1" dirty="0" smtClean="0">
                <a:solidFill>
                  <a:srgbClr val="0070C0"/>
                </a:solidFill>
              </a:rPr>
              <a:t>assessment</a:t>
            </a:r>
            <a:r>
              <a:rPr lang="en-GB" sz="3200" b="1" dirty="0" smtClean="0"/>
              <a:t> </a:t>
            </a:r>
            <a:endParaRPr lang="en-GB" sz="3200" dirty="0"/>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400" b="1" dirty="0" smtClean="0">
                <a:latin typeface="+mn-lt"/>
              </a:rPr>
              <a:t>Indicator 11 </a:t>
            </a:r>
          </a:p>
          <a:p>
            <a:r>
              <a:rPr lang="en-GB" sz="2400" b="1" dirty="0" smtClean="0">
                <a:latin typeface="+mn-lt"/>
              </a:rPr>
              <a:t>Assessment is carried out </a:t>
            </a:r>
            <a:r>
              <a:rPr lang="en-GB" sz="2400" b="1" dirty="0" smtClean="0">
                <a:solidFill>
                  <a:srgbClr val="7030A0"/>
                </a:solidFill>
                <a:latin typeface="+mn-lt"/>
              </a:rPr>
              <a:t>securely</a:t>
            </a:r>
            <a:r>
              <a:rPr lang="en-GB" sz="2400" b="1" dirty="0" smtClean="0">
                <a:latin typeface="+mn-lt"/>
              </a:rPr>
              <a:t>.</a:t>
            </a:r>
          </a:p>
          <a:p>
            <a:r>
              <a:rPr lang="en-GB" sz="2400" b="1" dirty="0" smtClean="0">
                <a:latin typeface="+mn-lt"/>
              </a:rPr>
              <a:t> </a:t>
            </a:r>
          </a:p>
          <a:p>
            <a:r>
              <a:rPr lang="en-GB" sz="2400" b="1" dirty="0" smtClean="0">
                <a:latin typeface="+mn-lt"/>
              </a:rPr>
              <a:t>Indicator 12 </a:t>
            </a:r>
          </a:p>
          <a:p>
            <a:r>
              <a:rPr lang="en-GB" sz="2400" b="1" dirty="0" smtClean="0">
                <a:latin typeface="+mn-lt"/>
              </a:rPr>
              <a:t>Degree-awarding bodies assure themselves that the standards of their awards are not compromised as a result of conducting assessment </a:t>
            </a:r>
            <a:r>
              <a:rPr lang="en-GB" sz="2400" b="1" dirty="0" smtClean="0">
                <a:solidFill>
                  <a:srgbClr val="7030A0"/>
                </a:solidFill>
                <a:latin typeface="+mn-lt"/>
              </a:rPr>
              <a:t>in a language other than English</a:t>
            </a:r>
            <a:r>
              <a:rPr lang="en-GB" sz="2400" b="1" dirty="0" smtClean="0">
                <a:latin typeface="+mn-lt"/>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pPr lvl="0">
              <a:spcBef>
                <a:spcPct val="0"/>
              </a:spcBef>
            </a:pPr>
            <a:r>
              <a:rPr lang="en-GB" sz="3200" b="1" dirty="0" smtClean="0">
                <a:solidFill>
                  <a:srgbClr val="0070C0"/>
                </a:solidFill>
              </a:rPr>
              <a:t>Marking</a:t>
            </a:r>
            <a:r>
              <a:rPr lang="en-GB" sz="3200" b="1" dirty="0" smtClean="0"/>
              <a:t> </a:t>
            </a:r>
            <a:r>
              <a:rPr lang="en-GB" sz="3200" b="1" dirty="0" smtClean="0">
                <a:solidFill>
                  <a:srgbClr val="0070C0"/>
                </a:solidFill>
              </a:rPr>
              <a:t>and</a:t>
            </a:r>
            <a:r>
              <a:rPr lang="en-GB" sz="3200" b="1" dirty="0" smtClean="0"/>
              <a:t> </a:t>
            </a:r>
            <a:r>
              <a:rPr lang="en-GB" sz="3200" b="1" dirty="0" smtClean="0">
                <a:solidFill>
                  <a:srgbClr val="0070C0"/>
                </a:solidFill>
              </a:rPr>
              <a:t>moderation</a:t>
            </a:r>
            <a:r>
              <a:rPr lang="en-GB" sz="3200" b="1" dirty="0" smtClean="0"/>
              <a:t> </a:t>
            </a:r>
            <a:endParaRPr kumimoji="0" lang="en-GB" sz="32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400" b="1" dirty="0" smtClean="0">
                <a:latin typeface="+mn-lt"/>
              </a:rPr>
              <a:t>Indicator 13 </a:t>
            </a:r>
          </a:p>
          <a:p>
            <a:r>
              <a:rPr lang="en-GB" sz="2400" b="1" dirty="0" smtClean="0">
                <a:latin typeface="+mn-lt"/>
              </a:rPr>
              <a:t>Processes for marking assessments and for moderating marks are </a:t>
            </a:r>
            <a:r>
              <a:rPr lang="en-GB" sz="2400" b="1" dirty="0" smtClean="0">
                <a:solidFill>
                  <a:srgbClr val="7030A0"/>
                </a:solidFill>
                <a:latin typeface="+mn-lt"/>
              </a:rPr>
              <a:t>clearly articulated and consistently operated </a:t>
            </a:r>
            <a:r>
              <a:rPr lang="en-GB" sz="2400" b="1" dirty="0" smtClean="0">
                <a:latin typeface="+mn-lt"/>
              </a:rPr>
              <a:t>by those involved in the assessment process.</a:t>
            </a:r>
          </a:p>
          <a:p>
            <a:r>
              <a:rPr lang="en-GB" sz="2400" b="1" dirty="0" smtClean="0">
                <a:latin typeface="+mn-lt"/>
              </a:rPr>
              <a:t> </a:t>
            </a:r>
          </a:p>
          <a:p>
            <a:r>
              <a:rPr lang="en-GB" sz="2400" b="1" dirty="0" smtClean="0">
                <a:latin typeface="+mn-lt"/>
              </a:rPr>
              <a:t>Indicator 14 </a:t>
            </a:r>
          </a:p>
          <a:p>
            <a:r>
              <a:rPr lang="en-GB" sz="2400" b="1" dirty="0" smtClean="0">
                <a:latin typeface="+mn-lt"/>
              </a:rPr>
              <a:t>Higher education providers operate processes for preventing, identifying, investigating and responding to </a:t>
            </a:r>
            <a:r>
              <a:rPr lang="en-GB" sz="2400" b="1" dirty="0" smtClean="0">
                <a:solidFill>
                  <a:srgbClr val="7030A0"/>
                </a:solidFill>
                <a:latin typeface="+mn-lt"/>
              </a:rPr>
              <a:t>unacceptable academic practice</a:t>
            </a:r>
            <a:r>
              <a:rPr lang="en-GB" sz="2400" b="1" dirty="0" smtClean="0">
                <a:latin typeface="+mn-lt"/>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1124744"/>
          </a:xfrm>
          <a:prstGeom prst="rect">
            <a:avLst/>
          </a:prstGeom>
        </p:spPr>
        <p:txBody>
          <a:bodyPr>
            <a:normAutofit/>
          </a:bodyPr>
          <a:lstStyle/>
          <a:p>
            <a:pPr lvl="0">
              <a:spcBef>
                <a:spcPct val="0"/>
              </a:spcBef>
            </a:pPr>
            <a:r>
              <a:rPr lang="en-GB" sz="3200" b="1" dirty="0" smtClean="0">
                <a:solidFill>
                  <a:srgbClr val="0070C0"/>
                </a:solidFill>
              </a:rPr>
              <a:t>Enhancement</a:t>
            </a:r>
            <a:r>
              <a:rPr lang="en-GB" sz="3200" b="1" dirty="0" smtClean="0"/>
              <a:t> </a:t>
            </a:r>
            <a:r>
              <a:rPr lang="en-GB" sz="3200" b="1" dirty="0" smtClean="0">
                <a:solidFill>
                  <a:srgbClr val="0070C0"/>
                </a:solidFill>
              </a:rPr>
              <a:t>of</a:t>
            </a:r>
            <a:r>
              <a:rPr lang="en-GB" sz="3200" b="1" dirty="0" smtClean="0"/>
              <a:t> </a:t>
            </a:r>
            <a:r>
              <a:rPr lang="en-GB" sz="3200" b="1" dirty="0" smtClean="0">
                <a:solidFill>
                  <a:srgbClr val="0070C0"/>
                </a:solidFill>
              </a:rPr>
              <a:t>assessment</a:t>
            </a:r>
            <a:r>
              <a:rPr lang="en-GB" sz="3200" b="1" dirty="0" smtClean="0"/>
              <a:t> </a:t>
            </a:r>
          </a:p>
          <a:p>
            <a:pPr lvl="0">
              <a:spcBef>
                <a:spcPct val="0"/>
              </a:spcBef>
            </a:pPr>
            <a:r>
              <a:rPr lang="en-GB" sz="3200" b="1" dirty="0" smtClean="0">
                <a:solidFill>
                  <a:srgbClr val="0070C0"/>
                </a:solidFill>
              </a:rPr>
              <a:t>processes</a:t>
            </a:r>
            <a:endParaRPr lang="en-GB" sz="3200" b="1" dirty="0">
              <a:solidFill>
                <a:srgbClr val="0070C0"/>
              </a:solidFill>
            </a:endParaRPr>
          </a:p>
        </p:txBody>
      </p:sp>
      <p:sp>
        <p:nvSpPr>
          <p:cNvPr id="3" name="Content Placeholder 2"/>
          <p:cNvSpPr txBox="1">
            <a:spLocks/>
          </p:cNvSpPr>
          <p:nvPr/>
        </p:nvSpPr>
        <p:spPr>
          <a:xfrm>
            <a:off x="251520" y="762000"/>
            <a:ext cx="8610600" cy="6096000"/>
          </a:xfrm>
          <a:prstGeom prst="rect">
            <a:avLst/>
          </a:prstGeom>
        </p:spPr>
        <p:txBody>
          <a:bodyPr>
            <a:noAutofit/>
          </a:bodyPr>
          <a:lstStyle/>
          <a:p>
            <a:endParaRPr lang="en-GB" sz="2400" b="1" dirty="0" smtClean="0"/>
          </a:p>
          <a:p>
            <a:endParaRPr lang="en-GB" sz="2400" b="1" dirty="0" smtClean="0"/>
          </a:p>
          <a:p>
            <a:r>
              <a:rPr lang="en-GB" sz="2400" b="1" dirty="0" smtClean="0"/>
              <a:t>Indicator 18 </a:t>
            </a:r>
            <a:endParaRPr lang="en-GB" sz="2400" dirty="0" smtClean="0"/>
          </a:p>
          <a:p>
            <a:r>
              <a:rPr lang="en-GB" sz="2400" dirty="0" smtClean="0"/>
              <a:t>Degree-awarding bodies systematically </a:t>
            </a:r>
            <a:r>
              <a:rPr lang="en-GB" sz="2400" dirty="0" smtClean="0">
                <a:solidFill>
                  <a:srgbClr val="7030A0"/>
                </a:solidFill>
              </a:rPr>
              <a:t>evaluate and enhance </a:t>
            </a:r>
            <a:r>
              <a:rPr lang="en-GB" sz="2400" dirty="0" smtClean="0"/>
              <a:t>their assessment policies, regulations and processes. </a:t>
            </a:r>
            <a:endParaRPr lang="en-GB"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Assessment literacy: students do better if they can: </a:t>
            </a:r>
            <a:endParaRPr lang="en-GB"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smtClean="0"/>
              <a:t>Make sense of key terms such as criteria, weightings, and level;</a:t>
            </a:r>
          </a:p>
          <a:p>
            <a:r>
              <a:rPr lang="en-GB" dirty="0" smtClean="0"/>
              <a:t>Encounter a variety of assessment methods (e.g. presentations, portfolios, posters, assessed web participation, practicals, vivas etc) and get practice in using them;</a:t>
            </a:r>
          </a:p>
          <a:p>
            <a:r>
              <a:rPr lang="en-GB" dirty="0" smtClean="0"/>
              <a:t>Be strategic in their behaviours, putting more work into aspects of an assignment with high weightings, interrogating criteria to find out what is really required and so on;</a:t>
            </a:r>
          </a:p>
          <a:p>
            <a:r>
              <a:rPr lang="en-GB" dirty="0" smtClean="0"/>
              <a:t>Gain clarity on how the assessment regulations work in their HEI, including issues concerning submission, resubmission, pass marks, condonement etc.</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solidFill>
                  <a:schemeClr val="tx1"/>
                </a:solidFill>
              </a:rPr>
              <a:t>The importance of dialogic assessment (Sadler)</a:t>
            </a:r>
            <a:endParaRPr lang="en-GB" dirty="0">
              <a:solidFill>
                <a:schemeClr val="tx1"/>
              </a:solidFill>
            </a:endParaRPr>
          </a:p>
        </p:txBody>
      </p:sp>
      <p:sp>
        <p:nvSpPr>
          <p:cNvPr id="3" name="Content Placeholder 2"/>
          <p:cNvSpPr>
            <a:spLocks noGrp="1"/>
          </p:cNvSpPr>
          <p:nvPr>
            <p:ph idx="1"/>
          </p:nvPr>
        </p:nvSpPr>
        <p:spPr/>
        <p:txBody>
          <a:bodyPr/>
          <a:lstStyle/>
          <a:p>
            <a:pPr marL="0">
              <a:lnSpc>
                <a:spcPct val="100000"/>
              </a:lnSpc>
              <a:spcBef>
                <a:spcPts val="0"/>
              </a:spcBef>
              <a:buNone/>
            </a:pPr>
            <a:r>
              <a:rPr lang="en-GB" dirty="0" smtClean="0"/>
              <a:t>Students need to be exposed to, and gain experience in making judgements about, </a:t>
            </a:r>
            <a:r>
              <a:rPr lang="en-GB" dirty="0" smtClean="0">
                <a:solidFill>
                  <a:srgbClr val="7030A0"/>
                </a:solidFill>
              </a:rPr>
              <a:t>a variety of works of different quality</a:t>
            </a:r>
            <a:r>
              <a:rPr lang="en-GB" dirty="0" smtClean="0"/>
              <a:t>... They need planned rather than random exposure to exemplars, and experience in </a:t>
            </a:r>
            <a:r>
              <a:rPr lang="en-GB" dirty="0" smtClean="0">
                <a:solidFill>
                  <a:srgbClr val="7030A0"/>
                </a:solidFill>
              </a:rPr>
              <a:t>making judgements </a:t>
            </a:r>
            <a:r>
              <a:rPr lang="en-GB" dirty="0" smtClean="0"/>
              <a:t>about quality. They need to create </a:t>
            </a:r>
            <a:r>
              <a:rPr lang="en-GB" dirty="0" smtClean="0">
                <a:solidFill>
                  <a:srgbClr val="7030A0"/>
                </a:solidFill>
              </a:rPr>
              <a:t>verbalised </a:t>
            </a:r>
            <a:r>
              <a:rPr lang="en-GB" dirty="0" smtClean="0"/>
              <a:t>rationales and accounts of how various works could have been done better. Finally, they need to engage in evaluative </a:t>
            </a:r>
            <a:r>
              <a:rPr lang="en-GB" dirty="0" smtClean="0">
                <a:solidFill>
                  <a:srgbClr val="7030A0"/>
                </a:solidFill>
              </a:rPr>
              <a:t>conversations</a:t>
            </a:r>
            <a:r>
              <a:rPr lang="en-GB" dirty="0" smtClean="0"/>
              <a:t> with teachers and other students. </a:t>
            </a:r>
          </a:p>
          <a:p>
            <a:pPr marL="0">
              <a:lnSpc>
                <a:spcPct val="100000"/>
              </a:lnSpc>
              <a:spcBef>
                <a:spcPts val="0"/>
              </a:spcBef>
              <a:buNone/>
            </a:pPr>
            <a:endParaRPr lang="en-GB" sz="22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Sadler continued</a:t>
            </a:r>
            <a:endParaRPr lang="en-GB" dirty="0"/>
          </a:p>
        </p:txBody>
      </p:sp>
      <p:sp>
        <p:nvSpPr>
          <p:cNvPr id="3" name="Content Placeholder 2"/>
          <p:cNvSpPr>
            <a:spLocks noGrp="1"/>
          </p:cNvSpPr>
          <p:nvPr>
            <p:ph idx="1"/>
          </p:nvPr>
        </p:nvSpPr>
        <p:spPr/>
        <p:txBody>
          <a:bodyPr/>
          <a:lstStyle/>
          <a:p>
            <a:pPr>
              <a:buNone/>
            </a:pPr>
            <a:r>
              <a:rPr lang="en-GB" dirty="0" smtClean="0"/>
              <a:t>Together, these three provide the means by which students can develop a </a:t>
            </a:r>
            <a:r>
              <a:rPr lang="en-GB" dirty="0" smtClean="0">
                <a:solidFill>
                  <a:srgbClr val="7030A0"/>
                </a:solidFill>
              </a:rPr>
              <a:t>concept of quality </a:t>
            </a:r>
            <a:r>
              <a:rPr lang="en-GB"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dirty="0" smtClean="0">
                <a:solidFill>
                  <a:srgbClr val="7030A0"/>
                </a:solidFill>
              </a:rPr>
              <a:t>peer assessment </a:t>
            </a:r>
            <a:r>
              <a:rPr lang="en-GB" dirty="0" smtClean="0"/>
              <a:t>so that it becomes a powerful strategy for higher education teaching. (Sadler 2010)</a:t>
            </a:r>
            <a:endParaRPr lang="en-GB"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p:spPr>
        <p:txBody>
          <a:bodyPr lIns="92075" tIns="46038" rIns="92075" bIns="46038"/>
          <a:lstStyle/>
          <a:p>
            <a:r>
              <a:rPr lang="en-US" dirty="0" smtClean="0">
                <a:solidFill>
                  <a:srgbClr val="002060"/>
                </a:solidFill>
              </a:rPr>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smtClean="0"/>
              <a:t>Why are we assessing?</a:t>
            </a:r>
          </a:p>
          <a:p>
            <a:r>
              <a:rPr lang="en-US" dirty="0" smtClean="0"/>
              <a:t>What is it we are actually assessing?</a:t>
            </a:r>
          </a:p>
          <a:p>
            <a:r>
              <a:rPr lang="en-US" dirty="0" smtClean="0"/>
              <a:t>How are we assessing?</a:t>
            </a:r>
          </a:p>
          <a:p>
            <a:r>
              <a:rPr lang="en-US" dirty="0" smtClean="0"/>
              <a:t>Who is best placed to assess?</a:t>
            </a:r>
          </a:p>
          <a:p>
            <a:r>
              <a:rPr lang="en-US" dirty="0" smtClean="0"/>
              <a:t>When should we assess?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304801"/>
            <a:ext cx="7848600" cy="1123936"/>
          </a:xfrm>
          <a:noFill/>
        </p:spPr>
        <p:txBody>
          <a:bodyPr lIns="92075" tIns="46038" rIns="92075" bIns="46038"/>
          <a:lstStyle/>
          <a:p>
            <a:pPr eaLnBrk="1" hangingPunct="1"/>
            <a:r>
              <a:rPr lang="en-US" sz="2800" dirty="0" smtClean="0">
                <a:solidFill>
                  <a:srgbClr val="002060"/>
                </a:solidFill>
              </a:rPr>
              <a:t>Purposes: the reasons for assessment: </a:t>
            </a:r>
            <a:br>
              <a:rPr lang="en-US" sz="2800" dirty="0" smtClean="0">
                <a:solidFill>
                  <a:srgbClr val="002060"/>
                </a:solidFill>
              </a:rPr>
            </a:br>
            <a:r>
              <a:rPr lang="en-US" sz="2800" dirty="0" smtClean="0">
                <a:solidFill>
                  <a:srgbClr val="002060"/>
                </a:solidFill>
              </a:rPr>
              <a:t>may include:</a:t>
            </a:r>
            <a:br>
              <a:rPr lang="en-US" sz="2800" dirty="0" smtClean="0">
                <a:solidFill>
                  <a:srgbClr val="002060"/>
                </a:solidFill>
              </a:rPr>
            </a:br>
            <a:endParaRPr lang="en-US" sz="2800" b="0" dirty="0" smtClean="0">
              <a:solidFill>
                <a:srgbClr val="002060"/>
              </a:solidFill>
            </a:endParaRPr>
          </a:p>
        </p:txBody>
      </p:sp>
      <p:sp>
        <p:nvSpPr>
          <p:cNvPr id="20483" name="Rectangle 3"/>
          <p:cNvSpPr>
            <a:spLocks noGrp="1" noChangeArrowheads="1"/>
          </p:cNvSpPr>
          <p:nvPr>
            <p:ph type="body" idx="4294967295"/>
          </p:nvPr>
        </p:nvSpPr>
        <p:spPr>
          <a:xfrm>
            <a:off x="914400" y="1484784"/>
            <a:ext cx="7239000" cy="4992216"/>
          </a:xfrm>
          <a:noFill/>
        </p:spPr>
        <p:txBody>
          <a:bodyPr lIns="92075" tIns="46038" rIns="92075" bIns="46038"/>
          <a:lstStyle/>
          <a:p>
            <a:pPr eaLnBrk="1" hangingPunct="1"/>
            <a:r>
              <a:rPr lang="en-US" sz="2600" dirty="0" smtClean="0"/>
              <a:t>Enabling students to get the measure of their achievement; </a:t>
            </a:r>
          </a:p>
          <a:p>
            <a:pPr eaLnBrk="1" hangingPunct="1"/>
            <a:r>
              <a:rPr lang="en-US" sz="2600" dirty="0" smtClean="0"/>
              <a:t>Helping them consolidate their learning;</a:t>
            </a:r>
          </a:p>
          <a:p>
            <a:pPr eaLnBrk="1" hangingPunct="1"/>
            <a:r>
              <a:rPr lang="en-US" sz="2600" dirty="0" smtClean="0"/>
              <a:t>Providing feedback so they can improve and remedy any deficiencies;</a:t>
            </a:r>
          </a:p>
          <a:p>
            <a:pPr eaLnBrk="1" hangingPunct="1"/>
            <a:r>
              <a:rPr lang="en-US" sz="2600" dirty="0" smtClean="0"/>
              <a:t>motivating students to engage in their learning;</a:t>
            </a:r>
          </a:p>
          <a:p>
            <a:pPr eaLnBrk="1" hangingPunct="1"/>
            <a:r>
              <a:rPr lang="en-US" sz="2600" dirty="0" smtClean="0"/>
              <a:t>providing them with opportunities to relate theory and practice, especially in HE and FE.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p:spPr>
        <p:txBody>
          <a:bodyPr lIns="92075" tIns="46038" rIns="92075" bIns="46038"/>
          <a:lstStyle/>
          <a:p>
            <a:pPr eaLnBrk="1" hangingPunct="1"/>
            <a:r>
              <a:rPr lang="en-US" sz="2800" dirty="0" smtClean="0"/>
              <a:t>more purposes...</a:t>
            </a:r>
          </a:p>
        </p:txBody>
      </p:sp>
      <p:sp>
        <p:nvSpPr>
          <p:cNvPr id="21507" name="Rectangle 3"/>
          <p:cNvSpPr>
            <a:spLocks noGrp="1" noChangeArrowheads="1"/>
          </p:cNvSpPr>
          <p:nvPr>
            <p:ph type="body" idx="4294967295"/>
          </p:nvPr>
        </p:nvSpPr>
        <p:spPr>
          <a:xfrm>
            <a:off x="642938" y="1285875"/>
            <a:ext cx="8001000" cy="4217988"/>
          </a:xfrm>
          <a:noFill/>
        </p:spPr>
        <p:txBody>
          <a:bodyPr lIns="92075" tIns="46038" rIns="92075" bIns="46038"/>
          <a:lstStyle/>
          <a:p>
            <a:pPr eaLnBrk="1" hangingPunct="1"/>
            <a:r>
              <a:rPr lang="en-US" sz="2600" dirty="0" smtClean="0"/>
              <a:t>Helping students make sensible choices about option alternatives and directions for further study;</a:t>
            </a:r>
          </a:p>
          <a:p>
            <a:pPr eaLnBrk="1" hangingPunct="1"/>
            <a:r>
              <a:rPr lang="en-US" sz="2600" dirty="0" smtClean="0"/>
              <a:t>demonstrating student employability;</a:t>
            </a:r>
          </a:p>
          <a:p>
            <a:pPr eaLnBrk="1" hangingPunct="1"/>
            <a:r>
              <a:rPr lang="en-US" sz="2600" dirty="0" smtClean="0"/>
              <a:t>providing assurance of fitness to practice (in HE);</a:t>
            </a:r>
          </a:p>
          <a:p>
            <a:pPr eaLnBrk="1" hangingPunct="1"/>
            <a:r>
              <a:rPr lang="en-US" sz="2600" dirty="0" smtClean="0"/>
              <a:t>giving feedback to teachers on effectiveness;</a:t>
            </a:r>
          </a:p>
          <a:p>
            <a:pPr eaLnBrk="1" hangingPunct="1"/>
            <a:r>
              <a:rPr lang="en-US" sz="2600" dirty="0" smtClean="0"/>
              <a:t>providing statistics for internal and external agencies.</a:t>
            </a:r>
          </a:p>
          <a:p>
            <a:pPr eaLnBrk="1" hangingPunct="1"/>
            <a:endParaRPr lang="en-US" sz="26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pPr eaLnBrk="1" hangingPunct="1"/>
            <a:r>
              <a:rPr lang="en-US" dirty="0" smtClean="0"/>
              <a:t>Orientation: choosing what we assess</a:t>
            </a:r>
          </a:p>
        </p:txBody>
      </p:sp>
      <p:sp>
        <p:nvSpPr>
          <p:cNvPr id="22531" name="Rectangle 3"/>
          <p:cNvSpPr>
            <a:spLocks noGrp="1" noChangeArrowheads="1"/>
          </p:cNvSpPr>
          <p:nvPr>
            <p:ph type="body" idx="4294967295"/>
          </p:nvPr>
        </p:nvSpPr>
        <p:spPr/>
        <p:txBody>
          <a:bodyPr/>
          <a:lstStyle/>
          <a:p>
            <a:pPr eaLnBrk="1" hangingPunct="1"/>
            <a:r>
              <a:rPr lang="en-US" dirty="0" smtClean="0"/>
              <a:t>product or process?</a:t>
            </a:r>
          </a:p>
          <a:p>
            <a:pPr eaLnBrk="1" hangingPunct="1"/>
            <a:r>
              <a:rPr lang="en-US" dirty="0" smtClean="0"/>
              <a:t>theory or practice (HE particularly); </a:t>
            </a:r>
          </a:p>
          <a:p>
            <a:pPr eaLnBrk="1" hangingPunct="1"/>
            <a:r>
              <a:rPr lang="en-US" dirty="0" smtClean="0"/>
              <a:t>knowledge, skills and attitude (all sectors)?</a:t>
            </a:r>
          </a:p>
          <a:p>
            <a:pPr eaLnBrk="1" hangingPunct="1"/>
            <a:r>
              <a:rPr lang="en-US" dirty="0" smtClean="0"/>
              <a:t>subject knowledge or application?</a:t>
            </a:r>
          </a:p>
          <a:p>
            <a:pPr eaLnBrk="1" hangingPunct="1"/>
            <a:r>
              <a:rPr lang="en-US" dirty="0" smtClean="0"/>
              <a:t>what we’ve always assessed?</a:t>
            </a:r>
          </a:p>
          <a:p>
            <a:pPr eaLnBrk="1" hangingPunct="1"/>
            <a:r>
              <a:rPr lang="en-US" dirty="0" smtClean="0"/>
              <a:t>what it’s easy to assess?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are the big issues associated with assessment and feedback?</a:t>
            </a:r>
            <a:endParaRPr lang="en-GB" dirty="0"/>
          </a:p>
        </p:txBody>
      </p:sp>
      <p:sp>
        <p:nvSpPr>
          <p:cNvPr id="3" name="Content Placeholder 2"/>
          <p:cNvSpPr>
            <a:spLocks noGrp="1"/>
          </p:cNvSpPr>
          <p:nvPr>
            <p:ph idx="1"/>
          </p:nvPr>
        </p:nvSpPr>
        <p:spPr/>
        <p:txBody>
          <a:bodyPr/>
          <a:lstStyle/>
          <a:p>
            <a:pPr>
              <a:buNone/>
            </a:pPr>
            <a:r>
              <a:rPr lang="en-GB" dirty="0" smtClean="0"/>
              <a:t>Task:</a:t>
            </a:r>
          </a:p>
          <a:p>
            <a:r>
              <a:rPr lang="en-GB" dirty="0" smtClean="0"/>
              <a:t>Working at your tables, odd-number tables please think what assessment would be like if there were no constraints, not resource issues, no problems (‘the dream scenario’);</a:t>
            </a:r>
          </a:p>
          <a:p>
            <a:r>
              <a:rPr lang="en-GB" dirty="0" smtClean="0"/>
              <a:t>Even-number tables, please think what assessment would be like if everything went wrong (‘the nightmare scenario’.</a:t>
            </a:r>
          </a:p>
          <a:p>
            <a:r>
              <a:rPr lang="en-GB" dirty="0" smtClean="0"/>
              <a:t>Please list up to ten features of your scenario on your flipchart sheet</a:t>
            </a:r>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sz="2800" dirty="0" smtClean="0"/>
              <a:t>Methodology: being imaginative by choosing diverse assessments</a:t>
            </a:r>
          </a:p>
        </p:txBody>
      </p:sp>
      <p:sp>
        <p:nvSpPr>
          <p:cNvPr id="23555" name="Rectangle 3"/>
          <p:cNvSpPr>
            <a:spLocks noGrp="1" noChangeArrowheads="1"/>
          </p:cNvSpPr>
          <p:nvPr>
            <p:ph type="body" idx="4294967295"/>
          </p:nvPr>
        </p:nvSpPr>
        <p:spPr>
          <a:noFill/>
        </p:spPr>
        <p:txBody>
          <a:bodyPr lIns="92075" tIns="46038" rIns="92075" bIns="46038"/>
          <a:lstStyle/>
          <a:p>
            <a:pPr eaLnBrk="1" hangingPunct="1"/>
            <a:r>
              <a:rPr lang="en-US" dirty="0" smtClean="0"/>
              <a:t>essays, unseen written exams, reports</a:t>
            </a:r>
          </a:p>
          <a:p>
            <a:pPr eaLnBrk="1" hangingPunct="1"/>
            <a:r>
              <a:rPr lang="en-US" dirty="0" err="1" smtClean="0"/>
              <a:t>artefacts</a:t>
            </a:r>
            <a:r>
              <a:rPr lang="en-US" dirty="0" smtClean="0"/>
              <a:t>, critiques, exhibitions, the Final show, portfolios, projects, vivas, assessed seminars, poster presentations, annotated bibliographies, blogs, diaries, reflective journals, critical incident accounts, productions, case studies, field studies, theses…….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en-US" dirty="0" smtClean="0"/>
              <a:t>Alternatives to traditional exams</a:t>
            </a:r>
          </a:p>
        </p:txBody>
      </p:sp>
      <p:sp>
        <p:nvSpPr>
          <p:cNvPr id="24579" name="Rectangle 3"/>
          <p:cNvSpPr>
            <a:spLocks noGrp="1" noChangeArrowheads="1"/>
          </p:cNvSpPr>
          <p:nvPr>
            <p:ph type="body" idx="4294967295"/>
          </p:nvPr>
        </p:nvSpPr>
        <p:spPr>
          <a:xfrm>
            <a:off x="609600" y="1600200"/>
            <a:ext cx="7848600" cy="4495800"/>
          </a:xfrm>
        </p:spPr>
        <p:txBody>
          <a:bodyPr/>
          <a:lstStyle/>
          <a:p>
            <a:pPr eaLnBrk="1" hangingPunct="1">
              <a:buFontTx/>
              <a:buNone/>
            </a:pPr>
            <a:r>
              <a:rPr lang="en-US" sz="2600" dirty="0" smtClean="0"/>
              <a:t>Open-book exams 	Take-away papers</a:t>
            </a:r>
          </a:p>
          <a:p>
            <a:pPr eaLnBrk="1" hangingPunct="1">
              <a:buFontTx/>
              <a:buNone/>
            </a:pPr>
            <a:r>
              <a:rPr lang="en-US" sz="2600" dirty="0" smtClean="0"/>
              <a:t>Case studies		Simulations</a:t>
            </a:r>
          </a:p>
          <a:p>
            <a:pPr eaLnBrk="1" hangingPunct="1">
              <a:buFontTx/>
              <a:buNone/>
            </a:pPr>
            <a:r>
              <a:rPr lang="en-US" sz="2600" dirty="0" smtClean="0"/>
              <a:t>Objective Structured </a:t>
            </a:r>
          </a:p>
          <a:p>
            <a:pPr eaLnBrk="1" hangingPunct="1">
              <a:buFontTx/>
              <a:buNone/>
            </a:pPr>
            <a:r>
              <a:rPr lang="en-US" sz="2600" dirty="0" smtClean="0"/>
              <a:t>Clinical Examinations (OSCEs)</a:t>
            </a:r>
          </a:p>
          <a:p>
            <a:pPr eaLnBrk="1" hangingPunct="1">
              <a:buFontTx/>
              <a:buNone/>
            </a:pPr>
            <a:r>
              <a:rPr lang="en-US" sz="2600" dirty="0" smtClean="0"/>
              <a:t>Short answer questions</a:t>
            </a:r>
          </a:p>
          <a:p>
            <a:pPr eaLnBrk="1" hangingPunct="1">
              <a:buFontTx/>
              <a:buNone/>
            </a:pPr>
            <a:r>
              <a:rPr lang="en-US" sz="2600" dirty="0" smtClean="0"/>
              <a:t>In-tray exercises		Live assignments</a:t>
            </a:r>
          </a:p>
          <a:p>
            <a:pPr eaLnBrk="1" hangingPunct="1">
              <a:buNone/>
            </a:pPr>
            <a:r>
              <a:rPr lang="en-US" sz="2600" dirty="0" smtClean="0"/>
              <a:t>Computer-based assessment including but not exclusively multiple choice Questions</a:t>
            </a:r>
          </a:p>
          <a:p>
            <a:pPr eaLnBrk="1" hangingPunct="1">
              <a:buFont typeface="Wingdings" pitchFamily="2" charset="2"/>
              <a:buNone/>
            </a:pPr>
            <a:endParaRPr lang="en-US" sz="26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noFill/>
        </p:spPr>
        <p:txBody>
          <a:bodyPr lIns="92075" tIns="46038" rIns="92075" bIns="46038"/>
          <a:lstStyle/>
          <a:p>
            <a:pPr eaLnBrk="1" hangingPunct="1"/>
            <a:r>
              <a:rPr lang="en-US" dirty="0" smtClean="0"/>
              <a:t>Agency: choosing who is best placed to assess</a:t>
            </a:r>
          </a:p>
        </p:txBody>
      </p:sp>
      <p:sp>
        <p:nvSpPr>
          <p:cNvPr id="27651" name="Rectangle 3"/>
          <p:cNvSpPr>
            <a:spLocks noGrp="1" noChangeArrowheads="1"/>
          </p:cNvSpPr>
          <p:nvPr>
            <p:ph type="body" idx="4294967295"/>
          </p:nvPr>
        </p:nvSpPr>
        <p:spPr>
          <a:noFill/>
        </p:spPr>
        <p:txBody>
          <a:bodyPr lIns="92075" tIns="46038" rIns="92075" bIns="46038"/>
          <a:lstStyle/>
          <a:p>
            <a:pPr eaLnBrk="1" hangingPunct="1"/>
            <a:r>
              <a:rPr lang="en-US" dirty="0" smtClean="0"/>
              <a:t>tutor assessment</a:t>
            </a:r>
          </a:p>
          <a:p>
            <a:pPr eaLnBrk="1" hangingPunct="1"/>
            <a:r>
              <a:rPr lang="en-US" dirty="0" smtClean="0"/>
              <a:t>self-assessment</a:t>
            </a:r>
          </a:p>
          <a:p>
            <a:pPr eaLnBrk="1" hangingPunct="1"/>
            <a:r>
              <a:rPr lang="en-US" dirty="0" smtClean="0"/>
              <a:t>peer assessment, (either inter or intra peer)</a:t>
            </a:r>
          </a:p>
          <a:p>
            <a:pPr eaLnBrk="1" hangingPunct="1"/>
            <a:r>
              <a:rPr lang="en-US" dirty="0" smtClean="0"/>
              <a:t>employers, practice tutors and line managers</a:t>
            </a:r>
          </a:p>
          <a:p>
            <a:pPr eaLnBrk="1" hangingPunct="1"/>
            <a:r>
              <a:rPr lang="en-US" dirty="0" smtClean="0"/>
              <a:t>client assessment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noFill/>
        </p:spPr>
        <p:txBody>
          <a:bodyPr lIns="92075" tIns="46038" rIns="92075" bIns="46038"/>
          <a:lstStyle/>
          <a:p>
            <a:pPr eaLnBrk="1" hangingPunct="1"/>
            <a:r>
              <a:rPr lang="en-US" dirty="0" smtClean="0"/>
              <a:t>Timing: when should assessment take place?</a:t>
            </a:r>
          </a:p>
        </p:txBody>
      </p:sp>
      <p:sp>
        <p:nvSpPr>
          <p:cNvPr id="29699" name="Rectangle 3"/>
          <p:cNvSpPr>
            <a:spLocks noGrp="1" noChangeArrowheads="1"/>
          </p:cNvSpPr>
          <p:nvPr>
            <p:ph type="body" idx="4294967295"/>
          </p:nvPr>
        </p:nvSpPr>
        <p:spPr>
          <a:noFill/>
        </p:spPr>
        <p:txBody>
          <a:bodyPr lIns="92075" tIns="46038" rIns="92075" bIns="46038"/>
          <a:lstStyle/>
          <a:p>
            <a:pPr eaLnBrk="1" hangingPunct="1"/>
            <a:r>
              <a:rPr lang="en-US" dirty="0" smtClean="0"/>
              <a:t>No ‘sudden death’!</a:t>
            </a:r>
          </a:p>
          <a:p>
            <a:pPr eaLnBrk="1" hangingPunct="1"/>
            <a:r>
              <a:rPr lang="en-US" dirty="0" smtClean="0"/>
              <a:t>end point or incrementally?</a:t>
            </a:r>
          </a:p>
          <a:p>
            <a:pPr eaLnBrk="1" hangingPunct="1"/>
            <a:r>
              <a:rPr lang="en-US" dirty="0" smtClean="0"/>
              <a:t>when students have finished learning or when there is still time for improvement?</a:t>
            </a:r>
          </a:p>
          <a:p>
            <a:pPr eaLnBrk="1" hangingPunct="1"/>
            <a:r>
              <a:rPr lang="en-US" dirty="0" smtClean="0"/>
              <a:t>when it is convenient to our systems?</a:t>
            </a:r>
          </a:p>
          <a:p>
            <a:pPr eaLnBrk="1" hangingPunct="1"/>
            <a:r>
              <a:rPr lang="en-US" dirty="0" smtClean="0"/>
              <a:t>when it is manageable for students? (avoiding assessment log jams).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smtClean="0"/>
              <a:t>Good assessment is valid, reliable, practical, developmental, manageable, cost-effective, fit for purpose, relevant, authentic, inclusive, closely linked to learning outcomes and fair.</a:t>
            </a:r>
          </a:p>
          <a:p>
            <a:pPr marL="609600" indent="-609600"/>
            <a:r>
              <a:rPr lang="en-GB" sz="2800" dirty="0" smtClean="0"/>
              <a:t>Is it possible also to make it enjoyable for staff and students?</a:t>
            </a:r>
          </a:p>
          <a:p>
            <a:pPr marL="609600" indent="-609600"/>
            <a:r>
              <a:rPr lang="en-GB" sz="2800" dirty="0" smtClean="0"/>
              <a:t>Incremental assessment has more value in promoting student learning than end-point ‘sudden death’ approaches.</a:t>
            </a:r>
          </a:p>
          <a:p>
            <a:pPr marL="609600" indent="-609600"/>
            <a:endParaRPr lang="en-GB" sz="2100"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Assessment for learning</a:t>
            </a:r>
            <a:endParaRPr lang="en-GB" dirty="0"/>
          </a:p>
        </p:txBody>
      </p:sp>
      <p:sp>
        <p:nvSpPr>
          <p:cNvPr id="5" name="Subtitle 4"/>
          <p:cNvSpPr>
            <a:spLocks noGrp="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dirty="0" smtClean="0"/>
              <a:t>Assessment has most effect when...:</a:t>
            </a:r>
          </a:p>
          <a:p>
            <a:pPr marL="533400" indent="-533400" eaLnBrk="1" hangingPunct="1">
              <a:buSzPct val="100000"/>
              <a:buFont typeface="+mj-lt"/>
              <a:buAutoNum type="arabicPeriod"/>
              <a:defRPr/>
            </a:pPr>
            <a:r>
              <a:rPr lang="en-GB" dirty="0" smtClean="0"/>
              <a:t>It is used to </a:t>
            </a:r>
            <a:r>
              <a:rPr lang="en-GB" dirty="0" smtClean="0">
                <a:solidFill>
                  <a:schemeClr val="tx2">
                    <a:lumMod val="40000"/>
                    <a:lumOff val="60000"/>
                  </a:schemeClr>
                </a:solidFill>
              </a:rPr>
              <a:t>engage</a:t>
            </a:r>
            <a:r>
              <a:rPr lang="en-GB" dirty="0" smtClean="0"/>
              <a:t> students in learning that is productive.</a:t>
            </a:r>
          </a:p>
          <a:p>
            <a:pPr marL="533400" indent="-533400" eaLnBrk="1" hangingPunct="1">
              <a:buSzPct val="100000"/>
              <a:buFont typeface="+mj-lt"/>
              <a:buAutoNum type="arabicPeriod"/>
              <a:defRPr/>
            </a:pPr>
            <a:r>
              <a:rPr lang="en-GB" dirty="0" smtClean="0"/>
              <a:t>Feedback is used to actively </a:t>
            </a:r>
            <a:r>
              <a:rPr lang="en-GB" dirty="0" smtClean="0">
                <a:solidFill>
                  <a:schemeClr val="tx2">
                    <a:lumMod val="40000"/>
                    <a:lumOff val="60000"/>
                  </a:schemeClr>
                </a:solidFill>
              </a:rPr>
              <a:t>improve </a:t>
            </a:r>
            <a:r>
              <a:rPr lang="en-GB" dirty="0" smtClean="0"/>
              <a:t>student learning.</a:t>
            </a:r>
          </a:p>
          <a:p>
            <a:pPr marL="533400" indent="-533400" eaLnBrk="1" hangingPunct="1">
              <a:buSzPct val="100000"/>
              <a:buFont typeface="+mj-lt"/>
              <a:buAutoNum type="arabicPeriod"/>
              <a:defRPr/>
            </a:pPr>
            <a:r>
              <a:rPr lang="en-US" dirty="0" smtClean="0"/>
              <a:t>Students and teachers become </a:t>
            </a:r>
            <a:r>
              <a:rPr lang="en-US" dirty="0" smtClean="0">
                <a:solidFill>
                  <a:schemeClr val="tx2">
                    <a:lumMod val="40000"/>
                    <a:lumOff val="60000"/>
                  </a:schemeClr>
                </a:solidFill>
              </a:rPr>
              <a:t>responsible partners </a:t>
            </a:r>
            <a:r>
              <a:rPr lang="en-US" dirty="0" smtClean="0"/>
              <a:t>in learning and assessment.</a:t>
            </a:r>
          </a:p>
          <a:p>
            <a:pPr marL="533400" indent="-533400" eaLnBrk="1" hangingPunct="1">
              <a:buSzPct val="100000"/>
              <a:buFont typeface="+mj-lt"/>
              <a:buAutoNum type="arabicPeriod"/>
              <a:defRPr/>
            </a:pPr>
            <a:r>
              <a:rPr lang="en-US" dirty="0" smtClean="0"/>
              <a:t>Students are </a:t>
            </a:r>
            <a:r>
              <a:rPr lang="en-US" dirty="0" smtClean="0">
                <a:solidFill>
                  <a:schemeClr val="tx2">
                    <a:lumMod val="40000"/>
                    <a:lumOff val="60000"/>
                  </a:schemeClr>
                </a:solidFill>
              </a:rPr>
              <a:t>inducted </a:t>
            </a:r>
            <a:r>
              <a:rPr lang="en-US" dirty="0" smtClean="0"/>
              <a:t>into the assessment practices and cultures of higher education.</a:t>
            </a:r>
          </a:p>
          <a:p>
            <a:pPr marL="533400" indent="-533400" eaLnBrk="1" hangingPunct="1">
              <a:buSzPct val="100000"/>
              <a:buFont typeface="+mj-lt"/>
              <a:buAutoNum type="arabicPeriod"/>
              <a:defRPr/>
            </a:pPr>
            <a:r>
              <a:rPr lang="en-US" dirty="0" smtClean="0"/>
              <a:t>Assessment </a:t>
            </a:r>
            <a:r>
              <a:rPr lang="en-US" i="1" dirty="0" smtClean="0"/>
              <a:t>for</a:t>
            </a:r>
            <a:r>
              <a:rPr lang="en-US" dirty="0" smtClean="0"/>
              <a:t> learning is placed at the </a:t>
            </a:r>
            <a:r>
              <a:rPr lang="en-US" dirty="0" smtClean="0">
                <a:solidFill>
                  <a:schemeClr val="tx2">
                    <a:lumMod val="40000"/>
                    <a:lumOff val="60000"/>
                  </a:schemeClr>
                </a:solidFill>
              </a:rPr>
              <a:t>centre</a:t>
            </a:r>
            <a:r>
              <a:rPr lang="en-US" dirty="0" smtClean="0"/>
              <a:t> of subject and program design.</a:t>
            </a:r>
          </a:p>
          <a:p>
            <a:pPr marL="533400" indent="-533400" eaLnBrk="1" hangingPunct="1">
              <a:buSzPct val="100000"/>
              <a:buFont typeface="+mj-lt"/>
              <a:buAutoNum type="arabicPeriod"/>
              <a:defRPr/>
            </a:pPr>
            <a:r>
              <a:rPr lang="en-US" dirty="0" smtClean="0"/>
              <a:t>Assessment for learning is a focus for staff and institutional </a:t>
            </a:r>
            <a:r>
              <a:rPr lang="en-US" dirty="0" smtClean="0">
                <a:solidFill>
                  <a:schemeClr val="tx2">
                    <a:lumMod val="40000"/>
                    <a:lumOff val="60000"/>
                  </a:schemeClr>
                </a:solidFill>
              </a:rPr>
              <a:t>development</a:t>
            </a:r>
            <a:r>
              <a:rPr lang="en-US" dirty="0" smtClean="0"/>
              <a:t>.</a:t>
            </a:r>
          </a:p>
          <a:p>
            <a:pPr marL="533400" indent="-533400" eaLnBrk="1" hangingPunct="1">
              <a:buSzPct val="100000"/>
              <a:buFont typeface="+mj-lt"/>
              <a:buAutoNum type="arabicPeriod"/>
              <a:defRPr/>
            </a:pPr>
            <a:r>
              <a:rPr lang="en-US" dirty="0" smtClean="0"/>
              <a:t>Assessment provides inclusive and trustworthy </a:t>
            </a:r>
            <a:r>
              <a:rPr lang="en-US" dirty="0" smtClean="0">
                <a:solidFill>
                  <a:schemeClr val="tx2">
                    <a:lumMod val="40000"/>
                    <a:lumOff val="60000"/>
                  </a:schemeClr>
                </a:solidFill>
              </a:rPr>
              <a:t>representation of student achievement</a:t>
            </a:r>
            <a:r>
              <a:rPr lang="en-US" dirty="0" smtClean="0"/>
              <a:t>.</a:t>
            </a:r>
          </a:p>
          <a:p>
            <a:pPr marL="533400" indent="-533400" eaLnBrk="1" hangingPunct="1">
              <a:defRPr/>
            </a:pPr>
            <a:endParaRPr lang="en-US"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138499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b="1" dirty="0" smtClean="0">
                <a:solidFill>
                  <a:srgbClr val="3366FF"/>
                </a:solidFill>
                <a:latin typeface="Tahoma" charset="0"/>
              </a:rPr>
              <a:t>A4Lg the Northumbria model</a:t>
            </a:r>
            <a:endParaRPr lang="en-GB" sz="2400" dirty="0">
              <a:solidFill>
                <a:srgbClr val="3366FF"/>
              </a:solidFill>
              <a:latin typeface="Tahoma" charset="0"/>
            </a:endParaRPr>
          </a:p>
        </p:txBody>
      </p:sp>
    </p:spTree>
    <p:extLst>
      <p:ext uri="{BB962C8B-B14F-4D97-AF65-F5344CB8AC3E}">
        <p14:creationId xmlns="" xmlns:p14="http://schemas.microsoft.com/office/powerpoint/2010/main" val="3446667685"/>
      </p:ext>
    </p:extLst>
  </p:cSld>
  <p:clrMapOvr>
    <a:masterClrMapping/>
  </p:clrMapOvr>
  <p:transition spd="slow" advTm="0"/>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smtClean="0"/>
              <a:t>1. 	Tasks should be </a:t>
            </a:r>
            <a:r>
              <a:rPr lang="en-GB" sz="2300" dirty="0" smtClean="0">
                <a:solidFill>
                  <a:schemeClr val="tx2">
                    <a:lumMod val="40000"/>
                    <a:lumOff val="60000"/>
                  </a:schemeClr>
                </a:solidFill>
              </a:rPr>
              <a:t>challenging</a:t>
            </a:r>
            <a:r>
              <a:rPr lang="en-GB" sz="23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300" dirty="0" smtClean="0"/>
              <a:t>2. 	Learning and assessment should be </a:t>
            </a:r>
            <a:r>
              <a:rPr lang="en-GB" sz="2300" dirty="0" smtClean="0">
                <a:solidFill>
                  <a:srgbClr val="AD5CFF"/>
                </a:solidFill>
              </a:rPr>
              <a:t>integrated</a:t>
            </a:r>
            <a:r>
              <a:rPr lang="en-GB" sz="2300" dirty="0" smtClean="0"/>
              <a:t>, assessment should not come at the end of learning but should be part of the learning process;</a:t>
            </a:r>
          </a:p>
          <a:p>
            <a:pPr marL="438150" indent="-438150" eaLnBrk="1" hangingPunct="1">
              <a:buFont typeface="Wingdings" pitchFamily="2" charset="2"/>
              <a:buNone/>
              <a:defRPr/>
            </a:pPr>
            <a:r>
              <a:rPr lang="en-GB" sz="2300" dirty="0" smtClean="0"/>
              <a:t>3. 	Students are involved in self assessment and reflection on their learning, they are involved in </a:t>
            </a:r>
            <a:r>
              <a:rPr lang="en-GB" sz="2300" dirty="0" smtClean="0">
                <a:solidFill>
                  <a:srgbClr val="AD5CFF"/>
                </a:solidFill>
              </a:rPr>
              <a:t>judging performance</a:t>
            </a:r>
            <a:r>
              <a:rPr lang="en-GB" sz="2300" dirty="0" smtClean="0"/>
              <a:t>;</a:t>
            </a:r>
          </a:p>
          <a:p>
            <a:pPr marL="438150" indent="-438150" eaLnBrk="1" hangingPunct="1">
              <a:buFont typeface="Wingdings" pitchFamily="2" charset="2"/>
              <a:buNone/>
              <a:defRPr/>
            </a:pPr>
            <a:r>
              <a:rPr lang="en-GB" sz="2300" dirty="0" smtClean="0"/>
              <a:t>4. 	Assessment should encourage </a:t>
            </a:r>
            <a:r>
              <a:rPr lang="en-GB" sz="2300" dirty="0" smtClean="0">
                <a:solidFill>
                  <a:srgbClr val="AD5CFF"/>
                </a:solidFill>
              </a:rPr>
              <a:t>metacognition</a:t>
            </a:r>
            <a:r>
              <a:rPr lang="en-GB" sz="2300" dirty="0" smtClean="0"/>
              <a:t>, promoting thinking about the learning process not just the learning outcomes;</a:t>
            </a:r>
          </a:p>
          <a:p>
            <a:pPr marL="438150" indent="-438150" eaLnBrk="1" hangingPunct="1">
              <a:buFont typeface="Wingdings" pitchFamily="2" charset="2"/>
              <a:buNone/>
              <a:defRPr/>
            </a:pPr>
            <a:r>
              <a:rPr lang="en-GB" sz="2300" dirty="0" smtClean="0"/>
              <a:t>5. 	Assessment should have a </a:t>
            </a:r>
            <a:r>
              <a:rPr lang="en-GB" sz="2300" dirty="0" smtClean="0">
                <a:solidFill>
                  <a:srgbClr val="AD5CFF"/>
                </a:solidFill>
              </a:rPr>
              <a:t>formative </a:t>
            </a:r>
            <a:r>
              <a:rPr lang="en-GB" sz="2300" dirty="0" smtClean="0"/>
              <a:t>function, providing ‘feedforward’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dirty="0" smtClean="0"/>
              <a:t>6. 	Assessment expectations should be made </a:t>
            </a:r>
            <a:r>
              <a:rPr lang="en-GB" dirty="0" smtClean="0">
                <a:solidFill>
                  <a:schemeClr val="tx2">
                    <a:lumMod val="40000"/>
                    <a:lumOff val="60000"/>
                  </a:schemeClr>
                </a:solidFill>
              </a:rPr>
              <a:t>visible</a:t>
            </a:r>
            <a:r>
              <a:rPr lang="en-GB" dirty="0" smtClean="0">
                <a:solidFill>
                  <a:srgbClr val="7030A0"/>
                </a:solidFill>
              </a:rPr>
              <a:t> </a:t>
            </a:r>
            <a:r>
              <a:rPr lang="en-GB" dirty="0" smtClean="0"/>
              <a:t>to students as far as possible;</a:t>
            </a:r>
          </a:p>
          <a:p>
            <a:pPr marL="538163" indent="-538163" eaLnBrk="1" hangingPunct="1">
              <a:buFont typeface="Wingdings" pitchFamily="2" charset="2"/>
              <a:buNone/>
              <a:defRPr/>
            </a:pPr>
            <a:r>
              <a:rPr lang="en-GB" dirty="0" smtClean="0"/>
              <a:t>7. 	Tasks should involve the </a:t>
            </a:r>
            <a:r>
              <a:rPr lang="en-GB" dirty="0" smtClean="0">
                <a:solidFill>
                  <a:schemeClr val="tx2">
                    <a:lumMod val="40000"/>
                    <a:lumOff val="60000"/>
                  </a:schemeClr>
                </a:solidFill>
              </a:rPr>
              <a:t>active engagement </a:t>
            </a:r>
            <a:r>
              <a:rPr lang="en-GB" dirty="0" smtClean="0"/>
              <a:t>of students developing the capacity to find things out for themselves and learn independently;</a:t>
            </a:r>
          </a:p>
          <a:p>
            <a:pPr marL="538163" indent="-538163" eaLnBrk="1" hangingPunct="1">
              <a:buFont typeface="Wingdings" pitchFamily="2" charset="2"/>
              <a:buNone/>
              <a:defRPr/>
            </a:pPr>
            <a:r>
              <a:rPr lang="en-GB" dirty="0" smtClean="0"/>
              <a:t>8. 	Tasks should be </a:t>
            </a:r>
            <a:r>
              <a:rPr lang="en-GB" dirty="0" smtClean="0">
                <a:solidFill>
                  <a:schemeClr val="tx2">
                    <a:lumMod val="40000"/>
                    <a:lumOff val="60000"/>
                  </a:schemeClr>
                </a:solidFill>
              </a:rPr>
              <a:t>authentic</a:t>
            </a:r>
            <a:r>
              <a:rPr lang="en-GB" dirty="0" smtClean="0"/>
              <a:t>; worthwhile, relevant and offering students some level of control over their work;</a:t>
            </a:r>
          </a:p>
          <a:p>
            <a:pPr marL="538163" indent="-538163" eaLnBrk="1" hangingPunct="1">
              <a:buFont typeface="Wingdings" pitchFamily="2" charset="2"/>
              <a:buNone/>
              <a:defRPr/>
            </a:pPr>
            <a:r>
              <a:rPr lang="en-GB" dirty="0" smtClean="0"/>
              <a:t>9. 	Tasks are </a:t>
            </a:r>
            <a:r>
              <a:rPr lang="en-GB" dirty="0" smtClean="0">
                <a:solidFill>
                  <a:schemeClr val="tx2">
                    <a:lumMod val="40000"/>
                    <a:lumOff val="60000"/>
                  </a:schemeClr>
                </a:solidFill>
              </a:rPr>
              <a:t>fit for purpose </a:t>
            </a:r>
            <a:r>
              <a:rPr lang="en-GB" dirty="0" smtClean="0"/>
              <a:t>and align with important learning outcomes;</a:t>
            </a:r>
          </a:p>
          <a:p>
            <a:pPr marL="538163" indent="-538163" eaLnBrk="1" hangingPunct="1">
              <a:buFont typeface="Wingdings" pitchFamily="2" charset="2"/>
              <a:buNone/>
              <a:defRPr/>
            </a:pPr>
            <a:r>
              <a:rPr lang="en-GB" dirty="0" smtClean="0"/>
              <a:t>10. 	Assessment should be used to </a:t>
            </a:r>
            <a:r>
              <a:rPr lang="en-GB" dirty="0" smtClean="0">
                <a:solidFill>
                  <a:schemeClr val="tx2">
                    <a:lumMod val="40000"/>
                    <a:lumOff val="60000"/>
                  </a:schemeClr>
                </a:solidFill>
              </a:rPr>
              <a:t>evaluate teaching </a:t>
            </a:r>
            <a:r>
              <a:rPr lang="en-GB" dirty="0" smtClean="0"/>
              <a:t>as well as student learning.</a:t>
            </a:r>
          </a:p>
          <a:p>
            <a:pPr eaLnBrk="1" hangingPunct="1">
              <a:buFont typeface="Wingdings" pitchFamily="2" charset="2"/>
              <a:buNone/>
              <a:defRPr/>
            </a:pPr>
            <a:r>
              <a:rPr lang="en-GB" i="1" dirty="0" smtClean="0"/>
              <a:t>(Bloxham and Boyd)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smtClean="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dirty="0" smtClean="0"/>
              <a:t>Effective assessment significantly and positively impacts on student learning, (Boud, Mentkowski, Knight and Yorke and many others).</a:t>
            </a:r>
          </a:p>
          <a:p>
            <a:pPr marL="609600" indent="-609600"/>
            <a:r>
              <a:rPr lang="en-GB" dirty="0" smtClean="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dirty="0" smtClean="0">
                <a:solidFill>
                  <a:schemeClr val="tx1"/>
                </a:solidFill>
              </a:rPr>
              <a:t>Sadler, the most cited author on formative assessment argues:</a:t>
            </a:r>
            <a:endParaRPr lang="en-GB" sz="2800" dirty="0">
              <a:solidFill>
                <a:schemeClr val="tx1"/>
              </a:solidFill>
            </a:endParaRP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800" dirty="0" smtClean="0"/>
              <a:t>“Students need to be exposed to, and gain experience in making judgements about, a variety of works of different quality... They need planned rather than random exposure to exemplars, and experience in making judgements about quality. They need to create verbalised rationales and accounts of how various works could have been done better. Finally, they need to engage in evaluative conversations with teachers and other students.” </a:t>
            </a:r>
          </a:p>
          <a:p>
            <a:pPr eaLnBrk="1" hangingPunct="1">
              <a:lnSpc>
                <a:spcPct val="100000"/>
              </a:lnSpc>
              <a:buNone/>
            </a:pPr>
            <a:endParaRPr lang="en-GB" sz="28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Sadler continues…</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Together, these three provide the means by which students can develop a concept of quality that is similar in essence to that which the teacher possesses, and in particular to understand what makes for high quality. Although providing these experiences for students may appear to add more layers to the task of teaching, it is possible to organise this approach to peer assessment so that it becomes a powerful strategy for higher education teaching.</a:t>
            </a:r>
          </a:p>
          <a:p>
            <a:pPr eaLnBrk="1" hangingPunct="1">
              <a:buNone/>
            </a:pPr>
            <a:r>
              <a:rPr lang="en-GB" sz="2800" dirty="0" smtClean="0"/>
              <a:t>Sadler, (2010)</a:t>
            </a:r>
            <a:endParaRPr lang="en-GB" sz="28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Strategies to implement assessment for learning in universities</a:t>
            </a:r>
            <a:endParaRPr lang="en-GB" sz="3200" dirty="0"/>
          </a:p>
        </p:txBody>
      </p:sp>
      <p:sp>
        <p:nvSpPr>
          <p:cNvPr id="3" name="Content Placeholder 2"/>
          <p:cNvSpPr>
            <a:spLocks noGrp="1"/>
          </p:cNvSpPr>
          <p:nvPr>
            <p:ph idx="1"/>
          </p:nvPr>
        </p:nvSpPr>
        <p:spPr/>
        <p:txBody>
          <a:bodyPr>
            <a:normAutofit/>
          </a:bodyPr>
          <a:lstStyle/>
          <a:p>
            <a:pPr>
              <a:buNone/>
            </a:pPr>
            <a:r>
              <a:rPr lang="en-GB" dirty="0" smtClean="0"/>
              <a:t>Course leaders and others can impact on the assessment context by</a:t>
            </a:r>
          </a:p>
          <a:p>
            <a:r>
              <a:rPr lang="en-GB" dirty="0" smtClean="0"/>
              <a:t>Reviewing student experiences of assessment and feedback, seeking opportunities for enhancement;</a:t>
            </a:r>
          </a:p>
          <a:p>
            <a:r>
              <a:rPr lang="en-GB" dirty="0" smtClean="0"/>
              <a:t>Establishing some clear and consistent ground rules (for example, that assessed work must be returned within 3 weeks working for continuing students);</a:t>
            </a:r>
          </a:p>
          <a:p>
            <a:r>
              <a:rPr lang="en-GB" dirty="0" smtClean="0"/>
              <a:t>Monitoring compliance with ground rules and following up when good practice is not being achieved;</a:t>
            </a:r>
          </a:p>
          <a:p>
            <a:r>
              <a:rPr lang="en-GB" dirty="0" smtClean="0"/>
              <a:t>Providing opportunities for colleagues to share their own good practice together with staff development on innovations. </a:t>
            </a:r>
            <a:endParaRPr lang="en-GB" dirty="0">
              <a:solidFill>
                <a:srgbClr val="FF0000"/>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Giving feedback effectively and efficiently</a:t>
            </a:r>
            <a:endParaRPr lang="en-GB" dirty="0"/>
          </a:p>
        </p:txBody>
      </p:sp>
      <p:sp>
        <p:nvSpPr>
          <p:cNvPr id="4" name="Subtitle 3"/>
          <p:cNvSpPr>
            <a:spLocks noGrp="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p:spPr>
        <p:txBody>
          <a:bodyPr/>
          <a:lstStyle/>
          <a:p>
            <a:pPr eaLnBrk="1" hangingPunct="1"/>
            <a:r>
              <a:rPr lang="en-GB" sz="3600" dirty="0" smtClean="0"/>
              <a:t>Streamlining assessment. Why would we wish to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smtClean="0"/>
              <a:t>Huge pressure on resources in higher education;</a:t>
            </a:r>
          </a:p>
          <a:p>
            <a:pPr eaLnBrk="1" hangingPunct="1"/>
            <a:r>
              <a:rPr lang="en-GB" sz="2800" smtClean="0"/>
              <a:t>Larger numbers of students in cohorts;</a:t>
            </a:r>
          </a:p>
          <a:p>
            <a:pPr eaLnBrk="1" hangingPunct="1"/>
            <a:r>
              <a:rPr lang="en-GB" sz="2800" smtClean="0"/>
              <a:t>Ever-increasing demands on staff time;</a:t>
            </a:r>
          </a:p>
          <a:p>
            <a:pPr eaLnBrk="1" hangingPunct="1"/>
            <a:r>
              <a:rPr lang="en-GB" sz="2800" smtClean="0"/>
              <a:t>Staff indicate they spend a disproportionate time on assessment drudgery;</a:t>
            </a:r>
          </a:p>
          <a:p>
            <a:pPr eaLnBrk="1" hangingPunct="1"/>
            <a:r>
              <a:rPr lang="en-GB" sz="2800" smtClean="0"/>
              <a:t>The means exist nowadays to undertake some aspects of assessment more effectively and efficiently.</a:t>
            </a:r>
          </a:p>
          <a:p>
            <a:pPr eaLnBrk="1" hangingPunct="1"/>
            <a:endParaRPr lang="en-GB" sz="280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p:spPr>
        <p:txBody>
          <a:bodyPr/>
          <a:lstStyle/>
          <a:p>
            <a:r>
              <a:rPr lang="en-GB" sz="3200" dirty="0" smtClean="0">
                <a:solidFill>
                  <a:srgbClr val="002060"/>
                </a:solidFill>
              </a:rPr>
              <a:t>What really impacts on learning?</a:t>
            </a:r>
            <a:endParaRPr lang="en-US" sz="3200" dirty="0" smtClean="0">
              <a:solidFill>
                <a:srgbClr val="002060"/>
              </a:solidFill>
            </a:endParaRPr>
          </a:p>
        </p:txBody>
      </p:sp>
      <p:sp>
        <p:nvSpPr>
          <p:cNvPr id="18435" name="Rectangle 3"/>
          <p:cNvSpPr>
            <a:spLocks noGrp="1" noChangeArrowheads="1"/>
          </p:cNvSpPr>
          <p:nvPr>
            <p:ph type="body" idx="1"/>
          </p:nvPr>
        </p:nvSpPr>
        <p:spPr>
          <a:xfrm>
            <a:off x="468313" y="980728"/>
            <a:ext cx="8229600" cy="522163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Concentrating on giving students detailed and developmental formative feedback is the single most useful thing we can do for our students, particularly those from disadvantaged backgrounds. </a:t>
            </a:r>
          </a:p>
          <a:p>
            <a:pPr eaLnBrk="1" hangingPunct="1"/>
            <a:r>
              <a:rPr lang="en-GB" sz="2800" dirty="0" smtClean="0"/>
              <a:t>Summative assessment may have to be rethought to make it fit for purpose;</a:t>
            </a:r>
          </a:p>
          <a:p>
            <a:pPr eaLnBrk="1" hangingPunct="1"/>
            <a:r>
              <a:rPr lang="en-GB" sz="2800" dirty="0" smtClean="0"/>
              <a:t>To do these things may require considerable imagination and re-engineering, not just of our assessment processes but also of curriculum design as a whole if we are to move from considering delivering content the most important thing we do.</a:t>
            </a:r>
          </a:p>
          <a:p>
            <a:pPr eaLnBrk="1" hangingPunct="1"/>
            <a:endParaRPr lang="en-US" sz="2800"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Efficient assessment; we need to:</a:t>
            </a:r>
            <a:endParaRPr lang="en-GB"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Stop marking, start assessing! </a:t>
            </a:r>
          </a:p>
          <a:p>
            <a:pPr eaLnBrk="1" hangingPunct="1"/>
            <a:r>
              <a:rPr lang="en-GB" sz="2800" dirty="0" smtClean="0"/>
              <a:t>Explore ways to maximise student ‘time on task’ (Gibbs) and minimise staff drudgery;</a:t>
            </a:r>
          </a:p>
          <a:p>
            <a:pPr eaLnBrk="1" hangingPunct="1"/>
            <a:r>
              <a:rPr lang="en-GB" sz="2800" dirty="0" smtClean="0"/>
              <a:t>Remember that feedback is crucial to student learning but the most time-consuming aspect of assessment: we need to explore ways of giving feedback effectively and efficiently.</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p:spPr>
        <p:txBody>
          <a:bodyPr/>
          <a:lstStyle/>
          <a:p>
            <a:pPr eaLnBrk="1" hangingPunct="1"/>
            <a:r>
              <a:rPr lang="en-GB" sz="3600" smtClean="0"/>
              <a:t>To give feedback more effectively </a:t>
            </a:r>
            <a:br>
              <a:rPr lang="en-GB" sz="3600" smtClean="0"/>
            </a:br>
            <a:r>
              <a:rPr lang="en-GB" sz="3600" smtClean="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Feedback orally to groups of students;</a:t>
            </a:r>
          </a:p>
          <a:p>
            <a:pPr eaLnBrk="1" hangingPunct="1"/>
            <a:r>
              <a:rPr lang="en-GB" sz="2800" dirty="0" smtClean="0"/>
              <a:t>Write an assignment report;</a:t>
            </a:r>
          </a:p>
          <a:p>
            <a:pPr eaLnBrk="1" hangingPunct="1"/>
            <a:r>
              <a:rPr lang="en-GB" sz="2800" dirty="0" smtClean="0"/>
              <a:t>Use model answers;</a:t>
            </a:r>
          </a:p>
          <a:p>
            <a:pPr eaLnBrk="1" hangingPunct="1"/>
            <a:r>
              <a:rPr lang="en-GB" sz="2800" dirty="0" smtClean="0"/>
              <a:t>Use assignment return sheets;</a:t>
            </a:r>
          </a:p>
          <a:p>
            <a:pPr eaLnBrk="1" hangingPunct="1"/>
            <a:r>
              <a:rPr lang="en-GB" sz="2800" dirty="0" smtClean="0"/>
              <a:t>Use statement banks;</a:t>
            </a:r>
          </a:p>
          <a:p>
            <a:pPr eaLnBrk="1" hangingPunct="1"/>
            <a:r>
              <a:rPr lang="en-GB" sz="2800" dirty="0" smtClean="0"/>
              <a:t>Involve students in their own assessment;</a:t>
            </a:r>
          </a:p>
          <a:p>
            <a:pPr eaLnBrk="1" hangingPunct="1"/>
            <a:r>
              <a:rPr lang="en-GB" sz="2800" dirty="0" smtClean="0"/>
              <a:t>Use technologies for delivering and managing assessment.</a:t>
            </a:r>
          </a:p>
          <a:p>
            <a:pPr eaLnBrk="1" hangingPunct="1"/>
            <a:endParaRPr lang="en-GB" sz="2800"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p:spPr>
        <p:txBody>
          <a:bodyPr/>
          <a:lstStyle/>
          <a:p>
            <a:pPr eaLnBrk="1" hangingPunct="1"/>
            <a:r>
              <a:rPr lang="en-GB" sz="3600" smtClean="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smtClean="0"/>
              <a:t>Face-to-face feedback uses tone of voice, emphasis, body language;</a:t>
            </a:r>
          </a:p>
          <a:p>
            <a:pPr eaLnBrk="1" hangingPunct="1"/>
            <a:r>
              <a:rPr lang="en-GB" sz="2800" smtClean="0"/>
              <a:t>Students learn from feedback to each others’ work;</a:t>
            </a:r>
          </a:p>
          <a:p>
            <a:pPr eaLnBrk="1" hangingPunct="1"/>
            <a:r>
              <a:rPr lang="en-GB" sz="2800" smtClean="0"/>
              <a:t>Students can ask questions;</a:t>
            </a:r>
          </a:p>
          <a:p>
            <a:pPr eaLnBrk="1" hangingPunct="1"/>
            <a:r>
              <a:rPr lang="en-GB" sz="2800" smtClean="0"/>
              <a:t>Makes feedback a shared experience.</a:t>
            </a:r>
          </a:p>
          <a:p>
            <a:pPr eaLnBrk="1" hangingPunct="1"/>
            <a:endParaRPr lang="en-GB" sz="28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pPr algn="ctr"/>
            <a:r>
              <a:rPr lang="en-GB" dirty="0" smtClean="0"/>
              <a:t>Fit  for purpose assessment</a:t>
            </a:r>
            <a:endParaRPr lang="en-GB" dirty="0"/>
          </a:p>
        </p:txBody>
      </p:sp>
      <p:sp>
        <p:nvSpPr>
          <p:cNvPr id="7" name="Subtitle 6"/>
          <p:cNvSpPr>
            <a:spLocks noGrp="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p:spPr>
        <p:txBody>
          <a:bodyPr/>
          <a:lstStyle/>
          <a:p>
            <a:pPr eaLnBrk="1" hangingPunct="1"/>
            <a:r>
              <a:rPr lang="en-GB" sz="3600" smtClean="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Staff mark assignments with minimal in-text comment and provide grades/marks as normal;</a:t>
            </a:r>
          </a:p>
          <a:p>
            <a:pPr eaLnBrk="1" hangingPunct="1"/>
            <a:r>
              <a:rPr lang="en-GB" sz="2800" dirty="0" smtClean="0"/>
              <a:t>At the start of a lecture or seminar, the tutor provides an overview of class performance and orally </a:t>
            </a:r>
            <a:r>
              <a:rPr lang="en-GB" sz="2800" dirty="0" err="1" smtClean="0"/>
              <a:t>remediates</a:t>
            </a:r>
            <a:r>
              <a:rPr lang="en-GB" sz="2800" dirty="0" smtClean="0"/>
              <a:t> errors ,clarifies misunderstandings, and praises good practice;</a:t>
            </a:r>
          </a:p>
          <a:p>
            <a:pPr eaLnBrk="1" hangingPunct="1"/>
            <a:r>
              <a:rPr lang="en-GB" sz="2800" dirty="0" smtClean="0"/>
              <a:t>Students have a chance to ask and answer questions;</a:t>
            </a:r>
          </a:p>
          <a:p>
            <a:pPr eaLnBrk="1" hangingPunct="1"/>
            <a:r>
              <a:rPr lang="en-GB" sz="2800" dirty="0" smtClean="0"/>
              <a:t>An audio file can be made available on the VLE.</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p:spPr>
        <p:txBody>
          <a:bodyPr/>
          <a:lstStyle/>
          <a:p>
            <a:pPr eaLnBrk="1" hangingPunct="1"/>
            <a:r>
              <a:rPr lang="en-GB" sz="3600" smtClean="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Provides feedback to a group as a whole;</a:t>
            </a:r>
          </a:p>
          <a:p>
            <a:pPr eaLnBrk="1" hangingPunct="1"/>
            <a:r>
              <a:rPr lang="en-GB" sz="2800" dirty="0" smtClean="0"/>
              <a:t>Allows students to know how they are doing by comparison with the rest of the course;</a:t>
            </a:r>
          </a:p>
          <a:p>
            <a:pPr eaLnBrk="1" hangingPunct="1"/>
            <a:r>
              <a:rPr lang="en-GB" sz="2800" dirty="0" smtClean="0"/>
              <a:t>Offers a chance to illustrate good practice;</a:t>
            </a:r>
          </a:p>
          <a:p>
            <a:pPr eaLnBrk="1" hangingPunct="1"/>
            <a:r>
              <a:rPr lang="en-GB" sz="2800" dirty="0" smtClean="0"/>
              <a:t>Minimal comments can be put on scripts;</a:t>
            </a:r>
          </a:p>
          <a:p>
            <a:pPr eaLnBrk="1" hangingPunct="1"/>
            <a:r>
              <a:rPr lang="en-GB" sz="2800" dirty="0" smtClean="0"/>
              <a:t>Generic reports can be delivered quickly electronically before moderation.</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p:spPr>
        <p:txBody>
          <a:bodyPr/>
          <a:lstStyle/>
          <a:p>
            <a:pPr eaLnBrk="1" hangingPunct="1"/>
            <a:r>
              <a:rPr lang="en-GB" sz="3600" smtClean="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smtClean="0"/>
              <a:t>Staff mark assignments with minimal in-text comment and provide grades/marks as normal;</a:t>
            </a:r>
          </a:p>
          <a:p>
            <a:pPr eaLnBrk="1" hangingPunct="1"/>
            <a:r>
              <a:rPr lang="en-GB" sz="2800" smtClean="0"/>
              <a:t>Notes are made of similar points from several students’ work;</a:t>
            </a:r>
          </a:p>
          <a:p>
            <a:pPr eaLnBrk="1" hangingPunct="1"/>
            <a:r>
              <a:rPr lang="en-GB" sz="2800" smtClean="0"/>
              <a:t>A report is compiled which identifies examples of good practice, areas where a number of students made similar errors and additional reading suggestions.</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1214423"/>
          </a:xfrm>
          <a:noFill/>
        </p:spPr>
        <p:txBody>
          <a:bodyPr/>
          <a:lstStyle/>
          <a:p>
            <a:pPr eaLnBrk="1" hangingPunct="1"/>
            <a:r>
              <a:rPr lang="en-GB" sz="3200" dirty="0" smtClean="0"/>
              <a:t>Using ‘expanded’ model answers: why?</a:t>
            </a:r>
          </a:p>
        </p:txBody>
      </p:sp>
      <p:sp>
        <p:nvSpPr>
          <p:cNvPr id="19459" name="Rectangle 3"/>
          <p:cNvSpPr>
            <a:spLocks noGrp="1" noChangeArrowheads="1"/>
          </p:cNvSpPr>
          <p:nvPr>
            <p:ph type="body" idx="1"/>
          </p:nvPr>
        </p:nvSpPr>
        <p:spPr>
          <a:xfrm>
            <a:off x="685800" y="1714488"/>
            <a:ext cx="7772400" cy="4381512"/>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They give students a good idea of what can be expected of them;</a:t>
            </a:r>
          </a:p>
          <a:p>
            <a:pPr eaLnBrk="1" hangingPunct="1"/>
            <a:r>
              <a:rPr lang="en-GB" sz="2800" dirty="0" smtClean="0"/>
              <a:t>It is sometimes easier to show students than tell them what we are after;</a:t>
            </a:r>
          </a:p>
          <a:p>
            <a:pPr eaLnBrk="1" hangingPunct="1"/>
            <a:r>
              <a:rPr lang="en-GB" sz="2800" dirty="0" smtClean="0"/>
              <a:t>They can be time efficient; </a:t>
            </a:r>
          </a:p>
          <a:p>
            <a:pPr eaLnBrk="1" hangingPunct="1"/>
            <a:r>
              <a:rPr lang="en-GB" sz="2800" dirty="0" smtClean="0"/>
              <a:t>They show how solutions have been reached;</a:t>
            </a:r>
          </a:p>
          <a:p>
            <a:pPr eaLnBrk="1" hangingPunct="1"/>
            <a:r>
              <a:rPr lang="en-GB" sz="2800" dirty="0" smtClean="0"/>
              <a:t>They demonstrate good practice;</a:t>
            </a:r>
          </a:p>
          <a:p>
            <a:pPr eaLnBrk="1" hangingPunct="1"/>
            <a:r>
              <a:rPr lang="en-GB" sz="2800" dirty="0" smtClean="0"/>
              <a:t>The commentary can indicate why an answer is good.</a:t>
            </a:r>
          </a:p>
          <a:p>
            <a:pPr eaLnBrk="1" hangingPunct="1"/>
            <a:endParaRPr lang="en-GB" sz="2800" dirty="0" smtClean="0"/>
          </a:p>
          <a:p>
            <a:pPr eaLnBrk="1" hangingPunct="1"/>
            <a:endParaRPr lang="en-GB" sz="2800" dirty="0"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p:spPr>
        <p:txBody>
          <a:bodyPr/>
          <a:lstStyle/>
          <a:p>
            <a:pPr eaLnBrk="1" hangingPunct="1"/>
            <a:r>
              <a:rPr lang="en-GB" sz="3600" smtClean="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smtClean="0"/>
              <a:t>Staff preparing an assignment can draft a model answer;</a:t>
            </a:r>
          </a:p>
          <a:p>
            <a:pPr eaLnBrk="1" hangingPunct="1"/>
            <a:r>
              <a:rPr lang="en-GB" sz="2800" smtClean="0"/>
              <a:t>Student work (or extracts from several student’s answers) can be anonymised and (with permission) used as a model;</a:t>
            </a:r>
          </a:p>
          <a:p>
            <a:pPr eaLnBrk="1" hangingPunct="1"/>
            <a:r>
              <a:rPr lang="en-GB" sz="2800" smtClean="0"/>
              <a:t>Text can be placed on page with explanatory comments appended (‘exploded text’);</a:t>
            </a:r>
          </a:p>
          <a:p>
            <a:pPr eaLnBrk="1" hangingPunct="1"/>
            <a:r>
              <a:rPr lang="en-GB" sz="2800" smtClean="0"/>
              <a:t>However, caution should be exercised in order to lead students to think only one approach is acceptable.</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609600"/>
            <a:ext cx="8458200" cy="1143000"/>
          </a:xfrm>
          <a:noFill/>
        </p:spPr>
        <p:txBody>
          <a:bodyPr/>
          <a:lstStyle/>
          <a:p>
            <a:pPr eaLnBrk="1" hangingPunct="1"/>
            <a:r>
              <a:rPr lang="en-GB" sz="3600" smtClean="0"/>
              <a:t>Assignment return sheets: why?</a:t>
            </a:r>
          </a:p>
        </p:txBody>
      </p:sp>
      <p:sp>
        <p:nvSpPr>
          <p:cNvPr id="21507" name="Rectangle 3"/>
          <p:cNvSpPr>
            <a:spLocks noGrp="1" noChangeArrowheads="1"/>
          </p:cNvSpPr>
          <p:nvPr>
            <p:ph type="body" idx="1"/>
          </p:nvPr>
        </p:nvSpPr>
        <p:spPr>
          <a:xfrm>
            <a:off x="250825" y="1844675"/>
            <a:ext cx="8713788" cy="42513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smtClean="0"/>
              <a:t>Proformas save assessors writing the same thing repeatedly;</a:t>
            </a:r>
          </a:p>
          <a:p>
            <a:pPr eaLnBrk="1" hangingPunct="1"/>
            <a:r>
              <a:rPr lang="en-GB" sz="2800" smtClean="0"/>
              <a:t>Helps to keep assessors’ comments on track;</a:t>
            </a:r>
          </a:p>
          <a:p>
            <a:pPr eaLnBrk="1" hangingPunct="1"/>
            <a:r>
              <a:rPr lang="en-GB" sz="2800" smtClean="0"/>
              <a:t>Shows how criteria match up to performance and how marks are derived;</a:t>
            </a:r>
          </a:p>
          <a:p>
            <a:pPr eaLnBrk="1" hangingPunct="1"/>
            <a:r>
              <a:rPr lang="en-GB" sz="2800" smtClean="0"/>
              <a:t>Helps students to see what is valued;</a:t>
            </a:r>
          </a:p>
          <a:p>
            <a:pPr eaLnBrk="1" hangingPunct="1"/>
            <a:r>
              <a:rPr lang="en-GB" sz="2800" smtClean="0"/>
              <a:t>Provides a useful written record.</a:t>
            </a:r>
          </a:p>
          <a:p>
            <a:pPr eaLnBrk="1" hangingPunct="1"/>
            <a:endParaRPr lang="en-GB" sz="280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p:spPr>
        <p:txBody>
          <a:bodyPr/>
          <a:lstStyle/>
          <a:p>
            <a:pPr eaLnBrk="1" hangingPunct="1"/>
            <a:r>
              <a:rPr lang="en-GB" sz="3600" smtClean="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smtClean="0"/>
              <a:t>Criteria presented in assignment brief can be utilised in a proforma;</a:t>
            </a:r>
          </a:p>
          <a:p>
            <a:pPr eaLnBrk="1" hangingPunct="1"/>
            <a:r>
              <a:rPr lang="en-GB" sz="2800" smtClean="0"/>
              <a:t>Variations in weighting can be clearly identified;</a:t>
            </a:r>
          </a:p>
          <a:p>
            <a:pPr eaLnBrk="1" hangingPunct="1"/>
            <a:r>
              <a:rPr lang="en-GB" sz="2800" smtClean="0"/>
              <a:t>A Likert scale or boxes can be used to speed tutor’s responses;</a:t>
            </a:r>
          </a:p>
          <a:p>
            <a:pPr eaLnBrk="1" hangingPunct="1"/>
            <a:r>
              <a:rPr lang="en-GB" sz="2800" smtClean="0"/>
              <a:t>Space can be provided for individual comments.</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a:noFill/>
          </a:ln>
        </p:spPr>
        <p:txBody>
          <a:bodyPr vert="horz" wrap="square" lIns="91440" tIns="45720" rIns="91440" bIns="45720" numCol="1" anchor="b" anchorCtr="0" compatLnSpc="1">
            <a:prstTxWarp prst="textNoShape">
              <a:avLst/>
            </a:prstTxWarp>
          </a:bodyPr>
          <a:lstStyle/>
          <a:p>
            <a:r>
              <a:rPr lang="en-GB" sz="3200" dirty="0" smtClean="0"/>
              <a:t>Sample assignment return proforma</a:t>
            </a:r>
            <a:endParaRPr lang="en-GB" sz="32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p:spPr>
        <p:txBody>
          <a:bodyPr/>
          <a:lstStyle/>
          <a:p>
            <a:pPr eaLnBrk="1" hangingPunct="1"/>
            <a:r>
              <a:rPr lang="en-GB" sz="3600" smtClean="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smtClean="0"/>
              <a:t>Harnesses a resource of comments you already use;</a:t>
            </a:r>
          </a:p>
          <a:p>
            <a:pPr eaLnBrk="1" hangingPunct="1"/>
            <a:r>
              <a:rPr lang="en-GB" sz="2800" smtClean="0"/>
              <a:t>Avoids writing same comments repeatedly;</a:t>
            </a:r>
          </a:p>
          <a:p>
            <a:pPr eaLnBrk="1" hangingPunct="1"/>
            <a:r>
              <a:rPr lang="en-GB" sz="2800" smtClean="0"/>
              <a:t>Allows you to give individual comments additionally to the students who really need them;</a:t>
            </a:r>
          </a:p>
          <a:p>
            <a:pPr eaLnBrk="1" hangingPunct="1"/>
            <a:r>
              <a:rPr lang="en-GB" sz="2800" smtClean="0"/>
              <a:t>Can be automated with use of technology.</a:t>
            </a:r>
          </a:p>
          <a:p>
            <a:pPr eaLnBrk="1" hangingPunct="1"/>
            <a:endParaRPr lang="en-GB" sz="280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p:spPr>
        <p:txBody>
          <a:bodyPr/>
          <a:lstStyle/>
          <a:p>
            <a:pPr eaLnBrk="1" hangingPunct="1"/>
            <a:r>
              <a:rPr lang="en-GB" sz="3600" smtClean="0"/>
              <a:t>Statement banks: how?</a:t>
            </a:r>
          </a:p>
        </p:txBody>
      </p:sp>
      <p:sp>
        <p:nvSpPr>
          <p:cNvPr id="28675" name="Rectangle 3"/>
          <p:cNvSpPr>
            <a:spLocks noGrp="1" noChangeArrowheads="1"/>
          </p:cNvSpPr>
          <p:nvPr>
            <p:ph type="body" idx="1"/>
          </p:nvPr>
        </p:nvSpPr>
        <p:spPr>
          <a:noFill/>
        </p:spPr>
        <p:txBody>
          <a:bodyPr/>
          <a:lstStyle/>
          <a:p>
            <a:pPr eaLnBrk="1" hangingPunct="1"/>
            <a:r>
              <a:rPr lang="en-GB" dirty="0" smtClean="0"/>
              <a:t>Tutor identifies a range of regularly used comments written on students’ work;</a:t>
            </a:r>
          </a:p>
          <a:p>
            <a:pPr eaLnBrk="1" hangingPunct="1"/>
            <a:r>
              <a:rPr lang="en-GB" dirty="0" smtClean="0"/>
              <a:t>These are collated and numbered;</a:t>
            </a:r>
          </a:p>
          <a:p>
            <a:pPr eaLnBrk="1" hangingPunct="1"/>
            <a:r>
              <a:rPr lang="en-GB" dirty="0" smtClean="0"/>
              <a:t>Tutor marks work and writes numbers on text of assignment where specific comments apply, or provides a written (or emailed) detailed commentary which pulls together the appropriate items into continuous prose;</a:t>
            </a:r>
          </a:p>
          <a:p>
            <a:pPr eaLnBrk="1" hangingPunct="1"/>
            <a:r>
              <a:rPr lang="en-GB" dirty="0" smtClean="0"/>
              <a:t>Moodle and other platforms can do much of the drudgery in terms of collating marks, returning work etc. Assignment handler can return comments and only release marks when students have commented.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mtClean="0"/>
              <a:t>“Assessment methods and requirements probably have a greater influence on how and what students learn than any other single factor. This influence may well be of greater importance than the impact of teaching materials” (Boud 1988)</a:t>
            </a:r>
            <a:endParaRPr lang="en-GB"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p:spPr>
        <p:txBody>
          <a:bodyPr/>
          <a:lstStyle/>
          <a:p>
            <a:pPr eaLnBrk="1" hangingPunct="1"/>
            <a:r>
              <a:rPr lang="en-GB" sz="3600" dirty="0" smtClean="0"/>
              <a:t>Computer-assisted assignments: how?</a:t>
            </a:r>
          </a:p>
        </p:txBody>
      </p:sp>
      <p:sp>
        <p:nvSpPr>
          <p:cNvPr id="30723" name="Rectangle 3"/>
          <p:cNvSpPr>
            <a:spLocks noGrp="1" noChangeArrowheads="1"/>
          </p:cNvSpPr>
          <p:nvPr>
            <p:ph type="body" idx="1"/>
          </p:nvPr>
        </p:nvSpPr>
        <p:spPr>
          <a:xfrm>
            <a:off x="179388" y="1412875"/>
            <a:ext cx="8785225" cy="4752975"/>
          </a:xfrm>
          <a:noFill/>
        </p:spPr>
        <p:txBody>
          <a:bodyPr/>
          <a:lstStyle/>
          <a:p>
            <a:pPr eaLnBrk="1" hangingPunct="1"/>
            <a:r>
              <a:rPr lang="en-GB" sz="2800" dirty="0" smtClean="0"/>
              <a:t>This should not be a cottage industry!</a:t>
            </a:r>
          </a:p>
          <a:p>
            <a:pPr eaLnBrk="1" hangingPunct="1"/>
            <a:r>
              <a:rPr lang="en-GB" sz="2800" dirty="0" smtClean="0"/>
              <a:t>Training and support both in designing questions and applying the relevant technology are essential;</a:t>
            </a:r>
          </a:p>
          <a:p>
            <a:pPr eaLnBrk="1" hangingPunct="1"/>
            <a:r>
              <a:rPr lang="en-GB" sz="2800" dirty="0" smtClean="0"/>
              <a:t>Testing and piloting of CAA items is also imperative;</a:t>
            </a:r>
          </a:p>
          <a:p>
            <a:pPr eaLnBrk="1" hangingPunct="1"/>
            <a:r>
              <a:rPr lang="en-GB" sz="2800" dirty="0" smtClean="0"/>
              <a:t>Make use of existing test packages (e.g. from publishers), colleagues with expertise and advice from software companies (e.g. </a:t>
            </a:r>
            <a:r>
              <a:rPr lang="en-GB" sz="2800" dirty="0" err="1" smtClean="0"/>
              <a:t>QuestionMark</a:t>
            </a:r>
            <a:r>
              <a:rPr lang="en-GB" sz="2800" dirty="0" smtClean="0"/>
              <a:t>);</a:t>
            </a:r>
          </a:p>
          <a:p>
            <a:pPr eaLnBrk="1" hangingPunct="1"/>
            <a:r>
              <a:rPr lang="en-GB" sz="2800" dirty="0" smtClean="0"/>
              <a:t>We can make use of assessment management systems like </a:t>
            </a:r>
            <a:r>
              <a:rPr lang="en-GB" sz="2800" dirty="0" err="1" smtClean="0"/>
              <a:t>Livetext</a:t>
            </a:r>
            <a:r>
              <a:rPr lang="en-GB" sz="2800" dirty="0" smtClean="0"/>
              <a:t> and Taskstream. </a:t>
            </a:r>
          </a:p>
          <a:p>
            <a:pPr eaLnBrk="1" hangingPunct="1">
              <a:buFontTx/>
              <a:buNone/>
            </a:pPr>
            <a:r>
              <a:rPr lang="en-GB" sz="2800" dirty="0" smtClean="0">
                <a:cs typeface="Times New Roman" pitchFamily="18" charset="0"/>
              </a:rPr>
              <a:t>	</a:t>
            </a:r>
            <a:endParaRPr lang="en-GB" sz="2800" i="1" dirty="0" smtClean="0">
              <a:cs typeface="Times New Roman" pitchFamily="18" charset="0"/>
            </a:endParaRPr>
          </a:p>
          <a:p>
            <a:pPr eaLnBrk="1" hangingPunct="1"/>
            <a:endParaRPr lang="en-GB" sz="2800" i="1" dirty="0"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p:spPr>
        <p:txBody>
          <a:bodyPr/>
          <a:lstStyle/>
          <a:p>
            <a:pPr eaLnBrk="1" hangingPunct="1"/>
            <a:r>
              <a:rPr lang="en-GB" sz="3600" smtClean="0"/>
              <a:t>Computer-assisted assessment: why?</a:t>
            </a:r>
          </a:p>
        </p:txBody>
      </p:sp>
      <p:sp>
        <p:nvSpPr>
          <p:cNvPr id="29699" name="Rectangle 3"/>
          <p:cNvSpPr>
            <a:spLocks noGrp="1" noChangeArrowheads="1"/>
          </p:cNvSpPr>
          <p:nvPr>
            <p:ph type="body" idx="1"/>
          </p:nvPr>
        </p:nvSpPr>
        <p:spPr>
          <a:noFill/>
        </p:spPr>
        <p:txBody>
          <a:bodyPr/>
          <a:lstStyle/>
          <a:p>
            <a:pPr eaLnBrk="1" hangingPunct="1"/>
            <a:r>
              <a:rPr lang="en-GB" sz="2800" dirty="0" smtClean="0"/>
              <a:t>Enables feedback to be given regularly and incrementally;</a:t>
            </a:r>
          </a:p>
          <a:p>
            <a:pPr eaLnBrk="1" hangingPunct="1"/>
            <a:r>
              <a:rPr lang="en-GB" sz="2800" dirty="0" smtClean="0"/>
              <a:t>Saves tutor time for large cohorts and repeated classes;</a:t>
            </a:r>
          </a:p>
          <a:p>
            <a:pPr eaLnBrk="1" hangingPunct="1"/>
            <a:r>
              <a:rPr lang="en-GB" sz="2800" dirty="0" smtClean="0"/>
              <a:t>Can allow instant (or rapid) on screen feedback to e.g. MCQ options;</a:t>
            </a:r>
          </a:p>
          <a:p>
            <a:pPr eaLnBrk="1" hangingPunct="1"/>
            <a:r>
              <a:rPr lang="en-GB" sz="2800" dirty="0" smtClean="0"/>
              <a:t>Saves drudgery, (but not a quick fix);</a:t>
            </a:r>
          </a:p>
          <a:p>
            <a:pPr eaLnBrk="1" hangingPunct="1"/>
            <a:r>
              <a:rPr lang="en-GB" sz="2800" dirty="0" smtClean="0"/>
              <a:t>Is really worth while for large cohorts and where content doesn’t alter fast.</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p:spPr>
        <p:txBody>
          <a:bodyPr/>
          <a:lstStyle/>
          <a:p>
            <a:pPr eaLnBrk="1" hangingPunct="1"/>
            <a:r>
              <a:rPr lang="en-GB" sz="3600" dirty="0" smtClean="0"/>
              <a:t>Computer-assisted assignments: how?</a:t>
            </a:r>
          </a:p>
        </p:txBody>
      </p:sp>
      <p:sp>
        <p:nvSpPr>
          <p:cNvPr id="30723" name="Rectangle 3"/>
          <p:cNvSpPr>
            <a:spLocks noGrp="1" noChangeArrowheads="1"/>
          </p:cNvSpPr>
          <p:nvPr>
            <p:ph type="body" idx="1"/>
          </p:nvPr>
        </p:nvSpPr>
        <p:spPr>
          <a:xfrm>
            <a:off x="179388" y="1412875"/>
            <a:ext cx="8785225" cy="4752975"/>
          </a:xfrm>
          <a:noFill/>
        </p:spPr>
        <p:txBody>
          <a:bodyPr/>
          <a:lstStyle/>
          <a:p>
            <a:pPr eaLnBrk="1" hangingPunct="1"/>
            <a:r>
              <a:rPr lang="en-GB" sz="2800" dirty="0" smtClean="0"/>
              <a:t>Designing them should not be a cottage industry!</a:t>
            </a:r>
          </a:p>
          <a:p>
            <a:pPr eaLnBrk="1" hangingPunct="1"/>
            <a:r>
              <a:rPr lang="en-GB" sz="2800" dirty="0" smtClean="0"/>
              <a:t>Training and support both in designing questions and applying the relevant technology are essential;</a:t>
            </a:r>
          </a:p>
          <a:p>
            <a:pPr eaLnBrk="1" hangingPunct="1"/>
            <a:r>
              <a:rPr lang="en-GB" sz="2800" dirty="0" smtClean="0"/>
              <a:t>Testing and piloting of CAA items is also imperative;</a:t>
            </a:r>
          </a:p>
          <a:p>
            <a:pPr eaLnBrk="1" hangingPunct="1"/>
            <a:r>
              <a:rPr lang="en-GB" sz="2800" dirty="0" smtClean="0"/>
              <a:t>We can make use of existing test packages (e.g. from publishers), colleagues with expertise and advice from software companies (e.g. Moodle, </a:t>
            </a:r>
            <a:r>
              <a:rPr lang="en-GB" sz="2800" dirty="0" err="1" smtClean="0"/>
              <a:t>Turnitin</a:t>
            </a:r>
            <a:r>
              <a:rPr lang="en-GB" sz="2800" dirty="0" smtClean="0"/>
              <a:t>, </a:t>
            </a:r>
            <a:r>
              <a:rPr lang="en-GB" sz="2800" dirty="0" err="1" smtClean="0"/>
              <a:t>QuestionMark</a:t>
            </a:r>
            <a:r>
              <a:rPr lang="en-GB" sz="2800" dirty="0" smtClean="0"/>
              <a:t>). </a:t>
            </a:r>
          </a:p>
          <a:p>
            <a:pPr eaLnBrk="1" hangingPunct="1">
              <a:buFontTx/>
              <a:buNone/>
            </a:pPr>
            <a:r>
              <a:rPr lang="en-GB" sz="2800" dirty="0" smtClean="0">
                <a:cs typeface="Times New Roman" pitchFamily="18" charset="0"/>
              </a:rPr>
              <a:t>	</a:t>
            </a:r>
            <a:endParaRPr lang="en-GB" sz="2800" i="1" dirty="0" smtClean="0">
              <a:cs typeface="Times New Roman" pitchFamily="18" charset="0"/>
            </a:endParaRPr>
          </a:p>
          <a:p>
            <a:pPr eaLnBrk="1" hangingPunct="1"/>
            <a:endParaRPr lang="en-GB" sz="2800" i="1" dirty="0"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600" smtClean="0"/>
              <a:t>Use CAA </a:t>
            </a:r>
            <a:r>
              <a:rPr lang="en-GB" sz="3600" i="1" smtClean="0"/>
              <a:t>for</a:t>
            </a:r>
            <a:r>
              <a:rPr lang="en-GB" sz="3600" smtClean="0"/>
              <a:t> rather than </a:t>
            </a:r>
            <a:r>
              <a:rPr lang="en-GB" sz="3600" i="1" smtClean="0"/>
              <a:t>of</a:t>
            </a:r>
            <a:r>
              <a:rPr lang="en-GB" sz="3600" smtClean="0"/>
              <a:t> learning</a:t>
            </a:r>
          </a:p>
        </p:txBody>
      </p:sp>
      <p:sp>
        <p:nvSpPr>
          <p:cNvPr id="31747" name="Rectangle 3"/>
          <p:cNvSpPr>
            <a:spLocks noGrp="1" noChangeArrowheads="1"/>
          </p:cNvSpPr>
          <p:nvPr>
            <p:ph type="body" idx="1"/>
          </p:nvPr>
        </p:nvSpPr>
        <p:spPr/>
        <p:txBody>
          <a:bodyPr/>
          <a:lstStyle/>
          <a:p>
            <a:pPr marL="609600" indent="-609600" eaLnBrk="1" hangingPunct="1"/>
            <a:r>
              <a:rPr lang="en-GB" dirty="0" smtClean="0"/>
              <a:t>We can employ computer-assisted formative assessment with responses to student work automatically generated by email; </a:t>
            </a:r>
          </a:p>
          <a:p>
            <a:pPr marL="609600" indent="-609600" eaLnBrk="1" hangingPunct="1"/>
            <a:r>
              <a:rPr lang="en-GB" dirty="0" smtClean="0"/>
              <a:t>Students seem to really like having the chance to find out how they are doing, and attempt tests several times in an environment where no one else is watching how they do; </a:t>
            </a:r>
          </a:p>
          <a:p>
            <a:pPr marL="609600" indent="-609600" eaLnBrk="1" hangingPunct="1"/>
            <a:r>
              <a:rPr lang="en-GB" dirty="0" smtClean="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pPr marL="609600" indent="-609600" eaLnBrk="1" hangingPunct="1"/>
            <a:endParaRPr lang="en-GB" sz="2800" dirty="0"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p:spPr>
        <p:txBody>
          <a:bodyPr/>
          <a:lstStyle/>
          <a:p>
            <a:pPr eaLnBrk="1" hangingPunct="1"/>
            <a:r>
              <a:rPr lang="en-GB" smtClean="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smtClean="0"/>
              <a:t>Intra-tutor and Inter-tutor reliability need to be assured;</a:t>
            </a:r>
          </a:p>
          <a:p>
            <a:pPr eaLnBrk="1" hangingPunct="1"/>
            <a:r>
              <a:rPr lang="en-GB" sz="2800" dirty="0" smtClean="0"/>
              <a:t>Practices and processes need to be transparently fair to all students;</a:t>
            </a:r>
          </a:p>
          <a:p>
            <a:pPr eaLnBrk="1" hangingPunct="1"/>
            <a:r>
              <a:rPr lang="en-GB" sz="2800" dirty="0" smtClean="0"/>
              <a:t>Cheat and plagiarisers need to be deterred/punished;</a:t>
            </a:r>
          </a:p>
          <a:p>
            <a:pPr eaLnBrk="1" hangingPunct="1"/>
            <a:r>
              <a:rPr lang="en-GB" sz="2800" dirty="0" smtClean="0"/>
              <a:t>Assessment needs to be manageable for both staff and students;</a:t>
            </a:r>
          </a:p>
          <a:p>
            <a:pPr eaLnBrk="1" hangingPunct="1"/>
            <a:r>
              <a:rPr lang="en-GB" sz="2800" dirty="0" smtClean="0"/>
              <a:t>Assignments should assess what has been taught/learned not what it is easy to assess.</a:t>
            </a:r>
            <a:endParaRPr lang="en-GB" dirty="0"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email">
            <a:lum contrast="40000"/>
          </a:blip>
          <a:srcRect/>
          <a:stretch>
            <a:fillRect/>
          </a:stretch>
        </p:blipFill>
        <p:spPr bwMode="auto">
          <a:xfrm>
            <a:off x="-409575" y="-214313"/>
            <a:ext cx="9553575" cy="680085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World cafe  activity</a:t>
            </a:r>
            <a:endParaRPr lang="en-GB" dirty="0"/>
          </a:p>
        </p:txBody>
      </p:sp>
      <p:sp>
        <p:nvSpPr>
          <p:cNvPr id="5" name="Subtitle 4"/>
          <p:cNvSpPr>
            <a:spLocks noGrp="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Using the table cloth as your scribble pad, aim to identify between two and five prioritised changes you want to make </a:t>
            </a:r>
            <a:endParaRPr lang="en-GB" sz="2400" dirty="0"/>
          </a:p>
        </p:txBody>
      </p:sp>
      <p:sp>
        <p:nvSpPr>
          <p:cNvPr id="3" name="Content Placeholder 2"/>
          <p:cNvSpPr>
            <a:spLocks noGrp="1"/>
          </p:cNvSpPr>
          <p:nvPr>
            <p:ph idx="1"/>
          </p:nvPr>
        </p:nvSpPr>
        <p:spPr>
          <a:xfrm>
            <a:off x="468313" y="1142984"/>
            <a:ext cx="8229600" cy="5059379"/>
          </a:xfrm>
        </p:spPr>
        <p:txBody>
          <a:bodyPr/>
          <a:lstStyle/>
          <a:p>
            <a:pPr>
              <a:buNone/>
            </a:pPr>
            <a:r>
              <a:rPr lang="en-GB" sz="2300" dirty="0" smtClean="0"/>
              <a:t>The purpose of this activity is to give you all opportunities  to consider ways that you can strategically enhance you assessment and feedback practice. For this task, it works well if you sit alongside people you normally work with on assessment issues. Please identify: </a:t>
            </a:r>
          </a:p>
          <a:p>
            <a:r>
              <a:rPr lang="en-GB" sz="2300" dirty="0" smtClean="0"/>
              <a:t>Whether these are short medium or long term;</a:t>
            </a:r>
          </a:p>
          <a:p>
            <a:r>
              <a:rPr lang="en-GB" sz="2300" dirty="0" smtClean="0"/>
              <a:t>What your timescale/milestones might be;</a:t>
            </a:r>
          </a:p>
          <a:p>
            <a:r>
              <a:rPr lang="en-GB" sz="2300" dirty="0" smtClean="0"/>
              <a:t>Who will take a lead on making them happen;</a:t>
            </a:r>
          </a:p>
          <a:p>
            <a:r>
              <a:rPr lang="en-GB" sz="2300" dirty="0" smtClean="0"/>
              <a:t>How you might involve students in making these changes;</a:t>
            </a:r>
          </a:p>
          <a:p>
            <a:r>
              <a:rPr lang="en-GB" sz="2300" dirty="0" smtClean="0"/>
              <a:t>What resources and support you need to make them happen;</a:t>
            </a:r>
          </a:p>
          <a:p>
            <a:r>
              <a:rPr lang="en-GB" sz="2300" dirty="0" smtClean="0"/>
              <a:t>What might get in the way of you achieving this, and what you can do to mitigate these problems;</a:t>
            </a:r>
          </a:p>
          <a:p>
            <a:r>
              <a:rPr lang="en-GB" sz="2300" dirty="0" smtClean="0"/>
              <a:t>How you will know when you have achieved them successfully.</a:t>
            </a:r>
          </a:p>
          <a:p>
            <a:endParaRPr lang="en-GB" sz="2300"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smtClean="0"/>
              <a:t>Assessment strategies are often under-designed;</a:t>
            </a:r>
          </a:p>
          <a:p>
            <a:pPr eaLnBrk="1" hangingPunct="1"/>
            <a:r>
              <a:rPr lang="en-US" dirty="0" smtClean="0"/>
              <a:t>We need to consider the fitness for purpose of each element of the assessment programme;</a:t>
            </a:r>
          </a:p>
          <a:p>
            <a:pPr eaLnBrk="1" hangingPunct="1"/>
            <a:r>
              <a:rPr lang="en-US" dirty="0" smtClean="0"/>
              <a:t>This will include the assignment questions/tasks themselves, the briefings, the marking criteria, the moderation process and the feedback;</a:t>
            </a:r>
          </a:p>
          <a:p>
            <a:pPr eaLnBrk="1" hangingPunct="1"/>
            <a:r>
              <a:rPr lang="en-US"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smtClean="0"/>
              <a:t>If we do this, assessment can contribute to improving student learning, thereby making a marked improvement.</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assessment for? What can it do? How much does it matter?</a:t>
            </a:r>
            <a:endParaRPr lang="en-GB" dirty="0"/>
          </a:p>
        </p:txBody>
      </p:sp>
      <p:sp>
        <p:nvSpPr>
          <p:cNvPr id="3" name="Content Placeholder 2"/>
          <p:cNvSpPr>
            <a:spLocks noGrp="1"/>
          </p:cNvSpPr>
          <p:nvPr>
            <p:ph idx="1"/>
          </p:nvPr>
        </p:nvSpPr>
        <p:spPr/>
        <p:txBody>
          <a:bodyPr/>
          <a:lstStyle/>
          <a:p>
            <a:r>
              <a:rPr lang="en-GB" dirty="0" smtClean="0"/>
              <a:t>Many argue nowadays that assessment is crucially an integral part of the learning process rather than just a means of judging the extent to which learning has taken place;</a:t>
            </a:r>
          </a:p>
          <a:p>
            <a:r>
              <a:rPr lang="en-GB" dirty="0" smtClean="0"/>
              <a:t>Assessment activities can help students get the measure of their achievement and can motivate learning, but can also destroy confidence and undermine already disadvantaged students;</a:t>
            </a:r>
          </a:p>
          <a:p>
            <a:r>
              <a:rPr lang="en-GB" dirty="0" smtClean="0"/>
              <a:t>As far as I am concerned there is nothing we do for students that has as much impact as assessment and therefore it’s really worth thinking through how it adds value to the learning experience.</a:t>
            </a:r>
            <a:endParaRPr lang="en-GB"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smtClean="0">
                <a:cs typeface="Times New Roman" pitchFamily="18" charset="0"/>
              </a:rPr>
              <a:t>Bloxham, S. and Boyd, P. (2007) </a:t>
            </a:r>
            <a:r>
              <a:rPr lang="en-GB" sz="1800" i="1" dirty="0" smtClean="0">
                <a:cs typeface="Times New Roman" pitchFamily="18" charset="0"/>
              </a:rPr>
              <a:t>Developing effective assessment in higher education: a practical guide</a:t>
            </a:r>
            <a:r>
              <a:rPr lang="en-GB" sz="1800" dirty="0" smtClean="0">
                <a:cs typeface="Times New Roman" pitchFamily="18" charset="0"/>
              </a:rPr>
              <a:t>, 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endParaRPr lang="en-GB" sz="1800" dirty="0" smtClean="0"/>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a:t>
            </a:r>
            <a:r>
              <a:rPr lang="en-GB" sz="1800" i="1" dirty="0" smtClean="0"/>
              <a:t>Teaching International students: improving learning for all. </a:t>
            </a:r>
            <a:r>
              <a:rPr lang="en-GB" sz="1800" dirty="0" smtClean="0"/>
              <a:t>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a:t>
            </a:r>
            <a:r>
              <a:rPr lang="en-GB" sz="1800" i="1" dirty="0" smtClean="0"/>
              <a:t>Improving student retention in Higher Education,</a:t>
            </a:r>
            <a:r>
              <a:rPr lang="en-GB" sz="1800" dirty="0" smtClean="0"/>
              <a:t>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Higher Education Academy (2012) </a:t>
            </a:r>
            <a:r>
              <a:rPr lang="en-GB" sz="1800" i="1" dirty="0" smtClean="0"/>
              <a:t>A marked improvement; transforming assessment in higher education</a:t>
            </a:r>
            <a:r>
              <a:rPr lang="en-GB" sz="1800" dirty="0" smtClean="0"/>
              <a:t>, York: HEA.</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None/>
              <a:defRPr/>
            </a:pPr>
            <a:r>
              <a:rPr lang="en-GB" sz="1800" dirty="0" smtClean="0"/>
              <a:t>PASS project Bradford </a:t>
            </a:r>
            <a:r>
              <a:rPr lang="en-GB" sz="1800" dirty="0" smtClean="0">
                <a:hlinkClick r:id="rId3"/>
              </a:rPr>
              <a:t>http://www.pass.brad.ac.uk/</a:t>
            </a:r>
            <a:r>
              <a:rPr lang="en-GB" sz="1800" dirty="0" smtClean="0"/>
              <a:t> Accessed November 2013</a:t>
            </a:r>
          </a:p>
          <a:p>
            <a:pPr eaLnBrk="1" hangingPunct="1">
              <a:buNone/>
              <a:defRPr/>
            </a:pPr>
            <a:r>
              <a:rPr lang="en-GB" sz="1800" dirty="0" smtClean="0"/>
              <a:t>Pickford, R. and Brown, S. (2006) </a:t>
            </a:r>
            <a:r>
              <a:rPr lang="en-GB" sz="1800" i="1" dirty="0" smtClean="0"/>
              <a:t>Assessing skills and practice,</a:t>
            </a:r>
            <a:r>
              <a:rPr lang="en-GB" sz="1800" dirty="0" smtClean="0"/>
              <a:t> London: Routledge. </a:t>
            </a:r>
          </a:p>
          <a:p>
            <a:pPr eaLnBrk="1" hangingPunct="1">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(2007)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Improving students’ learning by developing their understanding of assessment criteria and processes</a:t>
            </a:r>
            <a:r>
              <a:rPr lang="en-GB" sz="1800" i="1" dirty="0" smtClean="0"/>
              <a:t>, 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eaLnBrk="1" hangingPunct="1">
              <a:buNone/>
            </a:pPr>
            <a:r>
              <a:rPr lang="en-GB" sz="1800" dirty="0" smtClean="0"/>
              <a:t>Sadler, D. Royce (2010) Beyond feedback: developing student capability in complex appraisal,</a:t>
            </a:r>
            <a:br>
              <a:rPr lang="en-GB" sz="1800" dirty="0" smtClean="0"/>
            </a:br>
            <a:r>
              <a:rPr lang="en-GB" sz="1800" i="1" dirty="0" smtClean="0"/>
              <a:t>Assessment &amp; Evaluation in Higher Education, 35: 5, 535-550</a:t>
            </a:r>
          </a:p>
          <a:p>
            <a:pPr eaLnBrk="1" hangingPunct="1">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Fit for purpose assessment</a:t>
            </a:r>
            <a:endParaRPr lang="en-GB" dirty="0"/>
          </a:p>
        </p:txBody>
      </p:sp>
      <p:sp>
        <p:nvSpPr>
          <p:cNvPr id="3" name="Subtitle 2"/>
          <p:cNvSpPr>
            <a:spLocks noGrp="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smtClean="0"/>
              <a:t>To improve assessment we should realign it by:</a:t>
            </a:r>
          </a:p>
        </p:txBody>
      </p:sp>
      <p:sp>
        <p:nvSpPr>
          <p:cNvPr id="14339" name="Rectangle 3"/>
          <p:cNvSpPr>
            <a:spLocks noGrp="1" noChangeArrowheads="1"/>
          </p:cNvSpPr>
          <p:nvPr>
            <p:ph type="body" idx="1"/>
          </p:nvPr>
        </p:nvSpPr>
        <p:spPr/>
        <p:txBody>
          <a:bodyPr/>
          <a:lstStyle/>
          <a:p>
            <a:r>
              <a:rPr lang="en-GB" dirty="0" smtClean="0"/>
              <a:t>Exploring ways in which assessment can engage students and be integral to learning;</a:t>
            </a:r>
          </a:p>
          <a:p>
            <a:r>
              <a:rPr lang="en-GB" dirty="0" smtClean="0"/>
              <a:t>Constructively aligning (Biggs  and </a:t>
            </a:r>
            <a:r>
              <a:rPr lang="en-GB" smtClean="0"/>
              <a:t>Tan 2007) </a:t>
            </a:r>
            <a:r>
              <a:rPr lang="en-GB" dirty="0" smtClean="0"/>
              <a:t>assignments with planned learning outcomes and the curriculum taught;</a:t>
            </a:r>
          </a:p>
          <a:p>
            <a:r>
              <a:rPr lang="en-GB" dirty="0" smtClean="0"/>
              <a:t>Providing realistic tasks: students are likely to put more energy into assignments they see as authentic and worth bothering with;</a:t>
            </a:r>
          </a:p>
          <a:p>
            <a:r>
              <a:rPr lang="en-GB" dirty="0" smtClean="0"/>
              <a:t>Maximise the dialogic opportunities of student feedback.</a:t>
            </a:r>
          </a:p>
          <a:p>
            <a:endParaRPr lang="en-GB"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4806</Words>
  <Application>Microsoft Office PowerPoint</Application>
  <PresentationFormat>On-screen Show (4:3)</PresentationFormat>
  <Paragraphs>473</Paragraphs>
  <Slides>73</Slides>
  <Notes>73</Notes>
  <HiddenSlides>0</HiddenSlides>
  <MMClips>0</MMClips>
  <ScaleCrop>false</ScaleCrop>
  <HeadingPairs>
    <vt:vector size="4" baseType="variant">
      <vt:variant>
        <vt:lpstr>Theme</vt:lpstr>
      </vt:variant>
      <vt:variant>
        <vt:i4>2</vt:i4>
      </vt:variant>
      <vt:variant>
        <vt:lpstr>Slide Titles</vt:lpstr>
      </vt:variant>
      <vt:variant>
        <vt:i4>73</vt:i4>
      </vt:variant>
    </vt:vector>
  </HeadingPairs>
  <TitlesOfParts>
    <vt:vector size="75" baseType="lpstr">
      <vt:lpstr>LeedsMet template</vt:lpstr>
      <vt:lpstr>101_Custom Design</vt:lpstr>
      <vt:lpstr>Innovative Assessment: Creative Feedback</vt:lpstr>
      <vt:lpstr>An introduction to assessment issues</vt:lpstr>
      <vt:lpstr>What are the big issues associated with assessment and feedback?</vt:lpstr>
      <vt:lpstr>Slide 4</vt:lpstr>
      <vt:lpstr>Fit  for purpose assessment</vt:lpstr>
      <vt:lpstr>Why does assessment matter so much?</vt:lpstr>
      <vt:lpstr>What is assessment for? What can it do? How much does it matter?</vt:lpstr>
      <vt:lpstr>Fit for purpose assessment</vt:lpstr>
      <vt:lpstr>To improve assessment we should realign it by:</vt:lpstr>
      <vt:lpstr>Some thoughts on assessment and feedback</vt:lpstr>
      <vt:lpstr>Formative and summative assessment</vt:lpstr>
      <vt:lpstr>Background: two major current UK initiatives on assessment to consider</vt:lpstr>
      <vt:lpstr>The HEA project: A marked improvement</vt:lpstr>
      <vt:lpstr>The manifesto for change concentrates on six tenets:</vt:lpstr>
      <vt:lpstr>UK Quality Code for Higher Education Part B: Assuring and enhancing academic quality </vt:lpstr>
      <vt:lpstr>Slide 16</vt:lpstr>
      <vt:lpstr>The basis for effective assessment (2) </vt:lpstr>
      <vt:lpstr>Slide 18</vt:lpstr>
      <vt:lpstr>Slide 19</vt:lpstr>
      <vt:lpstr>Slide 20</vt:lpstr>
      <vt:lpstr>Slide 21</vt:lpstr>
      <vt:lpstr>Slide 22</vt:lpstr>
      <vt:lpstr>Assessment literacy: students do better if they can: </vt:lpstr>
      <vt:lpstr>The importance of dialogic assessment (Sadler)</vt:lpstr>
      <vt:lpstr>Sadler continued</vt:lpstr>
      <vt:lpstr>My fit-for-purpose model of assessment: the key questions</vt:lpstr>
      <vt:lpstr>Purposes: the reasons for assessment:  may include: </vt:lpstr>
      <vt:lpstr>more purposes...</vt:lpstr>
      <vt:lpstr>Orientation: choosing what we assess</vt:lpstr>
      <vt:lpstr>Methodology: being imaginative by choosing diverse assessments</vt:lpstr>
      <vt:lpstr>Alternatives to traditional exams</vt:lpstr>
      <vt:lpstr>Agency: choosing who is best placed to assess</vt:lpstr>
      <vt:lpstr>Timing: when should assessment take place?</vt:lpstr>
      <vt:lpstr>Sound and frequent assessment </vt:lpstr>
      <vt:lpstr>Assessment for learning</vt:lpstr>
      <vt:lpstr>Boud et al 2010: ‘Assessment 2020’:</vt:lpstr>
      <vt:lpstr>Slide 37</vt:lpstr>
      <vt:lpstr>Assessment for learning</vt:lpstr>
      <vt:lpstr>Assessment for learning</vt:lpstr>
      <vt:lpstr>Assessment linked to learning</vt:lpstr>
      <vt:lpstr>Sadler, the most cited author on formative assessment argues:</vt:lpstr>
      <vt:lpstr>Sadler continues…</vt:lpstr>
      <vt:lpstr>Strategies to implement assessment for learning in universities</vt:lpstr>
      <vt:lpstr>Giving feedback effectively and efficiently</vt:lpstr>
      <vt:lpstr>Streamlining assessment. Why would we wish to do it?</vt:lpstr>
      <vt:lpstr>What really impacts on learning?</vt:lpstr>
      <vt:lpstr>Efficient assessment; we need to:</vt:lpstr>
      <vt:lpstr>To give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assignments: how?</vt:lpstr>
      <vt:lpstr>Computer-assisted assessment: why?</vt:lpstr>
      <vt:lpstr>Computer-assisted assignments: how?</vt:lpstr>
      <vt:lpstr>Use CAA for rather than of learning</vt:lpstr>
      <vt:lpstr>Making assessment work well</vt:lpstr>
      <vt:lpstr>Slide 65</vt:lpstr>
      <vt:lpstr>World cafe  activity</vt:lpstr>
      <vt:lpstr>Using the table cloth as your scribble pad, aim to identify between two and five prioritised changes you want to make </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2014-05-12T20:09:14Z</dcterms:modified>
</cp:coreProperties>
</file>