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25"/>
  </p:notesMasterIdLst>
  <p:handoutMasterIdLst>
    <p:handoutMasterId r:id="rId26"/>
  </p:handoutMasterIdLst>
  <p:sldIdLst>
    <p:sldId id="261" r:id="rId2"/>
    <p:sldId id="330" r:id="rId3"/>
    <p:sldId id="306" r:id="rId4"/>
    <p:sldId id="325" r:id="rId5"/>
    <p:sldId id="308" r:id="rId6"/>
    <p:sldId id="309" r:id="rId7"/>
    <p:sldId id="310" r:id="rId8"/>
    <p:sldId id="314" r:id="rId9"/>
    <p:sldId id="307" r:id="rId10"/>
    <p:sldId id="315" r:id="rId11"/>
    <p:sldId id="311" r:id="rId12"/>
    <p:sldId id="326" r:id="rId13"/>
    <p:sldId id="312" r:id="rId14"/>
    <p:sldId id="327" r:id="rId15"/>
    <p:sldId id="316" r:id="rId16"/>
    <p:sldId id="328" r:id="rId17"/>
    <p:sldId id="313" r:id="rId18"/>
    <p:sldId id="317" r:id="rId19"/>
    <p:sldId id="320" r:id="rId20"/>
    <p:sldId id="284" r:id="rId21"/>
    <p:sldId id="276" r:id="rId22"/>
    <p:sldId id="305" r:id="rId23"/>
    <p:sldId id="304" r:id="rId24"/>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425" autoAdjust="0"/>
    <p:restoredTop sz="97500" autoAdjust="0"/>
  </p:normalViewPr>
  <p:slideViewPr>
    <p:cSldViewPr>
      <p:cViewPr>
        <p:scale>
          <a:sx n="50" d="100"/>
          <a:sy n="50" d="100"/>
        </p:scale>
        <p:origin x="-948" y="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5243795-B5A9-40B2-8826-144A3A057D4E}" type="slidenum">
              <a:rPr lang="en-GB"/>
              <a:pPr>
                <a:defRPr/>
              </a:pPr>
              <a:t>‹#›</a:t>
            </a:fld>
            <a:endParaRPr lang="en-GB"/>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09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marL="228600" indent="-228600"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C53ABEE8-39D5-4412-ABD3-5F4BFEF67CF8}"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E6B04E75-E298-4BE1-9BC3-CCD6BCBE1D7A}"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FA82814A-EC72-4176-9D13-B4FA1C90EFE5}" type="slidenum">
              <a:rPr lang="en-GB" altLang="en-US"/>
              <a:pPr>
                <a:defRPr/>
              </a:pPr>
              <a:t>‹#›</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D953CA21-25CB-4FEA-AC9C-88DEF31CD273}"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228349A-6890-4133-8D0D-17D434B892D8}"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p:txBody>
          <a:bodyPr/>
          <a:lstStyle>
            <a:lvl1pPr>
              <a:defRPr/>
            </a:lvl1pPr>
          </a:lstStyle>
          <a:p>
            <a:pPr>
              <a:defRPr/>
            </a:pPr>
            <a:fld id="{E02A6DE7-0713-4ECA-A132-893982DAB68E}"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p:txBody>
          <a:bodyPr/>
          <a:lstStyle>
            <a:lvl1pPr>
              <a:defRPr/>
            </a:lvl1pPr>
          </a:lstStyle>
          <a:p>
            <a:pPr>
              <a:defRPr/>
            </a:pPr>
            <a:fld id="{996881C2-9613-4AF9-94CC-07B89705429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p:txBody>
          <a:bodyPr/>
          <a:lstStyle>
            <a:lvl1pPr>
              <a:defRPr/>
            </a:lvl1pPr>
          </a:lstStyle>
          <a:p>
            <a:pPr>
              <a:defRPr/>
            </a:pPr>
            <a:fld id="{573C7446-95F9-4573-8F97-30BF5AF92515}"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FBEAA6CF-F308-4BAC-8273-0E5F19A9404A}"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8016B45-2C87-4777-9DEA-579FE428498F}"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381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165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308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endParaRPr lang="en-GB" altLang="en-US"/>
          </a:p>
        </p:txBody>
      </p:sp>
      <p:grpSp>
        <p:nvGrpSpPr>
          <p:cNvPr id="103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705" r:id="rId1"/>
    <p:sldLayoutId id="2147483704"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akoaotearoa.ac.nz/download/ng/file/group-4/a-tertiary-practitioners-guide-to-collecting-evidence-of-learner-benefit.pdf"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hyperlink" Target="http://www.vetmed.wsu.edu/courses-jmgay/documents/SynopsisWhatBestCollegeTeachersDo.pdf"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250825" y="142853"/>
            <a:ext cx="6821488" cy="3214710"/>
          </a:xfrm>
        </p:spPr>
        <p:txBody>
          <a:bodyPr/>
          <a:lstStyle/>
          <a:p>
            <a:pPr algn="l" eaLnBrk="1" hangingPunct="1"/>
            <a:r>
              <a:rPr lang="en-GB" sz="3600" dirty="0" smtClean="0"/>
              <a:t>Inspiring Teaching: what really works in higher education to lift the mundane into inspirational?</a:t>
            </a:r>
            <a:br>
              <a:rPr lang="en-GB" sz="3600" dirty="0" smtClean="0"/>
            </a:br>
            <a:r>
              <a:rPr lang="en-GB" sz="2800" dirty="0" smtClean="0"/>
              <a:t>Anglia Ruskin University May 2014</a:t>
            </a:r>
            <a:r>
              <a:rPr lang="en-GB" sz="2000" dirty="0" smtClean="0"/>
              <a:t/>
            </a:r>
            <a:br>
              <a:rPr lang="en-GB" sz="2000" dirty="0" smtClean="0"/>
            </a:br>
            <a:endParaRPr lang="en-GB" sz="2000" dirty="0" smtClean="0"/>
          </a:p>
        </p:txBody>
      </p:sp>
      <p:sp>
        <p:nvSpPr>
          <p:cNvPr id="12291" name="Rectangle 3"/>
          <p:cNvSpPr>
            <a:spLocks noGrp="1" noChangeArrowheads="1"/>
          </p:cNvSpPr>
          <p:nvPr>
            <p:ph type="subTitle" idx="1"/>
          </p:nvPr>
        </p:nvSpPr>
        <p:spPr>
          <a:xfrm>
            <a:off x="142844" y="3786190"/>
            <a:ext cx="7000924" cy="2379660"/>
          </a:xfrm>
        </p:spPr>
        <p:txBody>
          <a:bodyPr/>
          <a:lstStyle/>
          <a:p>
            <a:pPr algn="l" eaLnBrk="1" hangingPunct="1"/>
            <a:r>
              <a:rPr lang="en-GB" sz="2400" dirty="0" smtClean="0"/>
              <a:t>NTF, </a:t>
            </a:r>
            <a:r>
              <a:rPr lang="en-GB" sz="2400" dirty="0" smtClean="0"/>
              <a:t>PFHEA, </a:t>
            </a:r>
            <a:r>
              <a:rPr lang="en-GB" sz="2400" dirty="0" smtClean="0"/>
              <a:t>SFSEDA</a:t>
            </a:r>
            <a:endParaRPr lang="en-GB" sz="2400" dirty="0" smtClean="0"/>
          </a:p>
          <a:p>
            <a:pPr algn="l" eaLnBrk="1" hangingPunct="1"/>
            <a:r>
              <a:rPr lang="en-GB" sz="2400" dirty="0" smtClean="0"/>
              <a:t>Emerita Professor, Leeds Metropolitan University,</a:t>
            </a:r>
          </a:p>
          <a:p>
            <a:pPr algn="l" eaLnBrk="1" hangingPunct="1"/>
            <a:r>
              <a:rPr lang="en-GB" sz="2400" dirty="0" smtClean="0"/>
              <a:t>Visiting Professor, University of Plymouth and Liverpool John Moores University.</a:t>
            </a:r>
          </a:p>
          <a:p>
            <a:pPr algn="l" eaLnBrk="1" hangingPunct="1"/>
            <a:endParaRPr lang="en-GB" sz="2000" b="0" dirty="0" smtClean="0"/>
          </a:p>
          <a:p>
            <a:pPr algn="l" eaLnBrk="1" hangingPunct="1">
              <a:lnSpc>
                <a:spcPct val="80000"/>
              </a:lnSpc>
            </a:pPr>
            <a:r>
              <a:rPr lang="en-GB" sz="20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What kinds of questions might we ask ourselves before we prepare to teach?</a:t>
            </a:r>
            <a:endParaRPr lang="en-GB" sz="2800" dirty="0"/>
          </a:p>
        </p:txBody>
      </p:sp>
      <p:sp>
        <p:nvSpPr>
          <p:cNvPr id="3" name="Content Placeholder 2"/>
          <p:cNvSpPr>
            <a:spLocks noGrp="1"/>
          </p:cNvSpPr>
          <p:nvPr>
            <p:ph idx="1"/>
          </p:nvPr>
        </p:nvSpPr>
        <p:spPr/>
        <p:txBody>
          <a:bodyPr/>
          <a:lstStyle/>
          <a:p>
            <a:pPr>
              <a:lnSpc>
                <a:spcPct val="100000"/>
              </a:lnSpc>
              <a:buNone/>
            </a:pPr>
            <a:r>
              <a:rPr lang="en-GB" dirty="0" smtClean="0"/>
              <a:t>If we want to be inspiring teachers, once we have drafted the learning outcomes, what kinds of questions might we ask ourselves about how we might set about ensuring our students achieve them? </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Ken Bain says excellent teachers ask these questions as they prepare to teach:</a:t>
            </a:r>
            <a:endParaRPr lang="en-GB" dirty="0"/>
          </a:p>
        </p:txBody>
      </p:sp>
      <p:sp>
        <p:nvSpPr>
          <p:cNvPr id="3" name="Content Placeholder 2"/>
          <p:cNvSpPr>
            <a:spLocks noGrp="1"/>
          </p:cNvSpPr>
          <p:nvPr>
            <p:ph idx="1"/>
          </p:nvPr>
        </p:nvSpPr>
        <p:spPr/>
        <p:txBody>
          <a:bodyPr/>
          <a:lstStyle/>
          <a:p>
            <a:pPr marL="514350" indent="-514350">
              <a:lnSpc>
                <a:spcPct val="100000"/>
              </a:lnSpc>
              <a:buSzPct val="100000"/>
              <a:buFont typeface="+mj-lt"/>
              <a:buAutoNum type="arabicPeriod"/>
            </a:pPr>
            <a:r>
              <a:rPr lang="en-GB" sz="2600" dirty="0" smtClean="0"/>
              <a:t>What should my students be able to do intellectually, physically, or emotionally as a</a:t>
            </a:r>
            <a:br>
              <a:rPr lang="en-GB" sz="2600" dirty="0" smtClean="0"/>
            </a:br>
            <a:r>
              <a:rPr lang="en-GB" sz="2600" dirty="0" smtClean="0"/>
              <a:t>result of their learning?</a:t>
            </a:r>
          </a:p>
          <a:p>
            <a:pPr marL="514350" indent="-514350">
              <a:lnSpc>
                <a:spcPct val="100000"/>
              </a:lnSpc>
              <a:buSzPct val="100000"/>
              <a:buFont typeface="+mj-lt"/>
              <a:buAutoNum type="arabicPeriod"/>
            </a:pPr>
            <a:r>
              <a:rPr lang="en-GB" sz="2600" dirty="0" smtClean="0"/>
              <a:t>How can I best help and encourage them to develop those abilities and habits of the</a:t>
            </a:r>
            <a:br>
              <a:rPr lang="en-GB" sz="2600" dirty="0" smtClean="0"/>
            </a:br>
            <a:r>
              <a:rPr lang="en-GB" sz="2600" dirty="0" smtClean="0"/>
              <a:t>heart and to use them?</a:t>
            </a:r>
          </a:p>
          <a:p>
            <a:pPr marL="514350" indent="-514350">
              <a:lnSpc>
                <a:spcPct val="100000"/>
              </a:lnSpc>
              <a:buSzPct val="100000"/>
              <a:buFont typeface="+mj-lt"/>
              <a:buAutoNum type="arabicPeriod"/>
            </a:pPr>
            <a:r>
              <a:rPr lang="en-GB" sz="2600" dirty="0" smtClean="0"/>
              <a:t>How can my students and I best understand the nature, quality, and progress of their learning?</a:t>
            </a:r>
          </a:p>
          <a:p>
            <a:pPr marL="514350" indent="-514350">
              <a:lnSpc>
                <a:spcPct val="100000"/>
              </a:lnSpc>
              <a:buSzPct val="100000"/>
              <a:buFont typeface="+mj-lt"/>
              <a:buAutoNum type="arabicPeriod"/>
            </a:pPr>
            <a:r>
              <a:rPr lang="en-GB" sz="2600" dirty="0" smtClean="0"/>
              <a:t>How can I evaluate my efforts to foster that learning? (Bain, 2004 p. 49)</a:t>
            </a:r>
            <a:endParaRPr lang="en-GB" sz="2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22238"/>
            <a:ext cx="8143932" cy="1074737"/>
          </a:xfrm>
        </p:spPr>
        <p:txBody>
          <a:bodyPr/>
          <a:lstStyle/>
          <a:p>
            <a:r>
              <a:rPr lang="en-GB" sz="3200" dirty="0" smtClean="0"/>
              <a:t>How can we get students to fully engage? Some suggestions:</a:t>
            </a:r>
            <a:endParaRPr lang="en-GB" sz="3200" dirty="0"/>
          </a:p>
        </p:txBody>
      </p:sp>
      <p:sp>
        <p:nvSpPr>
          <p:cNvPr id="3" name="Content Placeholder 2"/>
          <p:cNvSpPr>
            <a:spLocks noGrp="1"/>
          </p:cNvSpPr>
          <p:nvPr>
            <p:ph idx="1"/>
          </p:nvPr>
        </p:nvSpPr>
        <p:spPr/>
        <p:txBody>
          <a:bodyPr/>
          <a:lstStyle/>
          <a:p>
            <a:pPr>
              <a:lnSpc>
                <a:spcPct val="100000"/>
              </a:lnSpc>
            </a:pPr>
            <a:r>
              <a:rPr lang="en-GB" sz="2600" dirty="0" smtClean="0"/>
              <a:t>Provide opportunities for students to get involved in authentic learning environments on campus or off;</a:t>
            </a:r>
          </a:p>
          <a:p>
            <a:pPr>
              <a:lnSpc>
                <a:spcPct val="100000"/>
              </a:lnSpc>
            </a:pPr>
            <a:r>
              <a:rPr lang="en-GB" sz="2600" dirty="0" smtClean="0"/>
              <a:t>Keep the curriculum current and life-relevant, without losing historical perspectives;</a:t>
            </a:r>
          </a:p>
          <a:p>
            <a:pPr>
              <a:lnSpc>
                <a:spcPct val="100000"/>
              </a:lnSpc>
            </a:pPr>
            <a:r>
              <a:rPr lang="en-GB" sz="2600" dirty="0" smtClean="0"/>
              <a:t>Give them real problems to solve and issues with which to engage;</a:t>
            </a:r>
          </a:p>
          <a:p>
            <a:pPr>
              <a:lnSpc>
                <a:spcPct val="100000"/>
              </a:lnSpc>
            </a:pPr>
            <a:r>
              <a:rPr lang="en-GB" sz="2600" dirty="0" smtClean="0"/>
              <a:t>Identify the skills they need to succeed and provide opportunities to rehearse and develop them;</a:t>
            </a:r>
          </a:p>
          <a:p>
            <a:pPr>
              <a:lnSpc>
                <a:spcPct val="100000"/>
              </a:lnSpc>
            </a:pPr>
            <a:r>
              <a:rPr lang="en-GB" sz="2600" dirty="0" smtClean="0"/>
              <a:t>Never compromise on the quality of the demands we make of them.</a:t>
            </a:r>
            <a:endParaRPr lang="en-GB" sz="2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122238"/>
            <a:ext cx="7786718" cy="1074737"/>
          </a:xfrm>
        </p:spPr>
        <p:txBody>
          <a:bodyPr/>
          <a:lstStyle/>
          <a:p>
            <a:r>
              <a:rPr lang="en-GB" sz="3200" dirty="0" smtClean="0"/>
              <a:t>Bain on how great teachers treat their students. They... </a:t>
            </a:r>
            <a:endParaRPr lang="en-GB" sz="3200" dirty="0"/>
          </a:p>
        </p:txBody>
      </p:sp>
      <p:sp>
        <p:nvSpPr>
          <p:cNvPr id="3" name="Content Placeholder 2"/>
          <p:cNvSpPr>
            <a:spLocks noGrp="1"/>
          </p:cNvSpPr>
          <p:nvPr>
            <p:ph idx="1"/>
          </p:nvPr>
        </p:nvSpPr>
        <p:spPr>
          <a:xfrm>
            <a:off x="251520" y="1268760"/>
            <a:ext cx="8446393" cy="4933603"/>
          </a:xfrm>
        </p:spPr>
        <p:txBody>
          <a:bodyPr/>
          <a:lstStyle/>
          <a:p>
            <a:pPr marL="534988" indent="-534988">
              <a:buSzPct val="100000"/>
              <a:buFont typeface="+mj-lt"/>
              <a:buAutoNum type="arabicPeriod"/>
            </a:pPr>
            <a:r>
              <a:rPr lang="en-GB" sz="2400" dirty="0" smtClean="0"/>
              <a:t>Are willing to spend time with students, to nurture their learning.</a:t>
            </a:r>
          </a:p>
          <a:p>
            <a:pPr marL="534988" indent="-534988">
              <a:buSzPct val="100000"/>
              <a:buFont typeface="+mj-lt"/>
              <a:buAutoNum type="arabicPeriod"/>
            </a:pPr>
            <a:r>
              <a:rPr lang="en-GB" sz="2400" dirty="0" smtClean="0"/>
              <a:t>Don’t foster a feeling of power over, but investment in, students.</a:t>
            </a:r>
          </a:p>
          <a:p>
            <a:pPr marL="534988" indent="-534988">
              <a:buSzPct val="100000"/>
              <a:buFont typeface="+mj-lt"/>
              <a:buAutoNum type="arabicPeriod"/>
            </a:pPr>
            <a:r>
              <a:rPr lang="en-GB" sz="2400" dirty="0" smtClean="0"/>
              <a:t>Ensure their practices stem from a concern for learning.</a:t>
            </a:r>
          </a:p>
          <a:p>
            <a:pPr marL="534988" indent="-534988">
              <a:buSzPct val="100000"/>
              <a:buFont typeface="+mj-lt"/>
              <a:buAutoNum type="arabicPeriod"/>
            </a:pPr>
            <a:r>
              <a:rPr lang="en-GB" sz="2400" dirty="0" smtClean="0"/>
              <a:t>Make the class user-friendly by fostering trust.</a:t>
            </a:r>
          </a:p>
          <a:p>
            <a:pPr marL="534988" indent="-534988">
              <a:buSzPct val="100000"/>
              <a:buFont typeface="+mj-lt"/>
              <a:buAutoNum type="arabicPeriod"/>
            </a:pPr>
            <a:r>
              <a:rPr lang="en-GB" sz="2400" dirty="0" smtClean="0"/>
              <a:t>Employ various pedagogical tools in a search for the best way to help each student.</a:t>
            </a:r>
          </a:p>
          <a:p>
            <a:pPr marL="534988" indent="-534988">
              <a:buSzPct val="100000"/>
              <a:buFont typeface="+mj-lt"/>
              <a:buAutoNum type="arabicPeriod"/>
            </a:pPr>
            <a:r>
              <a:rPr lang="en-GB" sz="2400" dirty="0" smtClean="0"/>
              <a:t>Have the attitude that “There is no such thing as a stupid question.”</a:t>
            </a:r>
          </a:p>
          <a:p>
            <a:pPr>
              <a:buSzPct val="100000"/>
              <a:buFont typeface="+mj-lt"/>
              <a:buAutoNum type="arabicPeriod"/>
            </a:pPr>
            <a:endParaRPr lang="en-GB" sz="2400" i="1" dirty="0" smtClean="0"/>
          </a:p>
          <a:p>
            <a:pPr>
              <a:buSzPct val="100000"/>
            </a:pPr>
            <a:endParaRPr lang="en-GB" sz="24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7543800" cy="982685"/>
          </a:xfrm>
        </p:spPr>
        <p:txBody>
          <a:bodyPr/>
          <a:lstStyle/>
          <a:p>
            <a:r>
              <a:rPr lang="en-GB" sz="3200" dirty="0" smtClean="0"/>
              <a:t>More on how to treat students</a:t>
            </a:r>
            <a:r>
              <a:rPr lang="en-GB" dirty="0" smtClean="0"/>
              <a:t/>
            </a:r>
            <a:br>
              <a:rPr lang="en-GB" dirty="0" smtClean="0"/>
            </a:br>
            <a:r>
              <a:rPr lang="en-GB" sz="1800" i="1" dirty="0" smtClean="0"/>
              <a:t>Adapted and extracted from Bain (2004) p. 135</a:t>
            </a:r>
            <a:endParaRPr lang="en-GB" sz="1800" dirty="0"/>
          </a:p>
        </p:txBody>
      </p:sp>
      <p:sp>
        <p:nvSpPr>
          <p:cNvPr id="3" name="Content Placeholder 2"/>
          <p:cNvSpPr>
            <a:spLocks noGrp="1"/>
          </p:cNvSpPr>
          <p:nvPr>
            <p:ph idx="1"/>
          </p:nvPr>
        </p:nvSpPr>
        <p:spPr>
          <a:xfrm>
            <a:off x="214282" y="1268760"/>
            <a:ext cx="8483631" cy="4933603"/>
          </a:xfrm>
        </p:spPr>
        <p:txBody>
          <a:bodyPr/>
          <a:lstStyle/>
          <a:p>
            <a:pPr marL="627063" indent="-627063">
              <a:lnSpc>
                <a:spcPct val="100000"/>
              </a:lnSpc>
              <a:buNone/>
            </a:pPr>
            <a:r>
              <a:rPr lang="en-GB" sz="2400" dirty="0" smtClean="0"/>
              <a:t>7. 	Ensure that everyone can contribute and each contribution is unique.</a:t>
            </a:r>
          </a:p>
          <a:p>
            <a:pPr marL="627063" indent="-627063">
              <a:lnSpc>
                <a:spcPct val="100000"/>
              </a:lnSpc>
              <a:buNone/>
            </a:pPr>
            <a:r>
              <a:rPr lang="en-GB" sz="2400" dirty="0" smtClean="0"/>
              <a:t>8. 	Do not behave as a “high priest of arcane mysteries”.</a:t>
            </a:r>
          </a:p>
          <a:p>
            <a:pPr marL="627063" indent="-627063">
              <a:lnSpc>
                <a:spcPct val="100000"/>
              </a:lnSpc>
              <a:buNone/>
            </a:pPr>
            <a:r>
              <a:rPr lang="en-GB" sz="2400" dirty="0" smtClean="0"/>
              <a:t>9. 	Do not make the classroom an “an arena for expertise, a ledger book for the ego”.</a:t>
            </a:r>
          </a:p>
          <a:p>
            <a:pPr marL="627063" indent="-627063">
              <a:lnSpc>
                <a:spcPct val="100000"/>
              </a:lnSpc>
              <a:buNone/>
            </a:pPr>
            <a:r>
              <a:rPr lang="en-GB" sz="2400" dirty="0" smtClean="0"/>
              <a:t>10. 	Don’t expect students to see science as a “frozen body of dogma” that must be memorized and regurgitated.</a:t>
            </a:r>
          </a:p>
          <a:p>
            <a:pPr marL="627063" indent="-627063">
              <a:lnSpc>
                <a:spcPct val="100000"/>
              </a:lnSpc>
              <a:buNone/>
            </a:pPr>
            <a:r>
              <a:rPr lang="en-GB" sz="2400" dirty="0" smtClean="0"/>
              <a:t>11. 	Foster the feeling that teachers are fellow students/ human beings struggling with mysteries of the universe. </a:t>
            </a:r>
            <a:endParaRPr lang="en-GB" sz="2400" i="1" dirty="0" smtClean="0"/>
          </a:p>
          <a:p>
            <a:pPr>
              <a:lnSpc>
                <a:spcPct val="100000"/>
              </a:lnSpc>
            </a:pPr>
            <a:endParaRPr lang="en-GB"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How do inspiring teachers treat their students?</a:t>
            </a:r>
            <a:endParaRPr lang="en-GB" sz="3200" dirty="0"/>
          </a:p>
        </p:txBody>
      </p:sp>
      <p:sp>
        <p:nvSpPr>
          <p:cNvPr id="3" name="Content Placeholder 2"/>
          <p:cNvSpPr>
            <a:spLocks noGrp="1"/>
          </p:cNvSpPr>
          <p:nvPr>
            <p:ph idx="1"/>
          </p:nvPr>
        </p:nvSpPr>
        <p:spPr/>
        <p:txBody>
          <a:bodyPr/>
          <a:lstStyle/>
          <a:p>
            <a:r>
              <a:rPr lang="en-GB" dirty="0" smtClean="0"/>
              <a:t>In pairs, formulate three more ways in which outstanding teachers treat their students.</a:t>
            </a:r>
          </a:p>
          <a:p>
            <a:r>
              <a:rPr lang="en-GB" dirty="0" smtClean="0"/>
              <a:t>Discuss which of Ken Bain’ eleven and your three are the most effective in fostering student learning. </a:t>
            </a:r>
          </a:p>
          <a:p>
            <a:r>
              <a:rPr lang="en-GB" dirty="0" smtClean="0"/>
              <a:t>Are there any reflection points for you in relation to your own teaching?</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70458"/>
          </a:xfrm>
        </p:spPr>
        <p:txBody>
          <a:bodyPr/>
          <a:lstStyle/>
          <a:p>
            <a:r>
              <a:rPr lang="en-GB" sz="3200" dirty="0" smtClean="0"/>
              <a:t>Ken Bain: great teachers... </a:t>
            </a:r>
            <a:endParaRPr lang="en-GB" sz="3200" dirty="0"/>
          </a:p>
        </p:txBody>
      </p:sp>
      <p:sp>
        <p:nvSpPr>
          <p:cNvPr id="3" name="Content Placeholder 2"/>
          <p:cNvSpPr>
            <a:spLocks noGrp="1"/>
          </p:cNvSpPr>
          <p:nvPr>
            <p:ph idx="1"/>
          </p:nvPr>
        </p:nvSpPr>
        <p:spPr>
          <a:xfrm>
            <a:off x="179512" y="692696"/>
            <a:ext cx="8784976" cy="5509667"/>
          </a:xfrm>
        </p:spPr>
        <p:txBody>
          <a:bodyPr/>
          <a:lstStyle/>
          <a:p>
            <a:pPr marL="627063" indent="-627063">
              <a:buClr>
                <a:srgbClr val="002060"/>
              </a:buClr>
              <a:buSzPct val="100000"/>
              <a:buFont typeface="+mj-lt"/>
              <a:buAutoNum type="arabicPeriod"/>
            </a:pPr>
            <a:r>
              <a:rPr lang="en-GB" sz="2000" dirty="0" smtClean="0"/>
              <a:t>Are willing to spend time with students, to nurture their learning.</a:t>
            </a:r>
          </a:p>
          <a:p>
            <a:pPr marL="627063" indent="-627063">
              <a:buClr>
                <a:srgbClr val="002060"/>
              </a:buClr>
              <a:buSzPct val="100000"/>
              <a:buFont typeface="+mj-lt"/>
              <a:buAutoNum type="arabicPeriod"/>
            </a:pPr>
            <a:r>
              <a:rPr lang="en-GB" sz="2000" dirty="0" smtClean="0"/>
              <a:t>Don’t foster a feeling of power over, but investment in, students.</a:t>
            </a:r>
          </a:p>
          <a:p>
            <a:pPr marL="627063" indent="-627063">
              <a:buClr>
                <a:srgbClr val="002060"/>
              </a:buClr>
              <a:buSzPct val="100000"/>
              <a:buFont typeface="+mj-lt"/>
              <a:buAutoNum type="arabicPeriod"/>
            </a:pPr>
            <a:r>
              <a:rPr lang="en-GB" sz="2000" dirty="0" smtClean="0"/>
              <a:t>Ensure their practices stem from a concern for learning.</a:t>
            </a:r>
          </a:p>
          <a:p>
            <a:pPr marL="627063" indent="-627063">
              <a:buClr>
                <a:srgbClr val="002060"/>
              </a:buClr>
              <a:buSzPct val="100000"/>
              <a:buFont typeface="+mj-lt"/>
              <a:buAutoNum type="arabicPeriod"/>
            </a:pPr>
            <a:r>
              <a:rPr lang="en-GB" sz="2000" dirty="0" smtClean="0"/>
              <a:t>Make the class user-friendly by fostering trust.</a:t>
            </a:r>
          </a:p>
          <a:p>
            <a:pPr marL="627063" indent="-627063">
              <a:buClr>
                <a:srgbClr val="002060"/>
              </a:buClr>
              <a:buSzPct val="100000"/>
              <a:buFont typeface="+mj-lt"/>
              <a:buAutoNum type="arabicPeriod"/>
            </a:pPr>
            <a:r>
              <a:rPr lang="en-GB" sz="2000" dirty="0" smtClean="0"/>
              <a:t>Employ various pedagogical tools in a search for the best way to help each student.</a:t>
            </a:r>
          </a:p>
          <a:p>
            <a:pPr marL="627063" indent="-627063">
              <a:buClr>
                <a:srgbClr val="002060"/>
              </a:buClr>
              <a:buSzPct val="100000"/>
              <a:buFont typeface="+mj-lt"/>
              <a:buAutoNum type="arabicPeriod"/>
            </a:pPr>
            <a:r>
              <a:rPr lang="en-GB" sz="2000" dirty="0" smtClean="0"/>
              <a:t>Have the attitude that “There is no such thing as a stupid question.”</a:t>
            </a:r>
          </a:p>
          <a:p>
            <a:pPr marL="627063" indent="-627063">
              <a:buClr>
                <a:srgbClr val="002060"/>
              </a:buClr>
              <a:buSzPct val="100000"/>
              <a:buFont typeface="+mj-lt"/>
              <a:buAutoNum type="arabicPeriod"/>
            </a:pPr>
            <a:r>
              <a:rPr lang="en-GB" sz="2000" dirty="0" smtClean="0"/>
              <a:t>Ensure that everyone can contribute and each contribution is unique.</a:t>
            </a:r>
          </a:p>
          <a:p>
            <a:pPr marL="627063" indent="-627063">
              <a:buClr>
                <a:srgbClr val="002060"/>
              </a:buClr>
              <a:buNone/>
            </a:pPr>
            <a:r>
              <a:rPr lang="en-GB" sz="2000" dirty="0" smtClean="0"/>
              <a:t>8. 	Do not behave as a “high priest of arcane mysteries”.</a:t>
            </a:r>
          </a:p>
          <a:p>
            <a:pPr marL="627063" indent="-627063">
              <a:buClr>
                <a:srgbClr val="002060"/>
              </a:buClr>
              <a:buNone/>
            </a:pPr>
            <a:r>
              <a:rPr lang="en-GB" sz="2000" dirty="0" smtClean="0"/>
              <a:t>9. 	Do not make the classroom an “an arena for expertise, a ledger book for the ego”.</a:t>
            </a:r>
          </a:p>
          <a:p>
            <a:pPr marL="627063" indent="-627063">
              <a:buClr>
                <a:srgbClr val="002060"/>
              </a:buClr>
              <a:buNone/>
            </a:pPr>
            <a:r>
              <a:rPr lang="en-GB" sz="2000" dirty="0" smtClean="0"/>
              <a:t>10. 	Don’t expect students to see science as a “frozen body of dogma” that must be memorized and regurgitated.</a:t>
            </a:r>
          </a:p>
          <a:p>
            <a:pPr marL="627063" indent="-627063">
              <a:buClr>
                <a:srgbClr val="002060"/>
              </a:buClr>
              <a:buNone/>
            </a:pPr>
            <a:r>
              <a:rPr lang="en-GB" sz="2000" dirty="0" smtClean="0"/>
              <a:t>11. 	Foster the feeling that teachers are fellow students/ human beings struggling with mysteries of the universe. </a:t>
            </a:r>
            <a:endParaRPr lang="en-GB" sz="1600" i="1" dirty="0" smtClean="0"/>
          </a:p>
          <a:p>
            <a:pPr marL="534988" indent="-534988">
              <a:buClr>
                <a:srgbClr val="002060"/>
              </a:buClr>
              <a:buSzPct val="100000"/>
              <a:buFont typeface="+mj-lt"/>
              <a:buAutoNum type="arabicPeriod"/>
            </a:pPr>
            <a:endParaRPr lang="en-GB" sz="2000" dirty="0" smtClean="0"/>
          </a:p>
          <a:p>
            <a:pPr>
              <a:buClr>
                <a:srgbClr val="002060"/>
              </a:buClr>
              <a:buNone/>
            </a:pPr>
            <a:endParaRPr lang="en-GB"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High quality teaching…</a:t>
            </a:r>
            <a:endParaRPr lang="en-GB" sz="3200" dirty="0"/>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600" dirty="0" smtClean="0"/>
              <a:t>…“implies recognising that students must be engaged with the content of learning tasks in a way that is likely to enable them to reach understanding…Sharp engagement, imaginative inquiry and finding of a suitable level and style are all more likely to occur if teaching methods that necessitate student energy, problem solving and cooperative learning are employed”. (</a:t>
            </a:r>
            <a:r>
              <a:rPr lang="en-GB" sz="2600" dirty="0" err="1" smtClean="0"/>
              <a:t>Ramsden</a:t>
            </a:r>
            <a:r>
              <a:rPr lang="en-GB" sz="2600" dirty="0" smtClean="0"/>
              <a:t>, 2003, p97)</a:t>
            </a:r>
            <a:endParaRPr lang="en-GB" sz="2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Fostering high quality teaching </a:t>
            </a:r>
            <a:endParaRPr lang="en-GB" sz="3200" dirty="0"/>
          </a:p>
        </p:txBody>
      </p:sp>
      <p:sp>
        <p:nvSpPr>
          <p:cNvPr id="3" name="Content Placeholder 2"/>
          <p:cNvSpPr>
            <a:spLocks noGrp="1"/>
          </p:cNvSpPr>
          <p:nvPr>
            <p:ph idx="1"/>
          </p:nvPr>
        </p:nvSpPr>
        <p:spPr/>
        <p:txBody>
          <a:bodyPr/>
          <a:lstStyle/>
          <a:p>
            <a:pPr>
              <a:buNone/>
            </a:pPr>
            <a:r>
              <a:rPr lang="en-GB" dirty="0" smtClean="0"/>
              <a:t>How can we integrate each of the following into our teaching?</a:t>
            </a:r>
          </a:p>
          <a:p>
            <a:r>
              <a:rPr lang="en-GB" dirty="0" smtClean="0"/>
              <a:t>student energy; </a:t>
            </a:r>
          </a:p>
          <a:p>
            <a:r>
              <a:rPr lang="en-GB" dirty="0" smtClean="0"/>
              <a:t>problem solving; </a:t>
            </a:r>
          </a:p>
          <a:p>
            <a:r>
              <a:rPr lang="en-GB" dirty="0" smtClean="0"/>
              <a:t>cooperative learning.</a:t>
            </a:r>
          </a:p>
          <a:p>
            <a:pPr>
              <a:buNone/>
            </a:pPr>
            <a:r>
              <a:rPr lang="en-GB" dirty="0" smtClean="0"/>
              <a:t>What else is important?</a:t>
            </a:r>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So what are you going to do?</a:t>
            </a:r>
            <a:endParaRPr lang="en-GB" sz="3200" dirty="0"/>
          </a:p>
        </p:txBody>
      </p:sp>
      <p:sp>
        <p:nvSpPr>
          <p:cNvPr id="3" name="Content Placeholder 2"/>
          <p:cNvSpPr>
            <a:spLocks noGrp="1"/>
          </p:cNvSpPr>
          <p:nvPr>
            <p:ph idx="1"/>
          </p:nvPr>
        </p:nvSpPr>
        <p:spPr/>
        <p:txBody>
          <a:bodyPr/>
          <a:lstStyle/>
          <a:p>
            <a:r>
              <a:rPr lang="en-GB" dirty="0" smtClean="0"/>
              <a:t>To refresh your own practice?</a:t>
            </a:r>
          </a:p>
          <a:p>
            <a:r>
              <a:rPr lang="en-GB" dirty="0" smtClean="0"/>
              <a:t>To gain more satisfaction from teaching?</a:t>
            </a:r>
          </a:p>
          <a:p>
            <a:r>
              <a:rPr lang="en-GB" dirty="0" smtClean="0"/>
              <a:t>To mentor and support new colleagues?</a:t>
            </a:r>
          </a:p>
          <a:p>
            <a:r>
              <a:rPr lang="en-GB" dirty="0" smtClean="0"/>
              <a:t>To learn from the long-serving members of staff who may be about to leave?</a:t>
            </a:r>
          </a:p>
          <a:p>
            <a:r>
              <a:rPr lang="en-GB" dirty="0" smtClean="0"/>
              <a:t>To move yourself from being a pretty good teacher to being a stunning one?</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34994"/>
          </a:xfrm>
        </p:spPr>
        <p:txBody>
          <a:bodyPr/>
          <a:lstStyle/>
          <a:p>
            <a:r>
              <a:rPr lang="en-GB" dirty="0" smtClean="0"/>
              <a:t>Inspiring teaching</a:t>
            </a:r>
            <a:endParaRPr lang="en-GB" dirty="0"/>
          </a:p>
        </p:txBody>
      </p:sp>
      <p:sp>
        <p:nvSpPr>
          <p:cNvPr id="3" name="Content Placeholder 2"/>
          <p:cNvSpPr>
            <a:spLocks noGrp="1"/>
          </p:cNvSpPr>
          <p:nvPr>
            <p:ph idx="1"/>
          </p:nvPr>
        </p:nvSpPr>
        <p:spPr>
          <a:xfrm>
            <a:off x="357158" y="1214422"/>
            <a:ext cx="8372476" cy="4789488"/>
          </a:xfrm>
        </p:spPr>
        <p:txBody>
          <a:bodyPr/>
          <a:lstStyle/>
          <a:p>
            <a:pPr>
              <a:buNone/>
            </a:pPr>
            <a:r>
              <a:rPr lang="en-GB" dirty="0" smtClean="0"/>
              <a:t>Almost </a:t>
            </a:r>
            <a:r>
              <a:rPr lang="en-GB" dirty="0" smtClean="0"/>
              <a:t>everyone </a:t>
            </a:r>
            <a:r>
              <a:rPr lang="en-GB" dirty="0" smtClean="0"/>
              <a:t>remembers a great lecturer who inspired them at university and far too many remember some awful ones! Many teachers, however, were fine but uninspiring. This seminar aims to explore what works to lift the mundane into the inspirational. Today we will:</a:t>
            </a:r>
          </a:p>
          <a:p>
            <a:r>
              <a:rPr lang="en-GB" dirty="0" smtClean="0"/>
              <a:t>Discuss what comprises inspiring teaching;</a:t>
            </a:r>
          </a:p>
          <a:p>
            <a:r>
              <a:rPr lang="en-GB" dirty="0" smtClean="0"/>
              <a:t>Review some descriptions of outstanding teachers;</a:t>
            </a:r>
          </a:p>
          <a:p>
            <a:r>
              <a:rPr lang="en-GB" dirty="0" smtClean="0"/>
              <a:t>Debate how we can breathe life into our teaching to become (even more) inspirational.</a:t>
            </a: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smtClean="0"/>
              <a:t>Conclusions</a:t>
            </a:r>
          </a:p>
        </p:txBody>
      </p:sp>
      <p:sp>
        <p:nvSpPr>
          <p:cNvPr id="36867" name="Rectangle 3"/>
          <p:cNvSpPr>
            <a:spLocks noGrp="1" noChangeArrowheads="1"/>
          </p:cNvSpPr>
          <p:nvPr>
            <p:ph type="body" idx="1"/>
          </p:nvPr>
        </p:nvSpPr>
        <p:spPr>
          <a:xfrm>
            <a:off x="468313" y="1214438"/>
            <a:ext cx="8229600" cy="4987925"/>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smtClean="0"/>
              <a:t>Inspiring teachers tend to be systematic, consistent, well-prepared and compelling: they can usually work well at different levels and in diverse contexts;</a:t>
            </a:r>
          </a:p>
          <a:p>
            <a:pPr eaLnBrk="1" hangingPunct="1">
              <a:lnSpc>
                <a:spcPct val="100000"/>
              </a:lnSpc>
            </a:pPr>
            <a:r>
              <a:rPr lang="en-GB" sz="2600" dirty="0" smtClean="0"/>
              <a:t>There are no standard recipes by which we can cook up inspiring teaching, but there are some features we can combine in imaginative ways to create tasty and satisfying outcomes;</a:t>
            </a:r>
          </a:p>
          <a:p>
            <a:pPr eaLnBrk="1" hangingPunct="1">
              <a:lnSpc>
                <a:spcPct val="100000"/>
              </a:lnSpc>
            </a:pPr>
            <a:r>
              <a:rPr lang="en-GB" sz="2600" dirty="0" smtClean="0"/>
              <a:t>Inspiring teaching comes in many different forms, and inspiring teachers develop their own styles and approaches that suit them (and their learners) well.</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81000" y="1"/>
            <a:ext cx="8382000" cy="836712"/>
          </a:xfrm>
          <a:noFill/>
        </p:spPr>
        <p:txBody>
          <a:bodyPr anchor="ctr"/>
          <a:lstStyle/>
          <a:p>
            <a:pPr eaLnBrk="1" hangingPunct="1"/>
            <a:r>
              <a:rPr lang="en-GB" sz="3200" dirty="0" smtClean="0"/>
              <a:t>References (1)</a:t>
            </a:r>
          </a:p>
        </p:txBody>
      </p:sp>
      <p:sp>
        <p:nvSpPr>
          <p:cNvPr id="35844" name="Rectangle 3"/>
          <p:cNvSpPr>
            <a:spLocks noGrp="1" noChangeArrowheads="1"/>
          </p:cNvSpPr>
          <p:nvPr>
            <p:ph type="body" idx="1"/>
          </p:nvPr>
        </p:nvSpPr>
        <p:spPr>
          <a:xfrm>
            <a:off x="179388" y="836712"/>
            <a:ext cx="8964612" cy="5832376"/>
          </a:xfrm>
        </p:spPr>
        <p:txBody>
          <a:bodyPr/>
          <a:lstStyle/>
          <a:p>
            <a:pPr marL="352425" indent="-352425" eaLnBrk="1" hangingPunct="1">
              <a:lnSpc>
                <a:spcPct val="100000"/>
              </a:lnSpc>
              <a:buNone/>
              <a:defRPr/>
            </a:pPr>
            <a:r>
              <a:rPr lang="en-GB" sz="1800" dirty="0" err="1" smtClean="0"/>
              <a:t>Alkema</a:t>
            </a:r>
            <a:r>
              <a:rPr lang="en-GB" sz="1800" dirty="0" smtClean="0"/>
              <a:t>, A. (2011) </a:t>
            </a:r>
            <a:r>
              <a:rPr lang="en-GB" sz="1800" i="1" dirty="0" smtClean="0"/>
              <a:t>A tertiary practitioner’s guide to collecting evidence of learner benefit</a:t>
            </a:r>
            <a:r>
              <a:rPr lang="en-GB" sz="1800" dirty="0" smtClean="0"/>
              <a:t>, </a:t>
            </a:r>
            <a:r>
              <a:rPr lang="en-GB" sz="1800" dirty="0" err="1" smtClean="0"/>
              <a:t>Ako</a:t>
            </a:r>
            <a:r>
              <a:rPr lang="en-GB" sz="1800" dirty="0" smtClean="0"/>
              <a:t> </a:t>
            </a:r>
            <a:r>
              <a:rPr lang="en-GB" sz="1800" dirty="0" err="1" smtClean="0"/>
              <a:t>Aotearoa</a:t>
            </a:r>
            <a:r>
              <a:rPr lang="en-GB" sz="1800" dirty="0" smtClean="0"/>
              <a:t> New Zealand see </a:t>
            </a:r>
            <a:r>
              <a:rPr lang="en-GB" sz="1800" u="sng" dirty="0" smtClean="0">
                <a:hlinkClick r:id="rId3"/>
              </a:rPr>
              <a:t>http://akoaotearoa.ac.nz/download/ng/file/group-4/a-tertiary-practitioners-guide-to-collecting-evidence-of-learner-benefit.pdf</a:t>
            </a:r>
            <a:r>
              <a:rPr lang="en-GB" sz="1800" dirty="0" smtClean="0"/>
              <a:t> (accessed January 2012).</a:t>
            </a:r>
          </a:p>
          <a:p>
            <a:pPr marL="352425" indent="-352425">
              <a:lnSpc>
                <a:spcPct val="100000"/>
              </a:lnSpc>
              <a:buNone/>
            </a:pPr>
            <a:r>
              <a:rPr lang="en-GB" sz="1800" dirty="0" smtClean="0"/>
              <a:t>Andrews, J., </a:t>
            </a:r>
            <a:r>
              <a:rPr lang="en-GB" sz="1800" dirty="0" err="1" smtClean="0"/>
              <a:t>Garriso</a:t>
            </a:r>
            <a:r>
              <a:rPr lang="en-GB" sz="1800" dirty="0" smtClean="0"/>
              <a:t>, D. R., &amp; Magnusson, K. (1996). The teaching and learning transaction in higher education: A study of excellent professors and their students. </a:t>
            </a:r>
            <a:r>
              <a:rPr lang="en-GB" sz="1800" i="1" dirty="0" smtClean="0"/>
              <a:t>Teaching in Higher Education</a:t>
            </a:r>
            <a:r>
              <a:rPr lang="en-GB" sz="1800" dirty="0" smtClean="0"/>
              <a:t>, </a:t>
            </a:r>
            <a:r>
              <a:rPr lang="en-GB" sz="1800" i="1" dirty="0" smtClean="0"/>
              <a:t>1</a:t>
            </a:r>
            <a:r>
              <a:rPr lang="en-GB" sz="1800" dirty="0" smtClean="0"/>
              <a:t>(1), 81-103. </a:t>
            </a:r>
          </a:p>
          <a:p>
            <a:pPr marL="352425" indent="-352425">
              <a:lnSpc>
                <a:spcPct val="100000"/>
              </a:lnSpc>
              <a:buNone/>
            </a:pPr>
            <a:r>
              <a:rPr lang="en-GB" sz="1800" dirty="0" smtClean="0">
                <a:cs typeface="Times New Roman" pitchFamily="18" charset="0"/>
              </a:rPr>
              <a:t>Bain, K.(2004) </a:t>
            </a:r>
            <a:r>
              <a:rPr lang="en-GB" sz="1800" i="1" dirty="0" smtClean="0"/>
              <a:t>What the Best College Teachers Do, </a:t>
            </a:r>
            <a:r>
              <a:rPr lang="en-GB" sz="1800" dirty="0" smtClean="0"/>
              <a:t>Cambridge Massachusetts</a:t>
            </a:r>
            <a:r>
              <a:rPr lang="en-GB" sz="1800" i="1" dirty="0" smtClean="0"/>
              <a:t>, </a:t>
            </a:r>
            <a:r>
              <a:rPr lang="en-GB" sz="1800" dirty="0" smtClean="0"/>
              <a:t>Harvard University Press, </a:t>
            </a:r>
            <a:r>
              <a:rPr lang="en-GB" sz="1800" dirty="0" smtClean="0">
                <a:hlinkClick r:id="rId4"/>
              </a:rPr>
              <a:t>http://www.vetmed.wsu.edu/courses-jmgay/documents/SynopsisWhatBestCollegeTeachersDo.pdf</a:t>
            </a:r>
            <a:r>
              <a:rPr lang="en-GB" sz="1800" dirty="0" smtClean="0"/>
              <a:t> </a:t>
            </a:r>
          </a:p>
          <a:p>
            <a:pPr marL="352425" indent="-352425" eaLnBrk="1" hangingPunct="1">
              <a:lnSpc>
                <a:spcPct val="100000"/>
              </a:lnSpc>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352425" indent="-352425">
              <a:lnSpc>
                <a:spcPct val="100000"/>
              </a:lnSpc>
              <a:buNone/>
            </a:pPr>
            <a:r>
              <a:rPr lang="en-GB" sz="1800" dirty="0" smtClean="0"/>
              <a:t>Brown, S. (2011) Bringing about positive change in higher education; a case study </a:t>
            </a:r>
            <a:r>
              <a:rPr lang="en-GB" sz="1800" i="1" dirty="0" smtClean="0"/>
              <a:t>Quality Assurance in Education</a:t>
            </a:r>
            <a:r>
              <a:rPr lang="en-GB" sz="1800" dirty="0" smtClean="0"/>
              <a:t> </a:t>
            </a:r>
            <a:r>
              <a:rPr lang="en-GB" sz="1800" i="1" dirty="0" err="1" smtClean="0"/>
              <a:t>Vol</a:t>
            </a:r>
            <a:r>
              <a:rPr lang="en-GB" sz="1800" i="1" dirty="0" smtClean="0"/>
              <a:t> 19 No 3 pp.195-207</a:t>
            </a:r>
            <a:r>
              <a:rPr lang="en-GB" sz="1800" dirty="0" smtClean="0"/>
              <a:t>.</a:t>
            </a:r>
          </a:p>
          <a:p>
            <a:pPr marL="352425" indent="-352425">
              <a:lnSpc>
                <a:spcPct val="100000"/>
              </a:lnSpc>
              <a:buNone/>
            </a:pPr>
            <a:r>
              <a:rPr lang="en-GB" sz="1800" dirty="0" smtClean="0"/>
              <a:t>Brown, S. and Race, P. (2002) </a:t>
            </a:r>
            <a:r>
              <a:rPr lang="en-GB" sz="1800" i="1" dirty="0" smtClean="0"/>
              <a:t>Lecturing – a practical guide</a:t>
            </a:r>
            <a:r>
              <a:rPr lang="en-GB" sz="1800" dirty="0" smtClean="0"/>
              <a:t>, London: Kogan Page</a:t>
            </a:r>
          </a:p>
          <a:p>
            <a:pPr marL="352425" indent="-352425">
              <a:lnSpc>
                <a:spcPct val="100000"/>
              </a:lnSpc>
              <a:buNone/>
            </a:pPr>
            <a:r>
              <a:rPr lang="en-GB" sz="1800" dirty="0" smtClean="0"/>
              <a:t>Colin Bryson &amp; Len Hand (2007): The role of engagement in inspiring teaching and learning, </a:t>
            </a:r>
            <a:r>
              <a:rPr lang="en-GB" sz="1800" i="1" dirty="0" smtClean="0"/>
              <a:t>Innovations in Education and Teaching International, 44:4, 349-362</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7543800" cy="764704"/>
          </a:xfrm>
        </p:spPr>
        <p:txBody>
          <a:bodyPr/>
          <a:lstStyle/>
          <a:p>
            <a:r>
              <a:rPr lang="en-GB" sz="3200" dirty="0" smtClean="0"/>
              <a:t>References (2)</a:t>
            </a:r>
            <a:endParaRPr lang="en-GB" sz="3200" dirty="0"/>
          </a:p>
        </p:txBody>
      </p:sp>
      <p:sp>
        <p:nvSpPr>
          <p:cNvPr id="3" name="Content Placeholder 2"/>
          <p:cNvSpPr>
            <a:spLocks noGrp="1"/>
          </p:cNvSpPr>
          <p:nvPr>
            <p:ph idx="1"/>
          </p:nvPr>
        </p:nvSpPr>
        <p:spPr>
          <a:xfrm>
            <a:off x="251520" y="908720"/>
            <a:ext cx="8446393" cy="5293643"/>
          </a:xfrm>
        </p:spPr>
        <p:txBody>
          <a:bodyPr/>
          <a:lstStyle/>
          <a:p>
            <a:pPr marL="444500" indent="-444500">
              <a:lnSpc>
                <a:spcPct val="100000"/>
              </a:lnSpc>
              <a:buNone/>
            </a:pPr>
            <a:r>
              <a:rPr lang="en-GB" sz="1800" dirty="0" smtClean="0"/>
              <a:t>Boyer, E.L. (1990, reprinted 1997) </a:t>
            </a:r>
            <a:r>
              <a:rPr lang="en-GB" sz="1800" i="1" dirty="0" smtClean="0"/>
              <a:t>Scholarship reconsidered: priorities of the professoriate</a:t>
            </a:r>
            <a:r>
              <a:rPr lang="en-GB" sz="1800" dirty="0" smtClean="0"/>
              <a:t>, San Francisco: Jossey Bass, The Carnegie Foundation for the Advancement of Teaching.</a:t>
            </a:r>
          </a:p>
          <a:p>
            <a:pPr marL="444500" indent="-444500">
              <a:lnSpc>
                <a:spcPct val="100000"/>
              </a:lnSpc>
              <a:buNone/>
            </a:pPr>
            <a:r>
              <a:rPr lang="en-GB" sz="1800" dirty="0" err="1" smtClean="0"/>
              <a:t>Debowski</a:t>
            </a:r>
            <a:r>
              <a:rPr lang="en-GB" sz="1800" dirty="0" smtClean="0"/>
              <a:t>, S., </a:t>
            </a:r>
            <a:r>
              <a:rPr lang="en-GB" sz="1800" dirty="0" err="1" smtClean="0"/>
              <a:t>Stefani</a:t>
            </a:r>
            <a:r>
              <a:rPr lang="en-GB" sz="1800" dirty="0" smtClean="0"/>
              <a:t>, L., Cohen, M. and Ho, A (2011) </a:t>
            </a:r>
            <a:r>
              <a:rPr lang="en-GB" sz="1800" i="1" dirty="0" smtClean="0"/>
              <a:t>Sustaining and championing teaching and learning in good times or bad</a:t>
            </a:r>
            <a:r>
              <a:rPr lang="en-GB" sz="1800" dirty="0" smtClean="0"/>
              <a:t> in </a:t>
            </a:r>
            <a:r>
              <a:rPr lang="en-GB" sz="1800" dirty="0" err="1" smtClean="0"/>
              <a:t>Groccia</a:t>
            </a:r>
            <a:r>
              <a:rPr lang="en-GB" sz="1800" dirty="0" smtClean="0"/>
              <a:t>, J., </a:t>
            </a:r>
            <a:r>
              <a:rPr lang="en-GB" sz="1800" dirty="0" err="1" smtClean="0"/>
              <a:t>Alsudairi</a:t>
            </a:r>
            <a:r>
              <a:rPr lang="en-GB" sz="1800" dirty="0" smtClean="0"/>
              <a:t>, M. and </a:t>
            </a:r>
            <a:r>
              <a:rPr lang="en-GB" sz="1800" dirty="0" err="1" smtClean="0"/>
              <a:t>Bukist</a:t>
            </a:r>
            <a:r>
              <a:rPr lang="en-GB" sz="1800" dirty="0" smtClean="0"/>
              <a:t>, B., (eds.) </a:t>
            </a:r>
            <a:r>
              <a:rPr lang="en-GB" sz="1800" i="1" dirty="0" smtClean="0"/>
              <a:t>A handbook of College and University Teaching: global perspectives, </a:t>
            </a:r>
            <a:r>
              <a:rPr lang="en-GB" sz="1800" dirty="0" smtClean="0"/>
              <a:t>London: Sage Publications.</a:t>
            </a:r>
          </a:p>
          <a:p>
            <a:pPr marL="444500" indent="-444500">
              <a:lnSpc>
                <a:spcPct val="100000"/>
              </a:lnSpc>
              <a:buNone/>
            </a:pPr>
            <a:r>
              <a:rPr lang="en-GB" sz="1800" dirty="0" err="1" smtClean="0"/>
              <a:t>Dweck</a:t>
            </a:r>
            <a:r>
              <a:rPr lang="en-GB" sz="1800" dirty="0" smtClean="0"/>
              <a:t>, C. S. (2000) </a:t>
            </a:r>
            <a:r>
              <a:rPr lang="en-GB" sz="1800" i="1" dirty="0" smtClean="0"/>
              <a:t>Self-theories: their role in motivation, personality, and development, </a:t>
            </a:r>
            <a:r>
              <a:rPr lang="en-GB" sz="1800" dirty="0" smtClean="0"/>
              <a:t>London: Psychology Press</a:t>
            </a:r>
          </a:p>
          <a:p>
            <a:pPr marL="444500" indent="-444500">
              <a:lnSpc>
                <a:spcPct val="100000"/>
              </a:lnSpc>
              <a:buNone/>
            </a:pPr>
            <a:r>
              <a:rPr lang="en-GB" sz="1800" dirty="0" smtClean="0"/>
              <a:t>Flint, N. R. and Johnson, B. (2011) </a:t>
            </a:r>
            <a:r>
              <a:rPr lang="en-GB" sz="1800" i="1" dirty="0" smtClean="0"/>
              <a:t>Towards fairer university assessment – recognising the concerns of students,</a:t>
            </a:r>
            <a:r>
              <a:rPr lang="en-GB" sz="1800" dirty="0" smtClean="0"/>
              <a:t> London: Routledge.</a:t>
            </a:r>
          </a:p>
          <a:p>
            <a:pPr marL="444500" indent="-444500" eaLnBrk="1" hangingPunct="1">
              <a:lnSpc>
                <a:spcPct val="100000"/>
              </a:lnSpc>
              <a:buNone/>
              <a:defRPr/>
            </a:pPr>
            <a:r>
              <a:rPr lang="en-GB" sz="1800" dirty="0" smtClean="0"/>
              <a:t>Gibbs, G. (1995). Promoting excellent teaching is harder than you'd </a:t>
            </a:r>
            <a:r>
              <a:rPr lang="en-GB" sz="1800" dirty="0" err="1" smtClean="0"/>
              <a:t>think.</a:t>
            </a:r>
            <a:r>
              <a:rPr lang="en-GB" sz="1800" i="1" dirty="0" err="1" smtClean="0"/>
              <a:t>Change</a:t>
            </a:r>
            <a:r>
              <a:rPr lang="en-GB" sz="1800" i="1" dirty="0" smtClean="0"/>
              <a:t>: The Magazine of Higher Learning</a:t>
            </a:r>
            <a:r>
              <a:rPr lang="en-GB" sz="1800" dirty="0" smtClean="0"/>
              <a:t>, </a:t>
            </a:r>
            <a:r>
              <a:rPr lang="en-GB" sz="1800" i="1" dirty="0" smtClean="0"/>
              <a:t>27</a:t>
            </a:r>
            <a:r>
              <a:rPr lang="en-GB" sz="1800" dirty="0" smtClean="0"/>
              <a:t>(3), 16-21.</a:t>
            </a:r>
          </a:p>
          <a:p>
            <a:pPr marL="444500" indent="-444500" eaLnBrk="1" hangingPunct="1">
              <a:lnSpc>
                <a:spcPct val="100000"/>
              </a:lnSpc>
              <a:buNone/>
              <a:defRPr/>
            </a:pPr>
            <a:r>
              <a:rPr lang="en-GB" sz="1800" dirty="0" smtClean="0"/>
              <a:t>Kane, R., </a:t>
            </a:r>
            <a:r>
              <a:rPr lang="en-GB" sz="1800" dirty="0" err="1" smtClean="0"/>
              <a:t>Sandretto</a:t>
            </a:r>
            <a:r>
              <a:rPr lang="en-GB" sz="1800" dirty="0" smtClean="0"/>
              <a:t>, S., &amp; Heath, C. (2004). An investigation into excellent tertiary teaching: Emphasising reflective practice. </a:t>
            </a:r>
            <a:r>
              <a:rPr lang="en-GB" sz="1800" i="1" dirty="0" smtClean="0"/>
              <a:t>Higher Education</a:t>
            </a:r>
            <a:r>
              <a:rPr lang="en-GB" sz="1800" dirty="0" smtClean="0"/>
              <a:t>, </a:t>
            </a:r>
            <a:r>
              <a:rPr lang="en-GB" sz="1800" i="1" dirty="0" smtClean="0"/>
              <a:t>47</a:t>
            </a:r>
            <a:r>
              <a:rPr lang="en-GB" sz="1800" dirty="0" smtClean="0"/>
              <a:t>(3), 283-310. </a:t>
            </a:r>
          </a:p>
          <a:p>
            <a:pPr>
              <a:lnSpc>
                <a:spcPct val="100000"/>
              </a:lnSpc>
              <a:buNone/>
            </a:pPr>
            <a:endParaRPr lang="en-GB" sz="1800" dirty="0" smtClean="0"/>
          </a:p>
          <a:p>
            <a:pPr>
              <a:lnSpc>
                <a:spcPct val="100000"/>
              </a:lnSpc>
            </a:pPr>
            <a:endParaRPr lang="en-GB"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p:spPr>
        <p:txBody>
          <a:bodyPr/>
          <a:lstStyle/>
          <a:p>
            <a:r>
              <a:rPr lang="en-GB" sz="3200" dirty="0" smtClean="0"/>
              <a:t>References (3)</a:t>
            </a:r>
            <a:endParaRPr lang="en-GB" sz="3200" dirty="0"/>
          </a:p>
        </p:txBody>
      </p:sp>
      <p:sp>
        <p:nvSpPr>
          <p:cNvPr id="3" name="Content Placeholder 2"/>
          <p:cNvSpPr>
            <a:spLocks noGrp="1"/>
          </p:cNvSpPr>
          <p:nvPr>
            <p:ph idx="1"/>
          </p:nvPr>
        </p:nvSpPr>
        <p:spPr>
          <a:xfrm>
            <a:off x="468313" y="980728"/>
            <a:ext cx="8229600" cy="5221635"/>
          </a:xfrm>
        </p:spPr>
        <p:txBody>
          <a:bodyPr/>
          <a:lstStyle/>
          <a:p>
            <a:pPr marL="534988" indent="-534988" eaLnBrk="1" hangingPunct="1">
              <a:lnSpc>
                <a:spcPct val="100000"/>
              </a:lnSpc>
              <a:buNone/>
            </a:pPr>
            <a:r>
              <a:rPr lang="en-GB" sz="1800" dirty="0" err="1" smtClean="0"/>
              <a:t>McKeachie</a:t>
            </a:r>
            <a:r>
              <a:rPr lang="en-GB" sz="1800" dirty="0" smtClean="0"/>
              <a:t>, W. J. (1951) </a:t>
            </a:r>
            <a:r>
              <a:rPr lang="en-GB" sz="1800" i="1" dirty="0" smtClean="0"/>
              <a:t>Teaching Tips: Strategies, Research and Theory for College and University Teachers,</a:t>
            </a:r>
            <a:r>
              <a:rPr lang="en-GB" sz="1800" dirty="0" smtClean="0"/>
              <a:t> Lexington MA: D. C. Heath and Company. </a:t>
            </a:r>
          </a:p>
          <a:p>
            <a:pPr marL="534988" indent="-534988" eaLnBrk="1" hangingPunct="1">
              <a:lnSpc>
                <a:spcPct val="100000"/>
              </a:lnSpc>
              <a:buNone/>
            </a:pPr>
            <a:r>
              <a:rPr lang="en-GB" sz="1800" dirty="0" smtClean="0"/>
              <a:t>Northedge, A. (2003) Enabling participation in academic discourse, </a:t>
            </a:r>
            <a:r>
              <a:rPr lang="en-GB" sz="1800" i="1" dirty="0" smtClean="0"/>
              <a:t>Teaching in Higher Education, Vol. 8, No. 2, pp.169-180.</a:t>
            </a:r>
            <a:endParaRPr lang="en-GB" sz="1800" dirty="0" smtClean="0"/>
          </a:p>
          <a:p>
            <a:pPr marL="534988" indent="-534988" eaLnBrk="1" hangingPunct="1">
              <a:lnSpc>
                <a:spcPct val="100000"/>
              </a:lnSpc>
              <a:buNone/>
            </a:pPr>
            <a:r>
              <a:rPr lang="en-GB" sz="1800" dirty="0" smtClean="0"/>
              <a:t>Race, P. (2006) </a:t>
            </a:r>
            <a:r>
              <a:rPr lang="en-GB" sz="1800" i="1" dirty="0" smtClean="0"/>
              <a:t>The lecturer’s toolkit (3rd edition)</a:t>
            </a:r>
            <a:r>
              <a:rPr lang="en-GB" sz="1800" dirty="0" smtClean="0"/>
              <a:t> London: Routledge.</a:t>
            </a:r>
          </a:p>
          <a:p>
            <a:pPr marL="534988" indent="-534988" eaLnBrk="1" hangingPunct="1">
              <a:lnSpc>
                <a:spcPct val="100000"/>
              </a:lnSpc>
              <a:buNone/>
            </a:pPr>
            <a:r>
              <a:rPr lang="en-GB" sz="1800" dirty="0" err="1" smtClean="0"/>
              <a:t>Ramsden</a:t>
            </a:r>
            <a:r>
              <a:rPr lang="en-GB" sz="1800" dirty="0" smtClean="0"/>
              <a:t> , P.(2003) </a:t>
            </a:r>
            <a:r>
              <a:rPr lang="en-GB" sz="1800" i="1" dirty="0" smtClean="0"/>
              <a:t>Learning to teach in higher education </a:t>
            </a:r>
            <a:r>
              <a:rPr lang="en-GB" sz="1800" dirty="0" smtClean="0"/>
              <a:t>(2</a:t>
            </a:r>
            <a:r>
              <a:rPr lang="en-GB" sz="1800" baseline="30000" dirty="0" smtClean="0"/>
              <a:t>nd</a:t>
            </a:r>
            <a:r>
              <a:rPr lang="en-GB" sz="1800" dirty="0" smtClean="0"/>
              <a:t> edition) London, Routledge </a:t>
            </a:r>
            <a:r>
              <a:rPr lang="en-GB" sz="1800" dirty="0" err="1" smtClean="0"/>
              <a:t>Falmer</a:t>
            </a:r>
            <a:endParaRPr lang="en-GB" sz="1800" dirty="0" smtClean="0"/>
          </a:p>
          <a:p>
            <a:pPr marL="534988" indent="-534988" eaLnBrk="1" hangingPunct="1">
              <a:lnSpc>
                <a:spcPct val="100000"/>
              </a:lnSpc>
              <a:buNone/>
            </a:pPr>
            <a:r>
              <a:rPr lang="en-GB" sz="1800" dirty="0" smtClean="0"/>
              <a:t>Wenger, E.,</a:t>
            </a:r>
            <a:r>
              <a:rPr lang="en-GB" sz="1800" i="1" dirty="0" smtClean="0"/>
              <a:t> </a:t>
            </a:r>
            <a:r>
              <a:rPr lang="en-GB" sz="1800" dirty="0" smtClean="0"/>
              <a:t>McDermott, R. and Snyder, W. (2002) </a:t>
            </a:r>
            <a:r>
              <a:rPr lang="en-GB" sz="1800" i="1" dirty="0" smtClean="0"/>
              <a:t>Cultivating communities of practice: a guide to managing knowledge,</a:t>
            </a:r>
            <a:r>
              <a:rPr lang="en-GB" sz="1800" dirty="0" smtClean="0"/>
              <a:t> Harvard: Harvard Business School Press. </a:t>
            </a:r>
          </a:p>
          <a:p>
            <a:pPr>
              <a:lnSpc>
                <a:spcPct val="100000"/>
              </a:lnSpc>
            </a:pP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Task </a:t>
            </a:r>
            <a:endParaRPr lang="en-GB" dirty="0"/>
          </a:p>
        </p:txBody>
      </p:sp>
      <p:sp>
        <p:nvSpPr>
          <p:cNvPr id="3" name="Content Placeholder 2"/>
          <p:cNvSpPr>
            <a:spLocks noGrp="1"/>
          </p:cNvSpPr>
          <p:nvPr>
            <p:ph idx="1"/>
          </p:nvPr>
        </p:nvSpPr>
        <p:spPr/>
        <p:txBody>
          <a:bodyPr/>
          <a:lstStyle/>
          <a:p>
            <a:pPr>
              <a:lnSpc>
                <a:spcPct val="100000"/>
              </a:lnSpc>
            </a:pPr>
            <a:r>
              <a:rPr lang="en-GB" sz="2600" dirty="0" smtClean="0"/>
              <a:t>Think of an inspiring educator you’ve learned from (this could be a teacher, a peer or someone whose work you admire on television or elsewhere);</a:t>
            </a:r>
          </a:p>
          <a:p>
            <a:pPr>
              <a:lnSpc>
                <a:spcPct val="100000"/>
              </a:lnSpc>
            </a:pPr>
            <a:r>
              <a:rPr lang="en-GB" sz="2600" dirty="0" smtClean="0"/>
              <a:t>Identify up to five characteristics of an inspiring teacher using this role model as a case in point;</a:t>
            </a:r>
          </a:p>
          <a:p>
            <a:pPr>
              <a:lnSpc>
                <a:spcPct val="100000"/>
              </a:lnSpc>
            </a:pPr>
            <a:r>
              <a:rPr lang="en-GB" sz="2600" dirty="0" smtClean="0"/>
              <a:t>Now identify up to five characteristics of a disappointing or uninspiring teacher of your acquaintance;</a:t>
            </a:r>
          </a:p>
          <a:p>
            <a:pPr>
              <a:lnSpc>
                <a:spcPct val="100000"/>
              </a:lnSpc>
            </a:pPr>
            <a:r>
              <a:rPr lang="en-GB" sz="2600" dirty="0" smtClean="0"/>
              <a:t>Reflect on your own characteristics as a teacher and identify a couple of areas for improvement.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Why is she a great teacher? She is:</a:t>
            </a:r>
            <a:endParaRPr lang="en-GB" sz="3200" dirty="0"/>
          </a:p>
        </p:txBody>
      </p:sp>
      <p:sp>
        <p:nvSpPr>
          <p:cNvPr id="3" name="Content Placeholder 2"/>
          <p:cNvSpPr>
            <a:spLocks noGrp="1"/>
          </p:cNvSpPr>
          <p:nvPr>
            <p:ph idx="1"/>
          </p:nvPr>
        </p:nvSpPr>
        <p:spPr/>
        <p:txBody>
          <a:bodyPr/>
          <a:lstStyle/>
          <a:p>
            <a:pPr>
              <a:lnSpc>
                <a:spcPct val="100000"/>
              </a:lnSpc>
            </a:pPr>
            <a:r>
              <a:rPr lang="en-GB" sz="2600" dirty="0" smtClean="0"/>
              <a:t>Unafraid to take risks but leaves nothing to chance;</a:t>
            </a:r>
          </a:p>
          <a:p>
            <a:pPr>
              <a:lnSpc>
                <a:spcPct val="100000"/>
              </a:lnSpc>
            </a:pPr>
            <a:r>
              <a:rPr lang="en-GB" sz="2600" dirty="0" smtClean="0"/>
              <a:t>Able to articulate a clear rationale of what she is trying to achieve in her teaching and makes detailed plans on how to achieve it;</a:t>
            </a:r>
          </a:p>
          <a:p>
            <a:pPr>
              <a:lnSpc>
                <a:spcPct val="100000"/>
              </a:lnSpc>
            </a:pPr>
            <a:r>
              <a:rPr lang="en-GB" sz="2600" dirty="0" smtClean="0"/>
              <a:t>Content to worry less about what students think about her than how much they are learning;</a:t>
            </a:r>
          </a:p>
          <a:p>
            <a:pPr>
              <a:lnSpc>
                <a:spcPct val="100000"/>
              </a:lnSpc>
            </a:pPr>
            <a:r>
              <a:rPr lang="en-GB" sz="2600" dirty="0" smtClean="0"/>
              <a:t>Capable of being seriously quirky without being ‘up herself’;</a:t>
            </a:r>
          </a:p>
          <a:p>
            <a:pPr>
              <a:lnSpc>
                <a:spcPct val="100000"/>
              </a:lnSpc>
            </a:pPr>
            <a:r>
              <a:rPr lang="en-GB" sz="2600" dirty="0" smtClean="0"/>
              <a:t>Up for continuously challenging students out of their comfort zones.</a:t>
            </a:r>
          </a:p>
          <a:p>
            <a:pPr>
              <a:lnSpc>
                <a:spcPct val="100000"/>
              </a:lnSpc>
            </a:pPr>
            <a:endParaRPr lang="en-GB" sz="2600" dirty="0" smtClean="0"/>
          </a:p>
          <a:p>
            <a:pPr>
              <a:lnSpc>
                <a:spcPct val="100000"/>
              </a:lnSpc>
              <a:buNone/>
            </a:pPr>
            <a:endParaRPr lang="en-GB" sz="2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How do we know if we are offering excellent teaching?</a:t>
            </a:r>
          </a:p>
        </p:txBody>
      </p:sp>
      <p:sp>
        <p:nvSpPr>
          <p:cNvPr id="8195" name="Content Placeholder 2"/>
          <p:cNvSpPr>
            <a:spLocks noGrp="1"/>
          </p:cNvSpPr>
          <p:nvPr>
            <p:ph idx="1"/>
          </p:nvPr>
        </p:nvSpPr>
        <p:spPr/>
        <p:txBody>
          <a:bodyPr/>
          <a:lstStyle/>
          <a:p>
            <a:pPr>
              <a:lnSpc>
                <a:spcPct val="100000"/>
              </a:lnSpc>
            </a:pPr>
            <a:r>
              <a:rPr lang="en-GB" sz="2600" dirty="0" smtClean="0"/>
              <a:t>Students are satisfied, learn well, achieve highly and have fulfilling learning experiences;</a:t>
            </a:r>
          </a:p>
          <a:p>
            <a:pPr>
              <a:lnSpc>
                <a:spcPct val="100000"/>
              </a:lnSpc>
            </a:pPr>
            <a:r>
              <a:rPr lang="en-GB" sz="2600" dirty="0" smtClean="0"/>
              <a:t>We as teachers are satisfied, motivated and find their workloads manageable;</a:t>
            </a:r>
          </a:p>
          <a:p>
            <a:pPr>
              <a:lnSpc>
                <a:spcPct val="100000"/>
              </a:lnSpc>
            </a:pPr>
            <a:r>
              <a:rPr lang="en-GB" sz="2600" dirty="0" smtClean="0"/>
              <a:t>Quality assurers and Professional and Subject bodies like what we do and have no complaints about systems and processes;</a:t>
            </a:r>
          </a:p>
          <a:p>
            <a:pPr>
              <a:lnSpc>
                <a:spcPct val="100000"/>
              </a:lnSpc>
            </a:pPr>
            <a:r>
              <a:rPr lang="en-GB" sz="2600" dirty="0" smtClean="0"/>
              <a:t>University managers are confident that the student experience offered is of high quality (and deal with few complaints).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What kinds of management interventions can foster inspiring teaching?</a:t>
            </a:r>
          </a:p>
        </p:txBody>
      </p:sp>
      <p:sp>
        <p:nvSpPr>
          <p:cNvPr id="9219" name="Content Placeholder 2"/>
          <p:cNvSpPr>
            <a:spLocks noGrp="1"/>
          </p:cNvSpPr>
          <p:nvPr>
            <p:ph idx="1"/>
          </p:nvPr>
        </p:nvSpPr>
        <p:spPr/>
        <p:txBody>
          <a:bodyPr/>
          <a:lstStyle/>
          <a:p>
            <a:pPr>
              <a:lnSpc>
                <a:spcPct val="100000"/>
              </a:lnSpc>
            </a:pPr>
            <a:r>
              <a:rPr lang="en-GB" sz="2600" dirty="0" smtClean="0"/>
              <a:t>Promotion and reward systems that recognise the importance of teaching;</a:t>
            </a:r>
          </a:p>
          <a:p>
            <a:pPr>
              <a:lnSpc>
                <a:spcPct val="100000"/>
              </a:lnSpc>
            </a:pPr>
            <a:r>
              <a:rPr lang="en-GB" sz="2600" dirty="0" smtClean="0"/>
              <a:t>Identifying outstanding teachers and using them as advocates for commitment to teaching;</a:t>
            </a:r>
          </a:p>
          <a:p>
            <a:pPr>
              <a:lnSpc>
                <a:spcPct val="100000"/>
              </a:lnSpc>
            </a:pPr>
            <a:r>
              <a:rPr lang="en-GB" sz="2600" dirty="0" smtClean="0"/>
              <a:t>A culture of scholarship of teaching, that encourages evidence-based dissemination of good practice;</a:t>
            </a:r>
          </a:p>
          <a:p>
            <a:pPr>
              <a:lnSpc>
                <a:spcPct val="100000"/>
              </a:lnSpc>
            </a:pPr>
            <a:r>
              <a:rPr lang="en-GB" sz="2600" dirty="0" smtClean="0"/>
              <a:t>Dialogues around what makes for excellent teaching, particularly those associated with peer observation systems.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smtClean="0"/>
              <a:t>Characteristics of excellent university teachers:</a:t>
            </a:r>
          </a:p>
        </p:txBody>
      </p:sp>
      <p:sp>
        <p:nvSpPr>
          <p:cNvPr id="10243" name="Content Placeholder 2"/>
          <p:cNvSpPr>
            <a:spLocks noGrp="1"/>
          </p:cNvSpPr>
          <p:nvPr>
            <p:ph idx="1"/>
          </p:nvPr>
        </p:nvSpPr>
        <p:spPr>
          <a:xfrm>
            <a:off x="285750" y="1412875"/>
            <a:ext cx="8643938" cy="4789488"/>
          </a:xfrm>
        </p:spPr>
        <p:txBody>
          <a:bodyPr/>
          <a:lstStyle/>
          <a:p>
            <a:pPr marL="514350" indent="-514350">
              <a:buSzPct val="100000"/>
              <a:buFont typeface="Arial" charset="0"/>
              <a:buAutoNum type="arabicPeriod"/>
            </a:pPr>
            <a:r>
              <a:rPr lang="en-GB" sz="2400" dirty="0" smtClean="0"/>
              <a:t>Knows subject material thoroughly</a:t>
            </a:r>
          </a:p>
          <a:p>
            <a:pPr marL="514350" indent="-514350">
              <a:buSzPct val="100000"/>
              <a:buFont typeface="Arial" charset="0"/>
              <a:buAutoNum type="arabicPeriod"/>
            </a:pPr>
            <a:r>
              <a:rPr lang="en-GB" sz="2400" dirty="0" smtClean="0"/>
              <a:t>Adopts a scholarly approach to the practice of teaching</a:t>
            </a:r>
          </a:p>
          <a:p>
            <a:pPr marL="514350" indent="-514350">
              <a:buSzPct val="100000"/>
              <a:buFont typeface="Arial" charset="0"/>
              <a:buAutoNum type="arabicPeriod"/>
            </a:pPr>
            <a:r>
              <a:rPr lang="en-GB" sz="2400" dirty="0" smtClean="0"/>
              <a:t>Is reflective and regularly reviews own practice</a:t>
            </a:r>
          </a:p>
          <a:p>
            <a:pPr marL="514350" indent="-514350">
              <a:buSzPct val="100000"/>
              <a:buFont typeface="Arial" charset="0"/>
              <a:buAutoNum type="arabicPeriod"/>
            </a:pPr>
            <a:r>
              <a:rPr lang="en-GB" sz="2400" dirty="0" smtClean="0"/>
              <a:t>Is well organised and plans curriculum effectively</a:t>
            </a:r>
          </a:p>
          <a:p>
            <a:pPr marL="514350" indent="-514350">
              <a:buSzPct val="100000"/>
              <a:buFont typeface="Arial" charset="0"/>
              <a:buAutoNum type="arabicPeriod"/>
            </a:pPr>
            <a:r>
              <a:rPr lang="en-GB" sz="2400" dirty="0" smtClean="0"/>
              <a:t>Is passionate about teaching</a:t>
            </a:r>
          </a:p>
          <a:p>
            <a:pPr marL="514350" indent="-514350">
              <a:buSzPct val="100000"/>
              <a:buFont typeface="Arial" charset="0"/>
              <a:buAutoNum type="arabicPeriod"/>
            </a:pPr>
            <a:r>
              <a:rPr lang="en-GB" sz="2400" dirty="0" smtClean="0"/>
              <a:t>Has a student-centred orientation to teaching</a:t>
            </a:r>
          </a:p>
          <a:p>
            <a:pPr marL="514350" indent="-514350">
              <a:buSzPct val="100000"/>
              <a:buFont typeface="Arial" charset="0"/>
              <a:buAutoNum type="arabicPeriod"/>
            </a:pPr>
            <a:r>
              <a:rPr lang="en-GB" sz="2400" dirty="0" smtClean="0"/>
              <a:t>Regularly reviews innovations in learning and teaching and tries out ones relevant to own context</a:t>
            </a:r>
          </a:p>
          <a:p>
            <a:pPr marL="514350" indent="-514350">
              <a:buSzPct val="100000"/>
              <a:buFont typeface="Arial" charset="0"/>
              <a:buAutoNum type="arabicPeriod"/>
            </a:pPr>
            <a:r>
              <a:rPr lang="en-GB" sz="2400" dirty="0" smtClean="0"/>
              <a:t>Ensures that assessment practices are fit for purpose and contribute to learning</a:t>
            </a:r>
          </a:p>
          <a:p>
            <a:pPr marL="514350" indent="-514350">
              <a:buSzPct val="100000"/>
              <a:buFont typeface="Arial" charset="0"/>
              <a:buAutoNum type="arabicPeriod"/>
            </a:pPr>
            <a:r>
              <a:rPr lang="en-GB" sz="2400" dirty="0" smtClean="0"/>
              <a:t>Demonstrates empathy and emotional intelligence</a:t>
            </a:r>
          </a:p>
          <a:p>
            <a:pPr marL="514350" indent="-514350">
              <a:buSzPct val="100000"/>
              <a:buFont typeface="Arial" charset="0"/>
              <a:buAutoNum type="arabicPeriod"/>
            </a:pPr>
            <a:endParaRPr lang="en-GB" sz="24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3587750" y="19875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1</a:t>
            </a:r>
          </a:p>
        </p:txBody>
      </p:sp>
      <p:sp>
        <p:nvSpPr>
          <p:cNvPr id="6" name="Rectangle 4"/>
          <p:cNvSpPr>
            <a:spLocks noChangeArrowheads="1"/>
          </p:cNvSpPr>
          <p:nvPr/>
        </p:nvSpPr>
        <p:spPr bwMode="auto">
          <a:xfrm>
            <a:off x="1758950" y="26733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2</a:t>
            </a:r>
          </a:p>
        </p:txBody>
      </p:sp>
      <p:sp>
        <p:nvSpPr>
          <p:cNvPr id="7" name="Rectangle 5"/>
          <p:cNvSpPr>
            <a:spLocks noChangeArrowheads="1"/>
          </p:cNvSpPr>
          <p:nvPr/>
        </p:nvSpPr>
        <p:spPr bwMode="auto">
          <a:xfrm>
            <a:off x="5264150" y="27495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3</a:t>
            </a:r>
          </a:p>
        </p:txBody>
      </p:sp>
      <p:sp>
        <p:nvSpPr>
          <p:cNvPr id="8" name="Rectangle 6"/>
          <p:cNvSpPr>
            <a:spLocks noChangeArrowheads="1"/>
          </p:cNvSpPr>
          <p:nvPr/>
        </p:nvSpPr>
        <p:spPr bwMode="auto">
          <a:xfrm>
            <a:off x="3663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5</a:t>
            </a:r>
          </a:p>
        </p:txBody>
      </p:sp>
      <p:sp>
        <p:nvSpPr>
          <p:cNvPr id="9" name="Rectangle 7"/>
          <p:cNvSpPr>
            <a:spLocks noChangeArrowheads="1"/>
          </p:cNvSpPr>
          <p:nvPr/>
        </p:nvSpPr>
        <p:spPr bwMode="auto">
          <a:xfrm>
            <a:off x="6330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6</a:t>
            </a:r>
          </a:p>
        </p:txBody>
      </p:sp>
      <p:sp>
        <p:nvSpPr>
          <p:cNvPr id="10" name="Rectangle 8"/>
          <p:cNvSpPr>
            <a:spLocks noChangeArrowheads="1"/>
          </p:cNvSpPr>
          <p:nvPr/>
        </p:nvSpPr>
        <p:spPr bwMode="auto">
          <a:xfrm>
            <a:off x="10731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4</a:t>
            </a:r>
          </a:p>
        </p:txBody>
      </p:sp>
      <p:sp>
        <p:nvSpPr>
          <p:cNvPr id="11" name="Rectangle 9"/>
          <p:cNvSpPr>
            <a:spLocks noChangeArrowheads="1"/>
          </p:cNvSpPr>
          <p:nvPr/>
        </p:nvSpPr>
        <p:spPr bwMode="auto">
          <a:xfrm>
            <a:off x="52641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8</a:t>
            </a:r>
          </a:p>
        </p:txBody>
      </p:sp>
      <p:sp>
        <p:nvSpPr>
          <p:cNvPr id="12" name="Rectangle 10"/>
          <p:cNvSpPr>
            <a:spLocks noChangeArrowheads="1"/>
          </p:cNvSpPr>
          <p:nvPr/>
        </p:nvSpPr>
        <p:spPr bwMode="auto">
          <a:xfrm>
            <a:off x="21399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7</a:t>
            </a:r>
          </a:p>
        </p:txBody>
      </p:sp>
      <p:sp>
        <p:nvSpPr>
          <p:cNvPr id="13" name="Rectangle 11"/>
          <p:cNvSpPr>
            <a:spLocks noChangeArrowheads="1"/>
          </p:cNvSpPr>
          <p:nvPr/>
        </p:nvSpPr>
        <p:spPr bwMode="auto">
          <a:xfrm>
            <a:off x="3816350" y="51879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9</a:t>
            </a:r>
          </a:p>
        </p:txBody>
      </p:sp>
      <p:sp>
        <p:nvSpPr>
          <p:cNvPr id="14" name="Title 1"/>
          <p:cNvSpPr txBox="1">
            <a:spLocks/>
          </p:cNvSpPr>
          <p:nvPr/>
        </p:nvSpPr>
        <p:spPr>
          <a:xfrm>
            <a:off x="457200" y="122238"/>
            <a:ext cx="7543800" cy="1074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dirty="0" smtClean="0">
                <a:ln>
                  <a:noFill/>
                </a:ln>
                <a:solidFill>
                  <a:schemeClr val="tx2"/>
                </a:solidFill>
                <a:effectLst/>
                <a:uLnTx/>
                <a:uFillTx/>
                <a:latin typeface="+mj-lt"/>
                <a:ea typeface="+mj-ea"/>
                <a:cs typeface="+mj-cs"/>
              </a:rPr>
              <a:t>Characteristics of excellent university teachers: diamond-9</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A tall order?</a:t>
            </a:r>
            <a:endParaRPr lang="en-GB" dirty="0"/>
          </a:p>
        </p:txBody>
      </p:sp>
      <p:sp>
        <p:nvSpPr>
          <p:cNvPr id="3" name="Content Placeholder 2"/>
          <p:cNvSpPr>
            <a:spLocks noGrp="1"/>
          </p:cNvSpPr>
          <p:nvPr>
            <p:ph idx="1"/>
          </p:nvPr>
        </p:nvSpPr>
        <p:spPr/>
        <p:txBody>
          <a:bodyPr/>
          <a:lstStyle/>
          <a:p>
            <a:pPr>
              <a:lnSpc>
                <a:spcPct val="100000"/>
              </a:lnSpc>
              <a:buNone/>
            </a:pPr>
            <a:r>
              <a:rPr lang="en-GB" dirty="0" smtClean="0"/>
              <a:t>Effective lecturers combine the talents of a scholar, writer, producer, comedian, showman and teacher in ways that contribute to student learning. Nevertheless it is also true that few college professors combine these talents in optimal ways and that even the best lecturers are not always on top form </a:t>
            </a:r>
          </a:p>
          <a:p>
            <a:pPr>
              <a:lnSpc>
                <a:spcPct val="100000"/>
              </a:lnSpc>
              <a:buNone/>
            </a:pPr>
            <a:r>
              <a:rPr lang="en-GB" dirty="0" err="1" smtClean="0"/>
              <a:t>McKeachie</a:t>
            </a:r>
            <a:r>
              <a:rPr lang="en-GB" dirty="0" smtClean="0"/>
              <a:t> et al p.53</a:t>
            </a:r>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1419</TotalTime>
  <Words>1623</Words>
  <Application>Microsoft Office PowerPoint</Application>
  <PresentationFormat>On-screen Show (4:3)</PresentationFormat>
  <Paragraphs>136</Paragraphs>
  <Slides>23</Slides>
  <Notes>22</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LeedsMet template</vt:lpstr>
      <vt:lpstr>Inspiring Teaching: what really works in higher education to lift the mundane into inspirational? Anglia Ruskin University May 2014 </vt:lpstr>
      <vt:lpstr>Inspiring teaching</vt:lpstr>
      <vt:lpstr>Task </vt:lpstr>
      <vt:lpstr>Why is she a great teacher? She is:</vt:lpstr>
      <vt:lpstr>How do we know if we are offering excellent teaching?</vt:lpstr>
      <vt:lpstr>What kinds of management interventions can foster inspiring teaching?</vt:lpstr>
      <vt:lpstr>Characteristics of excellent university teachers:</vt:lpstr>
      <vt:lpstr>Slide 8</vt:lpstr>
      <vt:lpstr> A tall order?</vt:lpstr>
      <vt:lpstr>What kinds of questions might we ask ourselves before we prepare to teach?</vt:lpstr>
      <vt:lpstr>Ken Bain says excellent teachers ask these questions as they prepare to teach:</vt:lpstr>
      <vt:lpstr>How can we get students to fully engage? Some suggestions:</vt:lpstr>
      <vt:lpstr>Bain on how great teachers treat their students. They... </vt:lpstr>
      <vt:lpstr>More on how to treat students Adapted and extracted from Bain (2004) p. 135</vt:lpstr>
      <vt:lpstr>How do inspiring teachers treat their students?</vt:lpstr>
      <vt:lpstr>Ken Bain: great teachers... </vt:lpstr>
      <vt:lpstr>High quality teaching…</vt:lpstr>
      <vt:lpstr>Fostering high quality teaching </vt:lpstr>
      <vt:lpstr>So what are you going to do?</vt:lpstr>
      <vt:lpstr>Conclusions</vt:lpstr>
      <vt:lpstr>References (1)</vt:lpstr>
      <vt:lpstr>References (2)</vt:lpstr>
      <vt:lpstr>References (3)</vt:lpstr>
    </vt:vector>
  </TitlesOfParts>
  <Company>Leeds Metropolitan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user</cp:lastModifiedBy>
  <cp:revision>119</cp:revision>
  <dcterms:created xsi:type="dcterms:W3CDTF">2007-03-06T12:05:28Z</dcterms:created>
  <dcterms:modified xsi:type="dcterms:W3CDTF">2014-05-05T20:03:33Z</dcterms:modified>
</cp:coreProperties>
</file>